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78" autoAdjust="0"/>
  </p:normalViewPr>
  <p:slideViewPr>
    <p:cSldViewPr snapToGrid="0">
      <p:cViewPr>
        <p:scale>
          <a:sx n="100" d="100"/>
          <a:sy n="100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77A7-1BA9-46D9-9A8C-B9FB91FEDF6B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BD9E-B346-4208-9D4B-4373069D8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07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zh-TW" dirty="0" smtClean="0"/>
              <a:t>The upper-layer water transport through Luzon strait (0-700) was controlled by the ocean IC/BC, i.e. NEC and upstream KS.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Taiwan Strait transport controlled by the local wind.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Mindoro strait and LS transport have opposite signs, and they have out of phase variation.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01F7-6711-4430-8133-3474C58BDAE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4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01F7-6711-4430-8133-3474C58BDAE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60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64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81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2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36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5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6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91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5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04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93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7437-3366-456E-9202-C2F8C0F9F205}" type="datetimeFigureOut">
              <a:rPr lang="zh-TW" altLang="en-US" smtClean="0"/>
              <a:t>2018/7/19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49423-1EC7-4DD2-8138-237B3C1EA2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42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21910" r="3378" b="23942"/>
          <a:stretch/>
        </p:blipFill>
        <p:spPr>
          <a:xfrm>
            <a:off x="0" y="80310"/>
            <a:ext cx="9440563" cy="29968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372868" y="332279"/>
            <a:ext cx="897924" cy="2454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6" name="矩形 15"/>
          <p:cNvSpPr/>
          <p:nvPr/>
        </p:nvSpPr>
        <p:spPr>
          <a:xfrm>
            <a:off x="2669062" y="318202"/>
            <a:ext cx="877330" cy="2454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34" y="3355094"/>
            <a:ext cx="5874366" cy="283517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271" y="3339288"/>
            <a:ext cx="5886661" cy="235340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590271" y="1347252"/>
            <a:ext cx="296562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6738552" y="1212701"/>
            <a:ext cx="2553730" cy="1664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413686" y="2914476"/>
            <a:ext cx="1132015" cy="1525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 flipV="1">
            <a:off x="3545702" y="459601"/>
            <a:ext cx="2937476" cy="3980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915479" y="4084941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2015-16(El-Nino)</a:t>
            </a:r>
          </a:p>
        </p:txBody>
      </p:sp>
      <p:sp>
        <p:nvSpPr>
          <p:cNvPr id="33" name="矩形 32"/>
          <p:cNvSpPr/>
          <p:nvPr/>
        </p:nvSpPr>
        <p:spPr>
          <a:xfrm>
            <a:off x="2940627" y="5422578"/>
            <a:ext cx="145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/>
              <a:t>201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-1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(</a:t>
            </a:r>
            <a:r>
              <a:rPr lang="en-US" altLang="zh-TW" sz="1400" dirty="0" smtClean="0"/>
              <a:t>La</a:t>
            </a:r>
            <a:r>
              <a:rPr lang="zh-TW" altLang="en-US" sz="1400" dirty="0" smtClean="0"/>
              <a:t>-Nin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)</a:t>
            </a:r>
            <a:endParaRPr lang="zh-TW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1488485" y="-108703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2015-16(El-Nino)</a:t>
            </a:r>
          </a:p>
        </p:txBody>
      </p:sp>
      <p:sp>
        <p:nvSpPr>
          <p:cNvPr id="35" name="矩形 34"/>
          <p:cNvSpPr/>
          <p:nvPr/>
        </p:nvSpPr>
        <p:spPr>
          <a:xfrm>
            <a:off x="6290202" y="-96087"/>
            <a:ext cx="145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/>
              <a:t>201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-1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(</a:t>
            </a:r>
            <a:r>
              <a:rPr lang="en-US" altLang="zh-TW" sz="1400" dirty="0" smtClean="0"/>
              <a:t>La</a:t>
            </a:r>
            <a:r>
              <a:rPr lang="zh-TW" altLang="en-US" sz="1400" dirty="0" smtClean="0"/>
              <a:t>-Nin</a:t>
            </a:r>
            <a:r>
              <a:rPr lang="en-US" altLang="zh-TW" sz="1400" dirty="0" smtClean="0"/>
              <a:t>a</a:t>
            </a:r>
            <a:r>
              <a:rPr lang="zh-TW" altLang="en-US" sz="1400" dirty="0" smtClean="0"/>
              <a:t>)</a:t>
            </a:r>
            <a:endParaRPr lang="zh-TW" altLang="en-US" sz="1400" dirty="0"/>
          </a:p>
        </p:txBody>
      </p:sp>
      <p:sp>
        <p:nvSpPr>
          <p:cNvPr id="21" name="向右箭號 20"/>
          <p:cNvSpPr/>
          <p:nvPr/>
        </p:nvSpPr>
        <p:spPr>
          <a:xfrm>
            <a:off x="1550601" y="1912031"/>
            <a:ext cx="444500" cy="266034"/>
          </a:xfrm>
          <a:prstGeom prst="rightArrow">
            <a:avLst>
              <a:gd name="adj1" fmla="val 36280"/>
              <a:gd name="adj2" fmla="val 6076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2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108670" y="0"/>
                <a:ext cx="5823065" cy="6475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TW" dirty="0" smtClean="0"/>
                  <a:t>Mean pattern (seasonal)</a:t>
                </a:r>
              </a:p>
              <a:p>
                <a:pPr marL="342900" indent="-342900">
                  <a:buAutoNum type="arabicPeriod"/>
                </a:pPr>
                <a:r>
                  <a:rPr lang="en-US" altLang="zh-TW" dirty="0" smtClean="0"/>
                  <a:t>LS transport (vertical profile)</a:t>
                </a:r>
              </a:p>
              <a:p>
                <a:pPr marL="342900" indent="-342900">
                  <a:buAutoNum type="arabicPeriod"/>
                </a:pPr>
                <a:r>
                  <a:rPr lang="en-US" altLang="zh-TW" dirty="0" smtClean="0"/>
                  <a:t>Loop type  (KSI=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(−(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 err="1" smtClean="0"/>
                  <a:t>dA</a:t>
                </a:r>
                <a:r>
                  <a:rPr lang="en-US" altLang="zh-TW" dirty="0" smtClean="0"/>
                  <a:t>  (</a:t>
                </a:r>
                <a:r>
                  <a:rPr lang="en-US" altLang="zh-TW" dirty="0" err="1" smtClean="0"/>
                  <a:t>dA</a:t>
                </a:r>
                <a:r>
                  <a:rPr lang="en-US" altLang="zh-TW" dirty="0" smtClean="0"/>
                  <a:t>=118-121</a:t>
                </a:r>
                <a:r>
                  <a:rPr lang="en-US" altLang="zh-TW" dirty="0" smtClean="0"/>
                  <a:t>°E, 19-23°N</a:t>
                </a:r>
                <a:r>
                  <a:rPr lang="en-US" altLang="zh-TW" dirty="0" smtClean="0"/>
                  <a:t>)</a:t>
                </a:r>
              </a:p>
              <a:p>
                <a:pPr marL="342900" indent="-342900">
                  <a:buAutoNum type="arabicPeriod"/>
                </a:pPr>
                <a:endParaRPr lang="en-US" altLang="zh-TW" dirty="0" smtClean="0"/>
              </a:p>
              <a:p>
                <a:pPr marL="266700" indent="-266700"/>
                <a:r>
                  <a:rPr lang="en-US" altLang="zh-TW" dirty="0" smtClean="0"/>
                  <a:t> 4.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reason for different upstream KS strength </a:t>
                </a:r>
              </a:p>
              <a:p>
                <a:pPr marL="266700" indent="-266700"/>
                <a:r>
                  <a:rPr lang="en-US" altLang="zh-TW" dirty="0" smtClean="0">
                    <a:solidFill>
                      <a:schemeClr val="accent1"/>
                    </a:solidFill>
                  </a:rPr>
                  <a:t>       (wind curl in western Pacific is responsible? Or latitude of the NEC bifurcation)</a:t>
                </a:r>
              </a:p>
              <a:p>
                <a:pPr marL="355600" indent="-355600"/>
                <a:r>
                  <a:rPr lang="en-US" altLang="zh-TW" dirty="0" smtClean="0">
                    <a:solidFill>
                      <a:schemeClr val="accent1"/>
                    </a:solidFill>
                  </a:rPr>
                  <a:t>    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a. NEC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bifurcation :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method described by Qiu and Chen (2010)</a:t>
                </a:r>
              </a:p>
              <a:p>
                <a:r>
                  <a:rPr lang="zh-TW" altLang="en-US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b.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wind curl in western Pacific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         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          Island rule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TW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TW" i="1">
                        <a:solidFill>
                          <a:schemeClr val="tx1"/>
                        </a:solidFill>
                      </a:rPr>
                      <m:t>=</m:t>
                    </m:r>
                    <m:nary>
                      <m:naryPr>
                        <m:chr m:val="∮"/>
                        <m:limLoc m:val="subSup"/>
                        <m:ctrlPr>
                          <a:rPr lang="zh-TW" altLang="zh-TW" i="1">
                            <a:solidFill>
                              <a:schemeClr val="tx1"/>
                            </a:solidFill>
                          </a:rPr>
                        </m:ctrlPr>
                      </m:naryPr>
                      <m:sub>
                        <m:r>
                          <m:rPr>
                            <m:brk m:alnAt="17"/>
                          </m:r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𝑊𝑋𝑌𝑍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zh-TW" altLang="zh-TW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  <m:r>
                          <a:rPr lang="en-US" altLang="zh-TW" i="1">
                            <a:solidFill>
                              <a:schemeClr val="tx1"/>
                            </a:solidFill>
                          </a:rPr>
                          <m:t>𝑑𝑙</m:t>
                        </m:r>
                      </m:e>
                    </m:nary>
                  </m:oMath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𝑟𝑎𝑛𝑠𝑝𝑜𝑟𝑡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limLoc m:val="subSup"/>
                        <m:ctrlPr>
                          <a:rPr lang="zh-TW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7"/>
                          </m:r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𝑋𝑌𝑍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zh-TW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zh-TW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TW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       (need to use reanalysis data)</a:t>
                </a:r>
              </a:p>
              <a:p>
                <a:endParaRPr lang="en-US" altLang="zh-TW" dirty="0" smtClean="0">
                  <a:solidFill>
                    <a:schemeClr val="accent1"/>
                  </a:solidFill>
                </a:endParaRPr>
              </a:p>
              <a:p>
                <a:pPr marL="342900" indent="-342900">
                  <a:buAutoNum type="arabicPeriod" startAt="4"/>
                </a:pPr>
                <a:r>
                  <a:rPr lang="en-US" altLang="zh-TW" dirty="0" smtClean="0"/>
                  <a:t>EOF (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influenc</a:t>
                </a:r>
                <a:r>
                  <a:rPr lang="en-US" altLang="zh-TW" dirty="0">
                    <a:solidFill>
                      <a:schemeClr val="accent1"/>
                    </a:solidFill>
                  </a:rPr>
                  <a:t>e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 of mesoscale eddies</a:t>
                </a:r>
                <a:r>
                  <a:rPr lang="en-US" altLang="zh-TW" dirty="0" smtClean="0"/>
                  <a:t>)</a:t>
                </a:r>
              </a:p>
              <a:p>
                <a:pPr marL="342900" indent="-342900">
                  <a:buFontTx/>
                  <a:buAutoNum type="arabicPeriod" startAt="4"/>
                </a:pPr>
                <a:r>
                  <a:rPr lang="en-US" altLang="zh-TW" dirty="0" smtClean="0"/>
                  <a:t>mean eddy kinetic energy (EKE) </a:t>
                </a:r>
                <a:r>
                  <a:rPr lang="en-US" altLang="zh-TW" dirty="0" smtClean="0"/>
                  <a:t>(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influence of mesoscale eddies</a:t>
                </a:r>
                <a:r>
                  <a:rPr lang="en-US" altLang="zh-TW" dirty="0" smtClean="0"/>
                  <a:t>)</a:t>
                </a:r>
              </a:p>
              <a:p>
                <a:pPr marL="342900" indent="-342900">
                  <a:buFontTx/>
                  <a:buAutoNum type="arabicPeriod" startAt="4"/>
                </a:pPr>
                <a:r>
                  <a:rPr lang="en-US" altLang="zh-TW" dirty="0" smtClean="0"/>
                  <a:t>Change local wind experiment (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influence of local wind stress &amp; wind curl</a:t>
                </a:r>
                <a:r>
                  <a:rPr lang="en-US" altLang="zh-TW" dirty="0" smtClean="0"/>
                  <a:t>)</a:t>
                </a:r>
                <a:endParaRPr lang="en-US" altLang="zh-TW" dirty="0" smtClean="0"/>
              </a:p>
              <a:p>
                <a:pPr marL="342900" indent="-342900">
                  <a:buAutoNum type="arabicPeriod" startAt="4"/>
                </a:pPr>
                <a:endParaRPr lang="en-US" altLang="zh-TW" dirty="0" smtClean="0"/>
              </a:p>
              <a:p>
                <a:pPr marL="342900" indent="-342900">
                  <a:buAutoNum type="arabicPeriod"/>
                </a:pPr>
                <a:endParaRPr lang="zh-TW" altLang="en-US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0" y="0"/>
                <a:ext cx="5823065" cy="6475875"/>
              </a:xfrm>
              <a:prstGeom prst="rect">
                <a:avLst/>
              </a:prstGeom>
              <a:blipFill rotWithShape="0">
                <a:blip r:embed="rId2"/>
                <a:stretch>
                  <a:fillRect l="-942" t="-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941" y="473139"/>
            <a:ext cx="3286806" cy="6311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9065" r="15487"/>
          <a:stretch/>
        </p:blipFill>
        <p:spPr>
          <a:xfrm>
            <a:off x="5620875" y="3890633"/>
            <a:ext cx="3502951" cy="29302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671" y="279433"/>
            <a:ext cx="2198873" cy="342106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451601" y="0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[Nan et al. 2015. Progress in Oceanography]</a:t>
            </a:r>
            <a:endParaRPr lang="zh-TW" alt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22565" y="922420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[Nan et al. 2011 ocean dynamics]</a:t>
            </a:r>
            <a:endParaRPr lang="zh-TW" alt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23826" y="236603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altLang="zh-TW" sz="1400" dirty="0" err="1" smtClean="0"/>
              <a:t>Sheu</a:t>
            </a:r>
            <a:r>
              <a:rPr lang="en-US" altLang="zh-TW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2010 Deep Sea </a:t>
            </a:r>
            <a:r>
              <a:rPr lang="en-US" altLang="zh-TW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altLang="zh-TW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esearch ]</a:t>
            </a:r>
            <a:endParaRPr lang="zh-TW" alt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3163" y="6334780"/>
            <a:ext cx="303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[Godfrey 1988</a:t>
            </a:r>
            <a:r>
              <a:rPr lang="zh-TW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Geophysical &amp; Astrophysical Fluid Dynamics]</a:t>
            </a:r>
            <a:endParaRPr lang="zh-TW" alt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43" y="53289"/>
            <a:ext cx="7558057" cy="21541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2428"/>
          <a:stretch/>
        </p:blipFill>
        <p:spPr>
          <a:xfrm>
            <a:off x="5772" y="1848055"/>
            <a:ext cx="3914054" cy="4411229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V="1">
            <a:off x="11241314" y="990569"/>
            <a:ext cx="0" cy="279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0268856" y="1568420"/>
            <a:ext cx="12700" cy="279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671" y="2596587"/>
            <a:ext cx="4051300" cy="429970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149" y="3034820"/>
            <a:ext cx="4569414" cy="342324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268685" y="2650000"/>
            <a:ext cx="63950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Mean dynamic topography(mdt_cls2013_global)+</a:t>
            </a:r>
            <a:r>
              <a:rPr lang="en-US" altLang="zh-TW" sz="1050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monthl_SLA</a:t>
            </a:r>
            <a:endParaRPr lang="en-US" altLang="zh-TW" sz="1050" dirty="0">
              <a:solidFill>
                <a:srgbClr val="A020F0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05" y="-1"/>
            <a:ext cx="3952237" cy="16795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45354" y="2022819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Qiu and Chen (2010)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702512" y="2227255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Seasonal variation?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19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91433" y="366478"/>
            <a:ext cx="350461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altLang="zh-TW" b="1" dirty="0" smtClean="0">
                <a:ln/>
                <a:solidFill>
                  <a:schemeClr val="accent4"/>
                </a:solidFill>
              </a:rPr>
              <a:t>Standard cases</a:t>
            </a:r>
            <a:endParaRPr lang="zh-TW" altLang="en-US" b="1" dirty="0">
              <a:ln/>
              <a:solidFill>
                <a:schemeClr val="accent4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423283" y="366478"/>
            <a:ext cx="438605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en-US" altLang="zh-TW" b="1" i="1" dirty="0" smtClean="0">
                <a:ln/>
                <a:solidFill>
                  <a:schemeClr val="accent4"/>
                </a:solidFill>
              </a:rPr>
              <a:t>EXP1 (switch WRF IC&amp;BC+ one-way coupled) </a:t>
            </a:r>
            <a:endParaRPr lang="zh-TW" altLang="en-US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0" y="735810"/>
            <a:ext cx="3695499" cy="593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32" y="735810"/>
            <a:ext cx="4176422" cy="5931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8445500" y="1587500"/>
            <a:ext cx="292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Northeasterly of northerly  </a:t>
            </a:r>
            <a:r>
              <a:rPr lang="en-US" altLang="zh-TW" dirty="0" smtClean="0">
                <a:sym typeface="Wingdings" panose="05000000000000000000" pitchFamily="2" charset="2"/>
              </a:rPr>
              <a:t> favoring KS looping (intrusion) 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Easterly  favoring KS leaping 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4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0466" r="12665"/>
          <a:stretch/>
        </p:blipFill>
        <p:spPr>
          <a:xfrm>
            <a:off x="3708989" y="1010107"/>
            <a:ext cx="8199620" cy="53726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97119" y="154074"/>
            <a:ext cx="65716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zh-TW" sz="11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New SCS2    2015/16 minus 2011/2 –comparison with NCEP reanalysis data</a:t>
            </a:r>
          </a:p>
          <a:p>
            <a:pPr algn="ctr"/>
            <a:r>
              <a:rPr lang="sv-SE" altLang="zh-TW" sz="11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WRF_d02 </a:t>
            </a:r>
          </a:p>
          <a:p>
            <a:pPr algn="ctr"/>
            <a:endParaRPr lang="sv-SE" altLang="zh-TW" sz="11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5504718" y="4471576"/>
            <a:ext cx="285750" cy="4286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85743" y="4171494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Ekman transport brought </a:t>
            </a:r>
            <a:r>
              <a:rPr lang="en-US" altLang="zh-TW" sz="11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cooling </a:t>
            </a:r>
            <a:r>
              <a:rPr lang="en-US" altLang="zh-TW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advection</a:t>
            </a:r>
            <a:endParaRPr lang="zh-TW" alt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向下箭號 5"/>
          <p:cNvSpPr/>
          <p:nvPr/>
        </p:nvSpPr>
        <p:spPr>
          <a:xfrm flipV="1">
            <a:off x="4889317" y="5028699"/>
            <a:ext cx="285750" cy="45012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708989" y="5586145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Ekman transport brought </a:t>
            </a:r>
            <a:r>
              <a:rPr lang="en-US" altLang="zh-TW" sz="11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warming</a:t>
            </a:r>
            <a:r>
              <a:rPr lang="en-US" altLang="zh-TW" sz="11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altLang="zh-TW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advection</a:t>
            </a:r>
            <a:endParaRPr lang="zh-TW" alt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86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14" y="386499"/>
            <a:ext cx="9580775" cy="637544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072" y="386499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1way coupled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200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209</Words>
  <Application>Microsoft Office PowerPoint</Application>
  <PresentationFormat>寬螢幕</PresentationFormat>
  <Paragraphs>40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Cambria Math</vt:lpstr>
      <vt:lpstr>Courier New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2018-07-19T03:59:14Z</dcterms:created>
  <dcterms:modified xsi:type="dcterms:W3CDTF">2018-07-19T05:57:52Z</dcterms:modified>
</cp:coreProperties>
</file>