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69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_rels/slide78.xml.rels" ContentType="application/vnd.openxmlformats-package.relationships+xml"/>
  <Override PartName="/ppt/slides/_rels/slide76.xml.rels" ContentType="application/vnd.openxmlformats-package.relationships+xml"/>
  <Override PartName="/ppt/slides/_rels/slide75.xml.rels" ContentType="application/vnd.openxmlformats-package.relationships+xml"/>
  <Override PartName="/ppt/slides/_rels/slide74.xml.rels" ContentType="application/vnd.openxmlformats-package.relationships+xml"/>
  <Override PartName="/ppt/slides/_rels/slide73.xml.rels" ContentType="application/vnd.openxmlformats-package.relationships+xml"/>
  <Override PartName="/ppt/slides/_rels/slide72.xml.rels" ContentType="application/vnd.openxmlformats-package.relationships+xml"/>
  <Override PartName="/ppt/slides/_rels/slide71.xml.rels" ContentType="application/vnd.openxmlformats-package.relationships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79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80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69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70.xml.rels" ContentType="application/vnd.openxmlformats-package.relationships+xml"/>
  <Override PartName="/ppt/slides/_rels/slide12.xml.rels" ContentType="application/vnd.openxmlformats-package.relationships+xml"/>
  <Override PartName="/ppt/slides/_rels/slide68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83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84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1.xml.rels" ContentType="application/vnd.openxmlformats-package.relationships+xml"/>
  <Override PartName="/ppt/slides/_rels/slide23.xml.rels" ContentType="application/vnd.openxmlformats-package.relationships+xml"/>
  <Override PartName="/ppt/slides/_rels/slide85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8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77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79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153.png" ContentType="image/png"/>
  <Override PartName="/ppt/media/image152.png" ContentType="image/png"/>
  <Override PartName="/ppt/media/image151.png" ContentType="image/png"/>
  <Override PartName="/ppt/media/image150.png" ContentType="image/png"/>
  <Override PartName="/ppt/media/image148.png" ContentType="image/png"/>
  <Override PartName="/ppt/media/image147.png" ContentType="image/png"/>
  <Override PartName="/ppt/media/image146.png" ContentType="image/png"/>
  <Override PartName="/ppt/media/image145.png" ContentType="image/png"/>
  <Override PartName="/ppt/media/image144.png" ContentType="image/png"/>
  <Override PartName="/ppt/media/image143.png" ContentType="image/png"/>
  <Override PartName="/ppt/media/image142.png" ContentType="image/png"/>
  <Override PartName="/ppt/media/image141.png" ContentType="image/png"/>
  <Override PartName="/ppt/media/image140.png" ContentType="image/png"/>
  <Override PartName="/ppt/media/image138.png" ContentType="image/png"/>
  <Override PartName="/ppt/media/image137.png" ContentType="image/png"/>
  <Override PartName="/ppt/media/image136.png" ContentType="image/png"/>
  <Override PartName="/ppt/media/image135.png" ContentType="image/png"/>
  <Override PartName="/ppt/media/image134.png" ContentType="image/png"/>
  <Override PartName="/ppt/media/image133.png" ContentType="image/png"/>
  <Override PartName="/ppt/media/image132.png" ContentType="image/png"/>
  <Override PartName="/ppt/media/image131.png" ContentType="image/png"/>
  <Override PartName="/ppt/media/image130.png" ContentType="image/png"/>
  <Override PartName="/ppt/media/image128.png" ContentType="image/png"/>
  <Override PartName="/ppt/media/image127.png" ContentType="image/png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20.png" ContentType="image/png"/>
  <Override PartName="/ppt/media/image118.png" ContentType="image/png"/>
  <Override PartName="/ppt/media/image117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11.png" ContentType="image/png"/>
  <Override PartName="/ppt/media/image110.png" ContentType="image/png"/>
  <Override PartName="/ppt/media/image108.png" ContentType="image/png"/>
  <Override PartName="/ppt/media/image107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109.png" ContentType="image/png"/>
  <Override PartName="/ppt/media/image40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89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59.png" ContentType="image/png"/>
  <Override PartName="/ppt/media/image10.png" ContentType="image/png"/>
  <Override PartName="/ppt/media/image69.png" ContentType="image/png"/>
  <Override PartName="/ppt/media/image23.png" ContentType="image/png"/>
  <Override PartName="/ppt/media/image58.png" ContentType="image/png"/>
  <Override PartName="/ppt/media/image36.png" ContentType="image/png"/>
  <Override PartName="/ppt/media/image1.png" ContentType="image/png"/>
  <Override PartName="/ppt/media/image51.png" ContentType="image/png"/>
  <Override PartName="/ppt/media/image56.png" ContentType="image/png"/>
  <Override PartName="/ppt/media/image21.png" ContentType="image/png"/>
  <Override PartName="/ppt/media/image37.png" ContentType="image/png"/>
  <Override PartName="/ppt/media/image2.png" ContentType="image/png"/>
  <Override PartName="/ppt/media/image52.png" ContentType="image/png"/>
  <Override PartName="/ppt/media/image57.png" ContentType="image/png"/>
  <Override PartName="/ppt/media/image22.png" ContentType="image/png"/>
  <Override PartName="/ppt/media/image38.png" ContentType="image/png"/>
  <Override PartName="/ppt/media/image3.png" ContentType="image/png"/>
  <Override PartName="/ppt/media/image53.png" ContentType="image/png"/>
  <Override PartName="/ppt/media/image39.png" ContentType="image/png"/>
  <Override PartName="/ppt/media/image4.png" ContentType="image/png"/>
  <Override PartName="/ppt/media/image54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6.png" ContentType="image/png"/>
  <Override PartName="/ppt/media/image91.png" ContentType="image/png"/>
  <Override PartName="/ppt/media/image17.png" ContentType="image/png"/>
  <Override PartName="/ppt/media/image7.png" ContentType="image/png"/>
  <Override PartName="/ppt/media/image92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19.png" ContentType="image/png"/>
  <Override PartName="/ppt/media/image9.png" ContentType="image/png"/>
  <Override PartName="/ppt/media/image94.png" ContentType="image/png"/>
  <Override PartName="/ppt/media/image90.png" ContentType="image/png"/>
  <Override PartName="/ppt/media/image5.png" ContentType="image/png"/>
  <Override PartName="/ppt/media/image55.png" ContentType="image/png"/>
  <Override PartName="/ppt/media/image20.png" ContentType="image/png"/>
  <Override PartName="/ppt/media/image79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119.png" ContentType="image/png"/>
  <Override PartName="/ppt/media/image50.png" ContentType="image/png"/>
  <Override PartName="/ppt/media/image12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139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14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100.png" ContentType="image/png"/>
  <Override PartName="/ppt/media/image95.png" ContentType="image/png"/>
  <Override PartName="/ppt/media/image101.png" ContentType="image/png"/>
  <Override PartName="/ppt/media/image96.png" ContentType="image/pn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 w="36720"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 w="36720"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edit 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title 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text 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68ACDA4-AD9D-4923-B3F3-F0841AA1A01E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2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slideLayout" Target="../slideLayouts/slideLayout2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slideLayout" Target="../slideLayouts/slideLayout2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slideLayout" Target="../slideLayouts/slideLayout2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slideLayout" Target="../slideLayouts/slideLayout2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2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slideLayout" Target="../slideLayouts/slideLayout2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slideLayout" Target="../slideLayouts/slideLayout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slideLayout" Target="../slideLayouts/slideLayout2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slideLayout" Target="../slideLayouts/slideLayout2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image" Target="../media/image108.png"/><Relationship Id="rId3" Type="http://schemas.openxmlformats.org/officeDocument/2006/relationships/slideLayout" Target="../slideLayouts/slideLayout2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slideLayout" Target="../slideLayouts/slideLayout2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slideLayout" Target="../slideLayouts/slideLayout2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slideLayout" Target="../slideLayouts/slideLayout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2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slideLayout" Target="../slideLayouts/slideLayout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slideLayout" Target="../slideLayouts/slideLayout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slideLayout" Target="../slideLayouts/slideLayout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slideLayout" Target="../slideLayouts/slideLayout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slideLayout" Target="../slideLayouts/slideLayout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slideLayout" Target="../slideLayouts/slideLayout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slideLayout" Target="../slideLayouts/slideLayout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slideLayout" Target="../slideLayouts/slideLayout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slideLayout" Target="../slideLayouts/slideLayout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2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image" Target="../media/image133.png"/><Relationship Id="rId3" Type="http://schemas.openxmlformats.org/officeDocument/2006/relationships/slideLayout" Target="../slideLayouts/slideLayout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slideLayout" Target="../slideLayouts/slideLayout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35.png"/><Relationship Id="rId2" Type="http://schemas.openxmlformats.org/officeDocument/2006/relationships/slideLayout" Target="../slideLayouts/slideLayout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image" Target="../media/image137.png"/><Relationship Id="rId3" Type="http://schemas.openxmlformats.org/officeDocument/2006/relationships/slideLayout" Target="../slideLayouts/slideLayout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slideLayout" Target="../slideLayouts/slideLayout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slideLayout" Target="../slideLayouts/slideLayout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Relationship Id="rId3" Type="http://schemas.openxmlformats.org/officeDocument/2006/relationships/slideLayout" Target="../slideLayouts/slideLayout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slideLayout" Target="../slideLayouts/slideLayout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slideLayout" Target="../slideLayouts/slideLayout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image" Target="../media/image145.png"/><Relationship Id="rId3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2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slideLayout" Target="../slideLayouts/slideLayout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slideLayout" Target="../slideLayouts/slideLayout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image" Target="../media/image149.png"/><Relationship Id="rId3" Type="http://schemas.openxmlformats.org/officeDocument/2006/relationships/slideLayout" Target="../slideLayouts/slideLayout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slideLayout" Target="../slideLayouts/slideLayout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slideLayout" Target="../slideLayouts/slideLayout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152.png"/><Relationship Id="rId2" Type="http://schemas.openxmlformats.org/officeDocument/2006/relationships/image" Target="../media/image153.png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360" y="20988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Data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40" name="Table 2"/>
          <p:cNvGraphicFramePr/>
          <p:nvPr/>
        </p:nvGraphicFramePr>
        <p:xfrm>
          <a:off x="194760" y="956880"/>
          <a:ext cx="9690840" cy="6015960"/>
        </p:xfrm>
        <a:graphic>
          <a:graphicData uri="http://schemas.openxmlformats.org/drawingml/2006/table">
            <a:tbl>
              <a:tblPr/>
              <a:tblGrid>
                <a:gridCol w="1347480"/>
                <a:gridCol w="2781360"/>
                <a:gridCol w="2781360"/>
                <a:gridCol w="2781000"/>
              </a:tblGrid>
              <a:tr h="769680">
                <a:tc>
                  <a:txBody>
                    <a:bodyPr lIns="90000" rIns="90000" tIns="46800" bIns="46800"/>
                    <a:p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Data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G40.000 (model)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SODA 2.2.4 (reanalysis)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SODA 3.6.1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(reanalysis)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935280">
                <a:tc>
                  <a:txBody>
                    <a:bodyPr lIns="90000" rIns="90000" tIns="46800" bIns="46800"/>
                    <a:p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Name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CESM1 1° Ocean-Ice Interannually Forced Control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Simple Ocean Data Assimilation ocean/sea ice reanalysis Version 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Simple Ocean Data Assimilation ocean/sea ice reanalysis Version 3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935280">
                <a:tc>
                  <a:txBody>
                    <a:bodyPr lIns="90000" rIns="90000" tIns="46800" bIns="46800"/>
                    <a:p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Resolution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T62_gx1v6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0.5x0.5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0.5x0.5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1038600">
                <a:tc>
                  <a:txBody>
                    <a:bodyPr lIns="90000" rIns="90000" tIns="46800" bIns="46800"/>
                    <a:p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Time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(used in analysis)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1-300 / 1948-2007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(1960-2007)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Monthly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1890-2010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(1960-2008)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Monthly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1980-2009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(1980-2008)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Monthly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322280">
                <a:tc>
                  <a:txBody>
                    <a:bodyPr lIns="90000" rIns="90000" tIns="46800" bIns="46800"/>
                    <a:p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Wind Forcing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COREv2 interannual forcing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(Version 2 Forcing for Coordinated Ocean-ice Reference Experiments)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C20Rv2 (mean corrected)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COREv2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9241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Model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CESM1 GIAF Compset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LANL POP2.1 (Parallel Ocean Program)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GFDL MOM5/SIS (Modular Ocean Model)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41" name="CustomShape 3"/>
          <p:cNvSpPr/>
          <p:nvPr/>
        </p:nvSpPr>
        <p:spPr>
          <a:xfrm>
            <a:off x="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66cc"/>
          </a:solidFill>
          <a:ln w="36720">
            <a:solidFill>
              <a:srgbClr val="ff66c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rcRect l="0" t="23150" r="0" b="14557"/>
          <a:stretch/>
        </p:blipFill>
        <p:spPr>
          <a:xfrm>
            <a:off x="1925640" y="548640"/>
            <a:ext cx="6228720" cy="2789640"/>
          </a:xfrm>
          <a:prstGeom prst="rect">
            <a:avLst/>
          </a:prstGeom>
          <a:ln w="36720"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rcRect l="0" t="23150" r="0" b="14557"/>
          <a:stretch/>
        </p:blipFill>
        <p:spPr>
          <a:xfrm>
            <a:off x="1925640" y="2628360"/>
            <a:ext cx="6228720" cy="2790000"/>
          </a:xfrm>
          <a:prstGeom prst="rect">
            <a:avLst/>
          </a:prstGeom>
          <a:ln w="36720">
            <a:noFill/>
          </a:ln>
        </p:spPr>
      </p:pic>
      <p:pic>
        <p:nvPicPr>
          <p:cNvPr id="91" name="" descr=""/>
          <p:cNvPicPr/>
          <p:nvPr/>
        </p:nvPicPr>
        <p:blipFill>
          <a:blip r:embed="rId3"/>
          <a:srcRect l="0" t="23150" r="0" b="14557"/>
          <a:stretch/>
        </p:blipFill>
        <p:spPr>
          <a:xfrm>
            <a:off x="1925640" y="4708440"/>
            <a:ext cx="6228720" cy="2789640"/>
          </a:xfrm>
          <a:prstGeom prst="rect">
            <a:avLst/>
          </a:prstGeom>
          <a:ln w="36720">
            <a:noFill/>
          </a:ln>
        </p:spPr>
      </p:pic>
      <p:sp>
        <p:nvSpPr>
          <p:cNvPr id="92" name="TextShape 1"/>
          <p:cNvSpPr txBox="1"/>
          <p:nvPr/>
        </p:nvSpPr>
        <p:spPr>
          <a:xfrm>
            <a:off x="8321040" y="1097280"/>
            <a:ext cx="1280160" cy="127980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Anomaly,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6 months running average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Wind Stress Time Series (compare)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801900"/>
          </a:solidFill>
          <a:ln w="36720">
            <a:solidFill>
              <a:srgbClr val="8019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rcRect l="0" t="8463" r="0" b="9287"/>
          <a:stretch/>
        </p:blipFill>
        <p:spPr>
          <a:xfrm>
            <a:off x="729360" y="640080"/>
            <a:ext cx="8414640" cy="6919920"/>
          </a:xfrm>
          <a:prstGeom prst="rect">
            <a:avLst/>
          </a:prstGeom>
          <a:ln w="36720">
            <a:noFill/>
          </a:ln>
        </p:spPr>
      </p:pic>
      <p:sp>
        <p:nvSpPr>
          <p:cNvPr id="96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Profile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3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ff00"/>
          </a:solidFill>
          <a:ln w="367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3"/>
          <p:cNvSpPr/>
          <p:nvPr/>
        </p:nvSpPr>
        <p:spPr>
          <a:xfrm>
            <a:off x="7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ff00"/>
          </a:solidFill>
          <a:ln w="367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rcRect l="0" t="8463" r="0" b="9287"/>
          <a:stretch/>
        </p:blipFill>
        <p:spPr>
          <a:xfrm>
            <a:off x="729360" y="640080"/>
            <a:ext cx="8414640" cy="6919920"/>
          </a:xfrm>
          <a:prstGeom prst="rect">
            <a:avLst/>
          </a:prstGeom>
          <a:ln w="36720">
            <a:noFill/>
          </a:ln>
        </p:spPr>
      </p:pic>
      <p:sp>
        <p:nvSpPr>
          <p:cNvPr id="100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Profile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7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ff00"/>
          </a:solidFill>
          <a:ln w="367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rcRect l="0" t="8463" r="0" b="9287"/>
          <a:stretch/>
        </p:blipFill>
        <p:spPr>
          <a:xfrm>
            <a:off x="729360" y="640080"/>
            <a:ext cx="8414640" cy="6919920"/>
          </a:xfrm>
          <a:prstGeom prst="rect">
            <a:avLst/>
          </a:prstGeom>
          <a:ln w="36720">
            <a:noFill/>
          </a:ln>
        </p:spPr>
      </p:pic>
      <p:sp>
        <p:nvSpPr>
          <p:cNvPr id="103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Profile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7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ff00"/>
          </a:solidFill>
          <a:ln w="367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" descr=""/>
          <p:cNvPicPr/>
          <p:nvPr/>
        </p:nvPicPr>
        <p:blipFill>
          <a:blip r:embed="rId1"/>
          <a:srcRect l="0" t="8463" r="0" b="9287"/>
          <a:stretch/>
        </p:blipFill>
        <p:spPr>
          <a:xfrm>
            <a:off x="729360" y="640080"/>
            <a:ext cx="8414640" cy="6919920"/>
          </a:xfrm>
          <a:prstGeom prst="rect">
            <a:avLst/>
          </a:prstGeom>
          <a:ln w="36720">
            <a:noFill/>
          </a:ln>
        </p:spPr>
      </p:pic>
      <p:sp>
        <p:nvSpPr>
          <p:cNvPr id="106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Profile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7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ff00"/>
          </a:solidFill>
          <a:ln w="367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 descr=""/>
          <p:cNvPicPr/>
          <p:nvPr/>
        </p:nvPicPr>
        <p:blipFill>
          <a:blip r:embed="rId1"/>
          <a:srcRect l="0" t="8463" r="0" b="9287"/>
          <a:stretch/>
        </p:blipFill>
        <p:spPr>
          <a:xfrm>
            <a:off x="729360" y="640080"/>
            <a:ext cx="8414640" cy="6919920"/>
          </a:xfrm>
          <a:prstGeom prst="rect">
            <a:avLst/>
          </a:prstGeom>
          <a:ln w="36720">
            <a:noFill/>
          </a:ln>
        </p:spPr>
      </p:pic>
      <p:sp>
        <p:nvSpPr>
          <p:cNvPr id="109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Profile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7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ff00"/>
          </a:solidFill>
          <a:ln w="367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" descr=""/>
          <p:cNvPicPr/>
          <p:nvPr/>
        </p:nvPicPr>
        <p:blipFill>
          <a:blip r:embed="rId1"/>
          <a:srcRect l="0" t="8463" r="0" b="9287"/>
          <a:stretch/>
        </p:blipFill>
        <p:spPr>
          <a:xfrm>
            <a:off x="729360" y="640080"/>
            <a:ext cx="8414640" cy="6919920"/>
          </a:xfrm>
          <a:prstGeom prst="rect">
            <a:avLst/>
          </a:prstGeom>
          <a:ln w="36720">
            <a:noFill/>
          </a:ln>
        </p:spPr>
      </p:pic>
      <p:sp>
        <p:nvSpPr>
          <p:cNvPr id="112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Profile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7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ff00"/>
          </a:solidFill>
          <a:ln w="367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308880" y="1193400"/>
            <a:ext cx="9462600" cy="4750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Meridional overturning circulations in the upper ocean and connect the subtropical and tropical Pacific Oceans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Meridional Velocity (v) Flux Transport near Subtropical Pacific Region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North: 140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byssinica SIL"/>
              </a:rPr>
              <a:t>°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E-80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byssinica SIL"/>
              </a:rPr>
              <a:t>°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W @ 9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byssinica SIL"/>
              </a:rPr>
              <a:t>°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South: 160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byssinica SIL"/>
              </a:rPr>
              <a:t>°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E-80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byssinica SIL"/>
              </a:rPr>
              <a:t>°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W @ 9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byssinica SIL"/>
              </a:rPr>
              <a:t>°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Convergence: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pd26: integrate to the depth of potential density 1026 kg/m3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d20: integrate to the depth of temperature 20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byssinica SIL"/>
              </a:rPr>
              <a:t>°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66cc"/>
          </a:solidFill>
          <a:ln w="36720">
            <a:solidFill>
              <a:srgbClr val="ff66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2468880" y="3558600"/>
            <a:ext cx="1554480" cy="281880"/>
          </a:xfrm>
          <a:prstGeom prst="rect">
            <a:avLst/>
          </a:prstGeom>
          <a:ln w="36720">
            <a:noFill/>
          </a:ln>
        </p:spPr>
      </p:pic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2468880" y="4480560"/>
            <a:ext cx="2504160" cy="961200"/>
          </a:xfrm>
          <a:prstGeom prst="rect">
            <a:avLst/>
          </a:prstGeom>
          <a:ln w="36720">
            <a:noFill/>
          </a:ln>
        </p:spPr>
      </p:pic>
      <p:pic>
        <p:nvPicPr>
          <p:cNvPr id="118" name="" descr=""/>
          <p:cNvPicPr/>
          <p:nvPr/>
        </p:nvPicPr>
        <p:blipFill>
          <a:blip r:embed="rId3"/>
          <a:stretch/>
        </p:blipFill>
        <p:spPr>
          <a:xfrm>
            <a:off x="2468880" y="6126480"/>
            <a:ext cx="2504160" cy="894600"/>
          </a:xfrm>
          <a:prstGeom prst="rect">
            <a:avLst/>
          </a:prstGeom>
          <a:ln w="36720">
            <a:noFill/>
          </a:ln>
        </p:spPr>
      </p:pic>
      <p:sp>
        <p:nvSpPr>
          <p:cNvPr id="119" name="TextShape 3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Pacific Interior Subtropical Cells (STCs)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(G40)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122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123" name="TextShape 2"/>
          <p:cNvSpPr txBox="1"/>
          <p:nvPr/>
        </p:nvSpPr>
        <p:spPr>
          <a:xfrm>
            <a:off x="700596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99ffcc"/>
          </a:solidFill>
          <a:ln w="36720">
            <a:solidFill>
              <a:srgbClr val="99ffc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(G40)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127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128" name="TextShape 2"/>
          <p:cNvSpPr txBox="1"/>
          <p:nvPr/>
        </p:nvSpPr>
        <p:spPr>
          <a:xfrm>
            <a:off x="700596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99ffcc"/>
          </a:solidFill>
          <a:ln w="36720">
            <a:solidFill>
              <a:srgbClr val="99ffc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rcRect l="0" t="8463" r="0" b="5677"/>
          <a:stretch/>
        </p:blipFill>
        <p:spPr>
          <a:xfrm>
            <a:off x="906120" y="640080"/>
            <a:ext cx="8061120" cy="6919920"/>
          </a:xfrm>
          <a:prstGeom prst="rect">
            <a:avLst/>
          </a:prstGeom>
          <a:ln w="36720">
            <a:noFill/>
          </a:ln>
        </p:spPr>
      </p:pic>
      <p:sp>
        <p:nvSpPr>
          <p:cNvPr id="43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Wind Stress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CustomShape 2"/>
          <p:cNvSpPr/>
          <p:nvPr/>
        </p:nvSpPr>
        <p:spPr>
          <a:xfrm>
            <a:off x="3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cc99"/>
          </a:solidFill>
          <a:ln w="36720">
            <a:solidFill>
              <a:srgbClr val="ffcc9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(G40)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132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133" name="TextShape 2"/>
          <p:cNvSpPr txBox="1"/>
          <p:nvPr/>
        </p:nvSpPr>
        <p:spPr>
          <a:xfrm>
            <a:off x="8377560" y="418428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99ffcc"/>
          </a:solidFill>
          <a:ln w="36720">
            <a:solidFill>
              <a:srgbClr val="99ffc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(model compare)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7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99ffcc"/>
          </a:solidFill>
          <a:ln w="36720">
            <a:solidFill>
              <a:srgbClr val="99ff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7" name="" descr=""/>
          <p:cNvPicPr/>
          <p:nvPr/>
        </p:nvPicPr>
        <p:blipFill>
          <a:blip r:embed="rId1"/>
          <a:srcRect l="0" t="23150" r="0" b="14557"/>
          <a:stretch/>
        </p:blipFill>
        <p:spPr>
          <a:xfrm>
            <a:off x="-1800" y="89928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138" name="" descr=""/>
          <p:cNvPicPr/>
          <p:nvPr/>
        </p:nvPicPr>
        <p:blipFill>
          <a:blip r:embed="rId2"/>
          <a:srcRect l="0" t="23150" r="0" b="14557"/>
          <a:stretch/>
        </p:blipFill>
        <p:spPr>
          <a:xfrm>
            <a:off x="4927680" y="821160"/>
            <a:ext cx="5212800" cy="2728800"/>
          </a:xfrm>
          <a:prstGeom prst="rect">
            <a:avLst/>
          </a:prstGeom>
          <a:ln w="36720">
            <a:noFill/>
          </a:ln>
        </p:spPr>
      </p:pic>
      <p:pic>
        <p:nvPicPr>
          <p:cNvPr id="139" name="" descr=""/>
          <p:cNvPicPr/>
          <p:nvPr/>
        </p:nvPicPr>
        <p:blipFill>
          <a:blip r:embed="rId3"/>
          <a:srcRect l="0" t="23150" r="0" b="14557"/>
          <a:stretch/>
        </p:blipFill>
        <p:spPr>
          <a:xfrm>
            <a:off x="-1800" y="281952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140" name="" descr=""/>
          <p:cNvPicPr/>
          <p:nvPr/>
        </p:nvPicPr>
        <p:blipFill>
          <a:blip r:embed="rId4"/>
          <a:srcRect l="0" t="23150" r="0" b="14557"/>
          <a:stretch/>
        </p:blipFill>
        <p:spPr>
          <a:xfrm>
            <a:off x="4928040" y="2847240"/>
            <a:ext cx="5212440" cy="2728800"/>
          </a:xfrm>
          <a:prstGeom prst="rect">
            <a:avLst/>
          </a:prstGeom>
          <a:ln w="36720">
            <a:noFill/>
          </a:ln>
        </p:spPr>
      </p:pic>
      <p:pic>
        <p:nvPicPr>
          <p:cNvPr id="141" name="" descr=""/>
          <p:cNvPicPr/>
          <p:nvPr/>
        </p:nvPicPr>
        <p:blipFill>
          <a:blip r:embed="rId5"/>
          <a:srcRect l="0" t="23150" r="0" b="14557"/>
          <a:stretch/>
        </p:blipFill>
        <p:spPr>
          <a:xfrm>
            <a:off x="-1800" y="473976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142" name="" descr=""/>
          <p:cNvPicPr/>
          <p:nvPr/>
        </p:nvPicPr>
        <p:blipFill>
          <a:blip r:embed="rId6"/>
          <a:srcRect l="0" t="23150" r="0" b="14557"/>
          <a:stretch/>
        </p:blipFill>
        <p:spPr>
          <a:xfrm>
            <a:off x="4985280" y="4894200"/>
            <a:ext cx="5097600" cy="2669400"/>
          </a:xfrm>
          <a:prstGeom prst="rect">
            <a:avLst/>
          </a:prstGeom>
          <a:ln w="36720">
            <a:noFill/>
          </a:ln>
        </p:spPr>
      </p:pic>
      <p:sp>
        <p:nvSpPr>
          <p:cNvPr id="143" name="TextShape 3"/>
          <p:cNvSpPr txBox="1"/>
          <p:nvPr/>
        </p:nvSpPr>
        <p:spPr>
          <a:xfrm>
            <a:off x="8778240" y="731520"/>
            <a:ext cx="129204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2.2.4)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146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147" name="TextShape 2"/>
          <p:cNvSpPr txBox="1"/>
          <p:nvPr/>
        </p:nvSpPr>
        <p:spPr>
          <a:xfrm>
            <a:off x="819468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cc33"/>
          </a:solidFill>
          <a:ln w="36720">
            <a:solidFill>
              <a:srgbClr val="00cc33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2.2.4)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151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152" name="TextShape 2"/>
          <p:cNvSpPr txBox="1"/>
          <p:nvPr/>
        </p:nvSpPr>
        <p:spPr>
          <a:xfrm>
            <a:off x="8195040" y="417060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cc33"/>
          </a:solidFill>
          <a:ln w="36720">
            <a:solidFill>
              <a:srgbClr val="00cc33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2.2.4)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156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157" name="CustomShape 2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cc33"/>
          </a:solidFill>
          <a:ln w="36720">
            <a:solidFill>
              <a:srgbClr val="00cc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TextShape 3"/>
          <p:cNvSpPr txBox="1"/>
          <p:nvPr/>
        </p:nvSpPr>
        <p:spPr>
          <a:xfrm>
            <a:off x="8195040" y="417060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3.6.1)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161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162" name="TextShape 2"/>
          <p:cNvSpPr txBox="1"/>
          <p:nvPr/>
        </p:nvSpPr>
        <p:spPr>
          <a:xfrm>
            <a:off x="819468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7826"/>
          </a:solidFill>
          <a:ln w="36720">
            <a:solidFill>
              <a:srgbClr val="00782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3.6.1)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166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167" name="TextShape 2"/>
          <p:cNvSpPr txBox="1"/>
          <p:nvPr/>
        </p:nvSpPr>
        <p:spPr>
          <a:xfrm>
            <a:off x="819468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7826"/>
          </a:solidFill>
          <a:ln w="36720">
            <a:solidFill>
              <a:srgbClr val="00782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3.6.1)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171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172" name="TextShape 2"/>
          <p:cNvSpPr txBox="1"/>
          <p:nvPr/>
        </p:nvSpPr>
        <p:spPr>
          <a:xfrm>
            <a:off x="819468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7826"/>
          </a:solidFill>
          <a:ln w="36720">
            <a:solidFill>
              <a:srgbClr val="00782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176" name="CustomShape 2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331a"/>
          </a:solidFill>
          <a:ln w="36720">
            <a:solidFill>
              <a:srgbClr val="00331a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179" name="TextShape 2"/>
          <p:cNvSpPr txBox="1"/>
          <p:nvPr/>
        </p:nvSpPr>
        <p:spPr>
          <a:xfrm>
            <a:off x="6949440" y="153252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331a"/>
          </a:solidFill>
          <a:ln w="36720">
            <a:solidFill>
              <a:srgbClr val="00331a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rcRect l="0" t="8463" r="0" b="5677"/>
          <a:stretch/>
        </p:blipFill>
        <p:spPr>
          <a:xfrm>
            <a:off x="906120" y="640080"/>
            <a:ext cx="8061120" cy="6919920"/>
          </a:xfrm>
          <a:prstGeom prst="rect">
            <a:avLst/>
          </a:prstGeom>
          <a:ln w="36720">
            <a:noFill/>
          </a:ln>
        </p:spPr>
      </p:pic>
      <p:sp>
        <p:nvSpPr>
          <p:cNvPr id="46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Wind Stress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7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cc99"/>
          </a:solidFill>
          <a:ln w="36720">
            <a:solidFill>
              <a:srgbClr val="ffcc9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183" name="CustomShape 2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331a"/>
          </a:solidFill>
          <a:ln w="36720">
            <a:solidFill>
              <a:srgbClr val="00331a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186" name="TextShape 2"/>
          <p:cNvSpPr txBox="1"/>
          <p:nvPr/>
        </p:nvSpPr>
        <p:spPr>
          <a:xfrm>
            <a:off x="6949800" y="153288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331a"/>
          </a:solidFill>
          <a:ln w="36720">
            <a:solidFill>
              <a:srgbClr val="00331a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190" name="CustomShape 2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331a"/>
          </a:solidFill>
          <a:ln w="36720">
            <a:solidFill>
              <a:srgbClr val="00331a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pd26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193" name="CustomShape 2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331a"/>
          </a:solidFill>
          <a:ln w="36720">
            <a:solidFill>
              <a:srgbClr val="0033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TextShape 3"/>
          <p:cNvSpPr txBox="1"/>
          <p:nvPr/>
        </p:nvSpPr>
        <p:spPr>
          <a:xfrm>
            <a:off x="8286120" y="155448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(G40)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7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ccffff"/>
          </a:solidFill>
          <a:ln w="36720">
            <a:solidFill>
              <a:srgbClr val="cc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97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198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199" name="TextShape 3"/>
          <p:cNvSpPr txBox="1"/>
          <p:nvPr/>
        </p:nvSpPr>
        <p:spPr>
          <a:xfrm>
            <a:off x="700596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(G40)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202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203" name="TextShape 2"/>
          <p:cNvSpPr txBox="1"/>
          <p:nvPr/>
        </p:nvSpPr>
        <p:spPr>
          <a:xfrm>
            <a:off x="700596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ccffff"/>
          </a:solidFill>
          <a:ln w="36720">
            <a:solidFill>
              <a:srgbClr val="cc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(G40)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207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208" name="TextShape 2"/>
          <p:cNvSpPr txBox="1"/>
          <p:nvPr/>
        </p:nvSpPr>
        <p:spPr>
          <a:xfrm>
            <a:off x="8377560" y="418428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ccffff"/>
          </a:solidFill>
          <a:ln w="36720">
            <a:solidFill>
              <a:srgbClr val="cc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(model compare)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" name="" descr=""/>
          <p:cNvPicPr/>
          <p:nvPr/>
        </p:nvPicPr>
        <p:blipFill>
          <a:blip r:embed="rId1"/>
          <a:srcRect l="0" t="23150" r="0" b="14557"/>
          <a:stretch/>
        </p:blipFill>
        <p:spPr>
          <a:xfrm>
            <a:off x="-1800" y="89928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212" name="" descr=""/>
          <p:cNvPicPr/>
          <p:nvPr/>
        </p:nvPicPr>
        <p:blipFill>
          <a:blip r:embed="rId2"/>
          <a:srcRect l="0" t="23150" r="0" b="14557"/>
          <a:stretch/>
        </p:blipFill>
        <p:spPr>
          <a:xfrm>
            <a:off x="4927680" y="821160"/>
            <a:ext cx="5212800" cy="2728800"/>
          </a:xfrm>
          <a:prstGeom prst="rect">
            <a:avLst/>
          </a:prstGeom>
          <a:ln w="36720">
            <a:noFill/>
          </a:ln>
        </p:spPr>
      </p:pic>
      <p:pic>
        <p:nvPicPr>
          <p:cNvPr id="213" name="" descr=""/>
          <p:cNvPicPr/>
          <p:nvPr/>
        </p:nvPicPr>
        <p:blipFill>
          <a:blip r:embed="rId3"/>
          <a:srcRect l="0" t="23150" r="0" b="14557"/>
          <a:stretch/>
        </p:blipFill>
        <p:spPr>
          <a:xfrm>
            <a:off x="-1800" y="281952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214" name="" descr=""/>
          <p:cNvPicPr/>
          <p:nvPr/>
        </p:nvPicPr>
        <p:blipFill>
          <a:blip r:embed="rId4"/>
          <a:srcRect l="0" t="23150" r="0" b="14557"/>
          <a:stretch/>
        </p:blipFill>
        <p:spPr>
          <a:xfrm>
            <a:off x="4928040" y="2847240"/>
            <a:ext cx="5212440" cy="2728800"/>
          </a:xfrm>
          <a:prstGeom prst="rect">
            <a:avLst/>
          </a:prstGeom>
          <a:ln w="36720">
            <a:noFill/>
          </a:ln>
        </p:spPr>
      </p:pic>
      <p:pic>
        <p:nvPicPr>
          <p:cNvPr id="215" name="" descr=""/>
          <p:cNvPicPr/>
          <p:nvPr/>
        </p:nvPicPr>
        <p:blipFill>
          <a:blip r:embed="rId5"/>
          <a:srcRect l="0" t="23150" r="0" b="14557"/>
          <a:stretch/>
        </p:blipFill>
        <p:spPr>
          <a:xfrm>
            <a:off x="-1800" y="473976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216" name="" descr=""/>
          <p:cNvPicPr/>
          <p:nvPr/>
        </p:nvPicPr>
        <p:blipFill>
          <a:blip r:embed="rId6"/>
          <a:srcRect l="0" t="23150" r="0" b="14557"/>
          <a:stretch/>
        </p:blipFill>
        <p:spPr>
          <a:xfrm>
            <a:off x="4985280" y="4894200"/>
            <a:ext cx="5097600" cy="2669400"/>
          </a:xfrm>
          <a:prstGeom prst="rect">
            <a:avLst/>
          </a:prstGeom>
          <a:ln w="36720">
            <a:noFill/>
          </a:ln>
        </p:spPr>
      </p:pic>
      <p:sp>
        <p:nvSpPr>
          <p:cNvPr id="217" name="TextShape 2"/>
          <p:cNvSpPr txBox="1"/>
          <p:nvPr/>
        </p:nvSpPr>
        <p:spPr>
          <a:xfrm>
            <a:off x="8778240" y="731520"/>
            <a:ext cx="129204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ccffff"/>
          </a:solidFill>
          <a:ln w="36720">
            <a:solidFill>
              <a:srgbClr val="cc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2.2.4)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7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ffff"/>
          </a:solidFill>
          <a:ln w="3672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21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222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223" name="TextShape 3"/>
          <p:cNvSpPr txBox="1"/>
          <p:nvPr/>
        </p:nvSpPr>
        <p:spPr>
          <a:xfrm>
            <a:off x="819468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2.2.4)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5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226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227" name="TextShape 2"/>
          <p:cNvSpPr txBox="1"/>
          <p:nvPr/>
        </p:nvSpPr>
        <p:spPr>
          <a:xfrm>
            <a:off x="8195040" y="417060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ffff"/>
          </a:solidFill>
          <a:ln w="3672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rcRect l="0" t="8463" r="0" b="5677"/>
          <a:stretch/>
        </p:blipFill>
        <p:spPr>
          <a:xfrm>
            <a:off x="906120" y="640080"/>
            <a:ext cx="8061120" cy="6919920"/>
          </a:xfrm>
          <a:prstGeom prst="rect">
            <a:avLst/>
          </a:prstGeom>
          <a:ln w="36720">
            <a:noFill/>
          </a:ln>
        </p:spPr>
      </p:pic>
      <p:sp>
        <p:nvSpPr>
          <p:cNvPr id="49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Wind Stress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7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cc99"/>
          </a:solidFill>
          <a:ln w="36720">
            <a:solidFill>
              <a:srgbClr val="ffcc9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2.2.4)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231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232" name="TextShape 2"/>
          <p:cNvSpPr txBox="1"/>
          <p:nvPr/>
        </p:nvSpPr>
        <p:spPr>
          <a:xfrm>
            <a:off x="8195040" y="417060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ffff"/>
          </a:solidFill>
          <a:ln w="3672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3.6.1)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236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237" name="TextShape 2"/>
          <p:cNvSpPr txBox="1"/>
          <p:nvPr/>
        </p:nvSpPr>
        <p:spPr>
          <a:xfrm>
            <a:off x="819468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84d1"/>
          </a:solidFill>
          <a:ln w="36720">
            <a:solidFill>
              <a:srgbClr val="0084d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3.6.1)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0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241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242" name="TextShape 2"/>
          <p:cNvSpPr txBox="1"/>
          <p:nvPr/>
        </p:nvSpPr>
        <p:spPr>
          <a:xfrm>
            <a:off x="819468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84d1"/>
          </a:solidFill>
          <a:ln w="36720">
            <a:solidFill>
              <a:srgbClr val="0084d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(SODA 3.6.1)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1"/>
          <a:srcRect l="0" t="23150" r="0" b="23626"/>
          <a:stretch/>
        </p:blipFill>
        <p:spPr>
          <a:xfrm>
            <a:off x="1611000" y="741600"/>
            <a:ext cx="6858000" cy="3428640"/>
          </a:xfrm>
          <a:prstGeom prst="rect">
            <a:avLst/>
          </a:prstGeom>
          <a:ln w="36720">
            <a:noFill/>
          </a:ln>
        </p:spPr>
      </p:pic>
      <p:pic>
        <p:nvPicPr>
          <p:cNvPr id="246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611000" y="4114800"/>
            <a:ext cx="6858000" cy="3428640"/>
          </a:xfrm>
          <a:prstGeom prst="rect">
            <a:avLst/>
          </a:prstGeom>
          <a:ln w="36720">
            <a:noFill/>
          </a:ln>
        </p:spPr>
      </p:pic>
      <p:sp>
        <p:nvSpPr>
          <p:cNvPr id="247" name="TextShape 2"/>
          <p:cNvSpPr txBox="1"/>
          <p:nvPr/>
        </p:nvSpPr>
        <p:spPr>
          <a:xfrm>
            <a:off x="8194680" y="41702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84d1"/>
          </a:solidFill>
          <a:ln w="36720">
            <a:solidFill>
              <a:srgbClr val="0084d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6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254" name="TextShape 2"/>
          <p:cNvSpPr txBox="1"/>
          <p:nvPr/>
        </p:nvSpPr>
        <p:spPr>
          <a:xfrm>
            <a:off x="6949440" y="153252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6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258" name="CustomShape 2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6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0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261" name="TextShape 2"/>
          <p:cNvSpPr txBox="1"/>
          <p:nvPr/>
        </p:nvSpPr>
        <p:spPr>
          <a:xfrm>
            <a:off x="6949800" y="153288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6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265" name="CustomShape 2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6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(compare) d20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7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268" name="TextShape 2"/>
          <p:cNvSpPr txBox="1"/>
          <p:nvPr/>
        </p:nvSpPr>
        <p:spPr>
          <a:xfrm>
            <a:off x="8286120" y="155448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6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Wind Stress Time Series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1"/>
          <a:srcRect l="0" t="23150" r="0" b="14557"/>
          <a:stretch/>
        </p:blipFill>
        <p:spPr>
          <a:xfrm>
            <a:off x="-1800" y="89928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53" name="" descr=""/>
          <p:cNvPicPr/>
          <p:nvPr/>
        </p:nvPicPr>
        <p:blipFill>
          <a:blip r:embed="rId2"/>
          <a:srcRect l="0" t="23150" r="0" b="14557"/>
          <a:stretch/>
        </p:blipFill>
        <p:spPr>
          <a:xfrm>
            <a:off x="4927680" y="821160"/>
            <a:ext cx="5212800" cy="2728800"/>
          </a:xfrm>
          <a:prstGeom prst="rect">
            <a:avLst/>
          </a:prstGeom>
          <a:ln w="36720">
            <a:noFill/>
          </a:ln>
        </p:spPr>
      </p:pic>
      <p:pic>
        <p:nvPicPr>
          <p:cNvPr id="54" name="" descr=""/>
          <p:cNvPicPr/>
          <p:nvPr/>
        </p:nvPicPr>
        <p:blipFill>
          <a:blip r:embed="rId3"/>
          <a:srcRect l="0" t="23150" r="0" b="14557"/>
          <a:stretch/>
        </p:blipFill>
        <p:spPr>
          <a:xfrm>
            <a:off x="-1800" y="281952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55" name="" descr=""/>
          <p:cNvPicPr/>
          <p:nvPr/>
        </p:nvPicPr>
        <p:blipFill>
          <a:blip r:embed="rId4"/>
          <a:srcRect l="0" t="23150" r="0" b="14557"/>
          <a:stretch/>
        </p:blipFill>
        <p:spPr>
          <a:xfrm>
            <a:off x="4928040" y="2847240"/>
            <a:ext cx="5212440" cy="2728800"/>
          </a:xfrm>
          <a:prstGeom prst="rect">
            <a:avLst/>
          </a:prstGeom>
          <a:ln w="36720">
            <a:noFill/>
          </a:ln>
        </p:spPr>
      </p:pic>
      <p:pic>
        <p:nvPicPr>
          <p:cNvPr id="56" name="" descr=""/>
          <p:cNvPicPr/>
          <p:nvPr/>
        </p:nvPicPr>
        <p:blipFill>
          <a:blip r:embed="rId5"/>
          <a:srcRect l="0" t="23150" r="0" b="14557"/>
          <a:stretch/>
        </p:blipFill>
        <p:spPr>
          <a:xfrm>
            <a:off x="-1800" y="4739760"/>
            <a:ext cx="4939560" cy="2575440"/>
          </a:xfrm>
          <a:prstGeom prst="rect">
            <a:avLst/>
          </a:prstGeom>
          <a:ln w="36720">
            <a:noFill/>
          </a:ln>
        </p:spPr>
      </p:pic>
      <p:sp>
        <p:nvSpPr>
          <p:cNvPr id="57" name="TextShape 2"/>
          <p:cNvSpPr txBox="1"/>
          <p:nvPr/>
        </p:nvSpPr>
        <p:spPr>
          <a:xfrm>
            <a:off x="7132320" y="640080"/>
            <a:ext cx="290448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Anomaly, 6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mths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running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6"/>
          <a:srcRect l="0" t="23150" r="0" b="14557"/>
          <a:stretch/>
        </p:blipFill>
        <p:spPr>
          <a:xfrm>
            <a:off x="4984920" y="4894200"/>
            <a:ext cx="5097600" cy="2669400"/>
          </a:xfrm>
          <a:prstGeom prst="rect">
            <a:avLst/>
          </a:prstGeom>
          <a:ln w="36720">
            <a:noFill/>
          </a:ln>
        </p:spPr>
      </p:pic>
      <p:sp>
        <p:nvSpPr>
          <p:cNvPr id="59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3300"/>
          </a:solidFill>
          <a:ln w="36720">
            <a:solidFill>
              <a:srgbClr val="ff33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(pd26 &amp; d20 compare)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1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272" name="CustomShape 2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0066"/>
          </a:solidFill>
          <a:ln w="36720">
            <a:solidFill>
              <a:srgbClr val="0000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(pd26 &amp; d20 compare)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4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275" name="TextShape 2"/>
          <p:cNvSpPr txBox="1"/>
          <p:nvPr/>
        </p:nvSpPr>
        <p:spPr>
          <a:xfrm>
            <a:off x="8286480" y="15548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3"/>
          <p:cNvSpPr/>
          <p:nvPr/>
        </p:nvSpPr>
        <p:spPr>
          <a:xfrm>
            <a:off x="180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0066"/>
          </a:solidFill>
          <a:ln w="36720">
            <a:solidFill>
              <a:srgbClr val="0000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(pd26 &amp; d20 compare)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8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279" name="CustomShape 2"/>
          <p:cNvSpPr/>
          <p:nvPr/>
        </p:nvSpPr>
        <p:spPr>
          <a:xfrm>
            <a:off x="180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0066"/>
          </a:solidFill>
          <a:ln w="36720">
            <a:solidFill>
              <a:srgbClr val="0000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Time Series (pd26 &amp; d20 compare)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1" name="" descr=""/>
          <p:cNvPicPr/>
          <p:nvPr/>
        </p:nvPicPr>
        <p:blipFill>
          <a:blip r:embed="rId1"/>
          <a:srcRect l="0" t="23150" r="0" b="11719"/>
          <a:stretch/>
        </p:blipFill>
        <p:spPr>
          <a:xfrm>
            <a:off x="33840" y="967680"/>
            <a:ext cx="10060920" cy="6155640"/>
          </a:xfrm>
          <a:prstGeom prst="rect">
            <a:avLst/>
          </a:prstGeom>
          <a:ln w="36720">
            <a:noFill/>
          </a:ln>
        </p:spPr>
      </p:pic>
      <p:sp>
        <p:nvSpPr>
          <p:cNvPr id="282" name="TextShape 2"/>
          <p:cNvSpPr txBox="1"/>
          <p:nvPr/>
        </p:nvSpPr>
        <p:spPr>
          <a:xfrm>
            <a:off x="8286480" y="1554840"/>
            <a:ext cx="140652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180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000066"/>
          </a:solidFill>
          <a:ln w="36720">
            <a:solidFill>
              <a:srgbClr val="0000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Oceanic Nino Index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180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ccff"/>
          </a:solidFill>
          <a:ln w="36720">
            <a:solidFill>
              <a:srgbClr val="ffcc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86" name="" descr=""/>
          <p:cNvPicPr/>
          <p:nvPr/>
        </p:nvPicPr>
        <p:blipFill>
          <a:blip r:embed="rId1"/>
          <a:srcRect l="7183" t="12841" r="5728" b="39981"/>
          <a:stretch/>
        </p:blipFill>
        <p:spPr>
          <a:xfrm>
            <a:off x="56520" y="1185120"/>
            <a:ext cx="9966960" cy="5398560"/>
          </a:xfrm>
          <a:prstGeom prst="rect">
            <a:avLst/>
          </a:prstGeom>
          <a:ln w="36720"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&amp; ONI Cross Correlation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180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cc66ff"/>
          </a:solidFill>
          <a:ln w="36720">
            <a:solidFill>
              <a:srgbClr val="cc66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89" name="" descr=""/>
          <p:cNvPicPr/>
          <p:nvPr/>
        </p:nvPicPr>
        <p:blipFill>
          <a:blip r:embed="rId1"/>
          <a:srcRect l="0" t="12841" r="0" b="41191"/>
          <a:stretch/>
        </p:blipFill>
        <p:spPr>
          <a:xfrm>
            <a:off x="1260360" y="679320"/>
            <a:ext cx="7559640" cy="3437640"/>
          </a:xfrm>
          <a:prstGeom prst="rect">
            <a:avLst/>
          </a:prstGeom>
          <a:ln w="36720">
            <a:noFill/>
          </a:ln>
        </p:spPr>
      </p:pic>
      <p:pic>
        <p:nvPicPr>
          <p:cNvPr id="290" name="" descr=""/>
          <p:cNvPicPr/>
          <p:nvPr/>
        </p:nvPicPr>
        <p:blipFill>
          <a:blip r:embed="rId2"/>
          <a:srcRect l="0" t="12841" r="0" b="41191"/>
          <a:stretch/>
        </p:blipFill>
        <p:spPr>
          <a:xfrm>
            <a:off x="1260360" y="4122360"/>
            <a:ext cx="7559640" cy="3437640"/>
          </a:xfrm>
          <a:prstGeom prst="rect">
            <a:avLst/>
          </a:prstGeom>
          <a:ln w="36720">
            <a:noFill/>
          </a:ln>
        </p:spPr>
      </p:pic>
      <p:sp>
        <p:nvSpPr>
          <p:cNvPr id="291" name="TextShape 3"/>
          <p:cNvSpPr txBox="1"/>
          <p:nvPr/>
        </p:nvSpPr>
        <p:spPr>
          <a:xfrm>
            <a:off x="8595360" y="1097640"/>
            <a:ext cx="1280160" cy="127980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Anomaly,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3 months running average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&amp; ONI Cross Correlation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180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6600ff"/>
          </a:solidFill>
          <a:ln w="36720">
            <a:solidFill>
              <a:srgbClr val="66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94" name="" descr=""/>
          <p:cNvPicPr/>
          <p:nvPr/>
        </p:nvPicPr>
        <p:blipFill>
          <a:blip r:embed="rId1"/>
          <a:srcRect l="0" t="12841" r="0" b="41191"/>
          <a:stretch/>
        </p:blipFill>
        <p:spPr>
          <a:xfrm>
            <a:off x="1260360" y="679320"/>
            <a:ext cx="7559640" cy="3437640"/>
          </a:xfrm>
          <a:prstGeom prst="rect">
            <a:avLst/>
          </a:prstGeom>
          <a:ln w="36720">
            <a:noFill/>
          </a:ln>
        </p:spPr>
      </p:pic>
      <p:pic>
        <p:nvPicPr>
          <p:cNvPr id="295" name="" descr=""/>
          <p:cNvPicPr/>
          <p:nvPr/>
        </p:nvPicPr>
        <p:blipFill>
          <a:blip r:embed="rId2"/>
          <a:srcRect l="0" t="12841" r="0" b="41191"/>
          <a:stretch/>
        </p:blipFill>
        <p:spPr>
          <a:xfrm>
            <a:off x="1260360" y="4122360"/>
            <a:ext cx="7559640" cy="3437640"/>
          </a:xfrm>
          <a:prstGeom prst="rect">
            <a:avLst/>
          </a:prstGeom>
          <a:ln w="36720">
            <a:noFill/>
          </a:ln>
        </p:spPr>
      </p:pic>
      <p:sp>
        <p:nvSpPr>
          <p:cNvPr id="296" name="TextShape 3"/>
          <p:cNvSpPr txBox="1"/>
          <p:nvPr/>
        </p:nvSpPr>
        <p:spPr>
          <a:xfrm>
            <a:off x="8595360" y="1097280"/>
            <a:ext cx="1280160" cy="127980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Anomaly,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3 months running average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STC &amp; ONI Cross Correlation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180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330099"/>
          </a:solidFill>
          <a:ln w="36720">
            <a:solidFill>
              <a:srgbClr val="330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99" name="" descr=""/>
          <p:cNvPicPr/>
          <p:nvPr/>
        </p:nvPicPr>
        <p:blipFill>
          <a:blip r:embed="rId1"/>
          <a:srcRect l="0" t="12841" r="0" b="41191"/>
          <a:stretch/>
        </p:blipFill>
        <p:spPr>
          <a:xfrm>
            <a:off x="1260360" y="679320"/>
            <a:ext cx="7559640" cy="3437640"/>
          </a:xfrm>
          <a:prstGeom prst="rect">
            <a:avLst/>
          </a:prstGeom>
          <a:ln w="36720">
            <a:noFill/>
          </a:ln>
        </p:spPr>
      </p:pic>
      <p:pic>
        <p:nvPicPr>
          <p:cNvPr id="300" name="" descr=""/>
          <p:cNvPicPr/>
          <p:nvPr/>
        </p:nvPicPr>
        <p:blipFill>
          <a:blip r:embed="rId2"/>
          <a:srcRect l="0" t="12841" r="0" b="41191"/>
          <a:stretch/>
        </p:blipFill>
        <p:spPr>
          <a:xfrm>
            <a:off x="1260360" y="4122360"/>
            <a:ext cx="7559640" cy="3437640"/>
          </a:xfrm>
          <a:prstGeom prst="rect">
            <a:avLst/>
          </a:prstGeom>
          <a:ln w="36720">
            <a:noFill/>
          </a:ln>
        </p:spPr>
      </p:pic>
      <p:sp>
        <p:nvSpPr>
          <p:cNvPr id="301" name="TextShape 3"/>
          <p:cNvSpPr txBox="1"/>
          <p:nvPr/>
        </p:nvSpPr>
        <p:spPr>
          <a:xfrm>
            <a:off x="8595360" y="1097640"/>
            <a:ext cx="1280160" cy="127980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Anomaly,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3 months running average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504000" y="246600"/>
            <a:ext cx="9071640" cy="631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Heat Budget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144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66cc"/>
          </a:solidFill>
          <a:ln w="36720">
            <a:solidFill>
              <a:srgbClr val="ff66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04" name="" descr=""/>
          <p:cNvPicPr/>
          <p:nvPr/>
        </p:nvPicPr>
        <p:blipFill>
          <a:blip r:embed="rId1"/>
          <a:stretch/>
        </p:blipFill>
        <p:spPr>
          <a:xfrm>
            <a:off x="66600" y="4001040"/>
            <a:ext cx="4383720" cy="645840"/>
          </a:xfrm>
          <a:prstGeom prst="rect">
            <a:avLst/>
          </a:prstGeom>
          <a:ln w="36720">
            <a:noFill/>
          </a:ln>
        </p:spPr>
      </p:pic>
      <p:pic>
        <p:nvPicPr>
          <p:cNvPr id="305" name="" descr=""/>
          <p:cNvPicPr/>
          <p:nvPr/>
        </p:nvPicPr>
        <p:blipFill>
          <a:blip r:embed="rId2"/>
          <a:stretch/>
        </p:blipFill>
        <p:spPr>
          <a:xfrm>
            <a:off x="1294200" y="4860000"/>
            <a:ext cx="8759160" cy="691200"/>
          </a:xfrm>
          <a:prstGeom prst="rect">
            <a:avLst/>
          </a:prstGeom>
          <a:ln w="36720">
            <a:noFill/>
          </a:ln>
        </p:spPr>
      </p:pic>
      <p:pic>
        <p:nvPicPr>
          <p:cNvPr id="306" name="" descr=""/>
          <p:cNvPicPr/>
          <p:nvPr/>
        </p:nvPicPr>
        <p:blipFill>
          <a:blip r:embed="rId3"/>
          <a:stretch/>
        </p:blipFill>
        <p:spPr>
          <a:xfrm>
            <a:off x="1280160" y="5788440"/>
            <a:ext cx="6468480" cy="570600"/>
          </a:xfrm>
          <a:prstGeom prst="rect">
            <a:avLst/>
          </a:prstGeom>
          <a:ln w="36720">
            <a:noFill/>
          </a:ln>
        </p:spPr>
      </p:pic>
      <p:pic>
        <p:nvPicPr>
          <p:cNvPr id="307" name="" descr=""/>
          <p:cNvPicPr/>
          <p:nvPr/>
        </p:nvPicPr>
        <p:blipFill>
          <a:blip r:embed="rId4"/>
          <a:stretch/>
        </p:blipFill>
        <p:spPr>
          <a:xfrm>
            <a:off x="95040" y="1548360"/>
            <a:ext cx="6217920" cy="681480"/>
          </a:xfrm>
          <a:prstGeom prst="rect">
            <a:avLst/>
          </a:prstGeom>
          <a:ln w="36720">
            <a:noFill/>
          </a:ln>
        </p:spPr>
      </p:pic>
      <p:pic>
        <p:nvPicPr>
          <p:cNvPr id="308" name="" descr=""/>
          <p:cNvPicPr/>
          <p:nvPr/>
        </p:nvPicPr>
        <p:blipFill>
          <a:blip r:embed="rId5"/>
          <a:stretch/>
        </p:blipFill>
        <p:spPr>
          <a:xfrm>
            <a:off x="1269360" y="2488320"/>
            <a:ext cx="7498080" cy="671040"/>
          </a:xfrm>
          <a:prstGeom prst="rect">
            <a:avLst/>
          </a:prstGeom>
          <a:ln w="36720">
            <a:noFill/>
          </a:ln>
        </p:spPr>
      </p:pic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21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99ff"/>
          </a:solidFill>
          <a:ln w="36720">
            <a:solidFill>
              <a:srgbClr val="ff99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TextShape 2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1" name="" descr=""/>
          <p:cNvPicPr/>
          <p:nvPr/>
        </p:nvPicPr>
        <p:blipFill>
          <a:blip r:embed="rId1"/>
          <a:srcRect l="0" t="25379" r="0" b="12922"/>
          <a:stretch/>
        </p:blipFill>
        <p:spPr>
          <a:xfrm>
            <a:off x="0" y="731520"/>
            <a:ext cx="10080000" cy="621756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312" name="Table 3"/>
          <p:cNvGraphicFramePr/>
          <p:nvPr/>
        </p:nvGraphicFramePr>
        <p:xfrm>
          <a:off x="5968440" y="5338440"/>
          <a:ext cx="3231360" cy="204624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-233.3998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-8.635806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-0.39612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-7.947994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028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-216.4199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13" name="CustomShape 4"/>
          <p:cNvSpPr/>
          <p:nvPr/>
        </p:nvSpPr>
        <p:spPr>
          <a:xfrm>
            <a:off x="8503920" y="5760360"/>
            <a:ext cx="365760" cy="1624320"/>
          </a:xfrm>
          <a:custGeom>
            <a:avLst/>
            <a:gdLst/>
            <a:ahLst/>
            <a:rect l="0" t="0" r="r" b="b"/>
            <a:pathLst>
              <a:path w="1018" h="4514">
                <a:moveTo>
                  <a:pt x="0" y="0"/>
                </a:moveTo>
                <a:cubicBezTo>
                  <a:pt x="254" y="0"/>
                  <a:pt x="508" y="188"/>
                  <a:pt x="508" y="376"/>
                </a:cubicBezTo>
                <a:lnTo>
                  <a:pt x="508" y="1862"/>
                </a:lnTo>
                <a:cubicBezTo>
                  <a:pt x="508" y="2050"/>
                  <a:pt x="762" y="2238"/>
                  <a:pt x="1017" y="2238"/>
                </a:cubicBezTo>
                <a:cubicBezTo>
                  <a:pt x="762" y="2238"/>
                  <a:pt x="508" y="2427"/>
                  <a:pt x="508" y="2615"/>
                </a:cubicBezTo>
                <a:lnTo>
                  <a:pt x="508" y="4136"/>
                </a:lnTo>
                <a:cubicBezTo>
                  <a:pt x="508" y="4324"/>
                  <a:pt x="254" y="4513"/>
                  <a:pt x="0" y="451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TextShape 5"/>
          <p:cNvSpPr txBox="1"/>
          <p:nvPr/>
        </p:nvSpPr>
        <p:spPr>
          <a:xfrm>
            <a:off x="8869680" y="63608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-233.3998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Wind Stress Time Series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" name="" descr=""/>
          <p:cNvPicPr/>
          <p:nvPr/>
        </p:nvPicPr>
        <p:blipFill>
          <a:blip r:embed="rId1"/>
          <a:srcRect l="0" t="23150" r="0" b="14557"/>
          <a:stretch/>
        </p:blipFill>
        <p:spPr>
          <a:xfrm>
            <a:off x="-1800" y="89928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62" name="" descr=""/>
          <p:cNvPicPr/>
          <p:nvPr/>
        </p:nvPicPr>
        <p:blipFill>
          <a:blip r:embed="rId2"/>
          <a:srcRect l="0" t="23150" r="0" b="14557"/>
          <a:stretch/>
        </p:blipFill>
        <p:spPr>
          <a:xfrm>
            <a:off x="4927680" y="821160"/>
            <a:ext cx="5212800" cy="2728800"/>
          </a:xfrm>
          <a:prstGeom prst="rect">
            <a:avLst/>
          </a:prstGeom>
          <a:ln w="36720">
            <a:noFill/>
          </a:ln>
        </p:spPr>
      </p:pic>
      <p:pic>
        <p:nvPicPr>
          <p:cNvPr id="63" name="" descr=""/>
          <p:cNvPicPr/>
          <p:nvPr/>
        </p:nvPicPr>
        <p:blipFill>
          <a:blip r:embed="rId3"/>
          <a:srcRect l="0" t="23150" r="0" b="14557"/>
          <a:stretch/>
        </p:blipFill>
        <p:spPr>
          <a:xfrm>
            <a:off x="-1800" y="281952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64" name="" descr=""/>
          <p:cNvPicPr/>
          <p:nvPr/>
        </p:nvPicPr>
        <p:blipFill>
          <a:blip r:embed="rId4"/>
          <a:srcRect l="0" t="23150" r="0" b="14557"/>
          <a:stretch/>
        </p:blipFill>
        <p:spPr>
          <a:xfrm>
            <a:off x="4928040" y="2847240"/>
            <a:ext cx="5212440" cy="2728800"/>
          </a:xfrm>
          <a:prstGeom prst="rect">
            <a:avLst/>
          </a:prstGeom>
          <a:ln w="36720">
            <a:noFill/>
          </a:ln>
        </p:spPr>
      </p:pic>
      <p:pic>
        <p:nvPicPr>
          <p:cNvPr id="65" name="" descr=""/>
          <p:cNvPicPr/>
          <p:nvPr/>
        </p:nvPicPr>
        <p:blipFill>
          <a:blip r:embed="rId5"/>
          <a:srcRect l="0" t="23150" r="0" b="14557"/>
          <a:stretch/>
        </p:blipFill>
        <p:spPr>
          <a:xfrm>
            <a:off x="-1800" y="473976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66" name="" descr=""/>
          <p:cNvPicPr/>
          <p:nvPr/>
        </p:nvPicPr>
        <p:blipFill>
          <a:blip r:embed="rId6"/>
          <a:srcRect l="0" t="23150" r="0" b="14557"/>
          <a:stretch/>
        </p:blipFill>
        <p:spPr>
          <a:xfrm>
            <a:off x="4984920" y="4894200"/>
            <a:ext cx="5097600" cy="2669400"/>
          </a:xfrm>
          <a:prstGeom prst="rect">
            <a:avLst/>
          </a:prstGeom>
          <a:ln w="36720">
            <a:noFill/>
          </a:ln>
        </p:spPr>
      </p:pic>
      <p:sp>
        <p:nvSpPr>
          <p:cNvPr id="67" name="CustomShape 2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3300"/>
          </a:solidFill>
          <a:ln w="36720">
            <a:solidFill>
              <a:srgbClr val="ff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TextShape 3"/>
          <p:cNvSpPr txBox="1"/>
          <p:nvPr/>
        </p:nvSpPr>
        <p:spPr>
          <a:xfrm>
            <a:off x="7132320" y="640440"/>
            <a:ext cx="290448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Anomaly, 6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mths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running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21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99ff"/>
          </a:solidFill>
          <a:ln w="36720">
            <a:solidFill>
              <a:srgbClr val="ff99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6" name="" descr=""/>
          <p:cNvPicPr/>
          <p:nvPr/>
        </p:nvPicPr>
        <p:blipFill>
          <a:blip r:embed="rId1"/>
          <a:srcRect l="0" t="24468" r="0" b="12922"/>
          <a:stretch/>
        </p:blipFill>
        <p:spPr>
          <a:xfrm>
            <a:off x="0" y="640080"/>
            <a:ext cx="10080000" cy="6309000"/>
          </a:xfrm>
          <a:prstGeom prst="rect">
            <a:avLst/>
          </a:prstGeom>
          <a:ln w="36720">
            <a:noFill/>
          </a:ln>
        </p:spPr>
      </p:pic>
      <p:sp>
        <p:nvSpPr>
          <p:cNvPr id="317" name="TextShape 2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18" name="Table 3"/>
          <p:cNvGraphicFramePr/>
          <p:nvPr/>
        </p:nvGraphicFramePr>
        <p:xfrm>
          <a:off x="1097280" y="5996160"/>
          <a:ext cx="3231360" cy="122760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(VT)a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6.163194e-07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-233.3998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(VT)- * 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233.3998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19" name="CustomShape 4"/>
          <p:cNvSpPr/>
          <p:nvPr/>
        </p:nvSpPr>
        <p:spPr>
          <a:xfrm>
            <a:off x="3564720" y="6455160"/>
            <a:ext cx="365760" cy="768600"/>
          </a:xfrm>
          <a:custGeom>
            <a:avLst/>
            <a:gdLst/>
            <a:ahLst/>
            <a:rect l="0" t="0" r="r" b="b"/>
            <a:pathLst>
              <a:path w="1018" h="2137">
                <a:moveTo>
                  <a:pt x="0" y="0"/>
                </a:moveTo>
                <a:cubicBezTo>
                  <a:pt x="254" y="0"/>
                  <a:pt x="508" y="89"/>
                  <a:pt x="508" y="178"/>
                </a:cubicBezTo>
                <a:lnTo>
                  <a:pt x="508" y="881"/>
                </a:lnTo>
                <a:cubicBezTo>
                  <a:pt x="508" y="970"/>
                  <a:pt x="762" y="1059"/>
                  <a:pt x="1017" y="1059"/>
                </a:cubicBezTo>
                <a:cubicBezTo>
                  <a:pt x="762" y="1059"/>
                  <a:pt x="508" y="1148"/>
                  <a:pt x="508" y="1237"/>
                </a:cubicBezTo>
                <a:lnTo>
                  <a:pt x="508" y="1958"/>
                </a:lnTo>
                <a:cubicBezTo>
                  <a:pt x="508" y="2047"/>
                  <a:pt x="254" y="2136"/>
                  <a:pt x="0" y="2136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TextShape 5"/>
          <p:cNvSpPr txBox="1"/>
          <p:nvPr/>
        </p:nvSpPr>
        <p:spPr>
          <a:xfrm>
            <a:off x="3930480" y="66380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21" name="Table 6"/>
          <p:cNvGraphicFramePr/>
          <p:nvPr/>
        </p:nvGraphicFramePr>
        <p:xfrm>
          <a:off x="5412240" y="5852160"/>
          <a:ext cx="3231360" cy="163692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-8.635806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-0.39612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-7.947994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(V’T’)- *-1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7.947994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322" name="CustomShape 7"/>
          <p:cNvSpPr/>
          <p:nvPr/>
        </p:nvSpPr>
        <p:spPr>
          <a:xfrm>
            <a:off x="7972560" y="5911560"/>
            <a:ext cx="365760" cy="1577520"/>
          </a:xfrm>
          <a:custGeom>
            <a:avLst/>
            <a:gdLst/>
            <a:ahLst/>
            <a:rect l="0" t="0" r="r" b="b"/>
            <a:pathLst>
              <a:path w="1018" h="4384">
                <a:moveTo>
                  <a:pt x="0" y="0"/>
                </a:moveTo>
                <a:cubicBezTo>
                  <a:pt x="254" y="0"/>
                  <a:pt x="508" y="182"/>
                  <a:pt x="508" y="365"/>
                </a:cubicBezTo>
                <a:lnTo>
                  <a:pt x="508" y="1809"/>
                </a:lnTo>
                <a:cubicBezTo>
                  <a:pt x="508" y="1991"/>
                  <a:pt x="762" y="2174"/>
                  <a:pt x="1017" y="2174"/>
                </a:cubicBezTo>
                <a:cubicBezTo>
                  <a:pt x="762" y="2174"/>
                  <a:pt x="508" y="2357"/>
                  <a:pt x="508" y="2539"/>
                </a:cubicBezTo>
                <a:lnTo>
                  <a:pt x="508" y="4017"/>
                </a:lnTo>
                <a:cubicBezTo>
                  <a:pt x="508" y="4200"/>
                  <a:pt x="254" y="4383"/>
                  <a:pt x="0" y="438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TextShape 8"/>
          <p:cNvSpPr txBox="1"/>
          <p:nvPr/>
        </p:nvSpPr>
        <p:spPr>
          <a:xfrm>
            <a:off x="8338320" y="64922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-9.031926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21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99ff"/>
          </a:solidFill>
          <a:ln w="36720">
            <a:solidFill>
              <a:srgbClr val="ff99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25" name="" descr=""/>
          <p:cNvPicPr/>
          <p:nvPr/>
        </p:nvPicPr>
        <p:blipFill>
          <a:blip r:embed="rId1"/>
          <a:srcRect l="0" t="24516" r="0" b="12922"/>
          <a:stretch/>
        </p:blipFill>
        <p:spPr>
          <a:xfrm>
            <a:off x="1226160" y="640080"/>
            <a:ext cx="7369200" cy="4609440"/>
          </a:xfrm>
          <a:prstGeom prst="rect">
            <a:avLst/>
          </a:prstGeom>
          <a:ln w="36720">
            <a:noFill/>
          </a:ln>
        </p:spPr>
      </p:pic>
      <p:sp>
        <p:nvSpPr>
          <p:cNvPr id="326" name="TextShape 2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7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463040" y="3826440"/>
            <a:ext cx="7132320" cy="3565440"/>
          </a:xfrm>
          <a:prstGeom prst="rect">
            <a:avLst/>
          </a:prstGeom>
          <a:ln w="36720"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cc00cc"/>
          </a:solidFill>
          <a:ln w="36720">
            <a:solidFill>
              <a:srgbClr val="cc00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30" name="" descr=""/>
          <p:cNvPicPr/>
          <p:nvPr/>
        </p:nvPicPr>
        <p:blipFill>
          <a:blip r:embed="rId1"/>
          <a:srcRect l="0" t="25379" r="0" b="12922"/>
          <a:stretch/>
        </p:blipFill>
        <p:spPr>
          <a:xfrm>
            <a:off x="-360" y="731520"/>
            <a:ext cx="10080000" cy="621756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331" name="Table 3"/>
          <p:cNvGraphicFramePr/>
          <p:nvPr/>
        </p:nvGraphicFramePr>
        <p:xfrm>
          <a:off x="5968440" y="5347800"/>
          <a:ext cx="3231360" cy="204624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316.7138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6.840544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-0.1125912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7.5591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028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302.4268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32" name="CustomShape 4"/>
          <p:cNvSpPr/>
          <p:nvPr/>
        </p:nvSpPr>
        <p:spPr>
          <a:xfrm>
            <a:off x="8503920" y="5769720"/>
            <a:ext cx="365760" cy="1624320"/>
          </a:xfrm>
          <a:custGeom>
            <a:avLst/>
            <a:gdLst/>
            <a:ahLst/>
            <a:rect l="0" t="0" r="r" b="b"/>
            <a:pathLst>
              <a:path w="1018" h="4514">
                <a:moveTo>
                  <a:pt x="0" y="0"/>
                </a:moveTo>
                <a:cubicBezTo>
                  <a:pt x="254" y="0"/>
                  <a:pt x="508" y="188"/>
                  <a:pt x="508" y="376"/>
                </a:cubicBezTo>
                <a:lnTo>
                  <a:pt x="508" y="1862"/>
                </a:lnTo>
                <a:cubicBezTo>
                  <a:pt x="508" y="2050"/>
                  <a:pt x="762" y="2238"/>
                  <a:pt x="1017" y="2238"/>
                </a:cubicBezTo>
                <a:cubicBezTo>
                  <a:pt x="762" y="2238"/>
                  <a:pt x="508" y="2427"/>
                  <a:pt x="508" y="2615"/>
                </a:cubicBezTo>
                <a:lnTo>
                  <a:pt x="508" y="4136"/>
                </a:lnTo>
                <a:cubicBezTo>
                  <a:pt x="508" y="4324"/>
                  <a:pt x="254" y="4513"/>
                  <a:pt x="0" y="451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TextShape 5"/>
          <p:cNvSpPr txBox="1"/>
          <p:nvPr/>
        </p:nvSpPr>
        <p:spPr>
          <a:xfrm>
            <a:off x="8869680" y="637020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316.7138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21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cc00cc"/>
          </a:solidFill>
          <a:ln w="36720">
            <a:solidFill>
              <a:srgbClr val="cc00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35" name="" descr=""/>
          <p:cNvPicPr/>
          <p:nvPr/>
        </p:nvPicPr>
        <p:blipFill>
          <a:blip r:embed="rId1"/>
          <a:srcRect l="0" t="24468" r="0" b="12922"/>
          <a:stretch/>
        </p:blipFill>
        <p:spPr>
          <a:xfrm>
            <a:off x="0" y="640080"/>
            <a:ext cx="10080000" cy="6309000"/>
          </a:xfrm>
          <a:prstGeom prst="rect">
            <a:avLst/>
          </a:prstGeom>
          <a:ln w="36720">
            <a:noFill/>
          </a:ln>
        </p:spPr>
      </p:pic>
      <p:sp>
        <p:nvSpPr>
          <p:cNvPr id="336" name="TextShape 2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37" name="Table 3"/>
          <p:cNvGraphicFramePr/>
          <p:nvPr/>
        </p:nvGraphicFramePr>
        <p:xfrm>
          <a:off x="1097280" y="6005160"/>
          <a:ext cx="3231360" cy="122760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(VT)a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-1.319444e-07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316.7138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(VT)- * 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-316.7138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38" name="CustomShape 4"/>
          <p:cNvSpPr/>
          <p:nvPr/>
        </p:nvSpPr>
        <p:spPr>
          <a:xfrm>
            <a:off x="3564720" y="6464160"/>
            <a:ext cx="365760" cy="768600"/>
          </a:xfrm>
          <a:custGeom>
            <a:avLst/>
            <a:gdLst/>
            <a:ahLst/>
            <a:rect l="0" t="0" r="r" b="b"/>
            <a:pathLst>
              <a:path w="1018" h="2137">
                <a:moveTo>
                  <a:pt x="0" y="0"/>
                </a:moveTo>
                <a:cubicBezTo>
                  <a:pt x="254" y="0"/>
                  <a:pt x="508" y="89"/>
                  <a:pt x="508" y="178"/>
                </a:cubicBezTo>
                <a:lnTo>
                  <a:pt x="508" y="881"/>
                </a:lnTo>
                <a:cubicBezTo>
                  <a:pt x="508" y="970"/>
                  <a:pt x="762" y="1059"/>
                  <a:pt x="1017" y="1059"/>
                </a:cubicBezTo>
                <a:cubicBezTo>
                  <a:pt x="762" y="1059"/>
                  <a:pt x="508" y="1148"/>
                  <a:pt x="508" y="1237"/>
                </a:cubicBezTo>
                <a:lnTo>
                  <a:pt x="508" y="1958"/>
                </a:lnTo>
                <a:cubicBezTo>
                  <a:pt x="508" y="2047"/>
                  <a:pt x="254" y="2136"/>
                  <a:pt x="0" y="2136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TextShape 5"/>
          <p:cNvSpPr txBox="1"/>
          <p:nvPr/>
        </p:nvSpPr>
        <p:spPr>
          <a:xfrm>
            <a:off x="3930480" y="66470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40" name="Table 6"/>
          <p:cNvGraphicFramePr/>
          <p:nvPr/>
        </p:nvGraphicFramePr>
        <p:xfrm>
          <a:off x="5412240" y="5861520"/>
          <a:ext cx="3231360" cy="163692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6.840544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-0.1125912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7.5591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(V’T’)- *-1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-7.5591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341" name="CustomShape 7"/>
          <p:cNvSpPr/>
          <p:nvPr/>
        </p:nvSpPr>
        <p:spPr>
          <a:xfrm>
            <a:off x="7972560" y="5920920"/>
            <a:ext cx="365760" cy="1577520"/>
          </a:xfrm>
          <a:custGeom>
            <a:avLst/>
            <a:gdLst/>
            <a:ahLst/>
            <a:rect l="0" t="0" r="r" b="b"/>
            <a:pathLst>
              <a:path w="1018" h="4384">
                <a:moveTo>
                  <a:pt x="0" y="0"/>
                </a:moveTo>
                <a:cubicBezTo>
                  <a:pt x="254" y="0"/>
                  <a:pt x="508" y="182"/>
                  <a:pt x="508" y="365"/>
                </a:cubicBezTo>
                <a:lnTo>
                  <a:pt x="508" y="1809"/>
                </a:lnTo>
                <a:cubicBezTo>
                  <a:pt x="508" y="1991"/>
                  <a:pt x="762" y="2174"/>
                  <a:pt x="1017" y="2174"/>
                </a:cubicBezTo>
                <a:cubicBezTo>
                  <a:pt x="762" y="2174"/>
                  <a:pt x="508" y="2357"/>
                  <a:pt x="508" y="2539"/>
                </a:cubicBezTo>
                <a:lnTo>
                  <a:pt x="508" y="4017"/>
                </a:lnTo>
                <a:cubicBezTo>
                  <a:pt x="508" y="4200"/>
                  <a:pt x="254" y="4383"/>
                  <a:pt x="0" y="438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TextShape 8"/>
          <p:cNvSpPr txBox="1"/>
          <p:nvPr/>
        </p:nvSpPr>
        <p:spPr>
          <a:xfrm>
            <a:off x="8338320" y="650160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6.727954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21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cc00cc"/>
          </a:solidFill>
          <a:ln w="36720">
            <a:solidFill>
              <a:srgbClr val="cc00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44" name="" descr=""/>
          <p:cNvPicPr/>
          <p:nvPr/>
        </p:nvPicPr>
        <p:blipFill>
          <a:blip r:embed="rId1"/>
          <a:srcRect l="0" t="24516" r="0" b="12922"/>
          <a:stretch/>
        </p:blipFill>
        <p:spPr>
          <a:xfrm>
            <a:off x="1226160" y="640080"/>
            <a:ext cx="7369200" cy="4609440"/>
          </a:xfrm>
          <a:prstGeom prst="rect">
            <a:avLst/>
          </a:prstGeom>
          <a:ln w="36720">
            <a:noFill/>
          </a:ln>
        </p:spPr>
      </p:pic>
      <p:sp>
        <p:nvSpPr>
          <p:cNvPr id="345" name="TextShape 2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6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463040" y="3826440"/>
            <a:ext cx="7132320" cy="3565440"/>
          </a:xfrm>
          <a:prstGeom prst="rect">
            <a:avLst/>
          </a:prstGeom>
          <a:ln w="36720">
            <a:noFill/>
          </a:ln>
        </p:spPr>
      </p:pic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cc0099"/>
          </a:solidFill>
          <a:ln w="36720">
            <a:solidFill>
              <a:srgbClr val="cc0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49" name="" descr=""/>
          <p:cNvPicPr/>
          <p:nvPr/>
        </p:nvPicPr>
        <p:blipFill>
          <a:blip r:embed="rId1"/>
          <a:srcRect l="0" t="25379" r="0" b="12922"/>
          <a:stretch/>
        </p:blipFill>
        <p:spPr>
          <a:xfrm>
            <a:off x="-360" y="731520"/>
            <a:ext cx="10080000" cy="621756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350" name="Table 3"/>
          <p:cNvGraphicFramePr/>
          <p:nvPr/>
        </p:nvGraphicFramePr>
        <p:xfrm>
          <a:off x="5968440" y="5347800"/>
          <a:ext cx="3231360" cy="204624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550.1136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15.47635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0.2835288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15.50709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028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518.8466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51" name="CustomShape 4"/>
          <p:cNvSpPr/>
          <p:nvPr/>
        </p:nvSpPr>
        <p:spPr>
          <a:xfrm>
            <a:off x="8503920" y="5769720"/>
            <a:ext cx="365760" cy="1624320"/>
          </a:xfrm>
          <a:custGeom>
            <a:avLst/>
            <a:gdLst/>
            <a:ahLst/>
            <a:rect l="0" t="0" r="r" b="b"/>
            <a:pathLst>
              <a:path w="1018" h="4514">
                <a:moveTo>
                  <a:pt x="0" y="0"/>
                </a:moveTo>
                <a:cubicBezTo>
                  <a:pt x="254" y="0"/>
                  <a:pt x="508" y="188"/>
                  <a:pt x="508" y="376"/>
                </a:cubicBezTo>
                <a:lnTo>
                  <a:pt x="508" y="1862"/>
                </a:lnTo>
                <a:cubicBezTo>
                  <a:pt x="508" y="2050"/>
                  <a:pt x="762" y="2238"/>
                  <a:pt x="1017" y="2238"/>
                </a:cubicBezTo>
                <a:cubicBezTo>
                  <a:pt x="762" y="2238"/>
                  <a:pt x="508" y="2427"/>
                  <a:pt x="508" y="2615"/>
                </a:cubicBezTo>
                <a:lnTo>
                  <a:pt x="508" y="4136"/>
                </a:lnTo>
                <a:cubicBezTo>
                  <a:pt x="508" y="4324"/>
                  <a:pt x="254" y="4513"/>
                  <a:pt x="0" y="451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TextShape 5"/>
          <p:cNvSpPr txBox="1"/>
          <p:nvPr/>
        </p:nvSpPr>
        <p:spPr>
          <a:xfrm>
            <a:off x="8869680" y="637020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550.1136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21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cc0099"/>
          </a:solidFill>
          <a:ln w="36720">
            <a:solidFill>
              <a:srgbClr val="cc0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54" name="" descr=""/>
          <p:cNvPicPr/>
          <p:nvPr/>
        </p:nvPicPr>
        <p:blipFill>
          <a:blip r:embed="rId1"/>
          <a:srcRect l="0" t="24468" r="0" b="12922"/>
          <a:stretch/>
        </p:blipFill>
        <p:spPr>
          <a:xfrm>
            <a:off x="0" y="640080"/>
            <a:ext cx="10080000" cy="6309000"/>
          </a:xfrm>
          <a:prstGeom prst="rect">
            <a:avLst/>
          </a:prstGeom>
          <a:ln w="36720">
            <a:noFill/>
          </a:ln>
        </p:spPr>
      </p:pic>
      <p:sp>
        <p:nvSpPr>
          <p:cNvPr id="355" name="TextShape 2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56" name="Table 3"/>
          <p:cNvGraphicFramePr/>
          <p:nvPr/>
        </p:nvGraphicFramePr>
        <p:xfrm>
          <a:off x="1097280" y="6014160"/>
          <a:ext cx="3231360" cy="122760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(VT)a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-7.482639e-07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550.1136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(VT)- * 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-550.1136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57" name="CustomShape 4"/>
          <p:cNvSpPr/>
          <p:nvPr/>
        </p:nvSpPr>
        <p:spPr>
          <a:xfrm>
            <a:off x="3564720" y="6473160"/>
            <a:ext cx="365760" cy="768600"/>
          </a:xfrm>
          <a:custGeom>
            <a:avLst/>
            <a:gdLst/>
            <a:ahLst/>
            <a:rect l="0" t="0" r="r" b="b"/>
            <a:pathLst>
              <a:path w="1018" h="2137">
                <a:moveTo>
                  <a:pt x="0" y="0"/>
                </a:moveTo>
                <a:cubicBezTo>
                  <a:pt x="254" y="0"/>
                  <a:pt x="508" y="89"/>
                  <a:pt x="508" y="178"/>
                </a:cubicBezTo>
                <a:lnTo>
                  <a:pt x="508" y="881"/>
                </a:lnTo>
                <a:cubicBezTo>
                  <a:pt x="508" y="970"/>
                  <a:pt x="762" y="1059"/>
                  <a:pt x="1017" y="1059"/>
                </a:cubicBezTo>
                <a:cubicBezTo>
                  <a:pt x="762" y="1059"/>
                  <a:pt x="508" y="1148"/>
                  <a:pt x="508" y="1237"/>
                </a:cubicBezTo>
                <a:lnTo>
                  <a:pt x="508" y="1958"/>
                </a:lnTo>
                <a:cubicBezTo>
                  <a:pt x="508" y="2047"/>
                  <a:pt x="254" y="2136"/>
                  <a:pt x="0" y="2136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TextShape 5"/>
          <p:cNvSpPr txBox="1"/>
          <p:nvPr/>
        </p:nvSpPr>
        <p:spPr>
          <a:xfrm>
            <a:off x="3930480" y="66560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59" name="Table 6"/>
          <p:cNvGraphicFramePr/>
          <p:nvPr/>
        </p:nvGraphicFramePr>
        <p:xfrm>
          <a:off x="5412240" y="5870880"/>
          <a:ext cx="3231360" cy="163692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15.47635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0.2835288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15.50709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(V’T’)- *-1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-15.50709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360" name="CustomShape 7"/>
          <p:cNvSpPr/>
          <p:nvPr/>
        </p:nvSpPr>
        <p:spPr>
          <a:xfrm>
            <a:off x="7972560" y="5930280"/>
            <a:ext cx="365760" cy="1577520"/>
          </a:xfrm>
          <a:custGeom>
            <a:avLst/>
            <a:gdLst/>
            <a:ahLst/>
            <a:rect l="0" t="0" r="r" b="b"/>
            <a:pathLst>
              <a:path w="1018" h="4384">
                <a:moveTo>
                  <a:pt x="0" y="0"/>
                </a:moveTo>
                <a:cubicBezTo>
                  <a:pt x="254" y="0"/>
                  <a:pt x="508" y="182"/>
                  <a:pt x="508" y="365"/>
                </a:cubicBezTo>
                <a:lnTo>
                  <a:pt x="508" y="1809"/>
                </a:lnTo>
                <a:cubicBezTo>
                  <a:pt x="508" y="1991"/>
                  <a:pt x="762" y="2174"/>
                  <a:pt x="1017" y="2174"/>
                </a:cubicBezTo>
                <a:cubicBezTo>
                  <a:pt x="762" y="2174"/>
                  <a:pt x="508" y="2357"/>
                  <a:pt x="508" y="2539"/>
                </a:cubicBezTo>
                <a:lnTo>
                  <a:pt x="508" y="4017"/>
                </a:lnTo>
                <a:cubicBezTo>
                  <a:pt x="508" y="4200"/>
                  <a:pt x="254" y="4383"/>
                  <a:pt x="0" y="438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TextShape 8"/>
          <p:cNvSpPr txBox="1"/>
          <p:nvPr/>
        </p:nvSpPr>
        <p:spPr>
          <a:xfrm>
            <a:off x="8338320" y="651096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15.75988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" descr=""/>
          <p:cNvPicPr/>
          <p:nvPr/>
        </p:nvPicPr>
        <p:blipFill>
          <a:blip r:embed="rId1"/>
          <a:srcRect l="0" t="24516" r="0" b="12922"/>
          <a:stretch/>
        </p:blipFill>
        <p:spPr>
          <a:xfrm>
            <a:off x="1226160" y="533160"/>
            <a:ext cx="7826400" cy="4895280"/>
          </a:xfrm>
          <a:prstGeom prst="rect">
            <a:avLst/>
          </a:prstGeom>
          <a:ln w="36720">
            <a:noFill/>
          </a:ln>
        </p:spPr>
      </p:pic>
      <p:sp>
        <p:nvSpPr>
          <p:cNvPr id="363" name="CustomShape 1"/>
          <p:cNvSpPr/>
          <p:nvPr/>
        </p:nvSpPr>
        <p:spPr>
          <a:xfrm>
            <a:off x="21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cc0099"/>
          </a:solidFill>
          <a:ln w="36720">
            <a:solidFill>
              <a:srgbClr val="cc0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TextShape 2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(G40)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5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463040" y="3826440"/>
            <a:ext cx="7132320" cy="3565440"/>
          </a:xfrm>
          <a:prstGeom prst="rect">
            <a:avLst/>
          </a:prstGeom>
          <a:ln w="36720">
            <a:noFill/>
          </a:ln>
        </p:spPr>
      </p:pic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21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9999"/>
          </a:solidFill>
          <a:ln w="36720">
            <a:solidFill>
              <a:srgbClr val="ff99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TextShape 2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8" name="" descr=""/>
          <p:cNvPicPr/>
          <p:nvPr/>
        </p:nvPicPr>
        <p:blipFill>
          <a:blip r:embed="rId1"/>
          <a:srcRect l="0" t="25379" r="0" b="12922"/>
          <a:stretch/>
        </p:blipFill>
        <p:spPr>
          <a:xfrm>
            <a:off x="-360" y="731520"/>
            <a:ext cx="10080000" cy="621756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369" name="Table 3"/>
          <p:cNvGraphicFramePr/>
          <p:nvPr/>
        </p:nvGraphicFramePr>
        <p:xfrm>
          <a:off x="5968440" y="5347800"/>
          <a:ext cx="3231360" cy="204624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-98.49834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-9.450144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0.6009599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-4.472873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028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-85.17628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70" name="CustomShape 4"/>
          <p:cNvSpPr/>
          <p:nvPr/>
        </p:nvSpPr>
        <p:spPr>
          <a:xfrm>
            <a:off x="8503920" y="5769720"/>
            <a:ext cx="365760" cy="1624320"/>
          </a:xfrm>
          <a:custGeom>
            <a:avLst/>
            <a:gdLst/>
            <a:ahLst/>
            <a:rect l="0" t="0" r="r" b="b"/>
            <a:pathLst>
              <a:path w="1018" h="4514">
                <a:moveTo>
                  <a:pt x="0" y="0"/>
                </a:moveTo>
                <a:cubicBezTo>
                  <a:pt x="254" y="0"/>
                  <a:pt x="508" y="188"/>
                  <a:pt x="508" y="376"/>
                </a:cubicBezTo>
                <a:lnTo>
                  <a:pt x="508" y="1862"/>
                </a:lnTo>
                <a:cubicBezTo>
                  <a:pt x="508" y="2050"/>
                  <a:pt x="762" y="2238"/>
                  <a:pt x="1017" y="2238"/>
                </a:cubicBezTo>
                <a:cubicBezTo>
                  <a:pt x="762" y="2238"/>
                  <a:pt x="508" y="2427"/>
                  <a:pt x="508" y="2615"/>
                </a:cubicBezTo>
                <a:lnTo>
                  <a:pt x="508" y="4136"/>
                </a:lnTo>
                <a:cubicBezTo>
                  <a:pt x="508" y="4324"/>
                  <a:pt x="254" y="4513"/>
                  <a:pt x="0" y="451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TextShape 5"/>
          <p:cNvSpPr txBox="1"/>
          <p:nvPr/>
        </p:nvSpPr>
        <p:spPr>
          <a:xfrm>
            <a:off x="8869680" y="637020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-98.49834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" descr=""/>
          <p:cNvPicPr/>
          <p:nvPr/>
        </p:nvPicPr>
        <p:blipFill>
          <a:blip r:embed="rId1"/>
          <a:srcRect l="0" t="24468" r="0" b="12922"/>
          <a:stretch/>
        </p:blipFill>
        <p:spPr>
          <a:xfrm>
            <a:off x="0" y="640080"/>
            <a:ext cx="10080000" cy="630900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373" name="Table 1"/>
          <p:cNvGraphicFramePr/>
          <p:nvPr/>
        </p:nvGraphicFramePr>
        <p:xfrm>
          <a:off x="1097280" y="5996160"/>
          <a:ext cx="3231360" cy="122760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(VT)a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1.10034e-06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-98.49834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(VT)- * 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98.49834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74" name="CustomShape 2"/>
          <p:cNvSpPr/>
          <p:nvPr/>
        </p:nvSpPr>
        <p:spPr>
          <a:xfrm>
            <a:off x="3564720" y="6455160"/>
            <a:ext cx="365760" cy="768600"/>
          </a:xfrm>
          <a:custGeom>
            <a:avLst/>
            <a:gdLst/>
            <a:ahLst/>
            <a:rect l="0" t="0" r="r" b="b"/>
            <a:pathLst>
              <a:path w="1018" h="2137">
                <a:moveTo>
                  <a:pt x="0" y="0"/>
                </a:moveTo>
                <a:cubicBezTo>
                  <a:pt x="254" y="0"/>
                  <a:pt x="508" y="89"/>
                  <a:pt x="508" y="178"/>
                </a:cubicBezTo>
                <a:lnTo>
                  <a:pt x="508" y="881"/>
                </a:lnTo>
                <a:cubicBezTo>
                  <a:pt x="508" y="970"/>
                  <a:pt x="762" y="1059"/>
                  <a:pt x="1017" y="1059"/>
                </a:cubicBezTo>
                <a:cubicBezTo>
                  <a:pt x="762" y="1059"/>
                  <a:pt x="508" y="1148"/>
                  <a:pt x="508" y="1237"/>
                </a:cubicBezTo>
                <a:lnTo>
                  <a:pt x="508" y="1958"/>
                </a:lnTo>
                <a:cubicBezTo>
                  <a:pt x="508" y="2047"/>
                  <a:pt x="254" y="2136"/>
                  <a:pt x="0" y="2136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TextShape 3"/>
          <p:cNvSpPr txBox="1"/>
          <p:nvPr/>
        </p:nvSpPr>
        <p:spPr>
          <a:xfrm>
            <a:off x="3930480" y="66380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76" name="Table 4"/>
          <p:cNvGraphicFramePr/>
          <p:nvPr/>
        </p:nvGraphicFramePr>
        <p:xfrm>
          <a:off x="5412240" y="5852160"/>
          <a:ext cx="3231360" cy="163692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-9.450144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0.6009599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-4.472873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(V’T’)- *-1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4.472873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377" name="CustomShape 5"/>
          <p:cNvSpPr/>
          <p:nvPr/>
        </p:nvSpPr>
        <p:spPr>
          <a:xfrm>
            <a:off x="7972560" y="5911560"/>
            <a:ext cx="365760" cy="1577520"/>
          </a:xfrm>
          <a:custGeom>
            <a:avLst/>
            <a:gdLst/>
            <a:ahLst/>
            <a:rect l="0" t="0" r="r" b="b"/>
            <a:pathLst>
              <a:path w="1018" h="4384">
                <a:moveTo>
                  <a:pt x="0" y="0"/>
                </a:moveTo>
                <a:cubicBezTo>
                  <a:pt x="254" y="0"/>
                  <a:pt x="508" y="182"/>
                  <a:pt x="508" y="365"/>
                </a:cubicBezTo>
                <a:lnTo>
                  <a:pt x="508" y="1809"/>
                </a:lnTo>
                <a:cubicBezTo>
                  <a:pt x="508" y="1991"/>
                  <a:pt x="762" y="2174"/>
                  <a:pt x="1017" y="2174"/>
                </a:cubicBezTo>
                <a:cubicBezTo>
                  <a:pt x="762" y="2174"/>
                  <a:pt x="508" y="2357"/>
                  <a:pt x="508" y="2539"/>
                </a:cubicBezTo>
                <a:lnTo>
                  <a:pt x="508" y="4017"/>
                </a:lnTo>
                <a:cubicBezTo>
                  <a:pt x="508" y="4200"/>
                  <a:pt x="254" y="4383"/>
                  <a:pt x="0" y="438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TextShape 6"/>
          <p:cNvSpPr txBox="1"/>
          <p:nvPr/>
        </p:nvSpPr>
        <p:spPr>
          <a:xfrm>
            <a:off x="8338320" y="64922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-8.849184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CustomShape 7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9999"/>
          </a:solidFill>
          <a:ln w="36720">
            <a:solidFill>
              <a:srgbClr val="ff99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TextShape 8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Wind Stress Time Series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1"/>
          <a:srcRect l="0" t="23150" r="0" b="14557"/>
          <a:stretch/>
        </p:blipFill>
        <p:spPr>
          <a:xfrm>
            <a:off x="-1800" y="89928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71" name="" descr=""/>
          <p:cNvPicPr/>
          <p:nvPr/>
        </p:nvPicPr>
        <p:blipFill>
          <a:blip r:embed="rId2"/>
          <a:srcRect l="0" t="23150" r="0" b="14557"/>
          <a:stretch/>
        </p:blipFill>
        <p:spPr>
          <a:xfrm>
            <a:off x="4927680" y="821160"/>
            <a:ext cx="5212800" cy="2728800"/>
          </a:xfrm>
          <a:prstGeom prst="rect">
            <a:avLst/>
          </a:prstGeom>
          <a:ln w="36720">
            <a:noFill/>
          </a:ln>
        </p:spPr>
      </p:pic>
      <p:pic>
        <p:nvPicPr>
          <p:cNvPr id="72" name="" descr=""/>
          <p:cNvPicPr/>
          <p:nvPr/>
        </p:nvPicPr>
        <p:blipFill>
          <a:blip r:embed="rId3"/>
          <a:srcRect l="0" t="23150" r="0" b="14557"/>
          <a:stretch/>
        </p:blipFill>
        <p:spPr>
          <a:xfrm>
            <a:off x="-1800" y="281952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73" name="" descr=""/>
          <p:cNvPicPr/>
          <p:nvPr/>
        </p:nvPicPr>
        <p:blipFill>
          <a:blip r:embed="rId4"/>
          <a:srcRect l="0" t="23150" r="0" b="14557"/>
          <a:stretch/>
        </p:blipFill>
        <p:spPr>
          <a:xfrm>
            <a:off x="4928040" y="2847240"/>
            <a:ext cx="5212440" cy="2728800"/>
          </a:xfrm>
          <a:prstGeom prst="rect">
            <a:avLst/>
          </a:prstGeom>
          <a:ln w="36720">
            <a:noFill/>
          </a:ln>
        </p:spPr>
      </p:pic>
      <p:pic>
        <p:nvPicPr>
          <p:cNvPr id="74" name="" descr=""/>
          <p:cNvPicPr/>
          <p:nvPr/>
        </p:nvPicPr>
        <p:blipFill>
          <a:blip r:embed="rId5"/>
          <a:srcRect l="0" t="23150" r="0" b="14557"/>
          <a:stretch/>
        </p:blipFill>
        <p:spPr>
          <a:xfrm>
            <a:off x="-1800" y="4739760"/>
            <a:ext cx="4939560" cy="2575440"/>
          </a:xfrm>
          <a:prstGeom prst="rect">
            <a:avLst/>
          </a:prstGeom>
          <a:ln w="36720">
            <a:noFill/>
          </a:ln>
        </p:spPr>
      </p:pic>
      <p:pic>
        <p:nvPicPr>
          <p:cNvPr id="75" name="" descr=""/>
          <p:cNvPicPr/>
          <p:nvPr/>
        </p:nvPicPr>
        <p:blipFill>
          <a:blip r:embed="rId6"/>
          <a:srcRect l="0" t="23150" r="0" b="14557"/>
          <a:stretch/>
        </p:blipFill>
        <p:spPr>
          <a:xfrm>
            <a:off x="4984920" y="4894200"/>
            <a:ext cx="5097600" cy="2669400"/>
          </a:xfrm>
          <a:prstGeom prst="rect">
            <a:avLst/>
          </a:prstGeom>
          <a:ln w="36720">
            <a:noFill/>
          </a:ln>
        </p:spPr>
      </p:pic>
      <p:sp>
        <p:nvSpPr>
          <p:cNvPr id="76" name="CustomShape 2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3300"/>
          </a:solidFill>
          <a:ln w="36720">
            <a:solidFill>
              <a:srgbClr val="ff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TextShape 3"/>
          <p:cNvSpPr txBox="1"/>
          <p:nvPr/>
        </p:nvSpPr>
        <p:spPr>
          <a:xfrm>
            <a:off x="7132320" y="640440"/>
            <a:ext cx="290448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Anomaly, 6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mths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 running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" descr=""/>
          <p:cNvPicPr/>
          <p:nvPr/>
        </p:nvPicPr>
        <p:blipFill>
          <a:blip r:embed="rId1"/>
          <a:srcRect l="0" t="24516" r="0" b="12922"/>
          <a:stretch/>
        </p:blipFill>
        <p:spPr>
          <a:xfrm>
            <a:off x="1226160" y="640080"/>
            <a:ext cx="7369200" cy="4609440"/>
          </a:xfrm>
          <a:prstGeom prst="rect">
            <a:avLst/>
          </a:prstGeom>
          <a:ln w="36720">
            <a:noFill/>
          </a:ln>
        </p:spPr>
      </p:pic>
      <p:pic>
        <p:nvPicPr>
          <p:cNvPr id="382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463040" y="3826440"/>
            <a:ext cx="7132320" cy="3565440"/>
          </a:xfrm>
          <a:prstGeom prst="rect">
            <a:avLst/>
          </a:prstGeom>
          <a:ln w="36720">
            <a:noFill/>
          </a:ln>
        </p:spPr>
      </p:pic>
      <p:sp>
        <p:nvSpPr>
          <p:cNvPr id="383" name="CustomShape 1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9999"/>
          </a:solidFill>
          <a:ln w="36720">
            <a:solidFill>
              <a:srgbClr val="ff99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TextShape 2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21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TextShape 2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7" name="" descr=""/>
          <p:cNvPicPr/>
          <p:nvPr/>
        </p:nvPicPr>
        <p:blipFill>
          <a:blip r:embed="rId1"/>
          <a:srcRect l="0" t="25379" r="0" b="12922"/>
          <a:stretch/>
        </p:blipFill>
        <p:spPr>
          <a:xfrm>
            <a:off x="-360" y="731520"/>
            <a:ext cx="10080000" cy="621756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388" name="Table 3"/>
          <p:cNvGraphicFramePr/>
          <p:nvPr/>
        </p:nvGraphicFramePr>
        <p:xfrm>
          <a:off x="5968440" y="5347800"/>
          <a:ext cx="3231360" cy="204624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341.8821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13.2319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0.195765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6.244033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028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322.2104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89" name="CustomShape 4"/>
          <p:cNvSpPr/>
          <p:nvPr/>
        </p:nvSpPr>
        <p:spPr>
          <a:xfrm>
            <a:off x="8503920" y="5769720"/>
            <a:ext cx="365760" cy="1624320"/>
          </a:xfrm>
          <a:custGeom>
            <a:avLst/>
            <a:gdLst/>
            <a:ahLst/>
            <a:rect l="0" t="0" r="r" b="b"/>
            <a:pathLst>
              <a:path w="1018" h="4514">
                <a:moveTo>
                  <a:pt x="0" y="0"/>
                </a:moveTo>
                <a:cubicBezTo>
                  <a:pt x="254" y="0"/>
                  <a:pt x="508" y="188"/>
                  <a:pt x="508" y="376"/>
                </a:cubicBezTo>
                <a:lnTo>
                  <a:pt x="508" y="1862"/>
                </a:lnTo>
                <a:cubicBezTo>
                  <a:pt x="508" y="2050"/>
                  <a:pt x="762" y="2238"/>
                  <a:pt x="1017" y="2238"/>
                </a:cubicBezTo>
                <a:cubicBezTo>
                  <a:pt x="762" y="2238"/>
                  <a:pt x="508" y="2427"/>
                  <a:pt x="508" y="2615"/>
                </a:cubicBezTo>
                <a:lnTo>
                  <a:pt x="508" y="4136"/>
                </a:lnTo>
                <a:cubicBezTo>
                  <a:pt x="508" y="4324"/>
                  <a:pt x="254" y="4513"/>
                  <a:pt x="0" y="451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TextShape 5"/>
          <p:cNvSpPr txBox="1"/>
          <p:nvPr/>
        </p:nvSpPr>
        <p:spPr>
          <a:xfrm>
            <a:off x="8869680" y="637020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341.8821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" descr=""/>
          <p:cNvPicPr/>
          <p:nvPr/>
        </p:nvPicPr>
        <p:blipFill>
          <a:blip r:embed="rId1"/>
          <a:srcRect l="0" t="24468" r="0" b="12922"/>
          <a:stretch/>
        </p:blipFill>
        <p:spPr>
          <a:xfrm>
            <a:off x="0" y="640080"/>
            <a:ext cx="10080000" cy="630900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392" name="Table 1"/>
          <p:cNvGraphicFramePr/>
          <p:nvPr/>
        </p:nvGraphicFramePr>
        <p:xfrm>
          <a:off x="1097280" y="5996160"/>
          <a:ext cx="3231360" cy="122760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(VT)a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-2.122449e-06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341.8821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(VT)- * 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-341.8821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93" name="CustomShape 2"/>
          <p:cNvSpPr/>
          <p:nvPr/>
        </p:nvSpPr>
        <p:spPr>
          <a:xfrm>
            <a:off x="3564720" y="6455160"/>
            <a:ext cx="365760" cy="768600"/>
          </a:xfrm>
          <a:custGeom>
            <a:avLst/>
            <a:gdLst/>
            <a:ahLst/>
            <a:rect l="0" t="0" r="r" b="b"/>
            <a:pathLst>
              <a:path w="1018" h="2137">
                <a:moveTo>
                  <a:pt x="0" y="0"/>
                </a:moveTo>
                <a:cubicBezTo>
                  <a:pt x="254" y="0"/>
                  <a:pt x="508" y="89"/>
                  <a:pt x="508" y="178"/>
                </a:cubicBezTo>
                <a:lnTo>
                  <a:pt x="508" y="881"/>
                </a:lnTo>
                <a:cubicBezTo>
                  <a:pt x="508" y="970"/>
                  <a:pt x="762" y="1059"/>
                  <a:pt x="1017" y="1059"/>
                </a:cubicBezTo>
                <a:cubicBezTo>
                  <a:pt x="762" y="1059"/>
                  <a:pt x="508" y="1148"/>
                  <a:pt x="508" y="1237"/>
                </a:cubicBezTo>
                <a:lnTo>
                  <a:pt x="508" y="1958"/>
                </a:lnTo>
                <a:cubicBezTo>
                  <a:pt x="508" y="2047"/>
                  <a:pt x="254" y="2136"/>
                  <a:pt x="0" y="2136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TextShape 3"/>
          <p:cNvSpPr txBox="1"/>
          <p:nvPr/>
        </p:nvSpPr>
        <p:spPr>
          <a:xfrm>
            <a:off x="3930480" y="66380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95" name="Table 4"/>
          <p:cNvGraphicFramePr/>
          <p:nvPr/>
        </p:nvGraphicFramePr>
        <p:xfrm>
          <a:off x="5412240" y="5852160"/>
          <a:ext cx="3231360" cy="163692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13.2319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0.195765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6.244033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(V’T’)- *-1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-6.244033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396" name="CustomShape 5"/>
          <p:cNvSpPr/>
          <p:nvPr/>
        </p:nvSpPr>
        <p:spPr>
          <a:xfrm>
            <a:off x="7972560" y="5911560"/>
            <a:ext cx="365760" cy="1577520"/>
          </a:xfrm>
          <a:custGeom>
            <a:avLst/>
            <a:gdLst/>
            <a:ahLst/>
            <a:rect l="0" t="0" r="r" b="b"/>
            <a:pathLst>
              <a:path w="1018" h="4384">
                <a:moveTo>
                  <a:pt x="0" y="0"/>
                </a:moveTo>
                <a:cubicBezTo>
                  <a:pt x="254" y="0"/>
                  <a:pt x="508" y="182"/>
                  <a:pt x="508" y="365"/>
                </a:cubicBezTo>
                <a:lnTo>
                  <a:pt x="508" y="1809"/>
                </a:lnTo>
                <a:cubicBezTo>
                  <a:pt x="508" y="1991"/>
                  <a:pt x="762" y="2174"/>
                  <a:pt x="1017" y="2174"/>
                </a:cubicBezTo>
                <a:cubicBezTo>
                  <a:pt x="762" y="2174"/>
                  <a:pt x="508" y="2357"/>
                  <a:pt x="508" y="2539"/>
                </a:cubicBezTo>
                <a:lnTo>
                  <a:pt x="508" y="4017"/>
                </a:lnTo>
                <a:cubicBezTo>
                  <a:pt x="508" y="4200"/>
                  <a:pt x="254" y="4383"/>
                  <a:pt x="0" y="438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TextShape 6"/>
          <p:cNvSpPr txBox="1"/>
          <p:nvPr/>
        </p:nvSpPr>
        <p:spPr>
          <a:xfrm>
            <a:off x="8338320" y="64922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13.42766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8" name="CustomShape 7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TextShape 8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" descr=""/>
          <p:cNvPicPr/>
          <p:nvPr/>
        </p:nvPicPr>
        <p:blipFill>
          <a:blip r:embed="rId1"/>
          <a:srcRect l="0" t="24516" r="0" b="12922"/>
          <a:stretch/>
        </p:blipFill>
        <p:spPr>
          <a:xfrm>
            <a:off x="1226160" y="640080"/>
            <a:ext cx="7369200" cy="4609440"/>
          </a:xfrm>
          <a:prstGeom prst="rect">
            <a:avLst/>
          </a:prstGeom>
          <a:ln w="36720">
            <a:noFill/>
          </a:ln>
        </p:spPr>
      </p:pic>
      <p:pic>
        <p:nvPicPr>
          <p:cNvPr id="401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463040" y="3826440"/>
            <a:ext cx="7132320" cy="3565440"/>
          </a:xfrm>
          <a:prstGeom prst="rect">
            <a:avLst/>
          </a:prstGeom>
          <a:ln w="36720">
            <a:noFill/>
          </a:ln>
        </p:spPr>
      </p:pic>
      <p:sp>
        <p:nvSpPr>
          <p:cNvPr id="402" name="CustomShape 1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TextShape 2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21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990000"/>
          </a:solidFill>
          <a:ln w="3672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TextShape 2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6" name="" descr=""/>
          <p:cNvPicPr/>
          <p:nvPr/>
        </p:nvPicPr>
        <p:blipFill>
          <a:blip r:embed="rId1"/>
          <a:srcRect l="0" t="25379" r="0" b="12922"/>
          <a:stretch/>
        </p:blipFill>
        <p:spPr>
          <a:xfrm>
            <a:off x="-360" y="731520"/>
            <a:ext cx="10080000" cy="621756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407" name="Table 3"/>
          <p:cNvGraphicFramePr/>
          <p:nvPr/>
        </p:nvGraphicFramePr>
        <p:xfrm>
          <a:off x="5968440" y="5347800"/>
          <a:ext cx="3231360" cy="204624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440.3804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22.68204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-0.4051949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10.71691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028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407.3867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408" name="CustomShape 4"/>
          <p:cNvSpPr/>
          <p:nvPr/>
        </p:nvSpPr>
        <p:spPr>
          <a:xfrm>
            <a:off x="8503920" y="5769720"/>
            <a:ext cx="365760" cy="1624320"/>
          </a:xfrm>
          <a:custGeom>
            <a:avLst/>
            <a:gdLst/>
            <a:ahLst/>
            <a:rect l="0" t="0" r="r" b="b"/>
            <a:pathLst>
              <a:path w="1018" h="4514">
                <a:moveTo>
                  <a:pt x="0" y="0"/>
                </a:moveTo>
                <a:cubicBezTo>
                  <a:pt x="254" y="0"/>
                  <a:pt x="508" y="188"/>
                  <a:pt x="508" y="376"/>
                </a:cubicBezTo>
                <a:lnTo>
                  <a:pt x="508" y="1862"/>
                </a:lnTo>
                <a:cubicBezTo>
                  <a:pt x="508" y="2050"/>
                  <a:pt x="762" y="2238"/>
                  <a:pt x="1017" y="2238"/>
                </a:cubicBezTo>
                <a:cubicBezTo>
                  <a:pt x="762" y="2238"/>
                  <a:pt x="508" y="2427"/>
                  <a:pt x="508" y="2615"/>
                </a:cubicBezTo>
                <a:lnTo>
                  <a:pt x="508" y="4136"/>
                </a:lnTo>
                <a:cubicBezTo>
                  <a:pt x="508" y="4324"/>
                  <a:pt x="254" y="4513"/>
                  <a:pt x="0" y="451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TextShape 5"/>
          <p:cNvSpPr txBox="1"/>
          <p:nvPr/>
        </p:nvSpPr>
        <p:spPr>
          <a:xfrm>
            <a:off x="8869680" y="637020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440.3804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" descr=""/>
          <p:cNvPicPr/>
          <p:nvPr/>
        </p:nvPicPr>
        <p:blipFill>
          <a:blip r:embed="rId1"/>
          <a:srcRect l="0" t="24468" r="0" b="12922"/>
          <a:stretch/>
        </p:blipFill>
        <p:spPr>
          <a:xfrm>
            <a:off x="0" y="640080"/>
            <a:ext cx="10080000" cy="630900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411" name="Table 1"/>
          <p:cNvGraphicFramePr/>
          <p:nvPr/>
        </p:nvGraphicFramePr>
        <p:xfrm>
          <a:off x="1097280" y="5996160"/>
          <a:ext cx="3231360" cy="122760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(VT)a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-3.222789e-06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440.3804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(VT)- * 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-440.3804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412" name="CustomShape 2"/>
          <p:cNvSpPr/>
          <p:nvPr/>
        </p:nvSpPr>
        <p:spPr>
          <a:xfrm>
            <a:off x="3564720" y="6455160"/>
            <a:ext cx="365760" cy="768600"/>
          </a:xfrm>
          <a:custGeom>
            <a:avLst/>
            <a:gdLst/>
            <a:ahLst/>
            <a:rect l="0" t="0" r="r" b="b"/>
            <a:pathLst>
              <a:path w="1018" h="2137">
                <a:moveTo>
                  <a:pt x="0" y="0"/>
                </a:moveTo>
                <a:cubicBezTo>
                  <a:pt x="254" y="0"/>
                  <a:pt x="508" y="89"/>
                  <a:pt x="508" y="178"/>
                </a:cubicBezTo>
                <a:lnTo>
                  <a:pt x="508" y="881"/>
                </a:lnTo>
                <a:cubicBezTo>
                  <a:pt x="508" y="970"/>
                  <a:pt x="762" y="1059"/>
                  <a:pt x="1017" y="1059"/>
                </a:cubicBezTo>
                <a:cubicBezTo>
                  <a:pt x="762" y="1059"/>
                  <a:pt x="508" y="1148"/>
                  <a:pt x="508" y="1237"/>
                </a:cubicBezTo>
                <a:lnTo>
                  <a:pt x="508" y="1958"/>
                </a:lnTo>
                <a:cubicBezTo>
                  <a:pt x="508" y="2047"/>
                  <a:pt x="254" y="2136"/>
                  <a:pt x="0" y="2136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TextShape 3"/>
          <p:cNvSpPr txBox="1"/>
          <p:nvPr/>
        </p:nvSpPr>
        <p:spPr>
          <a:xfrm>
            <a:off x="3930480" y="66380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414" name="Table 4"/>
          <p:cNvGraphicFramePr/>
          <p:nvPr/>
        </p:nvGraphicFramePr>
        <p:xfrm>
          <a:off x="5412240" y="5852160"/>
          <a:ext cx="3231360" cy="163692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22.68204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-0.4051949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10.71691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(V’T’)- *-1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-10.71691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415" name="CustomShape 5"/>
          <p:cNvSpPr/>
          <p:nvPr/>
        </p:nvSpPr>
        <p:spPr>
          <a:xfrm>
            <a:off x="7972560" y="5911560"/>
            <a:ext cx="365760" cy="1577520"/>
          </a:xfrm>
          <a:custGeom>
            <a:avLst/>
            <a:gdLst/>
            <a:ahLst/>
            <a:rect l="0" t="0" r="r" b="b"/>
            <a:pathLst>
              <a:path w="1018" h="4384">
                <a:moveTo>
                  <a:pt x="0" y="0"/>
                </a:moveTo>
                <a:cubicBezTo>
                  <a:pt x="254" y="0"/>
                  <a:pt x="508" y="182"/>
                  <a:pt x="508" y="365"/>
                </a:cubicBezTo>
                <a:lnTo>
                  <a:pt x="508" y="1809"/>
                </a:lnTo>
                <a:cubicBezTo>
                  <a:pt x="508" y="1991"/>
                  <a:pt x="762" y="2174"/>
                  <a:pt x="1017" y="2174"/>
                </a:cubicBezTo>
                <a:cubicBezTo>
                  <a:pt x="762" y="2174"/>
                  <a:pt x="508" y="2357"/>
                  <a:pt x="508" y="2539"/>
                </a:cubicBezTo>
                <a:lnTo>
                  <a:pt x="508" y="4017"/>
                </a:lnTo>
                <a:cubicBezTo>
                  <a:pt x="508" y="4200"/>
                  <a:pt x="254" y="4383"/>
                  <a:pt x="0" y="438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TextShape 6"/>
          <p:cNvSpPr txBox="1"/>
          <p:nvPr/>
        </p:nvSpPr>
        <p:spPr>
          <a:xfrm>
            <a:off x="8338320" y="64922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22.27685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7" name="TextShape 7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CustomShape 8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990000"/>
          </a:solidFill>
          <a:ln w="3672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" descr=""/>
          <p:cNvPicPr/>
          <p:nvPr/>
        </p:nvPicPr>
        <p:blipFill>
          <a:blip r:embed="rId1"/>
          <a:srcRect l="0" t="24516" r="0" b="12922"/>
          <a:stretch/>
        </p:blipFill>
        <p:spPr>
          <a:xfrm>
            <a:off x="1262160" y="561600"/>
            <a:ext cx="7734960" cy="4838400"/>
          </a:xfrm>
          <a:prstGeom prst="rect">
            <a:avLst/>
          </a:prstGeom>
          <a:ln w="36720">
            <a:noFill/>
          </a:ln>
        </p:spPr>
      </p:pic>
      <p:pic>
        <p:nvPicPr>
          <p:cNvPr id="420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463040" y="3826440"/>
            <a:ext cx="7132320" cy="3565440"/>
          </a:xfrm>
          <a:prstGeom prst="rect">
            <a:avLst/>
          </a:prstGeom>
          <a:ln w="36720">
            <a:noFill/>
          </a:ln>
        </p:spPr>
      </p:pic>
      <p:sp>
        <p:nvSpPr>
          <p:cNvPr id="421" name="TextShape 1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2.2.4)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2" name="CustomShape 2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990000"/>
          </a:solidFill>
          <a:ln w="3672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CustomShape 1"/>
          <p:cNvSpPr/>
          <p:nvPr/>
        </p:nvSpPr>
        <p:spPr>
          <a:xfrm>
            <a:off x="216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9933ff"/>
          </a:solidFill>
          <a:ln w="36720">
            <a:solidFill>
              <a:srgbClr val="9933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TextShape 2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5" name="" descr=""/>
          <p:cNvPicPr/>
          <p:nvPr/>
        </p:nvPicPr>
        <p:blipFill>
          <a:blip r:embed="rId1"/>
          <a:srcRect l="0" t="25379" r="0" b="12922"/>
          <a:stretch/>
        </p:blipFill>
        <p:spPr>
          <a:xfrm>
            <a:off x="-360" y="731520"/>
            <a:ext cx="10080000" cy="621756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426" name="Table 3"/>
          <p:cNvGraphicFramePr/>
          <p:nvPr/>
        </p:nvGraphicFramePr>
        <p:xfrm>
          <a:off x="5968440" y="5347800"/>
          <a:ext cx="3231360" cy="204624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-71.80632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-5.255835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-0.397252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-2.871037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028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-63.282195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427" name="CustomShape 4"/>
          <p:cNvSpPr/>
          <p:nvPr/>
        </p:nvSpPr>
        <p:spPr>
          <a:xfrm>
            <a:off x="8503920" y="5769720"/>
            <a:ext cx="365760" cy="1624320"/>
          </a:xfrm>
          <a:custGeom>
            <a:avLst/>
            <a:gdLst/>
            <a:ahLst/>
            <a:rect l="0" t="0" r="r" b="b"/>
            <a:pathLst>
              <a:path w="1018" h="4514">
                <a:moveTo>
                  <a:pt x="0" y="0"/>
                </a:moveTo>
                <a:cubicBezTo>
                  <a:pt x="254" y="0"/>
                  <a:pt x="508" y="188"/>
                  <a:pt x="508" y="376"/>
                </a:cubicBezTo>
                <a:lnTo>
                  <a:pt x="508" y="1862"/>
                </a:lnTo>
                <a:cubicBezTo>
                  <a:pt x="508" y="2050"/>
                  <a:pt x="762" y="2238"/>
                  <a:pt x="1017" y="2238"/>
                </a:cubicBezTo>
                <a:cubicBezTo>
                  <a:pt x="762" y="2238"/>
                  <a:pt x="508" y="2427"/>
                  <a:pt x="508" y="2615"/>
                </a:cubicBezTo>
                <a:lnTo>
                  <a:pt x="508" y="4136"/>
                </a:lnTo>
                <a:cubicBezTo>
                  <a:pt x="508" y="4324"/>
                  <a:pt x="254" y="4513"/>
                  <a:pt x="0" y="451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TextShape 5"/>
          <p:cNvSpPr txBox="1"/>
          <p:nvPr/>
        </p:nvSpPr>
        <p:spPr>
          <a:xfrm>
            <a:off x="8869680" y="637020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-71.80632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" descr=""/>
          <p:cNvPicPr/>
          <p:nvPr/>
        </p:nvPicPr>
        <p:blipFill>
          <a:blip r:embed="rId1"/>
          <a:srcRect l="0" t="24468" r="0" b="12922"/>
          <a:stretch/>
        </p:blipFill>
        <p:spPr>
          <a:xfrm>
            <a:off x="0" y="640080"/>
            <a:ext cx="10080000" cy="630900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430" name="Table 1"/>
          <p:cNvGraphicFramePr/>
          <p:nvPr/>
        </p:nvGraphicFramePr>
        <p:xfrm>
          <a:off x="1097280" y="5996160"/>
          <a:ext cx="3231360" cy="122760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(VT)a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6.2516365e-15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-71.80632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(VT)- * 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71.80632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431" name="CustomShape 2"/>
          <p:cNvSpPr/>
          <p:nvPr/>
        </p:nvSpPr>
        <p:spPr>
          <a:xfrm>
            <a:off x="3564720" y="6455160"/>
            <a:ext cx="365760" cy="768600"/>
          </a:xfrm>
          <a:custGeom>
            <a:avLst/>
            <a:gdLst/>
            <a:ahLst/>
            <a:rect l="0" t="0" r="r" b="b"/>
            <a:pathLst>
              <a:path w="1018" h="2137">
                <a:moveTo>
                  <a:pt x="0" y="0"/>
                </a:moveTo>
                <a:cubicBezTo>
                  <a:pt x="254" y="0"/>
                  <a:pt x="508" y="89"/>
                  <a:pt x="508" y="178"/>
                </a:cubicBezTo>
                <a:lnTo>
                  <a:pt x="508" y="881"/>
                </a:lnTo>
                <a:cubicBezTo>
                  <a:pt x="508" y="970"/>
                  <a:pt x="762" y="1059"/>
                  <a:pt x="1017" y="1059"/>
                </a:cubicBezTo>
                <a:cubicBezTo>
                  <a:pt x="762" y="1059"/>
                  <a:pt x="508" y="1148"/>
                  <a:pt x="508" y="1237"/>
                </a:cubicBezTo>
                <a:lnTo>
                  <a:pt x="508" y="1958"/>
                </a:lnTo>
                <a:cubicBezTo>
                  <a:pt x="508" y="2047"/>
                  <a:pt x="254" y="2136"/>
                  <a:pt x="0" y="2136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TextShape 3"/>
          <p:cNvSpPr txBox="1"/>
          <p:nvPr/>
        </p:nvSpPr>
        <p:spPr>
          <a:xfrm>
            <a:off x="3930480" y="66380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433" name="Table 4"/>
          <p:cNvGraphicFramePr/>
          <p:nvPr/>
        </p:nvGraphicFramePr>
        <p:xfrm>
          <a:off x="5412240" y="5852160"/>
          <a:ext cx="3231360" cy="163692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-5.255835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-0.397252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-2.871037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(V’T’)- *-1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2.871037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434" name="CustomShape 5"/>
          <p:cNvSpPr/>
          <p:nvPr/>
        </p:nvSpPr>
        <p:spPr>
          <a:xfrm>
            <a:off x="7972560" y="5911560"/>
            <a:ext cx="365760" cy="1577520"/>
          </a:xfrm>
          <a:custGeom>
            <a:avLst/>
            <a:gdLst/>
            <a:ahLst/>
            <a:rect l="0" t="0" r="r" b="b"/>
            <a:pathLst>
              <a:path w="1018" h="4384">
                <a:moveTo>
                  <a:pt x="0" y="0"/>
                </a:moveTo>
                <a:cubicBezTo>
                  <a:pt x="254" y="0"/>
                  <a:pt x="508" y="182"/>
                  <a:pt x="508" y="365"/>
                </a:cubicBezTo>
                <a:lnTo>
                  <a:pt x="508" y="1809"/>
                </a:lnTo>
                <a:cubicBezTo>
                  <a:pt x="508" y="1991"/>
                  <a:pt x="762" y="2174"/>
                  <a:pt x="1017" y="2174"/>
                </a:cubicBezTo>
                <a:cubicBezTo>
                  <a:pt x="762" y="2174"/>
                  <a:pt x="508" y="2357"/>
                  <a:pt x="508" y="2539"/>
                </a:cubicBezTo>
                <a:lnTo>
                  <a:pt x="508" y="4017"/>
                </a:lnTo>
                <a:cubicBezTo>
                  <a:pt x="508" y="4200"/>
                  <a:pt x="254" y="4383"/>
                  <a:pt x="0" y="438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TextShape 6"/>
          <p:cNvSpPr txBox="1"/>
          <p:nvPr/>
        </p:nvSpPr>
        <p:spPr>
          <a:xfrm>
            <a:off x="8338320" y="64922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-5.653087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6" name="CustomShape 7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9933ff"/>
          </a:solidFill>
          <a:ln w="36720">
            <a:solidFill>
              <a:srgbClr val="9933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TextShape 8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" descr=""/>
          <p:cNvPicPr/>
          <p:nvPr/>
        </p:nvPicPr>
        <p:blipFill>
          <a:blip r:embed="rId1"/>
          <a:srcRect l="0" t="24516" r="0" b="12922"/>
          <a:stretch/>
        </p:blipFill>
        <p:spPr>
          <a:xfrm>
            <a:off x="1226160" y="640080"/>
            <a:ext cx="7369200" cy="4609440"/>
          </a:xfrm>
          <a:prstGeom prst="rect">
            <a:avLst/>
          </a:prstGeom>
          <a:ln w="36720">
            <a:noFill/>
          </a:ln>
        </p:spPr>
      </p:pic>
      <p:pic>
        <p:nvPicPr>
          <p:cNvPr id="439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463040" y="3826440"/>
            <a:ext cx="7132320" cy="3565440"/>
          </a:xfrm>
          <a:prstGeom prst="rect">
            <a:avLst/>
          </a:prstGeom>
          <a:ln w="36720">
            <a:noFill/>
          </a:ln>
        </p:spPr>
      </p:pic>
      <p:sp>
        <p:nvSpPr>
          <p:cNvPr id="440" name="CustomShape 1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9933ff"/>
          </a:solidFill>
          <a:ln w="36720">
            <a:solidFill>
              <a:srgbClr val="9933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TextShape 2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rcRect l="0" t="23150" r="0" b="14557"/>
          <a:stretch/>
        </p:blipFill>
        <p:spPr>
          <a:xfrm>
            <a:off x="1925640" y="548640"/>
            <a:ext cx="6228720" cy="2789640"/>
          </a:xfrm>
          <a:prstGeom prst="rect">
            <a:avLst/>
          </a:prstGeom>
          <a:ln w="36720">
            <a:noFill/>
          </a:ln>
        </p:spPr>
      </p:pic>
      <p:pic>
        <p:nvPicPr>
          <p:cNvPr id="79" name="" descr=""/>
          <p:cNvPicPr/>
          <p:nvPr/>
        </p:nvPicPr>
        <p:blipFill>
          <a:blip r:embed="rId2"/>
          <a:srcRect l="0" t="23150" r="0" b="14557"/>
          <a:stretch/>
        </p:blipFill>
        <p:spPr>
          <a:xfrm>
            <a:off x="1925640" y="2628360"/>
            <a:ext cx="6228720" cy="2790000"/>
          </a:xfrm>
          <a:prstGeom prst="rect">
            <a:avLst/>
          </a:prstGeom>
          <a:ln w="36720">
            <a:noFill/>
          </a:ln>
        </p:spPr>
      </p:pic>
      <p:pic>
        <p:nvPicPr>
          <p:cNvPr id="80" name="" descr=""/>
          <p:cNvPicPr/>
          <p:nvPr/>
        </p:nvPicPr>
        <p:blipFill>
          <a:blip r:embed="rId3"/>
          <a:srcRect l="0" t="23150" r="0" b="14557"/>
          <a:stretch/>
        </p:blipFill>
        <p:spPr>
          <a:xfrm>
            <a:off x="1925640" y="4708440"/>
            <a:ext cx="6228720" cy="2789640"/>
          </a:xfrm>
          <a:prstGeom prst="rect">
            <a:avLst/>
          </a:prstGeom>
          <a:ln w="36720">
            <a:noFill/>
          </a:ln>
        </p:spPr>
      </p:pic>
      <p:sp>
        <p:nvSpPr>
          <p:cNvPr id="81" name="TextShape 1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Wind Stress Time Series (compare)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801900"/>
          </a:solidFill>
          <a:ln w="36720">
            <a:solidFill>
              <a:srgbClr val="8019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CustomShape 2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6600ff"/>
          </a:solidFill>
          <a:ln w="36720">
            <a:solidFill>
              <a:srgbClr val="66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44" name="" descr=""/>
          <p:cNvPicPr/>
          <p:nvPr/>
        </p:nvPicPr>
        <p:blipFill>
          <a:blip r:embed="rId1"/>
          <a:srcRect l="0" t="25379" r="0" b="12922"/>
          <a:stretch/>
        </p:blipFill>
        <p:spPr>
          <a:xfrm>
            <a:off x="-360" y="731520"/>
            <a:ext cx="10080000" cy="621756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445" name="Table 3"/>
          <p:cNvGraphicFramePr/>
          <p:nvPr/>
        </p:nvGraphicFramePr>
        <p:xfrm>
          <a:off x="5968440" y="5347800"/>
          <a:ext cx="3231360" cy="204624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256.5108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5.676464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-0.281303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3.2315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028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247.884191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446" name="CustomShape 4"/>
          <p:cNvSpPr/>
          <p:nvPr/>
        </p:nvSpPr>
        <p:spPr>
          <a:xfrm>
            <a:off x="8503920" y="5769720"/>
            <a:ext cx="365760" cy="1624320"/>
          </a:xfrm>
          <a:custGeom>
            <a:avLst/>
            <a:gdLst/>
            <a:ahLst/>
            <a:rect l="0" t="0" r="r" b="b"/>
            <a:pathLst>
              <a:path w="1018" h="4514">
                <a:moveTo>
                  <a:pt x="0" y="0"/>
                </a:moveTo>
                <a:cubicBezTo>
                  <a:pt x="254" y="0"/>
                  <a:pt x="508" y="188"/>
                  <a:pt x="508" y="376"/>
                </a:cubicBezTo>
                <a:lnTo>
                  <a:pt x="508" y="1862"/>
                </a:lnTo>
                <a:cubicBezTo>
                  <a:pt x="508" y="2050"/>
                  <a:pt x="762" y="2238"/>
                  <a:pt x="1017" y="2238"/>
                </a:cubicBezTo>
                <a:cubicBezTo>
                  <a:pt x="762" y="2238"/>
                  <a:pt x="508" y="2427"/>
                  <a:pt x="508" y="2615"/>
                </a:cubicBezTo>
                <a:lnTo>
                  <a:pt x="508" y="4136"/>
                </a:lnTo>
                <a:cubicBezTo>
                  <a:pt x="508" y="4324"/>
                  <a:pt x="254" y="4513"/>
                  <a:pt x="0" y="451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TextShape 5"/>
          <p:cNvSpPr txBox="1"/>
          <p:nvPr/>
        </p:nvSpPr>
        <p:spPr>
          <a:xfrm>
            <a:off x="8869680" y="637020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256.5108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" descr=""/>
          <p:cNvPicPr/>
          <p:nvPr/>
        </p:nvPicPr>
        <p:blipFill>
          <a:blip r:embed="rId1"/>
          <a:srcRect l="0" t="24468" r="0" b="12922"/>
          <a:stretch/>
        </p:blipFill>
        <p:spPr>
          <a:xfrm>
            <a:off x="0" y="640080"/>
            <a:ext cx="10080000" cy="630900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449" name="Table 1"/>
          <p:cNvGraphicFramePr/>
          <p:nvPr/>
        </p:nvGraphicFramePr>
        <p:xfrm>
          <a:off x="1097280" y="5996160"/>
          <a:ext cx="3231360" cy="122760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(VT)a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-1.8840548e-14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256.5108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(VT)- * 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-256.5108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450" name="CustomShape 2"/>
          <p:cNvSpPr/>
          <p:nvPr/>
        </p:nvSpPr>
        <p:spPr>
          <a:xfrm>
            <a:off x="3564720" y="6455160"/>
            <a:ext cx="365760" cy="768600"/>
          </a:xfrm>
          <a:custGeom>
            <a:avLst/>
            <a:gdLst/>
            <a:ahLst/>
            <a:rect l="0" t="0" r="r" b="b"/>
            <a:pathLst>
              <a:path w="1018" h="2137">
                <a:moveTo>
                  <a:pt x="0" y="0"/>
                </a:moveTo>
                <a:cubicBezTo>
                  <a:pt x="254" y="0"/>
                  <a:pt x="508" y="89"/>
                  <a:pt x="508" y="178"/>
                </a:cubicBezTo>
                <a:lnTo>
                  <a:pt x="508" y="881"/>
                </a:lnTo>
                <a:cubicBezTo>
                  <a:pt x="508" y="970"/>
                  <a:pt x="762" y="1059"/>
                  <a:pt x="1017" y="1059"/>
                </a:cubicBezTo>
                <a:cubicBezTo>
                  <a:pt x="762" y="1059"/>
                  <a:pt x="508" y="1148"/>
                  <a:pt x="508" y="1237"/>
                </a:cubicBezTo>
                <a:lnTo>
                  <a:pt x="508" y="1958"/>
                </a:lnTo>
                <a:cubicBezTo>
                  <a:pt x="508" y="2047"/>
                  <a:pt x="254" y="2136"/>
                  <a:pt x="0" y="2136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TextShape 3"/>
          <p:cNvSpPr txBox="1"/>
          <p:nvPr/>
        </p:nvSpPr>
        <p:spPr>
          <a:xfrm>
            <a:off x="3930480" y="66380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452" name="Table 4"/>
          <p:cNvGraphicFramePr/>
          <p:nvPr/>
        </p:nvGraphicFramePr>
        <p:xfrm>
          <a:off x="5412240" y="5852160"/>
          <a:ext cx="3231360" cy="163692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5.676464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-0.281303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3.2315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(V’T’)- *-1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-3.2315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453" name="CustomShape 5"/>
          <p:cNvSpPr/>
          <p:nvPr/>
        </p:nvSpPr>
        <p:spPr>
          <a:xfrm>
            <a:off x="7972560" y="5911560"/>
            <a:ext cx="365760" cy="1577520"/>
          </a:xfrm>
          <a:custGeom>
            <a:avLst/>
            <a:gdLst/>
            <a:ahLst/>
            <a:rect l="0" t="0" r="r" b="b"/>
            <a:pathLst>
              <a:path w="1018" h="4384">
                <a:moveTo>
                  <a:pt x="0" y="0"/>
                </a:moveTo>
                <a:cubicBezTo>
                  <a:pt x="254" y="0"/>
                  <a:pt x="508" y="182"/>
                  <a:pt x="508" y="365"/>
                </a:cubicBezTo>
                <a:lnTo>
                  <a:pt x="508" y="1809"/>
                </a:lnTo>
                <a:cubicBezTo>
                  <a:pt x="508" y="1991"/>
                  <a:pt x="762" y="2174"/>
                  <a:pt x="1017" y="2174"/>
                </a:cubicBezTo>
                <a:cubicBezTo>
                  <a:pt x="762" y="2174"/>
                  <a:pt x="508" y="2357"/>
                  <a:pt x="508" y="2539"/>
                </a:cubicBezTo>
                <a:lnTo>
                  <a:pt x="508" y="4017"/>
                </a:lnTo>
                <a:cubicBezTo>
                  <a:pt x="508" y="4200"/>
                  <a:pt x="254" y="4383"/>
                  <a:pt x="0" y="438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TextShape 6"/>
          <p:cNvSpPr txBox="1"/>
          <p:nvPr/>
        </p:nvSpPr>
        <p:spPr>
          <a:xfrm>
            <a:off x="8338320" y="64922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5.39516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5" name="TextShape 7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6" name="CustomShape 8"/>
          <p:cNvSpPr/>
          <p:nvPr/>
        </p:nvSpPr>
        <p:spPr>
          <a:xfrm>
            <a:off x="28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6600ff"/>
          </a:solidFill>
          <a:ln w="36720">
            <a:solidFill>
              <a:srgbClr val="66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" descr=""/>
          <p:cNvPicPr/>
          <p:nvPr/>
        </p:nvPicPr>
        <p:blipFill>
          <a:blip r:embed="rId1"/>
          <a:srcRect l="0" t="24516" r="0" b="12922"/>
          <a:stretch/>
        </p:blipFill>
        <p:spPr>
          <a:xfrm>
            <a:off x="1226160" y="640080"/>
            <a:ext cx="7369200" cy="4609440"/>
          </a:xfrm>
          <a:prstGeom prst="rect">
            <a:avLst/>
          </a:prstGeom>
          <a:ln w="36720">
            <a:noFill/>
          </a:ln>
        </p:spPr>
      </p:pic>
      <p:pic>
        <p:nvPicPr>
          <p:cNvPr id="458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463040" y="3826440"/>
            <a:ext cx="7132320" cy="3565440"/>
          </a:xfrm>
          <a:prstGeom prst="rect">
            <a:avLst/>
          </a:prstGeom>
          <a:ln w="36720">
            <a:noFill/>
          </a:ln>
        </p:spPr>
      </p:pic>
      <p:sp>
        <p:nvSpPr>
          <p:cNvPr id="459" name="TextShape 1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0" name="CustomShape 2"/>
          <p:cNvSpPr/>
          <p:nvPr/>
        </p:nvSpPr>
        <p:spPr>
          <a:xfrm>
            <a:off x="28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6600ff"/>
          </a:solidFill>
          <a:ln w="36720">
            <a:solidFill>
              <a:srgbClr val="66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63" dur="indefinite" restart="never" nodeType="tmRoot">
          <p:childTnLst>
            <p:seq>
              <p:cTn id="1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extShape 1"/>
          <p:cNvSpPr txBox="1"/>
          <p:nvPr/>
        </p:nvSpPr>
        <p:spPr>
          <a:xfrm>
            <a:off x="505080" y="21060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CustomShape 2"/>
          <p:cNvSpPr/>
          <p:nvPr/>
        </p:nvSpPr>
        <p:spPr>
          <a:xfrm>
            <a:off x="252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330099"/>
          </a:solidFill>
          <a:ln w="36720">
            <a:solidFill>
              <a:srgbClr val="330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63" name="" descr=""/>
          <p:cNvPicPr/>
          <p:nvPr/>
        </p:nvPicPr>
        <p:blipFill>
          <a:blip r:embed="rId1"/>
          <a:srcRect l="0" t="25379" r="0" b="12922"/>
          <a:stretch/>
        </p:blipFill>
        <p:spPr>
          <a:xfrm>
            <a:off x="-360" y="731520"/>
            <a:ext cx="10080000" cy="621756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464" name="Table 3"/>
          <p:cNvGraphicFramePr/>
          <p:nvPr/>
        </p:nvGraphicFramePr>
        <p:xfrm>
          <a:off x="5968440" y="5347800"/>
          <a:ext cx="3231360" cy="204624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328.3171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10.932299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0.115948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6.102538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028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311.166386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465" name="CustomShape 4"/>
          <p:cNvSpPr/>
          <p:nvPr/>
        </p:nvSpPr>
        <p:spPr>
          <a:xfrm>
            <a:off x="8503920" y="5769720"/>
            <a:ext cx="365760" cy="1624320"/>
          </a:xfrm>
          <a:custGeom>
            <a:avLst/>
            <a:gdLst/>
            <a:ahLst/>
            <a:rect l="0" t="0" r="r" b="b"/>
            <a:pathLst>
              <a:path w="1018" h="4514">
                <a:moveTo>
                  <a:pt x="0" y="0"/>
                </a:moveTo>
                <a:cubicBezTo>
                  <a:pt x="254" y="0"/>
                  <a:pt x="508" y="188"/>
                  <a:pt x="508" y="376"/>
                </a:cubicBezTo>
                <a:lnTo>
                  <a:pt x="508" y="1862"/>
                </a:lnTo>
                <a:cubicBezTo>
                  <a:pt x="508" y="2050"/>
                  <a:pt x="762" y="2238"/>
                  <a:pt x="1017" y="2238"/>
                </a:cubicBezTo>
                <a:cubicBezTo>
                  <a:pt x="762" y="2238"/>
                  <a:pt x="508" y="2427"/>
                  <a:pt x="508" y="2615"/>
                </a:cubicBezTo>
                <a:lnTo>
                  <a:pt x="508" y="4136"/>
                </a:lnTo>
                <a:cubicBezTo>
                  <a:pt x="508" y="4324"/>
                  <a:pt x="254" y="4513"/>
                  <a:pt x="0" y="451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TextShape 5"/>
          <p:cNvSpPr txBox="1"/>
          <p:nvPr/>
        </p:nvSpPr>
        <p:spPr>
          <a:xfrm>
            <a:off x="8869680" y="637020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328.3171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" descr=""/>
          <p:cNvPicPr/>
          <p:nvPr/>
        </p:nvPicPr>
        <p:blipFill>
          <a:blip r:embed="rId1"/>
          <a:srcRect l="0" t="24468" r="0" b="12922"/>
          <a:stretch/>
        </p:blipFill>
        <p:spPr>
          <a:xfrm>
            <a:off x="0" y="640080"/>
            <a:ext cx="10080000" cy="6309000"/>
          </a:xfrm>
          <a:prstGeom prst="rect">
            <a:avLst/>
          </a:prstGeom>
          <a:ln w="36720">
            <a:noFill/>
          </a:ln>
        </p:spPr>
      </p:pic>
      <p:graphicFrame>
        <p:nvGraphicFramePr>
          <p:cNvPr id="468" name="Table 1"/>
          <p:cNvGraphicFramePr/>
          <p:nvPr/>
        </p:nvGraphicFramePr>
        <p:xfrm>
          <a:off x="1097280" y="5996160"/>
          <a:ext cx="3231360" cy="122760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(VT)a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-2.5092185e-14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VT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328.3171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(VT)- * 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  <a:ea typeface="Noto Sans CJK SC Regular"/>
                        </a:rPr>
                        <a:t>-328.3171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469" name="CustomShape 2"/>
          <p:cNvSpPr/>
          <p:nvPr/>
        </p:nvSpPr>
        <p:spPr>
          <a:xfrm>
            <a:off x="3564720" y="6455160"/>
            <a:ext cx="365760" cy="768600"/>
          </a:xfrm>
          <a:custGeom>
            <a:avLst/>
            <a:gdLst/>
            <a:ahLst/>
            <a:rect l="0" t="0" r="r" b="b"/>
            <a:pathLst>
              <a:path w="1018" h="2137">
                <a:moveTo>
                  <a:pt x="0" y="0"/>
                </a:moveTo>
                <a:cubicBezTo>
                  <a:pt x="254" y="0"/>
                  <a:pt x="508" y="89"/>
                  <a:pt x="508" y="178"/>
                </a:cubicBezTo>
                <a:lnTo>
                  <a:pt x="508" y="881"/>
                </a:lnTo>
                <a:cubicBezTo>
                  <a:pt x="508" y="970"/>
                  <a:pt x="762" y="1059"/>
                  <a:pt x="1017" y="1059"/>
                </a:cubicBezTo>
                <a:cubicBezTo>
                  <a:pt x="762" y="1059"/>
                  <a:pt x="508" y="1148"/>
                  <a:pt x="508" y="1237"/>
                </a:cubicBezTo>
                <a:lnTo>
                  <a:pt x="508" y="1958"/>
                </a:lnTo>
                <a:cubicBezTo>
                  <a:pt x="508" y="2047"/>
                  <a:pt x="254" y="2136"/>
                  <a:pt x="0" y="2136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TextShape 3"/>
          <p:cNvSpPr txBox="1"/>
          <p:nvPr/>
        </p:nvSpPr>
        <p:spPr>
          <a:xfrm>
            <a:off x="3930480" y="66380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471" name="Table 4"/>
          <p:cNvGraphicFramePr/>
          <p:nvPr/>
        </p:nvGraphicFramePr>
        <p:xfrm>
          <a:off x="5412240" y="5852160"/>
          <a:ext cx="3231360" cy="1636920"/>
        </p:xfrm>
        <a:graphic>
          <a:graphicData uri="http://schemas.openxmlformats.org/drawingml/2006/table">
            <a:tbl>
              <a:tblPr/>
              <a:tblGrid>
                <a:gridCol w="1292400"/>
                <a:gridCol w="1939320"/>
              </a:tblGrid>
              <a:tr h="3499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V’T-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10.93229</a:t>
                      </a: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9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5172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V-T’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0.115948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V’T’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6.102538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(V’T’)- *-1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 L"/>
                        </a:rPr>
                        <a:t>-6.102538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472" name="CustomShape 5"/>
          <p:cNvSpPr/>
          <p:nvPr/>
        </p:nvSpPr>
        <p:spPr>
          <a:xfrm>
            <a:off x="7972560" y="5911560"/>
            <a:ext cx="365760" cy="1577520"/>
          </a:xfrm>
          <a:custGeom>
            <a:avLst/>
            <a:gdLst/>
            <a:ahLst/>
            <a:rect l="0" t="0" r="r" b="b"/>
            <a:pathLst>
              <a:path w="1018" h="4384">
                <a:moveTo>
                  <a:pt x="0" y="0"/>
                </a:moveTo>
                <a:cubicBezTo>
                  <a:pt x="254" y="0"/>
                  <a:pt x="508" y="182"/>
                  <a:pt x="508" y="365"/>
                </a:cubicBezTo>
                <a:lnTo>
                  <a:pt x="508" y="1809"/>
                </a:lnTo>
                <a:cubicBezTo>
                  <a:pt x="508" y="1991"/>
                  <a:pt x="762" y="2174"/>
                  <a:pt x="1017" y="2174"/>
                </a:cubicBezTo>
                <a:cubicBezTo>
                  <a:pt x="762" y="2174"/>
                  <a:pt x="508" y="2357"/>
                  <a:pt x="508" y="2539"/>
                </a:cubicBezTo>
                <a:lnTo>
                  <a:pt x="508" y="4017"/>
                </a:lnTo>
                <a:cubicBezTo>
                  <a:pt x="508" y="4200"/>
                  <a:pt x="254" y="4383"/>
                  <a:pt x="0" y="4383"/>
                </a:cubicBezTo>
              </a:path>
            </a:pathLst>
          </a:custGeom>
          <a:noFill/>
          <a:ln w="3672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TextShape 6"/>
          <p:cNvSpPr txBox="1"/>
          <p:nvPr/>
        </p:nvSpPr>
        <p:spPr>
          <a:xfrm>
            <a:off x="8338320" y="6492240"/>
            <a:ext cx="1262880" cy="405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Noto Sans CJK SC Regular"/>
              </a:rPr>
              <a:t>10.81635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TextShape 7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5" name="CustomShape 8"/>
          <p:cNvSpPr/>
          <p:nvPr/>
        </p:nvSpPr>
        <p:spPr>
          <a:xfrm>
            <a:off x="28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330099"/>
          </a:solidFill>
          <a:ln w="36720">
            <a:solidFill>
              <a:srgbClr val="33009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" descr=""/>
          <p:cNvPicPr/>
          <p:nvPr/>
        </p:nvPicPr>
        <p:blipFill>
          <a:blip r:embed="rId1"/>
          <a:srcRect l="0" t="24516" r="0" b="12922"/>
          <a:stretch/>
        </p:blipFill>
        <p:spPr>
          <a:xfrm>
            <a:off x="1334160" y="590040"/>
            <a:ext cx="7643520" cy="4781520"/>
          </a:xfrm>
          <a:prstGeom prst="rect">
            <a:avLst/>
          </a:prstGeom>
          <a:ln w="36720">
            <a:noFill/>
          </a:ln>
        </p:spPr>
      </p:pic>
      <p:pic>
        <p:nvPicPr>
          <p:cNvPr id="477" name="" descr=""/>
          <p:cNvPicPr/>
          <p:nvPr/>
        </p:nvPicPr>
        <p:blipFill>
          <a:blip r:embed="rId2"/>
          <a:srcRect l="0" t="23150" r="0" b="23626"/>
          <a:stretch/>
        </p:blipFill>
        <p:spPr>
          <a:xfrm>
            <a:off x="1463040" y="3826440"/>
            <a:ext cx="7132320" cy="3565440"/>
          </a:xfrm>
          <a:prstGeom prst="rect">
            <a:avLst/>
          </a:prstGeom>
          <a:ln w="36720">
            <a:noFill/>
          </a:ln>
        </p:spPr>
      </p:pic>
      <p:sp>
        <p:nvSpPr>
          <p:cNvPr id="478" name="TextShape 1"/>
          <p:cNvSpPr txBox="1"/>
          <p:nvPr/>
        </p:nvSpPr>
        <p:spPr>
          <a:xfrm>
            <a:off x="505440" y="21096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Heat Budget (SODA 3.6.1)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28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330099"/>
          </a:solidFill>
          <a:ln w="36720">
            <a:solidFill>
              <a:srgbClr val="33009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rcRect l="0" t="23150" r="0" b="14557"/>
          <a:stretch/>
        </p:blipFill>
        <p:spPr>
          <a:xfrm>
            <a:off x="1925640" y="548640"/>
            <a:ext cx="6228720" cy="2789640"/>
          </a:xfrm>
          <a:prstGeom prst="rect">
            <a:avLst/>
          </a:prstGeom>
          <a:ln w="36720">
            <a:noFill/>
          </a:ln>
        </p:spPr>
      </p:pic>
      <p:pic>
        <p:nvPicPr>
          <p:cNvPr id="84" name="" descr=""/>
          <p:cNvPicPr/>
          <p:nvPr/>
        </p:nvPicPr>
        <p:blipFill>
          <a:blip r:embed="rId2"/>
          <a:srcRect l="0" t="23150" r="0" b="14557"/>
          <a:stretch/>
        </p:blipFill>
        <p:spPr>
          <a:xfrm>
            <a:off x="1925640" y="2628360"/>
            <a:ext cx="6228720" cy="2790000"/>
          </a:xfrm>
          <a:prstGeom prst="rect">
            <a:avLst/>
          </a:prstGeom>
          <a:ln w="36720">
            <a:noFill/>
          </a:ln>
        </p:spPr>
      </p:pic>
      <p:pic>
        <p:nvPicPr>
          <p:cNvPr id="85" name="" descr=""/>
          <p:cNvPicPr/>
          <p:nvPr/>
        </p:nvPicPr>
        <p:blipFill>
          <a:blip r:embed="rId3"/>
          <a:srcRect l="0" t="23150" r="0" b="14557"/>
          <a:stretch/>
        </p:blipFill>
        <p:spPr>
          <a:xfrm>
            <a:off x="1925640" y="4708440"/>
            <a:ext cx="6228720" cy="2789640"/>
          </a:xfrm>
          <a:prstGeom prst="rect">
            <a:avLst/>
          </a:prstGeom>
          <a:ln w="36720">
            <a:noFill/>
          </a:ln>
        </p:spPr>
      </p:pic>
      <p:sp>
        <p:nvSpPr>
          <p:cNvPr id="86" name="TextShape 1"/>
          <p:cNvSpPr txBox="1"/>
          <p:nvPr/>
        </p:nvSpPr>
        <p:spPr>
          <a:xfrm>
            <a:off x="8778240" y="731520"/>
            <a:ext cx="1292040" cy="387720"/>
          </a:xfrm>
          <a:prstGeom prst="rect">
            <a:avLst/>
          </a:prstGeom>
          <a:noFill/>
          <a:ln w="3672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Anomaly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504720" y="21024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Wind Stress Time Series (compare)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1080" y="0"/>
            <a:ext cx="1645920" cy="613080"/>
          </a:xfrm>
          <a:custGeom>
            <a:avLst/>
            <a:gdLst/>
            <a:ahLst/>
            <a:rect l="0" t="0" r="r" b="b"/>
            <a:pathLst>
              <a:path w="4574" h="1704">
                <a:moveTo>
                  <a:pt x="0" y="0"/>
                </a:moveTo>
                <a:lnTo>
                  <a:pt x="3429" y="0"/>
                </a:lnTo>
                <a:lnTo>
                  <a:pt x="4573" y="851"/>
                </a:lnTo>
                <a:lnTo>
                  <a:pt x="3429" y="1703"/>
                </a:lnTo>
                <a:lnTo>
                  <a:pt x="0" y="1703"/>
                </a:lnTo>
                <a:lnTo>
                  <a:pt x="0" y="0"/>
                </a:lnTo>
              </a:path>
            </a:pathLst>
          </a:custGeom>
          <a:solidFill>
            <a:srgbClr val="801900"/>
          </a:solidFill>
          <a:ln w="36720">
            <a:solidFill>
              <a:srgbClr val="8019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2018-06-28T13:14:29Z</dcterms:created>
  <dc:creator/>
  <dc:description/>
  <dc:language>en-US</dc:language>
  <cp:lastModifiedBy/>
  <dcterms:modified xsi:type="dcterms:W3CDTF">2018-07-18T19:27:24Z</dcterms:modified>
  <cp:revision>54</cp:revision>
  <dc:subject/>
  <dc:title/>
</cp:coreProperties>
</file>