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44" r:id="rId1"/>
  </p:sldMasterIdLst>
  <p:notesMasterIdLst>
    <p:notesMasterId r:id="rId19"/>
  </p:notesMasterIdLst>
  <p:sldIdLst>
    <p:sldId id="364" r:id="rId2"/>
    <p:sldId id="380" r:id="rId3"/>
    <p:sldId id="365" r:id="rId4"/>
    <p:sldId id="379"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00"/>
    <a:srgbClr val="FFCCFF"/>
    <a:srgbClr val="006600"/>
    <a:srgbClr val="FF5050"/>
    <a:srgbClr val="FF6699"/>
    <a:srgbClr val="E8C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51093" autoAdjust="0"/>
  </p:normalViewPr>
  <p:slideViewPr>
    <p:cSldViewPr>
      <p:cViewPr varScale="1">
        <p:scale>
          <a:sx n="59" d="100"/>
          <a:sy n="59" d="100"/>
        </p:scale>
        <p:origin x="2982" y="72"/>
      </p:cViewPr>
      <p:guideLst>
        <p:guide orient="horz" pos="2160"/>
        <p:guide pos="2880"/>
      </p:guideLst>
    </p:cSldViewPr>
  </p:slideViewPr>
  <p:outlineViewPr>
    <p:cViewPr>
      <p:scale>
        <a:sx n="33" d="100"/>
        <a:sy n="33" d="100"/>
      </p:scale>
      <p:origin x="0" y="31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7EADA-5168-4235-9951-7832FEA8E6B8}" type="datetimeFigureOut">
              <a:rPr lang="en-US" smtClean="0"/>
              <a:pPr/>
              <a:t>7/26/2018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AC2CD-808D-4BA3-8111-64BF2C1E9854}" type="slidenum">
              <a:rPr lang="en-US" smtClean="0"/>
              <a:pPr/>
              <a:t>‹#›</a:t>
            </a:fld>
            <a:endParaRPr lang="en-US"/>
          </a:p>
        </p:txBody>
      </p:sp>
    </p:spTree>
    <p:extLst>
      <p:ext uri="{BB962C8B-B14F-4D97-AF65-F5344CB8AC3E}">
        <p14:creationId xmlns:p14="http://schemas.microsoft.com/office/powerpoint/2010/main" val="25051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a:t>
            </a:fld>
            <a:endParaRPr lang="en-US"/>
          </a:p>
        </p:txBody>
      </p:sp>
    </p:spTree>
    <p:extLst>
      <p:ext uri="{BB962C8B-B14F-4D97-AF65-F5344CB8AC3E}">
        <p14:creationId xmlns:p14="http://schemas.microsoft.com/office/powerpoint/2010/main" val="1189443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b="0" i="0" u="none" strike="noStrike" kern="1200" baseline="0" dirty="0" smtClean="0">
                <a:solidFill>
                  <a:schemeClr val="tx1"/>
                </a:solidFill>
                <a:latin typeface="+mn-lt"/>
                <a:ea typeface="+mn-ea"/>
                <a:cs typeface="+mn-cs"/>
              </a:rPr>
              <a:t>Properties of ESTMW showed </a:t>
            </a:r>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variation. The </a:t>
            </a:r>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variation of MWT corresponds to that of core </a:t>
            </a:r>
            <a:r>
              <a:rPr lang="en-US" altLang="zh-TW" sz="1200" b="0" i="0" u="none" strike="noStrike" kern="1200" baseline="0" dirty="0" err="1" smtClean="0">
                <a:solidFill>
                  <a:schemeClr val="tx1"/>
                </a:solidFill>
                <a:latin typeface="+mn-lt"/>
                <a:ea typeface="+mn-ea"/>
                <a:cs typeface="+mn-cs"/>
              </a:rPr>
              <a:t>σθ</a:t>
            </a:r>
            <a:r>
              <a:rPr lang="en-US" altLang="zh-TW" sz="1200" b="0" i="0" u="none" strike="noStrike" kern="1200" baseline="0" dirty="0" smtClean="0">
                <a:solidFill>
                  <a:schemeClr val="tx1"/>
                </a:solidFill>
                <a:latin typeface="+mn-lt"/>
                <a:ea typeface="+mn-ea"/>
                <a:cs typeface="+mn-cs"/>
              </a:rPr>
              <a:t> (Fig. 9b). Core </a:t>
            </a:r>
            <a:r>
              <a:rPr lang="en-US" altLang="zh-TW" sz="1200" b="0" i="0" u="none" strike="noStrike" kern="1200" baseline="0" dirty="0" err="1" smtClean="0">
                <a:solidFill>
                  <a:schemeClr val="tx1"/>
                </a:solidFill>
                <a:latin typeface="+mn-lt"/>
                <a:ea typeface="+mn-ea"/>
                <a:cs typeface="+mn-cs"/>
              </a:rPr>
              <a:t>σθ</a:t>
            </a:r>
            <a:r>
              <a:rPr lang="en-US" altLang="zh-TW" sz="1200" b="0" i="0" u="none" strike="noStrike" kern="1200" baseline="0" dirty="0" smtClean="0">
                <a:solidFill>
                  <a:schemeClr val="tx1"/>
                </a:solidFill>
                <a:latin typeface="+mn-lt"/>
                <a:ea typeface="+mn-ea"/>
                <a:cs typeface="+mn-cs"/>
              </a:rPr>
              <a:t> anomaly showing a high correlation with MWT (correlation coefficient R=0.77). This indicates that a thick (thin) ESTMW tended to be denser (lighter) on an </a:t>
            </a:r>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time scale. </a:t>
            </a:r>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variation of core </a:t>
            </a:r>
            <a:r>
              <a:rPr lang="en-US" altLang="zh-TW" sz="1200" b="0" i="0" u="none" strike="noStrike" kern="1200" baseline="0" dirty="0" err="1" smtClean="0">
                <a:solidFill>
                  <a:schemeClr val="tx1"/>
                </a:solidFill>
                <a:latin typeface="+mn-lt"/>
                <a:ea typeface="+mn-ea"/>
                <a:cs typeface="+mn-cs"/>
              </a:rPr>
              <a:t>σθ</a:t>
            </a:r>
            <a:r>
              <a:rPr lang="en-US" altLang="zh-TW" sz="1200" b="0" i="0" u="none" strike="noStrike" kern="1200" baseline="0" dirty="0" smtClean="0">
                <a:solidFill>
                  <a:schemeClr val="tx1"/>
                </a:solidFill>
                <a:latin typeface="+mn-lt"/>
                <a:ea typeface="+mn-ea"/>
                <a:cs typeface="+mn-cs"/>
              </a:rPr>
              <a:t> reflected that of core θ (Fig. 9c). Core θ anomaly showing a negative correlation with core </a:t>
            </a:r>
            <a:r>
              <a:rPr lang="en-US" altLang="zh-TW" sz="1200" b="0" i="0" u="none" strike="noStrike" kern="1200" baseline="0" dirty="0" err="1" smtClean="0">
                <a:solidFill>
                  <a:schemeClr val="tx1"/>
                </a:solidFill>
                <a:latin typeface="+mn-lt"/>
                <a:ea typeface="+mn-ea"/>
                <a:cs typeface="+mn-cs"/>
              </a:rPr>
              <a:t>σ</a:t>
            </a:r>
            <a:r>
              <a:rPr lang="en-US" altLang="zh-TW" sz="1200" b="0" i="0" u="none" strike="noStrike" kern="1200" baseline="-25000" dirty="0" err="1" smtClean="0">
                <a:solidFill>
                  <a:schemeClr val="tx1"/>
                </a:solidFill>
                <a:latin typeface="+mn-lt"/>
                <a:ea typeface="+mn-ea"/>
                <a:cs typeface="+mn-cs"/>
              </a:rPr>
              <a:t>θ</a:t>
            </a:r>
            <a:r>
              <a:rPr lang="en-US" altLang="zh-TW" sz="1200" b="0" i="0" u="none" strike="noStrike" kern="1200" baseline="0" dirty="0" smtClean="0">
                <a:solidFill>
                  <a:schemeClr val="tx1"/>
                </a:solidFill>
                <a:latin typeface="+mn-lt"/>
                <a:ea typeface="+mn-ea"/>
                <a:cs typeface="+mn-cs"/>
              </a:rPr>
              <a:t> (R=−0.90). Core S did not show a large </a:t>
            </a:r>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variation except for a strong freshening in 2010 (Fig. 9d). This freshening canceled out the low core θ anomaly, and core </a:t>
            </a:r>
            <a:r>
              <a:rPr lang="en-US" altLang="zh-TW" sz="1200" b="0" i="0" u="none" strike="noStrike" kern="1200" baseline="0" dirty="0" err="1" smtClean="0">
                <a:solidFill>
                  <a:schemeClr val="tx1"/>
                </a:solidFill>
                <a:latin typeface="+mn-lt"/>
                <a:ea typeface="+mn-ea"/>
                <a:cs typeface="+mn-cs"/>
              </a:rPr>
              <a:t>σθ</a:t>
            </a:r>
            <a:r>
              <a:rPr lang="en-US" altLang="zh-TW" sz="1200" b="0" i="0" u="none" strike="noStrike" kern="1200" baseline="0" dirty="0" smtClean="0">
                <a:solidFill>
                  <a:schemeClr val="tx1"/>
                </a:solidFill>
                <a:latin typeface="+mn-lt"/>
                <a:ea typeface="+mn-ea"/>
                <a:cs typeface="+mn-cs"/>
              </a:rPr>
              <a:t> did not show a large anomaly in 2010.</a:t>
            </a:r>
          </a:p>
          <a:p>
            <a:r>
              <a:rPr lang="en-US" altLang="zh-TW" sz="1200" b="0" i="0" u="none" strike="noStrike" kern="1200" baseline="0" dirty="0" smtClean="0">
                <a:solidFill>
                  <a:schemeClr val="tx1"/>
                </a:solidFill>
                <a:latin typeface="+mn-lt"/>
                <a:ea typeface="+mn-ea"/>
                <a:cs typeface="+mn-cs"/>
              </a:rPr>
              <a:t>The </a:t>
            </a:r>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variations of ESTMW reflect those of the winter mixed layer in the formation region (Fig. 10). Winter MLD anomaly correlated strongly with MWT (R=0.75; Figs. 9a and 10a). Mixed layer </a:t>
            </a:r>
            <a:r>
              <a:rPr lang="en-US" altLang="zh-TW" sz="1200" b="0" i="0" u="none" strike="noStrike" kern="1200" baseline="0" dirty="0" err="1" smtClean="0">
                <a:solidFill>
                  <a:schemeClr val="tx1"/>
                </a:solidFill>
                <a:latin typeface="+mn-lt"/>
                <a:ea typeface="+mn-ea"/>
                <a:cs typeface="+mn-cs"/>
              </a:rPr>
              <a:t>σθ</a:t>
            </a:r>
            <a:r>
              <a:rPr lang="en-US" altLang="zh-TW" sz="1200" b="0" i="0" u="none" strike="noStrike" kern="1200" baseline="0" dirty="0" smtClean="0">
                <a:solidFill>
                  <a:schemeClr val="tx1"/>
                </a:solidFill>
                <a:latin typeface="+mn-lt"/>
                <a:ea typeface="+mn-ea"/>
                <a:cs typeface="+mn-cs"/>
              </a:rPr>
              <a:t> and temperature were also highly correlated with core </a:t>
            </a:r>
            <a:r>
              <a:rPr lang="en-US" altLang="zh-TW" sz="1200" b="0" i="0" u="none" strike="noStrike" kern="1200" baseline="0" dirty="0" err="1" smtClean="0">
                <a:solidFill>
                  <a:schemeClr val="tx1"/>
                </a:solidFill>
                <a:latin typeface="+mn-lt"/>
                <a:ea typeface="+mn-ea"/>
                <a:cs typeface="+mn-cs"/>
              </a:rPr>
              <a:t>σθ</a:t>
            </a:r>
            <a:r>
              <a:rPr lang="en-US" altLang="zh-TW" sz="1200" b="0" i="0" u="none" strike="noStrike" kern="1200" baseline="0" dirty="0" smtClean="0">
                <a:solidFill>
                  <a:schemeClr val="tx1"/>
                </a:solidFill>
                <a:latin typeface="+mn-lt"/>
                <a:ea typeface="+mn-ea"/>
                <a:cs typeface="+mn-cs"/>
              </a:rPr>
              <a:t> (R=0.92; Figs. 9b and 10b) and θ (R=0.88; Figs. 9c and 10c). Although mixed layer salinity showed a larger </a:t>
            </a:r>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variation as compared to core S, their correlation relationship was still significant, with a large decrease in 2010 (R=0.69; Figs. 9d and 10d).</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10</a:t>
            </a:fld>
            <a:endParaRPr lang="en-US"/>
          </a:p>
        </p:txBody>
      </p:sp>
    </p:spTree>
    <p:extLst>
      <p:ext uri="{BB962C8B-B14F-4D97-AF65-F5344CB8AC3E}">
        <p14:creationId xmlns:p14="http://schemas.microsoft.com/office/powerpoint/2010/main" val="15593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b="0" i="0" u="none" strike="noStrike" kern="1200" baseline="0" dirty="0" smtClean="0">
                <a:solidFill>
                  <a:schemeClr val="tx1"/>
                </a:solidFill>
                <a:latin typeface="+mn-lt"/>
                <a:ea typeface="+mn-ea"/>
                <a:cs typeface="+mn-cs"/>
              </a:rPr>
              <a:t>To explore the relationship between </a:t>
            </a:r>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variations of ESTMW and spiciness anomalies in the permanent </a:t>
            </a:r>
            <a:r>
              <a:rPr lang="en-US" altLang="zh-TW" sz="1200" b="0" i="0" u="none" strike="noStrike" kern="1200" baseline="0" dirty="0" err="1" smtClean="0">
                <a:solidFill>
                  <a:schemeClr val="tx1"/>
                </a:solidFill>
                <a:latin typeface="+mn-lt"/>
                <a:ea typeface="+mn-ea"/>
                <a:cs typeface="+mn-cs"/>
              </a:rPr>
              <a:t>pycnocline</a:t>
            </a:r>
            <a:r>
              <a:rPr lang="en-US" altLang="zh-TW" sz="1200" b="0" i="0" u="none" strike="noStrike" kern="1200" baseline="0" dirty="0" smtClean="0">
                <a:solidFill>
                  <a:schemeClr val="tx1"/>
                </a:solidFill>
                <a:latin typeface="+mn-lt"/>
                <a:ea typeface="+mn-ea"/>
                <a:cs typeface="+mn-cs"/>
              </a:rPr>
              <a:t>, we focused on the </a:t>
            </a:r>
            <a:r>
              <a:rPr lang="en-US" altLang="zh-TW" sz="1200" b="0" i="0" u="none" strike="noStrike" kern="1200" baseline="0" dirty="0" err="1" smtClean="0">
                <a:solidFill>
                  <a:schemeClr val="tx1"/>
                </a:solidFill>
                <a:latin typeface="+mn-lt"/>
                <a:ea typeface="+mn-ea"/>
                <a:cs typeface="+mn-cs"/>
              </a:rPr>
              <a:t>isopycnal</a:t>
            </a:r>
            <a:r>
              <a:rPr lang="en-US" altLang="zh-TW" sz="1200" b="0" i="0" u="none" strike="noStrike" kern="1200" baseline="0" dirty="0" smtClean="0">
                <a:solidFill>
                  <a:schemeClr val="tx1"/>
                </a:solidFill>
                <a:latin typeface="+mn-lt"/>
                <a:ea typeface="+mn-ea"/>
                <a:cs typeface="+mn-cs"/>
              </a:rPr>
              <a:t> layer of </a:t>
            </a:r>
            <a:r>
              <a:rPr lang="en-US" altLang="zh-TW" sz="1200" b="0" i="0" u="none" strike="noStrike" kern="1200" baseline="0" dirty="0" err="1" smtClean="0">
                <a:solidFill>
                  <a:schemeClr val="tx1"/>
                </a:solidFill>
                <a:latin typeface="+mn-lt"/>
                <a:ea typeface="+mn-ea"/>
                <a:cs typeface="+mn-cs"/>
              </a:rPr>
              <a:t>σθ</a:t>
            </a:r>
            <a:r>
              <a:rPr lang="en-US" altLang="zh-TW" sz="1200" b="0" i="0" u="none" strike="noStrike" kern="1200" baseline="0" dirty="0" smtClean="0">
                <a:solidFill>
                  <a:schemeClr val="tx1"/>
                </a:solidFill>
                <a:latin typeface="+mn-lt"/>
                <a:ea typeface="+mn-ea"/>
                <a:cs typeface="+mn-cs"/>
              </a:rPr>
              <a:t>=25.0–25.2 kgm−3, which corresponds to the denser variety of ESTMW and to the upper permanent </a:t>
            </a:r>
            <a:r>
              <a:rPr lang="en-US" altLang="zh-TW" sz="1200" b="0" i="0" u="none" strike="noStrike" kern="1200" baseline="0" dirty="0" err="1" smtClean="0">
                <a:solidFill>
                  <a:schemeClr val="tx1"/>
                </a:solidFill>
                <a:latin typeface="+mn-lt"/>
                <a:ea typeface="+mn-ea"/>
                <a:cs typeface="+mn-cs"/>
              </a:rPr>
              <a:t>pycnocline</a:t>
            </a:r>
            <a:r>
              <a:rPr lang="en-US" altLang="zh-TW" sz="1200" b="0" i="0" u="none" strike="noStrike" kern="1200" baseline="0" dirty="0" smtClean="0">
                <a:solidFill>
                  <a:schemeClr val="tx1"/>
                </a:solidFill>
                <a:latin typeface="+mn-lt"/>
                <a:ea typeface="+mn-ea"/>
                <a:cs typeface="+mn-cs"/>
              </a:rPr>
              <a:t>. This </a:t>
            </a:r>
            <a:r>
              <a:rPr lang="en-US" altLang="zh-TW" sz="1200" b="0" i="0" u="none" strike="noStrike" kern="1200" baseline="0" dirty="0" err="1" smtClean="0">
                <a:solidFill>
                  <a:schemeClr val="tx1"/>
                </a:solidFill>
                <a:latin typeface="+mn-lt"/>
                <a:ea typeface="+mn-ea"/>
                <a:cs typeface="+mn-cs"/>
              </a:rPr>
              <a:t>isopycnal</a:t>
            </a:r>
            <a:r>
              <a:rPr lang="en-US" altLang="zh-TW" sz="1200" b="0" i="0" u="none" strike="noStrike" kern="1200" baseline="0" dirty="0" smtClean="0">
                <a:solidFill>
                  <a:schemeClr val="tx1"/>
                </a:solidFill>
                <a:latin typeface="+mn-lt"/>
                <a:ea typeface="+mn-ea"/>
                <a:cs typeface="+mn-cs"/>
              </a:rPr>
              <a:t> layer was thicker in the eastern subtropics and southeast of Japan, corresponding to the ESTMW and the North Pacific Subtropical Mode Water, respectively (Fig. 11a). This </a:t>
            </a:r>
            <a:r>
              <a:rPr lang="en-US" altLang="zh-TW" sz="1200" b="0" i="0" u="none" strike="noStrike" kern="1200" baseline="0" dirty="0" err="1" smtClean="0">
                <a:solidFill>
                  <a:schemeClr val="tx1"/>
                </a:solidFill>
                <a:latin typeface="+mn-lt"/>
                <a:ea typeface="+mn-ea"/>
                <a:cs typeface="+mn-cs"/>
              </a:rPr>
              <a:t>isopycnal</a:t>
            </a:r>
            <a:r>
              <a:rPr lang="en-US" altLang="zh-TW" sz="1200" b="0" i="0" u="none" strike="noStrike" kern="1200" baseline="0" dirty="0" smtClean="0">
                <a:solidFill>
                  <a:schemeClr val="tx1"/>
                </a:solidFill>
                <a:latin typeface="+mn-lt"/>
                <a:ea typeface="+mn-ea"/>
                <a:cs typeface="+mn-cs"/>
              </a:rPr>
              <a:t> layer outcropped in 30−35°N west of 160°W. This outcrop line shifted northward and cool/fresh water was </a:t>
            </a:r>
            <a:r>
              <a:rPr lang="en-US" altLang="zh-TW" sz="1200" b="0" i="0" u="none" strike="noStrike" kern="1200" baseline="0" dirty="0" err="1" smtClean="0">
                <a:solidFill>
                  <a:schemeClr val="tx1"/>
                </a:solidFill>
                <a:latin typeface="+mn-lt"/>
                <a:ea typeface="+mn-ea"/>
                <a:cs typeface="+mn-cs"/>
              </a:rPr>
              <a:t>subducted</a:t>
            </a:r>
            <a:r>
              <a:rPr lang="en-US" altLang="zh-TW" sz="1200" b="0" i="0" u="none" strike="noStrike" kern="1200" baseline="0" dirty="0" smtClean="0">
                <a:solidFill>
                  <a:schemeClr val="tx1"/>
                </a:solidFill>
                <a:latin typeface="+mn-lt"/>
                <a:ea typeface="+mn-ea"/>
                <a:cs typeface="+mn-cs"/>
              </a:rPr>
              <a:t> from subarctic region</a:t>
            </a:r>
          </a:p>
          <a:p>
            <a:r>
              <a:rPr lang="en-US" altLang="zh-TW" sz="1200" b="0" i="0" u="none" strike="noStrike" kern="1200" baseline="0" dirty="0" smtClean="0">
                <a:solidFill>
                  <a:schemeClr val="tx1"/>
                </a:solidFill>
                <a:latin typeface="+mn-lt"/>
                <a:ea typeface="+mn-ea"/>
                <a:cs typeface="+mn-cs"/>
              </a:rPr>
              <a:t>east of 160°W (Fig. 11b-c).</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11</a:t>
            </a:fld>
            <a:endParaRPr lang="en-US"/>
          </a:p>
        </p:txBody>
      </p:sp>
    </p:spTree>
    <p:extLst>
      <p:ext uri="{BB962C8B-B14F-4D97-AF65-F5344CB8AC3E}">
        <p14:creationId xmlns:p14="http://schemas.microsoft.com/office/powerpoint/2010/main" val="387880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a:t>
            </a:r>
            <a:r>
              <a:rPr lang="en-US" dirty="0" err="1" smtClean="0"/>
              <a:t>isopycnal</a:t>
            </a:r>
            <a:r>
              <a:rPr lang="en-US" dirty="0" smtClean="0"/>
              <a:t> layer, </a:t>
            </a:r>
            <a:r>
              <a:rPr lang="en-US" dirty="0" err="1" smtClean="0"/>
              <a:t>interannual</a:t>
            </a:r>
            <a:r>
              <a:rPr lang="en-US" dirty="0" smtClean="0"/>
              <a:t> spiciness anomalies propagated clockwise along stream lines from the outcrop line (Fig. 12). In 2005, a cool/fresh anomaly was detected south of the ESTMW formation region, in 15−30°N, 170−110°W. It propagated southwestward along stream lines and reached 160°E in 2009. A warm/salty anomaly was also detected in 2005 north of the ESTMW formation region, which reached 160°E in 2012. In 2006, a cool/fresh anomaly formed at 40°N, 140°W and propagated southward until it disappeared in 2013. The formation and propagation of these spiciness anomalies are consistent with previous studies (Sasaki et al., 2010; </a:t>
            </a:r>
            <a:r>
              <a:rPr lang="en-US" dirty="0" err="1" smtClean="0"/>
              <a:t>Kolodziejczyk</a:t>
            </a:r>
            <a:r>
              <a:rPr lang="en-US" dirty="0" smtClean="0"/>
              <a:t> and Gaillard, 2012). Following this, a warm/salty anomaly was detected north of the ESTMW formation region in 2009. It propagated southward and weakened in 2014. A cool/fresh anomaly then formed in 2013 north of the ESTMW formation region along the outcrop line and propagated </a:t>
            </a:r>
            <a:r>
              <a:rPr lang="en-US" altLang="zh-TW" sz="1200" b="0" i="0" u="none" strike="noStrike" kern="1200" baseline="0" dirty="0" smtClean="0">
                <a:solidFill>
                  <a:schemeClr val="tx1"/>
                </a:solidFill>
                <a:latin typeface="+mn-lt"/>
                <a:ea typeface="+mn-ea"/>
                <a:cs typeface="+mn-cs"/>
              </a:rPr>
              <a:t>southward until 2015. </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12</a:t>
            </a:fld>
            <a:endParaRPr lang="en-US"/>
          </a:p>
        </p:txBody>
      </p:sp>
    </p:spTree>
    <p:extLst>
      <p:ext uri="{BB962C8B-B14F-4D97-AF65-F5344CB8AC3E}">
        <p14:creationId xmlns:p14="http://schemas.microsoft.com/office/powerpoint/2010/main" val="380702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b="0" i="0" u="none" strike="noStrike" kern="1200" baseline="0" dirty="0" smtClean="0">
                <a:solidFill>
                  <a:schemeClr val="tx1"/>
                </a:solidFill>
                <a:latin typeface="+mn-lt"/>
                <a:ea typeface="+mn-ea"/>
                <a:cs typeface="+mn-cs"/>
              </a:rPr>
              <a:t>To further verify whether propagation of these spiciness anomalies was due to advection by the geostrophic current, a </a:t>
            </a:r>
            <a:r>
              <a:rPr lang="en-US" altLang="zh-TW" sz="1200" b="0" i="0" u="none" strike="noStrike" kern="1200" baseline="0" dirty="0" err="1" smtClean="0">
                <a:solidFill>
                  <a:schemeClr val="tx1"/>
                </a:solidFill>
                <a:latin typeface="+mn-lt"/>
                <a:ea typeface="+mn-ea"/>
                <a:cs typeface="+mn-cs"/>
              </a:rPr>
              <a:t>Hovmöller</a:t>
            </a:r>
            <a:r>
              <a:rPr lang="en-US" altLang="zh-TW" sz="1200" b="0" i="0" u="none" strike="noStrike" kern="1200" baseline="0" dirty="0" smtClean="0">
                <a:solidFill>
                  <a:schemeClr val="tx1"/>
                </a:solidFill>
                <a:latin typeface="+mn-lt"/>
                <a:ea typeface="+mn-ea"/>
                <a:cs typeface="+mn-cs"/>
              </a:rPr>
              <a:t> diagram of the salinity anomaly along a stream line traversing the ESTMW formation region, was plotted (Fig. 13). The propagation speed was corresponded well to the geostrophic velocity and was ∼2.0 cm s−1 in the eastern subtropical Pacific and ∼10 cm s−1 in the tropics, which were comparable to estimates from previous studies</a:t>
            </a:r>
          </a:p>
          <a:p>
            <a:r>
              <a:rPr lang="en-US" altLang="zh-TW" sz="1200" b="0" i="0" u="none" strike="noStrike" kern="1200" baseline="0" dirty="0" smtClean="0">
                <a:solidFill>
                  <a:schemeClr val="tx1"/>
                </a:solidFill>
                <a:latin typeface="+mn-lt"/>
                <a:ea typeface="+mn-ea"/>
                <a:cs typeface="+mn-cs"/>
              </a:rPr>
              <a:t>(Sasaki et al., 2010; </a:t>
            </a:r>
            <a:r>
              <a:rPr lang="en-US" altLang="zh-TW" sz="1200" b="0" i="0" u="none" strike="noStrike" kern="1200" baseline="0" dirty="0" err="1" smtClean="0">
                <a:solidFill>
                  <a:schemeClr val="tx1"/>
                </a:solidFill>
                <a:latin typeface="+mn-lt"/>
                <a:ea typeface="+mn-ea"/>
                <a:cs typeface="+mn-cs"/>
              </a:rPr>
              <a:t>Kolodziejczyk</a:t>
            </a:r>
            <a:r>
              <a:rPr lang="en-US" altLang="zh-TW" sz="1200" b="0" i="0" u="none" strike="noStrike" kern="1200" baseline="0" dirty="0" smtClean="0">
                <a:solidFill>
                  <a:schemeClr val="tx1"/>
                </a:solidFill>
                <a:latin typeface="+mn-lt"/>
                <a:ea typeface="+mn-ea"/>
                <a:cs typeface="+mn-cs"/>
              </a:rPr>
              <a:t> and Gaillard, 2012), indicating that propagation of spiciness anomalies was driven by the geostrophic advection.</a:t>
            </a:r>
            <a:endParaRPr lang="en-US" altLang="zh-TW" dirty="0" smtClean="0"/>
          </a:p>
          <a:p>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13</a:t>
            </a:fld>
            <a:endParaRPr lang="en-US"/>
          </a:p>
        </p:txBody>
      </p:sp>
    </p:spTree>
    <p:extLst>
      <p:ext uri="{BB962C8B-B14F-4D97-AF65-F5344CB8AC3E}">
        <p14:creationId xmlns:p14="http://schemas.microsoft.com/office/powerpoint/2010/main" val="256635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propagation, some of these spiciness anomalies were intensified in the vicinity of the ESTMW formation region; the warm/salty anomaly north of the ESTMW formation region in 2005 intensified in 2006–2007 and the cool/fresh anomaly formed in 2013 intensified in 2014–2015 (Figs. 12 and 13). To establish whether these intensifications outcropped, a vertical section of the spiciness anomaly along a stream line was investigated (Fig. 14). In 2005, the warm/salty</a:t>
            </a:r>
          </a:p>
          <a:p>
            <a:r>
              <a:rPr lang="en-US" dirty="0" smtClean="0"/>
              <a:t>anomaly was seen in </a:t>
            </a:r>
            <a:r>
              <a:rPr lang="en-US" dirty="0" err="1" smtClean="0"/>
              <a:t>σθ</a:t>
            </a:r>
            <a:r>
              <a:rPr lang="en-US" dirty="0" smtClean="0"/>
              <a:t> &gt; 25.0 kgm−3 north of 30°N. During its advection, the anomaly intensified in </a:t>
            </a:r>
            <a:r>
              <a:rPr lang="en-US" dirty="0" err="1" smtClean="0"/>
              <a:t>σθ</a:t>
            </a:r>
            <a:r>
              <a:rPr lang="en-US" dirty="0" smtClean="0"/>
              <a:t> &gt; 25.2 kgm−3 near 30°N (2000–3000 km from the reference point) below the winter outcrop in 2006–2007. In 2014–2015, the cool/fresh anomaly formed in 2013 intensified in </a:t>
            </a:r>
            <a:r>
              <a:rPr lang="en-US" dirty="0" err="1" smtClean="0"/>
              <a:t>σθ</a:t>
            </a:r>
            <a:r>
              <a:rPr lang="en-US" dirty="0" smtClean="0"/>
              <a:t> &gt; 25.0 kgm−3. The intensifications of these spiciness anomalies were not outcropped, indicating the occurrence of spice injection. In 2010, a cool/fresh anomaly appeared in </a:t>
            </a:r>
            <a:r>
              <a:rPr lang="en-US" dirty="0" err="1" smtClean="0"/>
              <a:t>σθ</a:t>
            </a:r>
            <a:r>
              <a:rPr lang="en-US" dirty="0" smtClean="0"/>
              <a:t> &gt; 25.0 kgm−3 in 30°N, which was observed in the ESTMW formation region (Fig. 12). Similar to the previously discussed spiciness anomalies, this anomaly</a:t>
            </a:r>
          </a:p>
          <a:p>
            <a:r>
              <a:rPr lang="en-US" dirty="0" smtClean="0"/>
              <a:t>did not outcrop, indicating its genesis in the subsurface of the ESTMW formation region.</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14</a:t>
            </a:fld>
            <a:endParaRPr lang="en-US"/>
          </a:p>
        </p:txBody>
      </p:sp>
    </p:spTree>
    <p:extLst>
      <p:ext uri="{BB962C8B-B14F-4D97-AF65-F5344CB8AC3E}">
        <p14:creationId xmlns:p14="http://schemas.microsoft.com/office/powerpoint/2010/main" val="3860952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b="0" i="0" u="none" strike="noStrike" kern="1200" baseline="0" dirty="0" smtClean="0">
                <a:solidFill>
                  <a:schemeClr val="tx1"/>
                </a:solidFill>
                <a:latin typeface="+mn-lt"/>
                <a:ea typeface="+mn-ea"/>
                <a:cs typeface="+mn-cs"/>
              </a:rPr>
              <a:t>To investigate the relationship between the intensification of spiciness anomalies and ESTMW, time series of vertical profiles of isobaric salinity and temperature anomalies, and </a:t>
            </a:r>
            <a:r>
              <a:rPr lang="en-US" altLang="zh-TW" sz="1200" b="0" i="0" u="none" strike="noStrike" kern="1200" baseline="0" dirty="0" err="1" smtClean="0">
                <a:solidFill>
                  <a:schemeClr val="tx1"/>
                </a:solidFill>
                <a:latin typeface="+mn-lt"/>
                <a:ea typeface="+mn-ea"/>
                <a:cs typeface="+mn-cs"/>
              </a:rPr>
              <a:t>isopycnal</a:t>
            </a:r>
            <a:r>
              <a:rPr lang="en-US" altLang="zh-TW" sz="1200" b="0" i="0" u="none" strike="noStrike" kern="1200" baseline="0" dirty="0" smtClean="0">
                <a:solidFill>
                  <a:schemeClr val="tx1"/>
                </a:solidFill>
                <a:latin typeface="+mn-lt"/>
                <a:ea typeface="+mn-ea"/>
                <a:cs typeface="+mn-cs"/>
              </a:rPr>
              <a:t> salinity anomaly from the mean vertical profile in the ESTMW formation region were investigated (Fig. 15). Isobaric warm/salty anomalies were generated at ESTMW bases (∼150 </a:t>
            </a:r>
            <a:r>
              <a:rPr lang="en-US" altLang="zh-TW" sz="1200" b="0" i="0" u="none" strike="noStrike" kern="1200" baseline="0" dirty="0" err="1" smtClean="0">
                <a:solidFill>
                  <a:schemeClr val="tx1"/>
                </a:solidFill>
                <a:latin typeface="+mn-lt"/>
                <a:ea typeface="+mn-ea"/>
                <a:cs typeface="+mn-cs"/>
              </a:rPr>
              <a:t>dbar</a:t>
            </a:r>
            <a:r>
              <a:rPr lang="en-US" altLang="zh-TW" sz="1200" b="0" i="0" u="none" strike="noStrike" kern="1200" baseline="0" dirty="0" smtClean="0">
                <a:solidFill>
                  <a:schemeClr val="tx1"/>
                </a:solidFill>
                <a:latin typeface="+mn-lt"/>
                <a:ea typeface="+mn-ea"/>
                <a:cs typeface="+mn-cs"/>
              </a:rPr>
              <a:t>) in April–June, which corresponds with the dissipation of ESTMW, and propagated downward except in 2010 (Fig. 15a-b). Temperature and salinity anomalies on isobaric levels below 150 </a:t>
            </a:r>
            <a:r>
              <a:rPr lang="en-US" altLang="zh-TW" sz="1200" b="0" i="0" u="none" strike="noStrike" kern="1200" baseline="0" dirty="0" err="1" smtClean="0">
                <a:solidFill>
                  <a:schemeClr val="tx1"/>
                </a:solidFill>
                <a:latin typeface="+mn-lt"/>
                <a:ea typeface="+mn-ea"/>
                <a:cs typeface="+mn-cs"/>
              </a:rPr>
              <a:t>dbar</a:t>
            </a:r>
            <a:r>
              <a:rPr lang="en-US" altLang="zh-TW" sz="1200" b="0" i="0" u="none" strike="noStrike" kern="1200" baseline="0" dirty="0" smtClean="0">
                <a:solidFill>
                  <a:schemeClr val="tx1"/>
                </a:solidFill>
                <a:latin typeface="+mn-lt"/>
                <a:ea typeface="+mn-ea"/>
                <a:cs typeface="+mn-cs"/>
              </a:rPr>
              <a:t> correspond well to spiciness anomalies on </a:t>
            </a:r>
            <a:r>
              <a:rPr lang="en-US" altLang="zh-TW" sz="1200" b="0" i="0" u="none" strike="noStrike" kern="1200" baseline="0" dirty="0" err="1" smtClean="0">
                <a:solidFill>
                  <a:schemeClr val="tx1"/>
                </a:solidFill>
                <a:latin typeface="+mn-lt"/>
                <a:ea typeface="+mn-ea"/>
                <a:cs typeface="+mn-cs"/>
              </a:rPr>
              <a:t>isopycnal</a:t>
            </a:r>
            <a:r>
              <a:rPr lang="en-US" altLang="zh-TW" sz="1200" b="0" i="0" u="none" strike="noStrike" kern="1200" baseline="0" dirty="0" smtClean="0">
                <a:solidFill>
                  <a:schemeClr val="tx1"/>
                </a:solidFill>
                <a:latin typeface="+mn-lt"/>
                <a:ea typeface="+mn-ea"/>
                <a:cs typeface="+mn-cs"/>
              </a:rPr>
              <a:t> levels of </a:t>
            </a:r>
            <a:r>
              <a:rPr lang="en-US" altLang="zh-TW" sz="1200" b="0" i="0" u="none" strike="noStrike" kern="1200" baseline="0" dirty="0" err="1" smtClean="0">
                <a:solidFill>
                  <a:schemeClr val="tx1"/>
                </a:solidFill>
                <a:latin typeface="+mn-lt"/>
                <a:ea typeface="+mn-ea"/>
                <a:cs typeface="+mn-cs"/>
              </a:rPr>
              <a:t>σθ</a:t>
            </a:r>
            <a:r>
              <a:rPr lang="en-US" altLang="zh-TW" sz="1200" b="0" i="0" u="none" strike="noStrike" kern="1200" baseline="0" dirty="0" smtClean="0">
                <a:solidFill>
                  <a:schemeClr val="tx1"/>
                </a:solidFill>
                <a:latin typeface="+mn-lt"/>
                <a:ea typeface="+mn-ea"/>
                <a:cs typeface="+mn-cs"/>
              </a:rPr>
              <a:t> &gt; 25.0 kgm−3 (Fig. 15c). In 2006–2009, the downward propagation of a warm/salty anomaly formed at the ESTMW base intensified the background warm/salty spiciness anomaly, which was detected north of the ESTMW formation region in 2005 (Fig. 12). In 2010, when the winter mixed layer and ESTMW experienced significant cooling and freshening (Figs. 9c-d and 10c-d), a cool/fresh anomaly propagated downward, corresponding to the cool/fresh anomaly in the ESTMW formation region in 2010 (Fig. 12). In 2014–2015, the winter mixed layer was anomalously shallow (Fig. 10a) and  propagation of a warm/salty anomaly did not reach deeper layers, leading to intensification of the cool/fresh anomaly formed in 2013. Thus, formation</a:t>
            </a:r>
          </a:p>
          <a:p>
            <a:r>
              <a:rPr lang="en-US" altLang="zh-TW" sz="1200" b="0" i="0" u="none" strike="noStrike" kern="1200" baseline="0" dirty="0" smtClean="0">
                <a:solidFill>
                  <a:schemeClr val="tx1"/>
                </a:solidFill>
                <a:latin typeface="+mn-lt"/>
                <a:ea typeface="+mn-ea"/>
                <a:cs typeface="+mn-cs"/>
              </a:rPr>
              <a:t>and dissipation of ESTMW contributes to the occurrence of spice injection and intensification of spiciness anomalies on </a:t>
            </a:r>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time scale</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15</a:t>
            </a:fld>
            <a:endParaRPr lang="en-US"/>
          </a:p>
        </p:txBody>
      </p:sp>
    </p:spTree>
    <p:extLst>
      <p:ext uri="{BB962C8B-B14F-4D97-AF65-F5344CB8AC3E}">
        <p14:creationId xmlns:p14="http://schemas.microsoft.com/office/powerpoint/2010/main" val="64758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zh-TW" sz="1200" b="0" i="0" u="none" strike="noStrike" kern="1200" baseline="0" dirty="0" smtClean="0">
                <a:solidFill>
                  <a:schemeClr val="tx1"/>
                </a:solidFill>
                <a:latin typeface="+mn-lt"/>
                <a:ea typeface="+mn-ea"/>
                <a:cs typeface="+mn-cs"/>
              </a:rPr>
              <a:t>Spice injection occurred at the base of the ESTMW associated with its dissipation, and spiciness anomalies were intensified in the upper permanent </a:t>
            </a:r>
            <a:r>
              <a:rPr lang="en-US" altLang="zh-TW" sz="1200" b="0" i="0" u="none" strike="noStrike" kern="1200" baseline="0" dirty="0" err="1" smtClean="0">
                <a:solidFill>
                  <a:schemeClr val="tx1"/>
                </a:solidFill>
                <a:latin typeface="+mn-lt"/>
                <a:ea typeface="+mn-ea"/>
                <a:cs typeface="+mn-cs"/>
              </a:rPr>
              <a:t>pycnocline</a:t>
            </a:r>
            <a:r>
              <a:rPr lang="en-US" altLang="zh-TW" sz="1200" b="0" i="0" u="none" strike="noStrike" kern="1200" baseline="0" dirty="0" smtClean="0">
                <a:solidFill>
                  <a:schemeClr val="tx1"/>
                </a:solidFill>
                <a:latin typeface="+mn-lt"/>
                <a:ea typeface="+mn-ea"/>
                <a:cs typeface="+mn-cs"/>
              </a:rPr>
              <a:t>. Spice injection is caused by convective mixing. To ascertain whether the vertical structure at the base of the ESTMW is favorable for convective</a:t>
            </a:r>
          </a:p>
          <a:p>
            <a:r>
              <a:rPr lang="en-US" altLang="zh-TW" sz="1200" b="0" i="0" u="none" strike="noStrike" kern="1200" baseline="0" dirty="0" smtClean="0">
                <a:solidFill>
                  <a:schemeClr val="tx1"/>
                </a:solidFill>
                <a:latin typeface="+mn-lt"/>
                <a:ea typeface="+mn-ea"/>
                <a:cs typeface="+mn-cs"/>
              </a:rPr>
              <a:t>mixing, the Turner Angle and vertical density ration (</a:t>
            </a:r>
            <a:r>
              <a:rPr lang="en-US" altLang="zh-TW" sz="1200" b="0" i="0" u="none" strike="noStrike" kern="1200" baseline="0" dirty="0" err="1" smtClean="0">
                <a:solidFill>
                  <a:schemeClr val="tx1"/>
                </a:solidFill>
                <a:latin typeface="+mn-lt"/>
                <a:ea typeface="+mn-ea"/>
                <a:cs typeface="+mn-cs"/>
              </a:rPr>
              <a:t>Rz</a:t>
            </a:r>
            <a:r>
              <a:rPr lang="en-US" altLang="zh-TW" sz="1200" b="0" i="0" u="none" strike="noStrike" kern="1200" baseline="0" dirty="0" smtClean="0">
                <a:solidFill>
                  <a:schemeClr val="tx1"/>
                </a:solidFill>
                <a:latin typeface="+mn-lt"/>
                <a:ea typeface="+mn-ea"/>
                <a:cs typeface="+mn-cs"/>
              </a:rPr>
              <a:t>), which are measures of degree of vertical density compensation of temperature and salinity, were calculated. Most Argo floats observed 70° &lt; </a:t>
            </a:r>
            <a:r>
              <a:rPr lang="en-US" altLang="zh-TW" sz="1200" b="0" i="0" u="none" strike="noStrike" kern="1200" baseline="0" dirty="0" err="1" smtClean="0">
                <a:solidFill>
                  <a:schemeClr val="tx1"/>
                </a:solidFill>
                <a:latin typeface="+mn-lt"/>
                <a:ea typeface="+mn-ea"/>
                <a:cs typeface="+mn-cs"/>
              </a:rPr>
              <a:t>Tu</a:t>
            </a:r>
            <a:r>
              <a:rPr lang="en-US" altLang="zh-TW" sz="1200" b="0" i="0" u="none" strike="noStrike" kern="1200" baseline="0" dirty="0" smtClean="0">
                <a:solidFill>
                  <a:schemeClr val="tx1"/>
                </a:solidFill>
                <a:latin typeface="+mn-lt"/>
                <a:ea typeface="+mn-ea"/>
                <a:cs typeface="+mn-cs"/>
              </a:rPr>
              <a:t> &lt; 80° and 1.6 &lt; </a:t>
            </a:r>
            <a:r>
              <a:rPr lang="en-US" altLang="zh-TW" sz="1200" b="0" i="0" u="none" strike="noStrike" kern="1200" baseline="0" dirty="0" err="1" smtClean="0">
                <a:solidFill>
                  <a:schemeClr val="tx1"/>
                </a:solidFill>
                <a:latin typeface="+mn-lt"/>
                <a:ea typeface="+mn-ea"/>
                <a:cs typeface="+mn-cs"/>
              </a:rPr>
              <a:t>Rz</a:t>
            </a:r>
            <a:r>
              <a:rPr lang="en-US" altLang="zh-TW" sz="1200" b="0" i="0" u="none" strike="noStrike" kern="1200" baseline="0" dirty="0" smtClean="0">
                <a:solidFill>
                  <a:schemeClr val="tx1"/>
                </a:solidFill>
                <a:latin typeface="+mn-lt"/>
                <a:ea typeface="+mn-ea"/>
                <a:cs typeface="+mn-cs"/>
              </a:rPr>
              <a:t> &lt; 2.0 at the base of the ESTMWs in April–June (Fig. 16), indicating that the vertical structure at the base of ESTMW is favorable for salt finger convection. This fact supports that finding that the rapid dissipation of ESTMW are due to salt finger convection, as suggested by previous studies. Furthermore, the fact also reinforces the finding that the dissipation of ESTMW contributed the generation of spice injection and intensification of spiciness anomalies, which was revealed in this study</a:t>
            </a:r>
          </a:p>
          <a:p>
            <a:r>
              <a:rPr lang="en-US" altLang="zh-TW" sz="1200" b="0" i="0" u="none" strike="noStrike" kern="1200" baseline="0" dirty="0" err="1" smtClean="0">
                <a:solidFill>
                  <a:schemeClr val="tx1"/>
                </a:solidFill>
                <a:latin typeface="+mn-lt"/>
                <a:ea typeface="+mn-ea"/>
                <a:cs typeface="+mn-cs"/>
              </a:rPr>
              <a:t>Interannual</a:t>
            </a:r>
            <a:r>
              <a:rPr lang="en-US" altLang="zh-TW" sz="1200" b="0" i="0" u="none" strike="noStrike" kern="1200" baseline="0" dirty="0" smtClean="0">
                <a:solidFill>
                  <a:schemeClr val="tx1"/>
                </a:solidFill>
                <a:latin typeface="+mn-lt"/>
                <a:ea typeface="+mn-ea"/>
                <a:cs typeface="+mn-cs"/>
              </a:rPr>
              <a:t> variations of MWT and MLD in the ESTMW formation region may be related to the Pacific Decadal Oscillation. Yearly means of the PDO index (Fig. 17) showed a negative correlation with MWT (Fig. 9a; R=−0.55) and winter MLD (Fig. 10a; R=−0.26) with a one-year lead of the PDO index. This is</a:t>
            </a:r>
          </a:p>
          <a:p>
            <a:r>
              <a:rPr lang="en-US" altLang="zh-TW" sz="1200" b="0" i="0" u="none" strike="noStrike" kern="1200" baseline="0" dirty="0" smtClean="0">
                <a:solidFill>
                  <a:schemeClr val="tx1"/>
                </a:solidFill>
                <a:latin typeface="+mn-lt"/>
                <a:ea typeface="+mn-ea"/>
                <a:cs typeface="+mn-cs"/>
              </a:rPr>
              <a:t>consistent with Dawe and Thompson (2007), who demonstrated that MLD in the ESTMW formation region decreases during a positive phase of the PDO with modelling study. They also reported that decreasing of MLD is coincident with wind stress weakening, suggesting that the PDO-related wind stress anomaly affects the spiciness anomaly in the upper permanent </a:t>
            </a:r>
            <a:r>
              <a:rPr lang="en-US" altLang="zh-TW" sz="1200" b="0" i="0" u="none" strike="noStrike" kern="1200" baseline="0" dirty="0" err="1" smtClean="0">
                <a:solidFill>
                  <a:schemeClr val="tx1"/>
                </a:solidFill>
                <a:latin typeface="+mn-lt"/>
                <a:ea typeface="+mn-ea"/>
                <a:cs typeface="+mn-cs"/>
              </a:rPr>
              <a:t>pycnocline</a:t>
            </a:r>
            <a:r>
              <a:rPr lang="en-US" altLang="zh-TW" sz="1200" b="0" i="0" u="none" strike="noStrike" kern="1200" baseline="0" dirty="0" smtClean="0">
                <a:solidFill>
                  <a:schemeClr val="tx1"/>
                </a:solidFill>
                <a:latin typeface="+mn-lt"/>
                <a:ea typeface="+mn-ea"/>
                <a:cs typeface="+mn-cs"/>
              </a:rPr>
              <a:t> controlling the ESTMW formation and spice injection.</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16</a:t>
            </a:fld>
            <a:endParaRPr lang="en-US"/>
          </a:p>
        </p:txBody>
      </p:sp>
    </p:spTree>
    <p:extLst>
      <p:ext uri="{BB962C8B-B14F-4D97-AF65-F5344CB8AC3E}">
        <p14:creationId xmlns:p14="http://schemas.microsoft.com/office/powerpoint/2010/main" val="12501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b="0" i="0" u="none" strike="noStrike" kern="1200" baseline="0" dirty="0" smtClean="0">
                <a:solidFill>
                  <a:schemeClr val="tx1"/>
                </a:solidFill>
                <a:latin typeface="+mn-lt"/>
                <a:ea typeface="+mn-ea"/>
                <a:cs typeface="+mn-cs"/>
              </a:rPr>
              <a:t>As previously mentioned, stratification in the ESTMW formation region in summer is weak due to the existence of an SSD maximum associated with the strong SSS front to the north of it. ESTMW also forms and distributes in the North Atlantic and in the South Pacific. To examine the relationship between the ESTMW formation region and SSD maximum in these ocean basins, summer SSD distribution was investigated using the climatology of the World Ocean Atlas 2001 (</a:t>
            </a:r>
            <a:r>
              <a:rPr lang="en-US" altLang="zh-TW" sz="1200" b="0" i="0" u="none" strike="noStrike" kern="1200" baseline="0" dirty="0" err="1" smtClean="0">
                <a:solidFill>
                  <a:schemeClr val="tx1"/>
                </a:solidFill>
                <a:latin typeface="+mn-lt"/>
                <a:ea typeface="+mn-ea"/>
                <a:cs typeface="+mn-cs"/>
              </a:rPr>
              <a:t>Conkright</a:t>
            </a:r>
            <a:r>
              <a:rPr lang="en-US" altLang="zh-TW" sz="1200" b="0" i="0" u="none" strike="noStrike" kern="1200" baseline="0" dirty="0" smtClean="0">
                <a:solidFill>
                  <a:schemeClr val="tx1"/>
                </a:solidFill>
                <a:latin typeface="+mn-lt"/>
                <a:ea typeface="+mn-ea"/>
                <a:cs typeface="+mn-cs"/>
              </a:rPr>
              <a:t> et al., 2002; Fig. 18). In the North Atlantic, a summer SSD maximum exceeding 25.6 kgm−3 was centered at 30°N, 20°W (Fig. 18a) lying south of a zonal SSS front in 29−35°N (Fig. 18b). In the South Pacific, summer SSD exceeding 24.4 kgm−3 was centered at 20°S, 90°W and adjacent to a zonal SSS front lying poleward in 28−35°S (Fig. 18c-d). These SSD maxima corresponded to the formation region of each ESTMW. Considering that summer stratus cloud cover in the ESTMW formation region is not as strong in the North Atlantic as compared to the North and South Pacific (Philander et al., 1996) and that these ESTMW formation regions are not associated with a summer SST minimum, this suggests that the SSS front is essential for preconditioning of the winter mixed layer deepening and hence formation of ESTMW through summer SSD maximum. </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17</a:t>
            </a:fld>
            <a:endParaRPr lang="en-US"/>
          </a:p>
        </p:txBody>
      </p:sp>
    </p:spTree>
    <p:extLst>
      <p:ext uri="{BB962C8B-B14F-4D97-AF65-F5344CB8AC3E}">
        <p14:creationId xmlns:p14="http://schemas.microsoft.com/office/powerpoint/2010/main" val="64257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2</a:t>
            </a:fld>
            <a:endParaRPr lang="en-US"/>
          </a:p>
        </p:txBody>
      </p:sp>
    </p:spTree>
    <p:extLst>
      <p:ext uri="{BB962C8B-B14F-4D97-AF65-F5344CB8AC3E}">
        <p14:creationId xmlns:p14="http://schemas.microsoft.com/office/powerpoint/2010/main" val="247184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3</a:t>
            </a:fld>
            <a:endParaRPr lang="en-US"/>
          </a:p>
        </p:txBody>
      </p:sp>
    </p:spTree>
    <p:extLst>
      <p:ext uri="{BB962C8B-B14F-4D97-AF65-F5344CB8AC3E}">
        <p14:creationId xmlns:p14="http://schemas.microsoft.com/office/powerpoint/2010/main" val="404997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b="0" i="0" u="none" strike="noStrike" kern="1200" baseline="0" dirty="0" smtClean="0">
                <a:solidFill>
                  <a:schemeClr val="tx1"/>
                </a:solidFill>
                <a:latin typeface="+mn-lt"/>
                <a:ea typeface="+mn-ea"/>
                <a:cs typeface="+mn-cs"/>
              </a:rPr>
              <a:t>ESTMW is identified as a </a:t>
            </a:r>
            <a:r>
              <a:rPr lang="en-US" altLang="zh-TW" sz="1200" b="0" i="0" u="none" strike="noStrike" kern="1200" baseline="0" dirty="0" err="1" smtClean="0">
                <a:solidFill>
                  <a:schemeClr val="tx1"/>
                </a:solidFill>
                <a:latin typeface="+mn-lt"/>
                <a:ea typeface="+mn-ea"/>
                <a:cs typeface="+mn-cs"/>
              </a:rPr>
              <a:t>thermostad</a:t>
            </a:r>
            <a:r>
              <a:rPr lang="en-US" altLang="zh-TW" sz="1200" b="0" i="0" u="none" strike="noStrike" kern="1200" baseline="0" dirty="0" smtClean="0">
                <a:solidFill>
                  <a:schemeClr val="tx1"/>
                </a:solidFill>
                <a:latin typeface="+mn-lt"/>
                <a:ea typeface="+mn-ea"/>
                <a:cs typeface="+mn-cs"/>
              </a:rPr>
              <a:t> with a temperature range of 16–22 °C in the eastern subtropical North Pacific. It is formed in the winter mixed layer depth (MLD) maximum centered at 30°N, 140°W. </a:t>
            </a:r>
          </a:p>
          <a:p>
            <a:r>
              <a:rPr lang="en-US" altLang="zh-TW" sz="1200" b="0" i="0" u="none" strike="noStrike" kern="1200" baseline="0" dirty="0" smtClean="0">
                <a:solidFill>
                  <a:schemeClr val="tx1"/>
                </a:solidFill>
                <a:latin typeface="+mn-lt"/>
                <a:ea typeface="+mn-ea"/>
                <a:cs typeface="+mn-cs"/>
              </a:rPr>
              <a:t>The core properties of mode water in the eastern subtropics from during April–June (Fig. 2a and b) are distributed broadly on a θ-S diagram along contours of </a:t>
            </a:r>
            <a:r>
              <a:rPr lang="en-US" altLang="zh-TW" sz="1200" b="0" i="0" u="none" strike="noStrike" kern="1200" baseline="0" dirty="0" err="1" smtClean="0">
                <a:solidFill>
                  <a:schemeClr val="tx1"/>
                </a:solidFill>
                <a:latin typeface="+mn-lt"/>
                <a:ea typeface="+mn-ea"/>
                <a:cs typeface="+mn-cs"/>
              </a:rPr>
              <a:t>σ</a:t>
            </a:r>
            <a:r>
              <a:rPr lang="en-US" altLang="zh-TW" sz="1200" b="0" i="0" u="none" strike="noStrike" kern="1200" baseline="-25000" dirty="0" err="1" smtClean="0">
                <a:solidFill>
                  <a:schemeClr val="tx1"/>
                </a:solidFill>
                <a:latin typeface="+mn-lt"/>
                <a:ea typeface="+mn-ea"/>
                <a:cs typeface="+mn-cs"/>
              </a:rPr>
              <a:t>θ</a:t>
            </a:r>
            <a:r>
              <a:rPr lang="en-US" altLang="zh-TW" sz="1200" b="0" i="0" u="none" strike="noStrike" kern="1200" baseline="0" dirty="0" smtClean="0">
                <a:solidFill>
                  <a:schemeClr val="tx1"/>
                </a:solidFill>
                <a:latin typeface="+mn-lt"/>
                <a:ea typeface="+mn-ea"/>
                <a:cs typeface="+mn-cs"/>
              </a:rPr>
              <a:t>, indicating that its temperature and salinity mutually provide a compensating contribution to determine density, and showed that a denser mode water also tended to be thicker.</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4</a:t>
            </a:fld>
            <a:endParaRPr lang="en-US"/>
          </a:p>
        </p:txBody>
      </p:sp>
    </p:spTree>
    <p:extLst>
      <p:ext uri="{BB962C8B-B14F-4D97-AF65-F5344CB8AC3E}">
        <p14:creationId xmlns:p14="http://schemas.microsoft.com/office/powerpoint/2010/main" val="187185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b="0" i="0" u="none" strike="noStrike" kern="1200" baseline="0" dirty="0" smtClean="0">
                <a:solidFill>
                  <a:schemeClr val="tx1"/>
                </a:solidFill>
                <a:latin typeface="+mn-lt"/>
                <a:ea typeface="+mn-ea"/>
                <a:cs typeface="+mn-cs"/>
              </a:rPr>
              <a:t>The spatial distribution and persistence of the ESTMW differed among its core </a:t>
            </a:r>
            <a:r>
              <a:rPr lang="el-GR" altLang="zh-TW" sz="1200" b="0" i="0" u="none" strike="noStrike" kern="1200" baseline="0" dirty="0" smtClean="0">
                <a:solidFill>
                  <a:schemeClr val="tx1"/>
                </a:solidFill>
                <a:latin typeface="+mn-lt"/>
                <a:ea typeface="+mn-ea"/>
                <a:cs typeface="+mn-cs"/>
              </a:rPr>
              <a:t>σ</a:t>
            </a:r>
            <a:r>
              <a:rPr lang="el-GR" altLang="zh-TW" sz="1200" b="0" i="0" u="none" strike="noStrike" kern="1200" baseline="-25000" dirty="0" smtClean="0">
                <a:solidFill>
                  <a:schemeClr val="tx1"/>
                </a:solidFill>
                <a:latin typeface="+mn-lt"/>
                <a:ea typeface="+mn-ea"/>
                <a:cs typeface="+mn-cs"/>
              </a:rPr>
              <a:t>θ</a:t>
            </a:r>
            <a:r>
              <a:rPr lang="en-US" altLang="zh-TW" sz="1200" b="0" i="0" u="none" strike="noStrike" kern="1200" baseline="0" dirty="0" smtClean="0">
                <a:solidFill>
                  <a:schemeClr val="tx1"/>
                </a:solidFill>
                <a:latin typeface="+mn-lt"/>
                <a:ea typeface="+mn-ea"/>
                <a:cs typeface="+mn-cs"/>
              </a:rPr>
              <a:t>. During February–March, denser ESTMWs were formed as deep winter mixed layers (outcropped) in 27−35°N, 150−135°W, while lighter ESTMWs were formed east (135−125°W) and south (23−27°N) of the MLD maximum (Fig. 3b). They were capped by a seasonal </a:t>
            </a:r>
            <a:r>
              <a:rPr lang="en-US" altLang="zh-TW" sz="1200" b="0" i="0" u="none" strike="noStrike" kern="1200" baseline="0" dirty="0" err="1" smtClean="0">
                <a:solidFill>
                  <a:schemeClr val="tx1"/>
                </a:solidFill>
                <a:latin typeface="+mn-lt"/>
                <a:ea typeface="+mn-ea"/>
                <a:cs typeface="+mn-cs"/>
              </a:rPr>
              <a:t>pycnocline</a:t>
            </a:r>
            <a:r>
              <a:rPr lang="en-US" altLang="zh-TW" sz="1200" b="0" i="0" u="none" strike="noStrike" kern="1200" baseline="0" dirty="0" smtClean="0">
                <a:solidFill>
                  <a:schemeClr val="tx1"/>
                </a:solidFill>
                <a:latin typeface="+mn-lt"/>
                <a:ea typeface="+mn-ea"/>
                <a:cs typeface="+mn-cs"/>
              </a:rPr>
              <a:t> and remained below the mixed layer from spring to summer (Fig. 3c-d). ESTMWs rapidly thinned from</a:t>
            </a:r>
          </a:p>
          <a:p>
            <a:r>
              <a:rPr lang="en-US" altLang="zh-TW" sz="1200" b="0" i="0" u="none" strike="noStrike" kern="1200" baseline="0" dirty="0" smtClean="0">
                <a:solidFill>
                  <a:schemeClr val="tx1"/>
                </a:solidFill>
                <a:latin typeface="+mn-lt"/>
                <a:ea typeface="+mn-ea"/>
                <a:cs typeface="+mn-cs"/>
              </a:rPr>
              <a:t>summer to autumn as reported by previous studies (Fig. 4d-f). Most lighter ESTMWs did not persist until the following winter (Fig. 3a and f) but rather disappeared in August–September (Fig. 3e), indicating their evanescence. In contrast, denser ESTMWs persisted until October–November (Figs. 3f and 4f). However, most were overlain by newly forming ESTMWs (deepening mixed layer) in December–January and only few parts </a:t>
            </a:r>
            <a:r>
              <a:rPr lang="en-US" altLang="zh-TW" sz="1200" b="0" i="0" u="none" strike="noStrike" kern="1200" baseline="0" dirty="0" err="1" smtClean="0">
                <a:solidFill>
                  <a:schemeClr val="tx1"/>
                </a:solidFill>
                <a:latin typeface="+mn-lt"/>
                <a:ea typeface="+mn-ea"/>
                <a:cs typeface="+mn-cs"/>
              </a:rPr>
              <a:t>subducted</a:t>
            </a:r>
            <a:r>
              <a:rPr lang="en-US" altLang="zh-TW" sz="1200" b="0" i="0" u="none" strike="noStrike" kern="1200" baseline="0" dirty="0" smtClean="0">
                <a:solidFill>
                  <a:schemeClr val="tx1"/>
                </a:solidFill>
                <a:latin typeface="+mn-lt"/>
                <a:ea typeface="+mn-ea"/>
                <a:cs typeface="+mn-cs"/>
              </a:rPr>
              <a:t> in 17−23°N west of 140°W (Figs. 3a and 4a).</a:t>
            </a:r>
            <a:endParaRPr lang="en-US" baseline="-25000"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5</a:t>
            </a:fld>
            <a:endParaRPr lang="en-US"/>
          </a:p>
        </p:txBody>
      </p:sp>
    </p:spTree>
    <p:extLst>
      <p:ext uri="{BB962C8B-B14F-4D97-AF65-F5344CB8AC3E}">
        <p14:creationId xmlns:p14="http://schemas.microsoft.com/office/powerpoint/2010/main" val="374616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zh-TW" sz="1200" b="0" i="0" u="none" strike="noStrike" kern="1200" baseline="0" dirty="0" smtClean="0">
                <a:solidFill>
                  <a:schemeClr val="tx1"/>
                </a:solidFill>
                <a:latin typeface="+mn-lt"/>
                <a:ea typeface="+mn-ea"/>
                <a:cs typeface="+mn-cs"/>
              </a:rPr>
              <a:t>The spatial distribution and persistence of ESTMWs were also confirmed by meridional sections in monthly climatological fields (Fig. 5). Along the 140°W section, which crosses the MLD maximum, a denser ESTMW was formed as a deep winter mixed layer in 27−35°N, which was deepest (∼140 </a:t>
            </a:r>
            <a:r>
              <a:rPr lang="en-US" altLang="zh-TW" sz="1200" b="0" i="0" u="none" strike="noStrike" kern="1200" baseline="0" dirty="0" err="1" smtClean="0">
                <a:solidFill>
                  <a:schemeClr val="tx1"/>
                </a:solidFill>
                <a:latin typeface="+mn-lt"/>
                <a:ea typeface="+mn-ea"/>
                <a:cs typeface="+mn-cs"/>
              </a:rPr>
              <a:t>dbar</a:t>
            </a:r>
            <a:r>
              <a:rPr lang="en-US" altLang="zh-TW" sz="1200" b="0" i="0" u="none" strike="noStrike" kern="1200" baseline="0" dirty="0" smtClean="0">
                <a:solidFill>
                  <a:schemeClr val="tx1"/>
                </a:solidFill>
                <a:latin typeface="+mn-lt"/>
                <a:ea typeface="+mn-ea"/>
                <a:cs typeface="+mn-cs"/>
              </a:rPr>
              <a:t>) at 28°N in February, and left below a mixed layer as a low PV layer in the subsurface from March to June (Fig. 5, left). A lighter ESTMW was formed in the MLD front in</a:t>
            </a:r>
          </a:p>
          <a:p>
            <a:r>
              <a:rPr lang="en-US" altLang="zh-TW" sz="1200" b="0" i="0" u="none" strike="noStrike" kern="1200" baseline="0" dirty="0" smtClean="0">
                <a:solidFill>
                  <a:schemeClr val="tx1"/>
                </a:solidFill>
                <a:latin typeface="+mn-lt"/>
                <a:ea typeface="+mn-ea"/>
                <a:cs typeface="+mn-cs"/>
              </a:rPr>
              <a:t>23−27°N in February. It remained in the subsurface as a </a:t>
            </a:r>
            <a:r>
              <a:rPr lang="en-US" altLang="zh-TW" sz="1200" b="0" i="0" u="none" strike="noStrike" kern="1200" baseline="0" dirty="0" err="1" smtClean="0">
                <a:solidFill>
                  <a:schemeClr val="tx1"/>
                </a:solidFill>
                <a:latin typeface="+mn-lt"/>
                <a:ea typeface="+mn-ea"/>
                <a:cs typeface="+mn-cs"/>
              </a:rPr>
              <a:t>pycnostad</a:t>
            </a:r>
            <a:r>
              <a:rPr lang="en-US" altLang="zh-TW" sz="1200" b="0" i="0" u="none" strike="noStrike" kern="1200" baseline="0" dirty="0" smtClean="0">
                <a:solidFill>
                  <a:schemeClr val="tx1"/>
                </a:solidFill>
                <a:latin typeface="+mn-lt"/>
                <a:ea typeface="+mn-ea"/>
                <a:cs typeface="+mn-cs"/>
              </a:rPr>
              <a:t> in 100–140 </a:t>
            </a:r>
            <a:r>
              <a:rPr lang="en-US" altLang="zh-TW" sz="1200" b="0" i="0" u="none" strike="noStrike" kern="1200" baseline="0" dirty="0" err="1" smtClean="0">
                <a:solidFill>
                  <a:schemeClr val="tx1"/>
                </a:solidFill>
                <a:latin typeface="+mn-lt"/>
                <a:ea typeface="+mn-ea"/>
                <a:cs typeface="+mn-cs"/>
              </a:rPr>
              <a:t>dbar</a:t>
            </a:r>
            <a:r>
              <a:rPr lang="en-US" altLang="zh-TW" sz="1200" b="0" i="0" u="none" strike="noStrike" kern="1200" baseline="0" dirty="0" smtClean="0">
                <a:solidFill>
                  <a:schemeClr val="tx1"/>
                </a:solidFill>
                <a:latin typeface="+mn-lt"/>
                <a:ea typeface="+mn-ea"/>
                <a:cs typeface="+mn-cs"/>
              </a:rPr>
              <a:t> in June. Along the 130°W section (Fig. 5, right), which crosses east of the MLD maximum, a lighter ESTMW was formed north of 23°N as an 80-dbar mixed layer in February–March. Although it exuded from the mixed layer base in April–May, it disappeared in June, indicating that lighter ESTMWs dissipate sooner as compared to denser ESTMWs. </a:t>
            </a:r>
          </a:p>
          <a:p>
            <a:endParaRPr lang="en-US"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Along 140°W, MLD exceeded 120 </a:t>
            </a:r>
            <a:r>
              <a:rPr lang="en-US" altLang="zh-TW" sz="1200" b="0" i="0" u="none" strike="noStrike" kern="1200" baseline="0" dirty="0" err="1" smtClean="0">
                <a:solidFill>
                  <a:schemeClr val="tx1"/>
                </a:solidFill>
                <a:latin typeface="+mn-lt"/>
                <a:ea typeface="+mn-ea"/>
                <a:cs typeface="+mn-cs"/>
              </a:rPr>
              <a:t>dbar</a:t>
            </a:r>
            <a:r>
              <a:rPr lang="en-US" altLang="zh-TW" sz="1200" b="0" i="0" u="none" strike="noStrike" kern="1200" baseline="0" dirty="0" smtClean="0">
                <a:solidFill>
                  <a:schemeClr val="tx1"/>
                </a:solidFill>
                <a:latin typeface="+mn-lt"/>
                <a:ea typeface="+mn-ea"/>
                <a:cs typeface="+mn-cs"/>
              </a:rPr>
              <a:t> in 27−32°N in February where denser ESTMWs were formed (Fig. 5, left). As it shoaled to 40 </a:t>
            </a:r>
            <a:r>
              <a:rPr lang="en-US" altLang="zh-TW" sz="1200" b="0" i="0" u="none" strike="noStrike" kern="1200" baseline="0" dirty="0" err="1" smtClean="0">
                <a:solidFill>
                  <a:schemeClr val="tx1"/>
                </a:solidFill>
                <a:latin typeface="+mn-lt"/>
                <a:ea typeface="+mn-ea"/>
                <a:cs typeface="+mn-cs"/>
              </a:rPr>
              <a:t>dbar</a:t>
            </a:r>
            <a:r>
              <a:rPr lang="en-US" altLang="zh-TW" sz="1200" b="0" i="0" u="none" strike="noStrike" kern="1200" baseline="0" dirty="0" smtClean="0">
                <a:solidFill>
                  <a:schemeClr val="tx1"/>
                </a:solidFill>
                <a:latin typeface="+mn-lt"/>
                <a:ea typeface="+mn-ea"/>
                <a:cs typeface="+mn-cs"/>
              </a:rPr>
              <a:t> in June, the low PV layer corresponding to a denser ESTMW was formed below the mixed layer base, indicating the formation of a denser ESTMW through the shoaling of the mixed layer. In 23−27°N, low PV water corresponding to a lighter ESTMW was exuded across the MLD front in February–March. Considering that equatorward velocity estimated from the geopotential anomaly distribution (Fig. 3) was approximately 2.0 cm s−1, the formation of lighter ESTMWs is also driven by the shoaling of the mixed layer as denser ESTMW. Along 130°W, the mixed layer reached ∼80 </a:t>
            </a:r>
            <a:r>
              <a:rPr lang="en-US" altLang="zh-TW" sz="1200" b="0" i="0" u="none" strike="noStrike" kern="1200" baseline="0" dirty="0" err="1" smtClean="0">
                <a:solidFill>
                  <a:schemeClr val="tx1"/>
                </a:solidFill>
                <a:latin typeface="+mn-lt"/>
                <a:ea typeface="+mn-ea"/>
                <a:cs typeface="+mn-cs"/>
              </a:rPr>
              <a:t>dbar</a:t>
            </a:r>
            <a:r>
              <a:rPr lang="en-US" altLang="zh-TW" sz="1200" b="0" i="0" u="none" strike="noStrike" kern="1200" baseline="0" dirty="0" smtClean="0">
                <a:solidFill>
                  <a:schemeClr val="tx1"/>
                </a:solidFill>
                <a:latin typeface="+mn-lt"/>
                <a:ea typeface="+mn-ea"/>
                <a:cs typeface="+mn-cs"/>
              </a:rPr>
              <a:t> north of 23°N in February and shoaled to 40 </a:t>
            </a:r>
            <a:r>
              <a:rPr lang="en-US" altLang="zh-TW" sz="1200" b="0" i="0" u="none" strike="noStrike" kern="1200" baseline="0" dirty="0" err="1" smtClean="0">
                <a:solidFill>
                  <a:schemeClr val="tx1"/>
                </a:solidFill>
                <a:latin typeface="+mn-lt"/>
                <a:ea typeface="+mn-ea"/>
                <a:cs typeface="+mn-cs"/>
              </a:rPr>
              <a:t>dbar</a:t>
            </a:r>
            <a:r>
              <a:rPr lang="en-US" altLang="zh-TW" sz="1200" b="0" i="0" u="none" strike="noStrike" kern="1200" baseline="0" dirty="0" smtClean="0">
                <a:solidFill>
                  <a:schemeClr val="tx1"/>
                </a:solidFill>
                <a:latin typeface="+mn-lt"/>
                <a:ea typeface="+mn-ea"/>
                <a:cs typeface="+mn-cs"/>
              </a:rPr>
              <a:t> in May (Fig. 5, right). In association with this shoaling, low PV water were left below the mixed layer. These results indicate that the formation of subsurface low PV water in spring is due to the shoaling of the deep winter mixed layer</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6</a:t>
            </a:fld>
            <a:endParaRPr lang="en-US"/>
          </a:p>
        </p:txBody>
      </p:sp>
    </p:spTree>
    <p:extLst>
      <p:ext uri="{BB962C8B-B14F-4D97-AF65-F5344CB8AC3E}">
        <p14:creationId xmlns:p14="http://schemas.microsoft.com/office/powerpoint/2010/main" val="91972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sz="1200" b="0" i="0" u="none" strike="noStrike" kern="1200" baseline="0" dirty="0" smtClean="0">
                <a:solidFill>
                  <a:schemeClr val="tx1"/>
                </a:solidFill>
                <a:latin typeface="+mn-lt"/>
                <a:ea typeface="+mn-ea"/>
                <a:cs typeface="+mn-cs"/>
              </a:rPr>
              <a:t>A deep winter mixed layer in the ESTMW formation region has been assumed to result from preconditioning by weak stratification. Distribution of N at MLD in the North Pacific showed weak stratification in the ESTMW formation region (Fig. 6). Winter stratification was weakest in the Kuroshio Extension region, and this weak stratification extended southeastward to the ESTMW formation region as a stability gap south of the subarctic front (Fig. 6a). In summer, stratification intensified as the seasonal </a:t>
            </a:r>
            <a:r>
              <a:rPr lang="en-US" altLang="zh-TW" sz="1200" b="0" i="0" u="none" strike="noStrike" kern="1200" baseline="0" dirty="0" err="1" smtClean="0">
                <a:solidFill>
                  <a:schemeClr val="tx1"/>
                </a:solidFill>
                <a:latin typeface="+mn-lt"/>
                <a:ea typeface="+mn-ea"/>
                <a:cs typeface="+mn-cs"/>
              </a:rPr>
              <a:t>pycnocline</a:t>
            </a:r>
            <a:r>
              <a:rPr lang="en-US" altLang="zh-TW" sz="1200" b="0" i="0" u="none" strike="noStrike" kern="1200" baseline="0" dirty="0" smtClean="0">
                <a:solidFill>
                  <a:schemeClr val="tx1"/>
                </a:solidFill>
                <a:latin typeface="+mn-lt"/>
                <a:ea typeface="+mn-ea"/>
                <a:cs typeface="+mn-cs"/>
              </a:rPr>
              <a:t> developed, and the stability gap (N &lt; 12×10−3 s−1) was extended northeastward from the western tropics to the eastern subtropics (Fig. 6b). Although the stability gap shifted equatorward to 10−20°N west of 160°W from winter to summer, it did not show meridional displacement east of 160°W, causing weak stratification to be maintained in the ESTMW formation region during summer.</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7</a:t>
            </a:fld>
            <a:endParaRPr lang="en-US"/>
          </a:p>
        </p:txBody>
      </p:sp>
    </p:spTree>
    <p:extLst>
      <p:ext uri="{BB962C8B-B14F-4D97-AF65-F5344CB8AC3E}">
        <p14:creationId xmlns:p14="http://schemas.microsoft.com/office/powerpoint/2010/main" val="92654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is the weak stratification in the ESTMW formation region maintained during summer? </a:t>
            </a:r>
            <a:r>
              <a:rPr lang="en-US" altLang="zh-TW" sz="1200" b="0" i="0" u="none" strike="noStrike" kern="1200" baseline="0" dirty="0" smtClean="0">
                <a:solidFill>
                  <a:schemeClr val="tx1"/>
                </a:solidFill>
                <a:latin typeface="+mn-lt"/>
                <a:ea typeface="+mn-ea"/>
                <a:cs typeface="+mn-cs"/>
              </a:rPr>
              <a:t>Distribution of summer sea surface density (SSD) showed a horizontal SSD maximum exceeding 23.8 kgm−3 in the eastern subtropics at 24−32°N, 150−130°W, which corresponded to the winter MLD maximum centered at 30°N, 140°W (Fig. 7a and b). Horizontal </a:t>
            </a:r>
            <a:r>
              <a:rPr lang="en-US" altLang="zh-TW" sz="1200" b="0" i="0" u="none" strike="noStrike" kern="1200" baseline="0" dirty="0" err="1" smtClean="0">
                <a:solidFill>
                  <a:schemeClr val="tx1"/>
                </a:solidFill>
                <a:latin typeface="+mn-lt"/>
                <a:ea typeface="+mn-ea"/>
                <a:cs typeface="+mn-cs"/>
              </a:rPr>
              <a:t>σ</a:t>
            </a:r>
            <a:r>
              <a:rPr lang="en-US" altLang="zh-TW" sz="1200" b="0" i="0" u="none" strike="noStrike" kern="1200" baseline="-25000" dirty="0" err="1" smtClean="0">
                <a:solidFill>
                  <a:schemeClr val="tx1"/>
                </a:solidFill>
                <a:latin typeface="+mn-lt"/>
                <a:ea typeface="+mn-ea"/>
                <a:cs typeface="+mn-cs"/>
              </a:rPr>
              <a:t>θ</a:t>
            </a:r>
            <a:r>
              <a:rPr lang="en-US" altLang="zh-TW" sz="1200" b="0" i="0" u="none" strike="noStrike" kern="1200" baseline="0" dirty="0" smtClean="0">
                <a:solidFill>
                  <a:schemeClr val="tx1"/>
                </a:solidFill>
                <a:latin typeface="+mn-lt"/>
                <a:ea typeface="+mn-ea"/>
                <a:cs typeface="+mn-cs"/>
              </a:rPr>
              <a:t> maximum in summer was not found below MLD (not shown), leading to a small vertical density gradient, and hence, weak stratification. This SSD maximum was not associated with an SST minimum or an SSS maximum, and was located south of an SSS front lying northeast of the SSS maximum (Fig. 7c and d).</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8</a:t>
            </a:fld>
            <a:endParaRPr lang="en-US"/>
          </a:p>
        </p:txBody>
      </p:sp>
    </p:spTree>
    <p:extLst>
      <p:ext uri="{BB962C8B-B14F-4D97-AF65-F5344CB8AC3E}">
        <p14:creationId xmlns:p14="http://schemas.microsoft.com/office/powerpoint/2010/main" val="226900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SST–SSS relationship along 140°W showed that SSD increased northward as SST decreased south of the SSS front (Fig. 8). North of 30°N, SSD decreased</a:t>
            </a:r>
          </a:p>
          <a:p>
            <a:r>
              <a:rPr lang="en-US" dirty="0" smtClean="0"/>
              <a:t>northward due to a decrease in SSS across the SSS front, which dominated the meridional gradient of SSD throughout the year.</a:t>
            </a:r>
            <a:r>
              <a:rPr lang="en-US" baseline="0" dirty="0" smtClean="0"/>
              <a:t> </a:t>
            </a:r>
            <a:r>
              <a:rPr lang="en-US" dirty="0" smtClean="0"/>
              <a:t>As a result, the SSD maximum formed south of the SSS front. Thus, the SSS front contributes to the maintenance of weak stratification in the ESTMW formation region in summer through the formation of the SSD maximum. This preconditions development of a deep winter mixed layer, and hence, formation of ESTMW</a:t>
            </a:r>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9</a:t>
            </a:fld>
            <a:endParaRPr lang="en-US"/>
          </a:p>
        </p:txBody>
      </p:sp>
    </p:spTree>
    <p:extLst>
      <p:ext uri="{BB962C8B-B14F-4D97-AF65-F5344CB8AC3E}">
        <p14:creationId xmlns:p14="http://schemas.microsoft.com/office/powerpoint/2010/main" val="226021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4DD336A-D926-4B7F-9DA4-015E8D760CC5}" type="datetimeFigureOut">
              <a:rPr lang="en-US" smtClean="0"/>
              <a:pPr/>
              <a:t>7/26/2018</a:t>
            </a:fld>
            <a:endParaRPr lang="en-US"/>
          </a:p>
        </p:txBody>
      </p:sp>
      <p:sp>
        <p:nvSpPr>
          <p:cNvPr id="8" name="Slide Number Placeholder 7"/>
          <p:cNvSpPr>
            <a:spLocks noGrp="1"/>
          </p:cNvSpPr>
          <p:nvPr>
            <p:ph type="sldNum" sz="quarter" idx="11"/>
          </p:nvPr>
        </p:nvSpPr>
        <p:spPr/>
        <p:txBody>
          <a:bodyPr/>
          <a:lstStyle/>
          <a:p>
            <a:fld id="{90325930-36DB-4B2F-83E7-BDB0D7ABBB4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D336A-D926-4B7F-9DA4-015E8D760CC5}"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D336A-D926-4B7F-9DA4-015E8D760CC5}"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4DD336A-D926-4B7F-9DA4-015E8D760CC5}"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D336A-D926-4B7F-9DA4-015E8D760CC5}"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4DD336A-D926-4B7F-9DA4-015E8D760CC5}"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930-36DB-4B2F-83E7-BDB0D7ABBB4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4DD336A-D926-4B7F-9DA4-015E8D760CC5}" type="datetimeFigureOut">
              <a:rPr lang="en-US" smtClean="0"/>
              <a:pPr/>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25930-36DB-4B2F-83E7-BDB0D7ABBB4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DD336A-D926-4B7F-9DA4-015E8D760CC5}" type="datetimeFigureOut">
              <a:rPr lang="en-US" smtClean="0"/>
              <a:pPr/>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D336A-D926-4B7F-9DA4-015E8D760CC5}" type="datetimeFigureOut">
              <a:rPr lang="en-US" smtClean="0"/>
              <a:pPr/>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D336A-D926-4B7F-9DA4-015E8D760CC5}"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D336A-D926-4B7F-9DA4-015E8D760CC5}"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4DD336A-D926-4B7F-9DA4-015E8D760CC5}" type="datetimeFigureOut">
              <a:rPr lang="en-US" smtClean="0"/>
              <a:pPr/>
              <a:t>7/26/2018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0325930-36DB-4B2F-83E7-BDB0D7ABBB4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7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986" y="-1574"/>
            <a:ext cx="3232847" cy="501648"/>
          </a:xfrm>
          <a:prstGeom prst="rect">
            <a:avLst/>
          </a:prstGeom>
        </p:spPr>
      </p:pic>
      <p:pic>
        <p:nvPicPr>
          <p:cNvPr id="15"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24800" y="0"/>
            <a:ext cx="685800" cy="500074"/>
          </a:xfrm>
          <a:prstGeom prst="rect">
            <a:avLst/>
          </a:prstGeom>
        </p:spPr>
      </p:pic>
      <p:pic>
        <p:nvPicPr>
          <p:cNvPr id="16"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10600" y="0"/>
            <a:ext cx="573088" cy="573088"/>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828800"/>
            <a:ext cx="8991600" cy="1371600"/>
          </a:xfrm>
        </p:spPr>
        <p:txBody>
          <a:bodyPr>
            <a:noAutofit/>
          </a:bodyPr>
          <a:lstStyle/>
          <a:p>
            <a:r>
              <a:rPr lang="en-US" altLang="zh-TW" sz="3200" b="1" dirty="0">
                <a:solidFill>
                  <a:srgbClr val="0000FF"/>
                </a:solidFill>
                <a:latin typeface="Comic Sans MS" panose="030F0702030302020204" pitchFamily="66" charset="0"/>
              </a:rPr>
              <a:t>Properties, formation, and dissipation of the North Pacific Eastern Subtropical Mode Water and its impact on </a:t>
            </a:r>
            <a:r>
              <a:rPr lang="en-US" altLang="zh-TW" sz="3200" b="1" dirty="0" err="1">
                <a:solidFill>
                  <a:srgbClr val="0000FF"/>
                </a:solidFill>
                <a:latin typeface="Comic Sans MS" panose="030F0702030302020204" pitchFamily="66" charset="0"/>
              </a:rPr>
              <a:t>interannual</a:t>
            </a:r>
            <a:r>
              <a:rPr lang="en-US" altLang="zh-TW" sz="3200" b="1" dirty="0">
                <a:solidFill>
                  <a:srgbClr val="0000FF"/>
                </a:solidFill>
                <a:latin typeface="Comic Sans MS" panose="030F0702030302020204" pitchFamily="66" charset="0"/>
              </a:rPr>
              <a:t> spiciness anomalies</a:t>
            </a:r>
            <a:endParaRPr lang="zh-TW" altLang="en-US" sz="32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13139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12235" y="526559"/>
            <a:ext cx="1864895" cy="2031325"/>
          </a:xfrm>
          <a:prstGeom prst="rect">
            <a:avLst/>
          </a:prstGeom>
        </p:spPr>
        <p:txBody>
          <a:bodyPr wrap="square">
            <a:spAutoFit/>
          </a:bodyPr>
          <a:lstStyle/>
          <a:p>
            <a:r>
              <a:rPr lang="en-US" altLang="zh-TW" b="1" i="1" dirty="0" smtClean="0">
                <a:solidFill>
                  <a:schemeClr val="tx2">
                    <a:lumMod val="75000"/>
                  </a:schemeClr>
                </a:solidFill>
                <a:latin typeface="Comic Sans MS" panose="030F0702030302020204" pitchFamily="66" charset="0"/>
              </a:rPr>
              <a:t>Anomalies at the core of ESMWT, 2005-2015, April-June,</a:t>
            </a:r>
          </a:p>
          <a:p>
            <a:r>
              <a:rPr lang="en-US" altLang="zh-TW" b="1" i="1" dirty="0" smtClean="0">
                <a:solidFill>
                  <a:schemeClr val="tx2">
                    <a:lumMod val="75000"/>
                  </a:schemeClr>
                </a:solidFill>
                <a:latin typeface="Comic Sans MS" panose="030F0702030302020204" pitchFamily="66" charset="0"/>
              </a:rPr>
              <a:t>25-33N,</a:t>
            </a:r>
          </a:p>
          <a:p>
            <a:r>
              <a:rPr lang="en-US" altLang="zh-TW" b="1" i="1" dirty="0" smtClean="0">
                <a:solidFill>
                  <a:schemeClr val="tx2">
                    <a:lumMod val="75000"/>
                  </a:schemeClr>
                </a:solidFill>
                <a:latin typeface="Comic Sans MS" panose="030F0702030302020204" pitchFamily="66" charset="0"/>
              </a:rPr>
              <a:t>150-135N</a:t>
            </a:r>
          </a:p>
        </p:txBody>
      </p:sp>
      <p:pic>
        <p:nvPicPr>
          <p:cNvPr id="2" name="Picture 1"/>
          <p:cNvPicPr>
            <a:picLocks noChangeAspect="1"/>
          </p:cNvPicPr>
          <p:nvPr/>
        </p:nvPicPr>
        <p:blipFill>
          <a:blip r:embed="rId3"/>
          <a:stretch>
            <a:fillRect/>
          </a:stretch>
        </p:blipFill>
        <p:spPr>
          <a:xfrm>
            <a:off x="152399" y="457200"/>
            <a:ext cx="7033857" cy="6347495"/>
          </a:xfrm>
          <a:prstGeom prst="rect">
            <a:avLst/>
          </a:prstGeom>
        </p:spPr>
      </p:pic>
      <p:sp>
        <p:nvSpPr>
          <p:cNvPr id="6" name="矩形 7"/>
          <p:cNvSpPr/>
          <p:nvPr/>
        </p:nvSpPr>
        <p:spPr>
          <a:xfrm>
            <a:off x="7186257" y="4495800"/>
            <a:ext cx="1957744" cy="1754326"/>
          </a:xfrm>
          <a:prstGeom prst="rect">
            <a:avLst/>
          </a:prstGeom>
        </p:spPr>
        <p:txBody>
          <a:bodyPr wrap="square">
            <a:spAutoFit/>
          </a:bodyPr>
          <a:lstStyle/>
          <a:p>
            <a:r>
              <a:rPr lang="en-US" altLang="zh-TW" b="1" i="1" dirty="0" smtClean="0">
                <a:solidFill>
                  <a:schemeClr val="tx2">
                    <a:lumMod val="75000"/>
                  </a:schemeClr>
                </a:solidFill>
                <a:latin typeface="Comic Sans MS" panose="030F0702030302020204" pitchFamily="66" charset="0"/>
              </a:rPr>
              <a:t>Anomalies of mixed layer, 2005-2015,</a:t>
            </a:r>
          </a:p>
          <a:p>
            <a:r>
              <a:rPr lang="en-US" altLang="zh-TW" b="1" i="1" dirty="0" smtClean="0">
                <a:solidFill>
                  <a:schemeClr val="tx2">
                    <a:lumMod val="75000"/>
                  </a:schemeClr>
                </a:solidFill>
                <a:latin typeface="Comic Sans MS" panose="030F0702030302020204" pitchFamily="66" charset="0"/>
              </a:rPr>
              <a:t>Jan-March,</a:t>
            </a:r>
          </a:p>
          <a:p>
            <a:r>
              <a:rPr lang="en-US" altLang="zh-TW" b="1" i="1" dirty="0" smtClean="0">
                <a:solidFill>
                  <a:schemeClr val="tx2">
                    <a:lumMod val="75000"/>
                  </a:schemeClr>
                </a:solidFill>
                <a:latin typeface="Comic Sans MS" panose="030F0702030302020204" pitchFamily="66" charset="0"/>
              </a:rPr>
              <a:t>25-33N,</a:t>
            </a:r>
          </a:p>
          <a:p>
            <a:r>
              <a:rPr lang="en-US" altLang="zh-TW" b="1" i="1" dirty="0" smtClean="0">
                <a:solidFill>
                  <a:schemeClr val="tx2">
                    <a:lumMod val="75000"/>
                  </a:schemeClr>
                </a:solidFill>
                <a:latin typeface="Comic Sans MS" panose="030F0702030302020204" pitchFamily="66" charset="0"/>
              </a:rPr>
              <a:t>150-135N</a:t>
            </a:r>
          </a:p>
        </p:txBody>
      </p:sp>
      <p:sp>
        <p:nvSpPr>
          <p:cNvPr id="5" name="矩形 7"/>
          <p:cNvSpPr/>
          <p:nvPr/>
        </p:nvSpPr>
        <p:spPr>
          <a:xfrm>
            <a:off x="2667000" y="37212"/>
            <a:ext cx="5029200" cy="400110"/>
          </a:xfrm>
          <a:prstGeom prst="rect">
            <a:avLst/>
          </a:prstGeom>
        </p:spPr>
        <p:txBody>
          <a:bodyPr wrap="square">
            <a:spAutoFit/>
          </a:bodyPr>
          <a:lstStyle/>
          <a:p>
            <a:r>
              <a:rPr lang="en-US" altLang="zh-TW" sz="2000" b="1" i="1" dirty="0" err="1" smtClean="0">
                <a:solidFill>
                  <a:schemeClr val="tx2">
                    <a:lumMod val="75000"/>
                  </a:schemeClr>
                </a:solidFill>
                <a:latin typeface="Comic Sans MS" panose="030F0702030302020204" pitchFamily="66" charset="0"/>
              </a:rPr>
              <a:t>Interannual</a:t>
            </a:r>
            <a:r>
              <a:rPr lang="en-US" altLang="zh-TW" sz="2000" b="1" i="1" dirty="0" smtClean="0">
                <a:solidFill>
                  <a:schemeClr val="tx2">
                    <a:lumMod val="75000"/>
                  </a:schemeClr>
                </a:solidFill>
                <a:latin typeface="Comic Sans MS" panose="030F0702030302020204" pitchFamily="66" charset="0"/>
              </a:rPr>
              <a:t> variation of ESTMW</a:t>
            </a:r>
          </a:p>
        </p:txBody>
      </p:sp>
    </p:spTree>
    <p:extLst>
      <p:ext uri="{BB962C8B-B14F-4D97-AF65-F5344CB8AC3E}">
        <p14:creationId xmlns:p14="http://schemas.microsoft.com/office/powerpoint/2010/main" val="264234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26" y="762000"/>
            <a:ext cx="5555974" cy="6096000"/>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5536096" y="1295400"/>
                <a:ext cx="3733800" cy="2862322"/>
              </a:xfrm>
              <a:prstGeom prst="rect">
                <a:avLst/>
              </a:prstGeom>
            </p:spPr>
            <p:txBody>
              <a:bodyPr wrap="square">
                <a:spAutoFit/>
              </a:bodyPr>
              <a:lstStyle/>
              <a:p>
                <a14:m>
                  <m:oMath xmlns:m="http://schemas.openxmlformats.org/officeDocument/2006/math">
                    <m:sSub>
                      <m:sSubPr>
                        <m:ctrlPr>
                          <a:rPr lang="en-US" altLang="zh-TW" b="1" i="1">
                            <a:solidFill>
                              <a:schemeClr val="tx2">
                                <a:lumMod val="75000"/>
                              </a:schemeClr>
                            </a:solidFill>
                            <a:latin typeface="Cambria Math" panose="02040503050406030204" pitchFamily="18" charset="0"/>
                          </a:rPr>
                        </m:ctrlPr>
                      </m:sSubPr>
                      <m:e>
                        <m:r>
                          <a:rPr lang="zh-TW" altLang="en-US" b="1" i="1">
                            <a:solidFill>
                              <a:schemeClr val="tx2">
                                <a:lumMod val="75000"/>
                              </a:schemeClr>
                            </a:solidFill>
                            <a:latin typeface="Cambria Math" panose="02040503050406030204" pitchFamily="18" charset="0"/>
                          </a:rPr>
                          <m:t>𝝈</m:t>
                        </m:r>
                      </m:e>
                      <m:sub>
                        <m:r>
                          <a:rPr lang="zh-TW" altLang="en-US" b="1" i="1">
                            <a:solidFill>
                              <a:schemeClr val="tx2">
                                <a:lumMod val="75000"/>
                              </a:schemeClr>
                            </a:solidFill>
                            <a:latin typeface="Cambria Math" panose="02040503050406030204" pitchFamily="18" charset="0"/>
                          </a:rPr>
                          <m:t>𝜽</m:t>
                        </m:r>
                      </m:sub>
                    </m:sSub>
                  </m:oMath>
                </a14:m>
                <a:r>
                  <a:rPr lang="en-US" altLang="zh-TW" dirty="0">
                    <a:latin typeface="Comic Sans MS" panose="030F0702030302020204" pitchFamily="66" charset="0"/>
                  </a:rPr>
                  <a:t> =</a:t>
                </a:r>
                <a:r>
                  <a:rPr lang="en-US" altLang="zh-TW" dirty="0" smtClean="0">
                    <a:latin typeface="Comic Sans MS" panose="030F0702030302020204" pitchFamily="66" charset="0"/>
                  </a:rPr>
                  <a:t>25-25.2kgm</a:t>
                </a:r>
                <a:r>
                  <a:rPr lang="en-US" altLang="zh-TW" baseline="30000" dirty="0" smtClean="0">
                    <a:latin typeface="Comic Sans MS" panose="030F0702030302020204" pitchFamily="66" charset="0"/>
                  </a:rPr>
                  <a:t>-3</a:t>
                </a:r>
                <a:r>
                  <a:rPr lang="en-US" altLang="zh-TW" dirty="0" smtClean="0">
                    <a:latin typeface="Comic Sans MS" panose="030F0702030302020204" pitchFamily="66" charset="0"/>
                  </a:rPr>
                  <a:t> in Feb</a:t>
                </a:r>
              </a:p>
              <a:p>
                <a:endParaRPr lang="en-US" altLang="zh-TW" dirty="0" smtClean="0">
                  <a:latin typeface="Comic Sans MS" panose="030F0702030302020204" pitchFamily="66" charset="0"/>
                </a:endParaRPr>
              </a:p>
              <a:p>
                <a:r>
                  <a:rPr lang="en-US" altLang="zh-TW" dirty="0" smtClean="0">
                    <a:solidFill>
                      <a:srgbClr val="00B0F0"/>
                    </a:solidFill>
                    <a:latin typeface="Comic Sans MS" panose="030F0702030302020204" pitchFamily="66" charset="0"/>
                  </a:rPr>
                  <a:t>Black thick curve</a:t>
                </a:r>
                <a:r>
                  <a:rPr lang="en-US" altLang="zh-TW" dirty="0" smtClean="0">
                    <a:latin typeface="Comic Sans MS" panose="030F0702030302020204" pitchFamily="66" charset="0"/>
                  </a:rPr>
                  <a:t>: </a:t>
                </a:r>
                <a14:m>
                  <m:oMath xmlns:m="http://schemas.openxmlformats.org/officeDocument/2006/math">
                    <m:sSub>
                      <m:sSubPr>
                        <m:ctrlPr>
                          <a:rPr lang="en-US" altLang="zh-TW" b="1" i="1">
                            <a:solidFill>
                              <a:schemeClr val="tx2">
                                <a:lumMod val="75000"/>
                              </a:schemeClr>
                            </a:solidFill>
                            <a:latin typeface="Cambria Math" panose="02040503050406030204" pitchFamily="18" charset="0"/>
                          </a:rPr>
                        </m:ctrlPr>
                      </m:sSubPr>
                      <m:e>
                        <m:r>
                          <a:rPr lang="zh-TW" altLang="en-US" b="1" i="1">
                            <a:solidFill>
                              <a:schemeClr val="tx2">
                                <a:lumMod val="75000"/>
                              </a:schemeClr>
                            </a:solidFill>
                            <a:latin typeface="Cambria Math" panose="02040503050406030204" pitchFamily="18" charset="0"/>
                          </a:rPr>
                          <m:t>𝝈</m:t>
                        </m:r>
                      </m:e>
                      <m:sub>
                        <m:r>
                          <a:rPr lang="zh-TW" altLang="en-US" b="1" i="1">
                            <a:solidFill>
                              <a:schemeClr val="tx2">
                                <a:lumMod val="75000"/>
                              </a:schemeClr>
                            </a:solidFill>
                            <a:latin typeface="Cambria Math" panose="02040503050406030204" pitchFamily="18" charset="0"/>
                          </a:rPr>
                          <m:t>𝜽</m:t>
                        </m:r>
                      </m:sub>
                    </m:sSub>
                  </m:oMath>
                </a14:m>
                <a:r>
                  <a:rPr lang="en-US" altLang="zh-TW" dirty="0">
                    <a:latin typeface="Comic Sans MS" panose="030F0702030302020204" pitchFamily="66" charset="0"/>
                  </a:rPr>
                  <a:t> </a:t>
                </a:r>
                <a:r>
                  <a:rPr lang="en-US" altLang="zh-TW" dirty="0" smtClean="0">
                    <a:latin typeface="Comic Sans MS" panose="030F0702030302020204" pitchFamily="66" charset="0"/>
                  </a:rPr>
                  <a:t>= 25.0kgm</a:t>
                </a:r>
                <a:r>
                  <a:rPr lang="en-US" altLang="zh-TW" baseline="30000" dirty="0" smtClean="0">
                    <a:latin typeface="Comic Sans MS" panose="030F0702030302020204" pitchFamily="66" charset="0"/>
                  </a:rPr>
                  <a:t>-3</a:t>
                </a:r>
                <a:r>
                  <a:rPr lang="en-US" altLang="zh-TW" dirty="0" smtClean="0">
                    <a:latin typeface="Comic Sans MS" panose="030F0702030302020204" pitchFamily="66" charset="0"/>
                  </a:rPr>
                  <a:t> at </a:t>
                </a:r>
                <a:r>
                  <a:rPr lang="en-US" altLang="zh-TW" dirty="0">
                    <a:latin typeface="Comic Sans MS" panose="030F0702030302020204" pitchFamily="66" charset="0"/>
                  </a:rPr>
                  <a:t>10-dbar depth. </a:t>
                </a:r>
                <a:endParaRPr lang="en-US" altLang="zh-TW" dirty="0" smtClean="0">
                  <a:latin typeface="Comic Sans MS" panose="030F0702030302020204" pitchFamily="66" charset="0"/>
                </a:endParaRPr>
              </a:p>
              <a:p>
                <a:r>
                  <a:rPr lang="en-US" altLang="zh-TW" dirty="0" smtClean="0">
                    <a:solidFill>
                      <a:srgbClr val="00B0F0"/>
                    </a:solidFill>
                    <a:latin typeface="Comic Sans MS" panose="030F0702030302020204" pitchFamily="66" charset="0"/>
                  </a:rPr>
                  <a:t>Dashed lines</a:t>
                </a:r>
                <a:r>
                  <a:rPr lang="en-US" altLang="zh-TW" dirty="0" smtClean="0">
                    <a:latin typeface="Comic Sans MS" panose="030F0702030302020204" pitchFamily="66" charset="0"/>
                  </a:rPr>
                  <a:t>: contours </a:t>
                </a:r>
                <a:r>
                  <a:rPr lang="en-US" altLang="zh-TW" dirty="0">
                    <a:latin typeface="Comic Sans MS" panose="030F0702030302020204" pitchFamily="66" charset="0"/>
                  </a:rPr>
                  <a:t>of acceleration potential in August and contour interval is 1m</a:t>
                </a:r>
                <a:r>
                  <a:rPr lang="en-US" altLang="zh-TW" baseline="30000" dirty="0">
                    <a:latin typeface="Comic Sans MS" panose="030F0702030302020204" pitchFamily="66" charset="0"/>
                  </a:rPr>
                  <a:t>2</a:t>
                </a:r>
                <a:r>
                  <a:rPr lang="en-US" altLang="zh-TW" dirty="0">
                    <a:latin typeface="Comic Sans MS" panose="030F0702030302020204" pitchFamily="66" charset="0"/>
                  </a:rPr>
                  <a:t> s</a:t>
                </a:r>
                <a:r>
                  <a:rPr lang="en-US" altLang="zh-TW" baseline="30000" dirty="0">
                    <a:latin typeface="Comic Sans MS" panose="030F0702030302020204" pitchFamily="66" charset="0"/>
                  </a:rPr>
                  <a:t>−2</a:t>
                </a:r>
                <a:r>
                  <a:rPr lang="en-US" altLang="zh-TW" dirty="0">
                    <a:latin typeface="Comic Sans MS" panose="030F0702030302020204" pitchFamily="66" charset="0"/>
                  </a:rPr>
                  <a:t>.</a:t>
                </a:r>
              </a:p>
              <a:p>
                <a:r>
                  <a:rPr lang="en-US" altLang="zh-TW" dirty="0">
                    <a:solidFill>
                      <a:srgbClr val="00B0F0"/>
                    </a:solidFill>
                    <a:latin typeface="Comic Sans MS" panose="030F0702030302020204" pitchFamily="66" charset="0"/>
                  </a:rPr>
                  <a:t>Gray thick </a:t>
                </a:r>
                <a:r>
                  <a:rPr lang="en-US" altLang="zh-TW" dirty="0" smtClean="0">
                    <a:solidFill>
                      <a:srgbClr val="00B0F0"/>
                    </a:solidFill>
                    <a:latin typeface="Comic Sans MS" panose="030F0702030302020204" pitchFamily="66" charset="0"/>
                  </a:rPr>
                  <a:t>line</a:t>
                </a:r>
                <a:r>
                  <a:rPr lang="en-US" altLang="zh-TW" dirty="0" smtClean="0">
                    <a:latin typeface="Comic Sans MS" panose="030F0702030302020204" pitchFamily="66" charset="0"/>
                  </a:rPr>
                  <a:t>:  acceleration </a:t>
                </a:r>
                <a:r>
                  <a:rPr lang="en-US" altLang="zh-TW" dirty="0">
                    <a:latin typeface="Comic Sans MS" panose="030F0702030302020204" pitchFamily="66" charset="0"/>
                  </a:rPr>
                  <a:t>potential of </a:t>
                </a:r>
                <a:r>
                  <a:rPr lang="en-US" altLang="zh-TW" dirty="0" smtClean="0">
                    <a:latin typeface="Comic Sans MS" panose="030F0702030302020204" pitchFamily="66" charset="0"/>
                  </a:rPr>
                  <a:t>16.0m</a:t>
                </a:r>
                <a:r>
                  <a:rPr lang="en-US" altLang="zh-TW" baseline="30000" dirty="0" smtClean="0">
                    <a:latin typeface="Comic Sans MS" panose="030F0702030302020204" pitchFamily="66" charset="0"/>
                  </a:rPr>
                  <a:t>2</a:t>
                </a:r>
                <a:r>
                  <a:rPr lang="en-US" altLang="zh-TW" dirty="0" smtClean="0">
                    <a:latin typeface="Comic Sans MS" panose="030F0702030302020204" pitchFamily="66" charset="0"/>
                  </a:rPr>
                  <a:t>s</a:t>
                </a:r>
                <a:r>
                  <a:rPr lang="en-US" altLang="zh-TW" baseline="30000" dirty="0">
                    <a:latin typeface="Comic Sans MS" panose="030F0702030302020204" pitchFamily="66" charset="0"/>
                  </a:rPr>
                  <a:t>−2</a:t>
                </a:r>
                <a:r>
                  <a:rPr lang="en-US" altLang="zh-TW" dirty="0" smtClean="0">
                    <a:latin typeface="Comic Sans MS" panose="030F0702030302020204" pitchFamily="66" charset="0"/>
                  </a:rPr>
                  <a:t>.</a:t>
                </a:r>
              </a:p>
              <a:p>
                <a:r>
                  <a:rPr lang="en-US" altLang="zh-TW" dirty="0" smtClean="0"/>
                  <a:t> </a:t>
                </a:r>
                <a:endParaRPr lang="en-US" altLang="zh-TW" b="1" i="1" dirty="0" smtClean="0">
                  <a:solidFill>
                    <a:schemeClr val="tx2">
                      <a:lumMod val="75000"/>
                    </a:schemeClr>
                  </a:solidFill>
                  <a:latin typeface="Comic Sans MS" panose="030F0702030302020204" pitchFamily="66"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536096" y="1295400"/>
                <a:ext cx="3733800" cy="2862322"/>
              </a:xfrm>
              <a:prstGeom prst="rect">
                <a:avLst/>
              </a:prstGeom>
              <a:blipFill rotWithShape="0">
                <a:blip r:embed="rId5"/>
                <a:stretch>
                  <a:fillRect l="-1305" t="-1066"/>
                </a:stretch>
              </a:blipFill>
            </p:spPr>
            <p:txBody>
              <a:bodyPr/>
              <a:lstStyle/>
              <a:p>
                <a:r>
                  <a:rPr lang="zh-TW" altLang="en-US">
                    <a:noFill/>
                  </a:rPr>
                  <a:t> </a:t>
                </a:r>
              </a:p>
            </p:txBody>
          </p:sp>
        </mc:Fallback>
      </mc:AlternateContent>
      <p:sp>
        <p:nvSpPr>
          <p:cNvPr id="4" name="矩形 7"/>
          <p:cNvSpPr/>
          <p:nvPr/>
        </p:nvSpPr>
        <p:spPr>
          <a:xfrm>
            <a:off x="1676400" y="377279"/>
            <a:ext cx="6248400" cy="384721"/>
          </a:xfrm>
          <a:prstGeom prst="rect">
            <a:avLst/>
          </a:prstGeom>
        </p:spPr>
        <p:txBody>
          <a:bodyPr wrap="square">
            <a:spAutoFit/>
          </a:bodyPr>
          <a:lstStyle/>
          <a:p>
            <a:r>
              <a:rPr lang="en-US" altLang="zh-TW" sz="1900" b="1" i="1" dirty="0" smtClean="0">
                <a:solidFill>
                  <a:schemeClr val="tx2">
                    <a:lumMod val="75000"/>
                  </a:schemeClr>
                </a:solidFill>
                <a:latin typeface="Comic Sans MS" panose="030F0702030302020204" pitchFamily="66" charset="0"/>
              </a:rPr>
              <a:t>Relationship of ESTMW and spiciness anomalies</a:t>
            </a:r>
          </a:p>
        </p:txBody>
      </p:sp>
    </p:spTree>
    <p:extLst>
      <p:ext uri="{BB962C8B-B14F-4D97-AF65-F5344CB8AC3E}">
        <p14:creationId xmlns:p14="http://schemas.microsoft.com/office/powerpoint/2010/main" val="213909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09600"/>
            <a:ext cx="9144000" cy="5943600"/>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5410200" y="5257800"/>
                <a:ext cx="4054642" cy="1477328"/>
              </a:xfrm>
              <a:prstGeom prst="rect">
                <a:avLst/>
              </a:prstGeom>
            </p:spPr>
            <p:txBody>
              <a:bodyPr wrap="square">
                <a:spAutoFit/>
              </a:bodyPr>
              <a:lstStyle/>
              <a:p>
                <a:r>
                  <a:rPr lang="en-US" altLang="zh-TW" dirty="0" smtClean="0">
                    <a:latin typeface="Comic Sans MS" panose="030F0702030302020204" pitchFamily="66" charset="0"/>
                  </a:rPr>
                  <a:t>Thin black lines: AP</a:t>
                </a:r>
              </a:p>
              <a:p>
                <a:r>
                  <a:rPr lang="en-US" altLang="zh-TW" dirty="0" smtClean="0">
                    <a:latin typeface="Comic Sans MS" panose="030F0702030302020204" pitchFamily="66" charset="0"/>
                  </a:rPr>
                  <a:t>Thick dotted lines: </a:t>
                </a:r>
                <a14:m>
                  <m:oMath xmlns:m="http://schemas.openxmlformats.org/officeDocument/2006/math">
                    <m:sSub>
                      <m:sSubPr>
                        <m:ctrlPr>
                          <a:rPr lang="en-US" altLang="zh-TW" b="1" i="1">
                            <a:solidFill>
                              <a:schemeClr val="tx2">
                                <a:lumMod val="75000"/>
                              </a:schemeClr>
                            </a:solidFill>
                            <a:latin typeface="Cambria Math" panose="02040503050406030204" pitchFamily="18" charset="0"/>
                          </a:rPr>
                        </m:ctrlPr>
                      </m:sSubPr>
                      <m:e>
                        <m:r>
                          <a:rPr lang="zh-TW" altLang="en-US" b="1" i="1">
                            <a:solidFill>
                              <a:schemeClr val="tx2">
                                <a:lumMod val="75000"/>
                              </a:schemeClr>
                            </a:solidFill>
                            <a:latin typeface="Cambria Math" panose="02040503050406030204" pitchFamily="18" charset="0"/>
                          </a:rPr>
                          <m:t>𝝈</m:t>
                        </m:r>
                      </m:e>
                      <m:sub>
                        <m:r>
                          <a:rPr lang="zh-TW" altLang="en-US" b="1" i="1">
                            <a:solidFill>
                              <a:schemeClr val="tx2">
                                <a:lumMod val="75000"/>
                              </a:schemeClr>
                            </a:solidFill>
                            <a:latin typeface="Cambria Math" panose="02040503050406030204" pitchFamily="18" charset="0"/>
                          </a:rPr>
                          <m:t>𝜽</m:t>
                        </m:r>
                      </m:sub>
                    </m:sSub>
                  </m:oMath>
                </a14:m>
                <a:r>
                  <a:rPr lang="en-US" altLang="zh-TW" dirty="0">
                    <a:latin typeface="Comic Sans MS" panose="030F0702030302020204" pitchFamily="66" charset="0"/>
                  </a:rPr>
                  <a:t> =25.0kgm</a:t>
                </a:r>
                <a:r>
                  <a:rPr lang="en-US" altLang="zh-TW" baseline="30000" dirty="0">
                    <a:latin typeface="Comic Sans MS" panose="030F0702030302020204" pitchFamily="66" charset="0"/>
                  </a:rPr>
                  <a:t>-3</a:t>
                </a:r>
                <a:r>
                  <a:rPr lang="en-US" altLang="zh-TW" dirty="0">
                    <a:latin typeface="Comic Sans MS" panose="030F0702030302020204" pitchFamily="66" charset="0"/>
                  </a:rPr>
                  <a:t> </a:t>
                </a:r>
                <a:endParaRPr lang="en-US" altLang="zh-TW" dirty="0" smtClean="0">
                  <a:latin typeface="Comic Sans MS" panose="030F0702030302020204" pitchFamily="66" charset="0"/>
                </a:endParaRPr>
              </a:p>
              <a:p>
                <a:r>
                  <a:rPr lang="en-US" altLang="zh-TW" dirty="0" smtClean="0">
                    <a:latin typeface="Comic Sans MS" panose="030F0702030302020204" pitchFamily="66" charset="0"/>
                  </a:rPr>
                  <a:t>at 10dbar depth ( yearly fields of Jan-Mar)</a:t>
                </a:r>
              </a:p>
              <a:p>
                <a:r>
                  <a:rPr lang="en-US" altLang="zh-TW" dirty="0" smtClean="0">
                    <a:latin typeface="Comic Sans MS" panose="030F0702030302020204" pitchFamily="66" charset="0"/>
                  </a:rPr>
                  <a:t> </a:t>
                </a:r>
              </a:p>
            </p:txBody>
          </p:sp>
        </mc:Choice>
        <mc:Fallback xmlns="">
          <p:sp>
            <p:nvSpPr>
              <p:cNvPr id="8" name="矩形 7"/>
              <p:cNvSpPr>
                <a:spLocks noRot="1" noChangeAspect="1" noMove="1" noResize="1" noEditPoints="1" noAdjustHandles="1" noChangeArrowheads="1" noChangeShapeType="1" noTextEdit="1"/>
              </p:cNvSpPr>
              <p:nvPr/>
            </p:nvSpPr>
            <p:spPr>
              <a:xfrm>
                <a:off x="5410200" y="5257800"/>
                <a:ext cx="4054642" cy="1477328"/>
              </a:xfrm>
              <a:prstGeom prst="rect">
                <a:avLst/>
              </a:prstGeom>
              <a:blipFill rotWithShape="0">
                <a:blip r:embed="rId4"/>
                <a:stretch>
                  <a:fillRect l="-1353" t="-206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33600" y="388205"/>
                <a:ext cx="5867400" cy="400110"/>
              </a:xfrm>
              <a:prstGeom prst="rect">
                <a:avLst/>
              </a:prstGeom>
              <a:noFill/>
            </p:spPr>
            <p:txBody>
              <a:bodyPr wrap="square" rtlCol="0">
                <a:spAutoFit/>
              </a:bodyPr>
              <a:lstStyle/>
              <a:p>
                <a:r>
                  <a:rPr lang="en-US" altLang="zh-TW" sz="2000" dirty="0" smtClean="0">
                    <a:solidFill>
                      <a:schemeClr val="tx2">
                        <a:lumMod val="75000"/>
                      </a:schemeClr>
                    </a:solidFill>
                    <a:latin typeface="Comic Sans MS" panose="030F0702030302020204" pitchFamily="66" charset="0"/>
                  </a:rPr>
                  <a:t>Isopycnal salinity anomalies, </a:t>
                </a:r>
                <a14:m>
                  <m:oMath xmlns:m="http://schemas.openxmlformats.org/officeDocument/2006/math">
                    <m:sSub>
                      <m:sSubPr>
                        <m:ctrlPr>
                          <a:rPr lang="en-US" altLang="zh-TW" sz="2000" b="1" i="1">
                            <a:solidFill>
                              <a:schemeClr val="tx2">
                                <a:lumMod val="75000"/>
                              </a:schemeClr>
                            </a:solidFill>
                            <a:latin typeface="Cambria Math" panose="02040503050406030204" pitchFamily="18" charset="0"/>
                          </a:rPr>
                        </m:ctrlPr>
                      </m:sSubPr>
                      <m:e>
                        <m:r>
                          <a:rPr lang="zh-TW" altLang="en-US" sz="2000" b="1" i="1">
                            <a:solidFill>
                              <a:schemeClr val="tx2">
                                <a:lumMod val="75000"/>
                              </a:schemeClr>
                            </a:solidFill>
                            <a:latin typeface="Cambria Math" panose="02040503050406030204" pitchFamily="18" charset="0"/>
                          </a:rPr>
                          <m:t>𝝈</m:t>
                        </m:r>
                      </m:e>
                      <m:sub>
                        <m:r>
                          <a:rPr lang="zh-TW" altLang="en-US" sz="2000" b="1" i="1">
                            <a:solidFill>
                              <a:schemeClr val="tx2">
                                <a:lumMod val="75000"/>
                              </a:schemeClr>
                            </a:solidFill>
                            <a:latin typeface="Cambria Math" panose="02040503050406030204" pitchFamily="18" charset="0"/>
                          </a:rPr>
                          <m:t>𝜽</m:t>
                        </m:r>
                      </m:sub>
                    </m:sSub>
                  </m:oMath>
                </a14:m>
                <a:r>
                  <a:rPr lang="en-US" altLang="zh-TW" sz="2000" dirty="0">
                    <a:solidFill>
                      <a:schemeClr val="tx2">
                        <a:lumMod val="75000"/>
                      </a:schemeClr>
                    </a:solidFill>
                    <a:latin typeface="Comic Sans MS" panose="030F0702030302020204" pitchFamily="66" charset="0"/>
                  </a:rPr>
                  <a:t> =</a:t>
                </a:r>
                <a:r>
                  <a:rPr lang="en-US" altLang="zh-TW" sz="2000" dirty="0" smtClean="0">
                    <a:solidFill>
                      <a:schemeClr val="tx2">
                        <a:lumMod val="75000"/>
                      </a:schemeClr>
                    </a:solidFill>
                    <a:latin typeface="Comic Sans MS" panose="030F0702030302020204" pitchFamily="66" charset="0"/>
                  </a:rPr>
                  <a:t>25-25.2 kgm</a:t>
                </a:r>
                <a:r>
                  <a:rPr lang="en-US" altLang="zh-TW" sz="2000" baseline="30000" dirty="0" smtClean="0">
                    <a:solidFill>
                      <a:schemeClr val="tx2">
                        <a:lumMod val="75000"/>
                      </a:schemeClr>
                    </a:solidFill>
                    <a:latin typeface="Comic Sans MS" panose="030F0702030302020204" pitchFamily="66" charset="0"/>
                  </a:rPr>
                  <a:t>-3</a:t>
                </a:r>
                <a:r>
                  <a:rPr lang="en-US" altLang="zh-TW" sz="2000" dirty="0" smtClean="0">
                    <a:solidFill>
                      <a:schemeClr val="tx2">
                        <a:lumMod val="75000"/>
                      </a:schemeClr>
                    </a:solidFill>
                    <a:latin typeface="Comic Sans MS" panose="030F0702030302020204" pitchFamily="66" charset="0"/>
                  </a:rPr>
                  <a:t>  </a:t>
                </a:r>
                <a:endParaRPr lang="zh-TW" altLang="en-US" sz="2000" dirty="0">
                  <a:solidFill>
                    <a:schemeClr val="tx2">
                      <a:lumMod val="75000"/>
                    </a:schemeClr>
                  </a:solidFill>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33600" y="388205"/>
                <a:ext cx="5867400" cy="400110"/>
              </a:xfrm>
              <a:prstGeom prst="rect">
                <a:avLst/>
              </a:prstGeom>
              <a:blipFill rotWithShape="0">
                <a:blip r:embed="rId5"/>
                <a:stretch>
                  <a:fillRect l="-1038" t="-9231" b="-27692"/>
                </a:stretch>
              </a:blipFill>
            </p:spPr>
            <p:txBody>
              <a:bodyPr/>
              <a:lstStyle/>
              <a:p>
                <a:r>
                  <a:rPr lang="zh-TW" altLang="en-US">
                    <a:noFill/>
                  </a:rPr>
                  <a:t> </a:t>
                </a:r>
              </a:p>
            </p:txBody>
          </p:sp>
        </mc:Fallback>
      </mc:AlternateContent>
      <p:sp>
        <p:nvSpPr>
          <p:cNvPr id="5" name="Oval 4"/>
          <p:cNvSpPr/>
          <p:nvPr/>
        </p:nvSpPr>
        <p:spPr>
          <a:xfrm>
            <a:off x="1981200" y="1371600"/>
            <a:ext cx="457200" cy="304800"/>
          </a:xfrm>
          <a:prstGeom prst="ellipse">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7" name="Oval 6"/>
          <p:cNvSpPr/>
          <p:nvPr/>
        </p:nvSpPr>
        <p:spPr>
          <a:xfrm>
            <a:off x="1752600" y="1037272"/>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9" name="Oval 8"/>
          <p:cNvSpPr/>
          <p:nvPr/>
        </p:nvSpPr>
        <p:spPr>
          <a:xfrm>
            <a:off x="1676400" y="2259685"/>
            <a:ext cx="457200" cy="407315"/>
          </a:xfrm>
          <a:prstGeom prst="ellipse">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10" name="Oval 9"/>
          <p:cNvSpPr/>
          <p:nvPr/>
        </p:nvSpPr>
        <p:spPr>
          <a:xfrm>
            <a:off x="4419600" y="1034248"/>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11" name="Oval 10"/>
          <p:cNvSpPr/>
          <p:nvPr/>
        </p:nvSpPr>
        <p:spPr>
          <a:xfrm>
            <a:off x="7086600" y="876300"/>
            <a:ext cx="457200" cy="407315"/>
          </a:xfrm>
          <a:prstGeom prst="ellipse">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1557416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6" y="685800"/>
            <a:ext cx="5252654" cy="5334000"/>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5257800" y="490478"/>
                <a:ext cx="4054642" cy="2862322"/>
              </a:xfrm>
              <a:prstGeom prst="rect">
                <a:avLst/>
              </a:prstGeom>
            </p:spPr>
            <p:txBody>
              <a:bodyPr wrap="square">
                <a:spAutoFit/>
              </a:bodyPr>
              <a:lstStyle/>
              <a:p>
                <a14:m>
                  <m:oMath xmlns:m="http://schemas.openxmlformats.org/officeDocument/2006/math">
                    <m:sSub>
                      <m:sSubPr>
                        <m:ctrlPr>
                          <a:rPr lang="en-US" altLang="zh-TW" sz="2000" b="1" i="1">
                            <a:solidFill>
                              <a:schemeClr val="tx2">
                                <a:lumMod val="75000"/>
                              </a:schemeClr>
                            </a:solidFill>
                            <a:latin typeface="Cambria Math" panose="02040503050406030204" pitchFamily="18" charset="0"/>
                          </a:rPr>
                        </m:ctrlPr>
                      </m:sSubPr>
                      <m:e>
                        <m:r>
                          <a:rPr lang="zh-TW" altLang="en-US" sz="2000" b="1" i="1">
                            <a:solidFill>
                              <a:schemeClr val="tx2">
                                <a:lumMod val="75000"/>
                              </a:schemeClr>
                            </a:solidFill>
                            <a:latin typeface="Cambria Math" panose="02040503050406030204" pitchFamily="18" charset="0"/>
                          </a:rPr>
                          <m:t>𝝈</m:t>
                        </m:r>
                      </m:e>
                      <m:sub>
                        <m:r>
                          <a:rPr lang="zh-TW" altLang="en-US" sz="2000" b="1" i="1">
                            <a:solidFill>
                              <a:schemeClr val="tx2">
                                <a:lumMod val="75000"/>
                              </a:schemeClr>
                            </a:solidFill>
                            <a:latin typeface="Cambria Math" panose="02040503050406030204" pitchFamily="18" charset="0"/>
                          </a:rPr>
                          <m:t>𝜽</m:t>
                        </m:r>
                      </m:sub>
                    </m:sSub>
                  </m:oMath>
                </a14:m>
                <a:r>
                  <a:rPr lang="en-US" altLang="zh-TW" sz="2000" dirty="0">
                    <a:latin typeface="Comic Sans MS" panose="030F0702030302020204" pitchFamily="66" charset="0"/>
                  </a:rPr>
                  <a:t> </a:t>
                </a:r>
                <a:r>
                  <a:rPr lang="en-US" altLang="zh-TW" sz="2000" dirty="0" smtClean="0">
                    <a:latin typeface="Comic Sans MS" panose="030F0702030302020204" pitchFamily="66" charset="0"/>
                  </a:rPr>
                  <a:t>=25-25.2kgm</a:t>
                </a:r>
                <a:r>
                  <a:rPr lang="en-US" altLang="zh-TW" sz="2000" baseline="30000" dirty="0" smtClean="0">
                    <a:latin typeface="Comic Sans MS" panose="030F0702030302020204" pitchFamily="66" charset="0"/>
                  </a:rPr>
                  <a:t>-3</a:t>
                </a:r>
                <a:r>
                  <a:rPr lang="en-US" altLang="zh-TW" sz="2000" dirty="0" smtClean="0">
                    <a:latin typeface="Comic Sans MS" panose="030F0702030302020204" pitchFamily="66" charset="0"/>
                  </a:rPr>
                  <a:t> </a:t>
                </a:r>
                <a:r>
                  <a:rPr lang="en-US" altLang="zh-TW" sz="2000" dirty="0">
                    <a:latin typeface="Comic Sans MS" panose="030F0702030302020204" pitchFamily="66" charset="0"/>
                  </a:rPr>
                  <a:t>along </a:t>
                </a:r>
                <a:r>
                  <a:rPr lang="en-US" altLang="zh-TW" sz="2000" dirty="0" smtClean="0">
                    <a:latin typeface="Comic Sans MS" panose="030F0702030302020204" pitchFamily="66" charset="0"/>
                  </a:rPr>
                  <a:t>acceleration </a:t>
                </a:r>
                <a:r>
                  <a:rPr lang="en-US" altLang="zh-TW" sz="2000" dirty="0">
                    <a:latin typeface="Comic Sans MS" panose="030F0702030302020204" pitchFamily="66" charset="0"/>
                  </a:rPr>
                  <a:t>potential of 16.0m</a:t>
                </a:r>
                <a:r>
                  <a:rPr lang="en-US" altLang="zh-TW" sz="2000" baseline="30000" dirty="0">
                    <a:latin typeface="Comic Sans MS" panose="030F0702030302020204" pitchFamily="66" charset="0"/>
                  </a:rPr>
                  <a:t>2</a:t>
                </a:r>
                <a:r>
                  <a:rPr lang="en-US" altLang="zh-TW" sz="2000" dirty="0">
                    <a:latin typeface="Comic Sans MS" panose="030F0702030302020204" pitchFamily="66" charset="0"/>
                  </a:rPr>
                  <a:t> s</a:t>
                </a:r>
                <a:r>
                  <a:rPr lang="en-US" altLang="zh-TW" sz="2000" baseline="30000" dirty="0">
                    <a:latin typeface="Comic Sans MS" panose="030F0702030302020204" pitchFamily="66" charset="0"/>
                  </a:rPr>
                  <a:t>−2</a:t>
                </a:r>
                <a:r>
                  <a:rPr lang="en-US" altLang="zh-TW" sz="2000" dirty="0">
                    <a:latin typeface="Comic Sans MS" panose="030F0702030302020204" pitchFamily="66" charset="0"/>
                  </a:rPr>
                  <a:t> </a:t>
                </a:r>
                <a:r>
                  <a:rPr lang="en-US" altLang="zh-TW" sz="2000" dirty="0" smtClean="0">
                    <a:latin typeface="Comic Sans MS" panose="030F0702030302020204" pitchFamily="66" charset="0"/>
                  </a:rPr>
                  <a:t>in August</a:t>
                </a:r>
              </a:p>
              <a:p>
                <a:r>
                  <a:rPr lang="en-US" altLang="zh-TW" sz="2000" dirty="0" smtClean="0">
                    <a:solidFill>
                      <a:srgbClr val="00B0F0"/>
                    </a:solidFill>
                    <a:latin typeface="Comic Sans MS" panose="030F0702030302020204" pitchFamily="66" charset="0"/>
                  </a:rPr>
                  <a:t>Dashed line</a:t>
                </a:r>
                <a:r>
                  <a:rPr lang="en-US" altLang="zh-TW" sz="2000" dirty="0" smtClean="0">
                    <a:latin typeface="Comic Sans MS" panose="030F0702030302020204" pitchFamily="66" charset="0"/>
                  </a:rPr>
                  <a:t>: advection by geostrophic current calculated from the AP distribution </a:t>
                </a:r>
              </a:p>
              <a:p>
                <a:r>
                  <a:rPr lang="en-US" altLang="zh-TW" sz="2000" dirty="0" smtClean="0">
                    <a:latin typeface="Comic Sans MS" panose="030F0702030302020204" pitchFamily="66" charset="0"/>
                  </a:rPr>
                  <a:t>Distance is from the reference point (black star)</a:t>
                </a:r>
              </a:p>
              <a:p>
                <a:endParaRPr lang="en-US" altLang="zh-TW" sz="2000" b="1" i="1" dirty="0" smtClean="0">
                  <a:solidFill>
                    <a:schemeClr val="tx2">
                      <a:lumMod val="75000"/>
                    </a:schemeClr>
                  </a:solidFill>
                  <a:latin typeface="Comic Sans MS" panose="030F0702030302020204" pitchFamily="66"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257800" y="490478"/>
                <a:ext cx="4054642" cy="2862322"/>
              </a:xfrm>
              <a:prstGeom prst="rect">
                <a:avLst/>
              </a:prstGeom>
              <a:blipFill rotWithShape="0">
                <a:blip r:embed="rId5"/>
                <a:stretch>
                  <a:fillRect l="-1654" t="-1064"/>
                </a:stretch>
              </a:blipFill>
            </p:spPr>
            <p:txBody>
              <a:bodyPr/>
              <a:lstStyle/>
              <a:p>
                <a:r>
                  <a:rPr lang="zh-TW" altLang="en-US">
                    <a:noFill/>
                  </a:rPr>
                  <a:t> </a:t>
                </a:r>
              </a:p>
            </p:txBody>
          </p:sp>
        </mc:Fallback>
      </mc:AlternateContent>
      <p:sp>
        <p:nvSpPr>
          <p:cNvPr id="3" name="Rectangle 2"/>
          <p:cNvSpPr/>
          <p:nvPr/>
        </p:nvSpPr>
        <p:spPr>
          <a:xfrm>
            <a:off x="5146" y="6019800"/>
            <a:ext cx="9307296" cy="830997"/>
          </a:xfrm>
          <a:prstGeom prst="rect">
            <a:avLst/>
          </a:prstGeom>
        </p:spPr>
        <p:txBody>
          <a:bodyPr wrap="square">
            <a:spAutoFit/>
          </a:bodyPr>
          <a:lstStyle/>
          <a:p>
            <a:r>
              <a:rPr lang="en-US" altLang="zh-TW" sz="2400" dirty="0" smtClean="0">
                <a:solidFill>
                  <a:schemeClr val="bg2">
                    <a:lumMod val="25000"/>
                  </a:schemeClr>
                </a:solidFill>
                <a:latin typeface="Comic Sans MS" panose="030F0702030302020204" pitchFamily="66" charset="0"/>
              </a:rPr>
              <a:t>Propagation </a:t>
            </a:r>
            <a:r>
              <a:rPr lang="en-US" altLang="zh-TW" sz="2400" dirty="0">
                <a:solidFill>
                  <a:schemeClr val="bg2">
                    <a:lumMod val="25000"/>
                  </a:schemeClr>
                </a:solidFill>
                <a:latin typeface="Comic Sans MS" panose="030F0702030302020204" pitchFamily="66" charset="0"/>
              </a:rPr>
              <a:t>of spiciness anomalies was driven by the geostrophic advection</a:t>
            </a:r>
            <a:endParaRPr lang="zh-TW" altLang="en-US" sz="2400" dirty="0">
              <a:solidFill>
                <a:schemeClr val="bg2">
                  <a:lumMod val="25000"/>
                </a:schemeClr>
              </a:solidFill>
              <a:latin typeface="Comic Sans MS" panose="030F0702030302020204" pitchFamily="66" charset="0"/>
            </a:endParaRPr>
          </a:p>
        </p:txBody>
      </p:sp>
    </p:spTree>
    <p:extLst>
      <p:ext uri="{BB962C8B-B14F-4D97-AF65-F5344CB8AC3E}">
        <p14:creationId xmlns:p14="http://schemas.microsoft.com/office/powerpoint/2010/main" val="3297312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29578"/>
            <a:ext cx="9134475" cy="6381750"/>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5562600" y="5334000"/>
                <a:ext cx="3571875" cy="1477328"/>
              </a:xfrm>
              <a:prstGeom prst="rect">
                <a:avLst/>
              </a:prstGeom>
            </p:spPr>
            <p:txBody>
              <a:bodyPr wrap="square">
                <a:spAutoFit/>
              </a:bodyPr>
              <a:lstStyle/>
              <a:p>
                <a14:m>
                  <m:oMath xmlns:m="http://schemas.openxmlformats.org/officeDocument/2006/math">
                    <m:sSub>
                      <m:sSubPr>
                        <m:ctrlPr>
                          <a:rPr lang="en-US" altLang="zh-TW" b="1" i="1">
                            <a:solidFill>
                              <a:schemeClr val="tx2">
                                <a:lumMod val="75000"/>
                              </a:schemeClr>
                            </a:solidFill>
                            <a:latin typeface="Cambria Math" panose="02040503050406030204" pitchFamily="18" charset="0"/>
                          </a:rPr>
                        </m:ctrlPr>
                      </m:sSubPr>
                      <m:e>
                        <m:r>
                          <a:rPr lang="zh-TW" altLang="en-US" b="1" i="1">
                            <a:solidFill>
                              <a:schemeClr val="tx2">
                                <a:lumMod val="75000"/>
                              </a:schemeClr>
                            </a:solidFill>
                            <a:latin typeface="Cambria Math" panose="02040503050406030204" pitchFamily="18" charset="0"/>
                          </a:rPr>
                          <m:t>𝝈</m:t>
                        </m:r>
                      </m:e>
                      <m:sub>
                        <m:r>
                          <a:rPr lang="zh-TW" altLang="en-US" b="1" i="1">
                            <a:solidFill>
                              <a:schemeClr val="tx2">
                                <a:lumMod val="75000"/>
                              </a:schemeClr>
                            </a:solidFill>
                            <a:latin typeface="Cambria Math" panose="02040503050406030204" pitchFamily="18" charset="0"/>
                          </a:rPr>
                          <m:t>𝜽</m:t>
                        </m:r>
                      </m:sub>
                    </m:sSub>
                  </m:oMath>
                </a14:m>
                <a:r>
                  <a:rPr lang="en-US" altLang="zh-TW" dirty="0">
                    <a:latin typeface="Comic Sans MS" panose="030F0702030302020204" pitchFamily="66" charset="0"/>
                  </a:rPr>
                  <a:t> =25-25.2kgm</a:t>
                </a:r>
                <a:r>
                  <a:rPr lang="en-US" altLang="zh-TW" baseline="30000" dirty="0">
                    <a:latin typeface="Comic Sans MS" panose="030F0702030302020204" pitchFamily="66" charset="0"/>
                  </a:rPr>
                  <a:t>-3</a:t>
                </a:r>
                <a:r>
                  <a:rPr lang="en-US" altLang="zh-TW" dirty="0">
                    <a:latin typeface="Comic Sans MS" panose="030F0702030302020204" pitchFamily="66" charset="0"/>
                  </a:rPr>
                  <a:t> along </a:t>
                </a:r>
                <a:r>
                  <a:rPr lang="en-US" altLang="zh-TW" dirty="0" smtClean="0">
                    <a:latin typeface="Comic Sans MS" panose="030F0702030302020204" pitchFamily="66" charset="0"/>
                  </a:rPr>
                  <a:t>AP of </a:t>
                </a:r>
                <a:r>
                  <a:rPr lang="en-US" altLang="zh-TW" dirty="0">
                    <a:latin typeface="Comic Sans MS" panose="030F0702030302020204" pitchFamily="66" charset="0"/>
                  </a:rPr>
                  <a:t>16.0m</a:t>
                </a:r>
                <a:r>
                  <a:rPr lang="en-US" altLang="zh-TW" baseline="30000" dirty="0">
                    <a:latin typeface="Comic Sans MS" panose="030F0702030302020204" pitchFamily="66" charset="0"/>
                  </a:rPr>
                  <a:t>2</a:t>
                </a:r>
                <a:r>
                  <a:rPr lang="en-US" altLang="zh-TW" dirty="0">
                    <a:latin typeface="Comic Sans MS" panose="030F0702030302020204" pitchFamily="66" charset="0"/>
                  </a:rPr>
                  <a:t> s</a:t>
                </a:r>
                <a:r>
                  <a:rPr lang="en-US" altLang="zh-TW" baseline="30000" dirty="0">
                    <a:latin typeface="Comic Sans MS" panose="030F0702030302020204" pitchFamily="66" charset="0"/>
                  </a:rPr>
                  <a:t>−2</a:t>
                </a:r>
                <a:r>
                  <a:rPr lang="en-US" altLang="zh-TW" dirty="0">
                    <a:latin typeface="Comic Sans MS" panose="030F0702030302020204" pitchFamily="66" charset="0"/>
                  </a:rPr>
                  <a:t> in August</a:t>
                </a:r>
                <a:endParaRPr lang="en-US" altLang="zh-TW" b="1" i="1" dirty="0">
                  <a:solidFill>
                    <a:schemeClr val="tx2">
                      <a:lumMod val="75000"/>
                    </a:schemeClr>
                  </a:solidFill>
                  <a:latin typeface="Comic Sans MS" panose="030F0702030302020204" pitchFamily="66" charset="0"/>
                </a:endParaRPr>
              </a:p>
              <a:p>
                <a:r>
                  <a:rPr lang="en-US" altLang="zh-TW" dirty="0" smtClean="0">
                    <a:latin typeface="Comic Sans MS" panose="030F0702030302020204" pitchFamily="66" charset="0"/>
                  </a:rPr>
                  <a:t>Black line:  </a:t>
                </a:r>
                <a14:m>
                  <m:oMath xmlns:m="http://schemas.openxmlformats.org/officeDocument/2006/math">
                    <m:sSub>
                      <m:sSubPr>
                        <m:ctrlPr>
                          <a:rPr lang="en-US" altLang="zh-TW" b="1" i="1">
                            <a:solidFill>
                              <a:schemeClr val="tx2">
                                <a:lumMod val="75000"/>
                              </a:schemeClr>
                            </a:solidFill>
                            <a:latin typeface="Cambria Math" panose="02040503050406030204" pitchFamily="18" charset="0"/>
                          </a:rPr>
                        </m:ctrlPr>
                      </m:sSubPr>
                      <m:e>
                        <m:r>
                          <a:rPr lang="zh-TW" altLang="en-US" b="1" i="1">
                            <a:solidFill>
                              <a:schemeClr val="tx2">
                                <a:lumMod val="75000"/>
                              </a:schemeClr>
                            </a:solidFill>
                            <a:latin typeface="Cambria Math" panose="02040503050406030204" pitchFamily="18" charset="0"/>
                          </a:rPr>
                          <m:t>𝝈</m:t>
                        </m:r>
                      </m:e>
                      <m:sub>
                        <m:r>
                          <a:rPr lang="zh-TW" altLang="en-US" b="1" i="1">
                            <a:solidFill>
                              <a:schemeClr val="tx2">
                                <a:lumMod val="75000"/>
                              </a:schemeClr>
                            </a:solidFill>
                            <a:latin typeface="Cambria Math" panose="02040503050406030204" pitchFamily="18" charset="0"/>
                          </a:rPr>
                          <m:t>𝜽</m:t>
                        </m:r>
                      </m:sub>
                    </m:sSub>
                  </m:oMath>
                </a14:m>
                <a:r>
                  <a:rPr lang="en-US" altLang="zh-TW" dirty="0" smtClean="0">
                    <a:latin typeface="Comic Sans MS" panose="030F0702030302020204" pitchFamily="66" charset="0"/>
                  </a:rPr>
                  <a:t> at </a:t>
                </a:r>
                <a:r>
                  <a:rPr lang="en-US" altLang="zh-TW" dirty="0">
                    <a:latin typeface="Comic Sans MS" panose="030F0702030302020204" pitchFamily="66" charset="0"/>
                  </a:rPr>
                  <a:t>10-dbar depth in yearly fields </a:t>
                </a:r>
                <a:r>
                  <a:rPr lang="en-US" altLang="zh-TW" dirty="0" smtClean="0">
                    <a:latin typeface="Comic Sans MS" panose="030F0702030302020204" pitchFamily="66" charset="0"/>
                  </a:rPr>
                  <a:t>of January–March </a:t>
                </a:r>
                <a:r>
                  <a:rPr lang="en-US" altLang="zh-TW" dirty="0">
                    <a:latin typeface="Comic Sans MS" panose="030F0702030302020204" pitchFamily="66" charset="0"/>
                  </a:rPr>
                  <a:t>in each year.</a:t>
                </a:r>
                <a:endParaRPr lang="en-US" altLang="zh-TW" b="1" i="1" dirty="0" smtClean="0">
                  <a:solidFill>
                    <a:schemeClr val="tx2">
                      <a:lumMod val="75000"/>
                    </a:schemeClr>
                  </a:solidFill>
                  <a:latin typeface="Comic Sans MS" panose="030F0702030302020204" pitchFamily="66"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562600" y="5334000"/>
                <a:ext cx="3571875" cy="1477328"/>
              </a:xfrm>
              <a:prstGeom prst="rect">
                <a:avLst/>
              </a:prstGeom>
              <a:blipFill rotWithShape="0">
                <a:blip r:embed="rId4"/>
                <a:stretch>
                  <a:fillRect l="-1538" t="-1653" r="-2393" b="-6198"/>
                </a:stretch>
              </a:blipFill>
            </p:spPr>
            <p:txBody>
              <a:bodyPr/>
              <a:lstStyle/>
              <a:p>
                <a:r>
                  <a:rPr lang="zh-TW" altLang="en-US">
                    <a:noFill/>
                  </a:rPr>
                  <a:t> </a:t>
                </a:r>
              </a:p>
            </p:txBody>
          </p:sp>
        </mc:Fallback>
      </mc:AlternateContent>
      <p:sp>
        <p:nvSpPr>
          <p:cNvPr id="3" name="Rectangle 2"/>
          <p:cNvSpPr/>
          <p:nvPr/>
        </p:nvSpPr>
        <p:spPr>
          <a:xfrm>
            <a:off x="1066800" y="762000"/>
            <a:ext cx="838200" cy="403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Rectangle 4"/>
          <p:cNvSpPr/>
          <p:nvPr/>
        </p:nvSpPr>
        <p:spPr>
          <a:xfrm>
            <a:off x="6096000" y="735496"/>
            <a:ext cx="1295400" cy="40651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80632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533400"/>
            <a:ext cx="6019800" cy="6324600"/>
          </a:xfrm>
          <a:prstGeom prst="rect">
            <a:avLst/>
          </a:prstGeom>
        </p:spPr>
      </p:pic>
      <mc:AlternateContent xmlns:mc="http://schemas.openxmlformats.org/markup-compatibility/2006">
        <mc:Choice xmlns:a14="http://schemas.microsoft.com/office/drawing/2010/main" Requires="a14">
          <p:sp>
            <p:nvSpPr>
              <p:cNvPr id="8" name="矩形 7"/>
              <p:cNvSpPr/>
              <p:nvPr/>
            </p:nvSpPr>
            <p:spPr>
              <a:xfrm>
                <a:off x="6019800" y="769441"/>
                <a:ext cx="3200400" cy="5355312"/>
              </a:xfrm>
              <a:prstGeom prst="rect">
                <a:avLst/>
              </a:prstGeom>
            </p:spPr>
            <p:txBody>
              <a:bodyPr wrap="square">
                <a:spAutoFit/>
              </a:bodyPr>
              <a:lstStyle/>
              <a:p>
                <a:r>
                  <a:rPr lang="en-US" altLang="zh-TW" dirty="0" smtClean="0">
                    <a:solidFill>
                      <a:srgbClr val="FFC000"/>
                    </a:solidFill>
                    <a:latin typeface="Comic Sans MS" panose="030F0702030302020204" pitchFamily="66" charset="0"/>
                  </a:rPr>
                  <a:t>(</a:t>
                </a:r>
                <a:r>
                  <a:rPr lang="en-US" altLang="zh-TW" dirty="0">
                    <a:solidFill>
                      <a:srgbClr val="FFC000"/>
                    </a:solidFill>
                    <a:latin typeface="Comic Sans MS" panose="030F0702030302020204" pitchFamily="66" charset="0"/>
                  </a:rPr>
                  <a:t>a) θ </a:t>
                </a:r>
                <a:r>
                  <a:rPr lang="en-US" altLang="zh-TW" dirty="0" smtClean="0">
                    <a:solidFill>
                      <a:srgbClr val="FFC000"/>
                    </a:solidFill>
                    <a:latin typeface="Comic Sans MS" panose="030F0702030302020204" pitchFamily="66" charset="0"/>
                  </a:rPr>
                  <a:t>and </a:t>
                </a:r>
                <a:r>
                  <a:rPr lang="en-US" altLang="zh-TW" dirty="0">
                    <a:solidFill>
                      <a:srgbClr val="FFC000"/>
                    </a:solidFill>
                    <a:latin typeface="Comic Sans MS" panose="030F0702030302020204" pitchFamily="66" charset="0"/>
                  </a:rPr>
                  <a:t>(</a:t>
                </a:r>
                <a:r>
                  <a:rPr lang="en-US" altLang="zh-TW" dirty="0" smtClean="0">
                    <a:solidFill>
                      <a:srgbClr val="FFC000"/>
                    </a:solidFill>
                    <a:latin typeface="Comic Sans MS" panose="030F0702030302020204" pitchFamily="66" charset="0"/>
                  </a:rPr>
                  <a:t>b) salinity </a:t>
                </a:r>
                <a:r>
                  <a:rPr lang="en-US" altLang="zh-TW" dirty="0">
                    <a:solidFill>
                      <a:srgbClr val="FFC000"/>
                    </a:solidFill>
                    <a:latin typeface="Comic Sans MS" panose="030F0702030302020204" pitchFamily="66" charset="0"/>
                  </a:rPr>
                  <a:t>anomaly on isobaric level </a:t>
                </a:r>
                <a:r>
                  <a:rPr lang="en-US" altLang="zh-TW" dirty="0" smtClean="0">
                    <a:solidFill>
                      <a:schemeClr val="bg2">
                        <a:lumMod val="25000"/>
                      </a:schemeClr>
                    </a:solidFill>
                    <a:latin typeface="Comic Sans MS" panose="030F0702030302020204" pitchFamily="66" charset="0"/>
                  </a:rPr>
                  <a:t>averaged </a:t>
                </a:r>
                <a:r>
                  <a:rPr lang="en-US" altLang="zh-TW" dirty="0">
                    <a:solidFill>
                      <a:schemeClr val="bg2">
                        <a:lumMod val="25000"/>
                      </a:schemeClr>
                    </a:solidFill>
                    <a:latin typeface="Comic Sans MS" panose="030F0702030302020204" pitchFamily="66" charset="0"/>
                  </a:rPr>
                  <a:t>over 3 months (January–March, April–June</a:t>
                </a:r>
                <a:r>
                  <a:rPr lang="en-US" altLang="zh-TW" dirty="0" smtClean="0">
                    <a:solidFill>
                      <a:schemeClr val="bg2">
                        <a:lumMod val="25000"/>
                      </a:schemeClr>
                    </a:solidFill>
                    <a:latin typeface="Comic Sans MS" panose="030F0702030302020204" pitchFamily="66" charset="0"/>
                  </a:rPr>
                  <a:t>, July–September</a:t>
                </a:r>
                <a:r>
                  <a:rPr lang="en-US" altLang="zh-TW" dirty="0">
                    <a:solidFill>
                      <a:schemeClr val="bg2">
                        <a:lumMod val="25000"/>
                      </a:schemeClr>
                    </a:solidFill>
                    <a:latin typeface="Comic Sans MS" panose="030F0702030302020204" pitchFamily="66" charset="0"/>
                  </a:rPr>
                  <a:t>, and October–December) in 25−33°N</a:t>
                </a:r>
                <a:r>
                  <a:rPr lang="en-US" altLang="zh-TW" dirty="0" smtClean="0">
                    <a:solidFill>
                      <a:schemeClr val="bg2">
                        <a:lumMod val="25000"/>
                      </a:schemeClr>
                    </a:solidFill>
                    <a:latin typeface="Comic Sans MS" panose="030F0702030302020204" pitchFamily="66" charset="0"/>
                  </a:rPr>
                  <a:t>, 150</a:t>
                </a:r>
                <a:r>
                  <a:rPr lang="en-US" altLang="zh-TW" dirty="0">
                    <a:solidFill>
                      <a:schemeClr val="bg2">
                        <a:lumMod val="25000"/>
                      </a:schemeClr>
                    </a:solidFill>
                    <a:latin typeface="Comic Sans MS" panose="030F0702030302020204" pitchFamily="66" charset="0"/>
                  </a:rPr>
                  <a:t>−135°W (color). </a:t>
                </a:r>
                <a:endParaRPr lang="en-US" altLang="zh-TW" dirty="0" smtClean="0">
                  <a:solidFill>
                    <a:schemeClr val="bg2">
                      <a:lumMod val="25000"/>
                    </a:schemeClr>
                  </a:solidFill>
                  <a:latin typeface="Comic Sans MS" panose="030F0702030302020204" pitchFamily="66" charset="0"/>
                </a:endParaRPr>
              </a:p>
              <a:p>
                <a:r>
                  <a:rPr lang="en-US" altLang="zh-TW" dirty="0" smtClean="0">
                    <a:solidFill>
                      <a:schemeClr val="bg2">
                        <a:lumMod val="25000"/>
                      </a:schemeClr>
                    </a:solidFill>
                    <a:latin typeface="Comic Sans MS" panose="030F0702030302020204" pitchFamily="66" charset="0"/>
                  </a:rPr>
                  <a:t>Thick </a:t>
                </a:r>
                <a:r>
                  <a:rPr lang="en-US" altLang="zh-TW" dirty="0">
                    <a:solidFill>
                      <a:schemeClr val="bg2">
                        <a:lumMod val="25000"/>
                      </a:schemeClr>
                    </a:solidFill>
                    <a:latin typeface="Comic Sans MS" panose="030F0702030302020204" pitchFamily="66" charset="0"/>
                  </a:rPr>
                  <a:t>solid </a:t>
                </a:r>
                <a:r>
                  <a:rPr lang="en-US" altLang="zh-TW" dirty="0" smtClean="0">
                    <a:solidFill>
                      <a:schemeClr val="bg2">
                        <a:lumMod val="25000"/>
                      </a:schemeClr>
                    </a:solidFill>
                    <a:latin typeface="Comic Sans MS" panose="030F0702030302020204" pitchFamily="66" charset="0"/>
                  </a:rPr>
                  <a:t>line:  MLD.</a:t>
                </a:r>
              </a:p>
              <a:p>
                <a:r>
                  <a:rPr lang="en-US" altLang="zh-TW" dirty="0" smtClean="0">
                    <a:solidFill>
                      <a:schemeClr val="bg2">
                        <a:lumMod val="25000"/>
                      </a:schemeClr>
                    </a:solidFill>
                    <a:latin typeface="Comic Sans MS" panose="030F0702030302020204" pitchFamily="66" charset="0"/>
                  </a:rPr>
                  <a:t>Dotted line:  Q = 3x10</a:t>
                </a:r>
                <a:r>
                  <a:rPr lang="en-US" altLang="zh-TW" baseline="30000" dirty="0">
                    <a:solidFill>
                      <a:schemeClr val="bg2">
                        <a:lumMod val="25000"/>
                      </a:schemeClr>
                    </a:solidFill>
                    <a:latin typeface="Comic Sans MS" panose="030F0702030302020204" pitchFamily="66" charset="0"/>
                  </a:rPr>
                  <a:t>−10</a:t>
                </a:r>
                <a:r>
                  <a:rPr lang="en-US" altLang="zh-TW" dirty="0">
                    <a:solidFill>
                      <a:schemeClr val="bg2">
                        <a:lumMod val="25000"/>
                      </a:schemeClr>
                    </a:solidFill>
                    <a:latin typeface="Comic Sans MS" panose="030F0702030302020204" pitchFamily="66" charset="0"/>
                  </a:rPr>
                  <a:t>m</a:t>
                </a:r>
                <a:r>
                  <a:rPr lang="en-US" altLang="zh-TW" baseline="30000" dirty="0">
                    <a:solidFill>
                      <a:schemeClr val="bg2">
                        <a:lumMod val="25000"/>
                      </a:schemeClr>
                    </a:solidFill>
                    <a:latin typeface="Comic Sans MS" panose="030F0702030302020204" pitchFamily="66" charset="0"/>
                  </a:rPr>
                  <a:t>−1</a:t>
                </a:r>
                <a:r>
                  <a:rPr lang="en-US" altLang="zh-TW" dirty="0">
                    <a:solidFill>
                      <a:schemeClr val="bg2">
                        <a:lumMod val="25000"/>
                      </a:schemeClr>
                    </a:solidFill>
                    <a:latin typeface="Comic Sans MS" panose="030F0702030302020204" pitchFamily="66" charset="0"/>
                  </a:rPr>
                  <a:t> s</a:t>
                </a:r>
                <a:r>
                  <a:rPr lang="en-US" altLang="zh-TW" baseline="30000" dirty="0">
                    <a:solidFill>
                      <a:schemeClr val="bg2">
                        <a:lumMod val="25000"/>
                      </a:schemeClr>
                    </a:solidFill>
                    <a:latin typeface="Comic Sans MS" panose="030F0702030302020204" pitchFamily="66" charset="0"/>
                  </a:rPr>
                  <a:t>−</a:t>
                </a:r>
                <a:r>
                  <a:rPr lang="en-US" altLang="zh-TW" baseline="30000" dirty="0" smtClean="0">
                    <a:solidFill>
                      <a:schemeClr val="bg2">
                        <a:lumMod val="25000"/>
                      </a:schemeClr>
                    </a:solidFill>
                    <a:latin typeface="Comic Sans MS" panose="030F0702030302020204" pitchFamily="66" charset="0"/>
                  </a:rPr>
                  <a:t>1</a:t>
                </a:r>
              </a:p>
              <a:p>
                <a:r>
                  <a:rPr lang="en-US" altLang="zh-TW" dirty="0" smtClean="0">
                    <a:solidFill>
                      <a:srgbClr val="FFC000"/>
                    </a:solidFill>
                    <a:latin typeface="Comic Sans MS" panose="030F0702030302020204" pitchFamily="66" charset="0"/>
                  </a:rPr>
                  <a:t>(</a:t>
                </a:r>
                <a:r>
                  <a:rPr lang="en-US" altLang="zh-TW" dirty="0">
                    <a:solidFill>
                      <a:srgbClr val="FFC000"/>
                    </a:solidFill>
                    <a:latin typeface="Comic Sans MS" panose="030F0702030302020204" pitchFamily="66" charset="0"/>
                  </a:rPr>
                  <a:t>c) </a:t>
                </a:r>
                <a:r>
                  <a:rPr lang="en-US" altLang="zh-TW" dirty="0" smtClean="0">
                    <a:solidFill>
                      <a:srgbClr val="FFC000"/>
                    </a:solidFill>
                    <a:latin typeface="Comic Sans MS" panose="030F0702030302020204" pitchFamily="66" charset="0"/>
                  </a:rPr>
                  <a:t>salinity </a:t>
                </a:r>
                <a:r>
                  <a:rPr lang="en-US" altLang="zh-TW" dirty="0">
                    <a:solidFill>
                      <a:srgbClr val="FFC000"/>
                    </a:solidFill>
                    <a:latin typeface="Comic Sans MS" panose="030F0702030302020204" pitchFamily="66" charset="0"/>
                  </a:rPr>
                  <a:t>anomaly </a:t>
                </a:r>
                <a:r>
                  <a:rPr lang="en-US" altLang="zh-TW" dirty="0" smtClean="0">
                    <a:solidFill>
                      <a:srgbClr val="FFC000"/>
                    </a:solidFill>
                    <a:latin typeface="Comic Sans MS" panose="030F0702030302020204" pitchFamily="66" charset="0"/>
                  </a:rPr>
                  <a:t>on </a:t>
                </a:r>
                <a:r>
                  <a:rPr lang="en-US" altLang="zh-TW" dirty="0" err="1" smtClean="0">
                    <a:solidFill>
                      <a:srgbClr val="FFC000"/>
                    </a:solidFill>
                    <a:latin typeface="Comic Sans MS" panose="030F0702030302020204" pitchFamily="66" charset="0"/>
                  </a:rPr>
                  <a:t>isopycnal</a:t>
                </a:r>
                <a:r>
                  <a:rPr lang="en-US" altLang="zh-TW" dirty="0" smtClean="0">
                    <a:solidFill>
                      <a:srgbClr val="FFC000"/>
                    </a:solidFill>
                    <a:latin typeface="Comic Sans MS" panose="030F0702030302020204" pitchFamily="66" charset="0"/>
                  </a:rPr>
                  <a:t> surface </a:t>
                </a:r>
                <a:r>
                  <a:rPr lang="en-US" altLang="zh-TW" dirty="0" smtClean="0">
                    <a:solidFill>
                      <a:schemeClr val="bg2">
                        <a:lumMod val="25000"/>
                      </a:schemeClr>
                    </a:solidFill>
                    <a:latin typeface="Comic Sans MS" panose="030F0702030302020204" pitchFamily="66" charset="0"/>
                  </a:rPr>
                  <a:t>averaged </a:t>
                </a:r>
                <a:r>
                  <a:rPr lang="en-US" altLang="zh-TW" dirty="0">
                    <a:solidFill>
                      <a:schemeClr val="bg2">
                        <a:lumMod val="25000"/>
                      </a:schemeClr>
                    </a:solidFill>
                    <a:latin typeface="Comic Sans MS" panose="030F0702030302020204" pitchFamily="66" charset="0"/>
                  </a:rPr>
                  <a:t>over 3 months (January–March,</a:t>
                </a:r>
              </a:p>
              <a:p>
                <a:r>
                  <a:rPr lang="en-US" altLang="zh-TW" dirty="0">
                    <a:solidFill>
                      <a:schemeClr val="bg2">
                        <a:lumMod val="25000"/>
                      </a:schemeClr>
                    </a:solidFill>
                    <a:latin typeface="Comic Sans MS" panose="030F0702030302020204" pitchFamily="66" charset="0"/>
                  </a:rPr>
                  <a:t>April–June, July–September, and October–December)</a:t>
                </a:r>
              </a:p>
              <a:p>
                <a:r>
                  <a:rPr lang="en-US" altLang="zh-TW" dirty="0">
                    <a:solidFill>
                      <a:schemeClr val="bg2">
                        <a:lumMod val="25000"/>
                      </a:schemeClr>
                    </a:solidFill>
                    <a:latin typeface="Comic Sans MS" panose="030F0702030302020204" pitchFamily="66" charset="0"/>
                  </a:rPr>
                  <a:t>in 25−33°N, 150−135°W (color). Thick black </a:t>
                </a:r>
                <a:r>
                  <a:rPr lang="en-US" altLang="zh-TW" dirty="0" smtClean="0">
                    <a:solidFill>
                      <a:schemeClr val="bg2">
                        <a:lumMod val="25000"/>
                      </a:schemeClr>
                    </a:solidFill>
                    <a:latin typeface="Comic Sans MS" panose="030F0702030302020204" pitchFamily="66" charset="0"/>
                  </a:rPr>
                  <a:t>line: </a:t>
                </a:r>
                <a14:m>
                  <m:oMath xmlns:m="http://schemas.openxmlformats.org/officeDocument/2006/math">
                    <m:sSub>
                      <m:sSubPr>
                        <m:ctrlPr>
                          <a:rPr lang="en-US" altLang="zh-TW" b="1" i="1">
                            <a:solidFill>
                              <a:schemeClr val="bg2">
                                <a:lumMod val="25000"/>
                              </a:schemeClr>
                            </a:solidFill>
                            <a:latin typeface="Cambria Math" panose="02040503050406030204" pitchFamily="18" charset="0"/>
                          </a:rPr>
                        </m:ctrlPr>
                      </m:sSubPr>
                      <m:e>
                        <m:r>
                          <a:rPr lang="zh-TW" altLang="en-US" b="1" i="1">
                            <a:solidFill>
                              <a:schemeClr val="bg2">
                                <a:lumMod val="25000"/>
                              </a:schemeClr>
                            </a:solidFill>
                            <a:latin typeface="Cambria Math" panose="02040503050406030204" pitchFamily="18" charset="0"/>
                          </a:rPr>
                          <m:t>𝝈</m:t>
                        </m:r>
                      </m:e>
                      <m:sub>
                        <m:r>
                          <a:rPr lang="zh-TW" altLang="en-US" b="1" i="1">
                            <a:solidFill>
                              <a:schemeClr val="bg2">
                                <a:lumMod val="25000"/>
                              </a:schemeClr>
                            </a:solidFill>
                            <a:latin typeface="Cambria Math" panose="02040503050406030204" pitchFamily="18" charset="0"/>
                          </a:rPr>
                          <m:t>𝜽</m:t>
                        </m:r>
                      </m:sub>
                    </m:sSub>
                  </m:oMath>
                </a14:m>
                <a:r>
                  <a:rPr lang="en-US" altLang="zh-TW" dirty="0" smtClean="0">
                    <a:solidFill>
                      <a:schemeClr val="bg2">
                        <a:lumMod val="25000"/>
                      </a:schemeClr>
                    </a:solidFill>
                    <a:latin typeface="Comic Sans MS" panose="030F0702030302020204" pitchFamily="66" charset="0"/>
                  </a:rPr>
                  <a:t> of </a:t>
                </a:r>
                <a:r>
                  <a:rPr lang="en-US" altLang="zh-TW" dirty="0">
                    <a:solidFill>
                      <a:schemeClr val="bg2">
                        <a:lumMod val="25000"/>
                      </a:schemeClr>
                    </a:solidFill>
                    <a:latin typeface="Comic Sans MS" panose="030F0702030302020204" pitchFamily="66" charset="0"/>
                  </a:rPr>
                  <a:t>mixed layer.</a:t>
                </a:r>
                <a:endParaRPr lang="en-US" altLang="zh-TW" b="1" i="1" dirty="0" smtClean="0">
                  <a:solidFill>
                    <a:schemeClr val="bg2">
                      <a:lumMod val="25000"/>
                    </a:schemeClr>
                  </a:solidFill>
                  <a:latin typeface="Comic Sans MS" panose="030F0702030302020204" pitchFamily="66" charset="0"/>
                </a:endParaRPr>
              </a:p>
            </p:txBody>
          </p:sp>
        </mc:Choice>
        <mc:Fallback>
          <p:sp>
            <p:nvSpPr>
              <p:cNvPr id="8" name="矩形 7"/>
              <p:cNvSpPr>
                <a:spLocks noRot="1" noChangeAspect="1" noMove="1" noResize="1" noEditPoints="1" noAdjustHandles="1" noChangeArrowheads="1" noChangeShapeType="1" noTextEdit="1"/>
              </p:cNvSpPr>
              <p:nvPr/>
            </p:nvSpPr>
            <p:spPr>
              <a:xfrm>
                <a:off x="6019800" y="769441"/>
                <a:ext cx="3200400" cy="5355312"/>
              </a:xfrm>
              <a:prstGeom prst="rect">
                <a:avLst/>
              </a:prstGeom>
              <a:blipFill rotWithShape="0">
                <a:blip r:embed="rId4"/>
                <a:stretch>
                  <a:fillRect l="-1714" t="-455" r="-5524" b="-910"/>
                </a:stretch>
              </a:blipFill>
            </p:spPr>
            <p:txBody>
              <a:bodyPr/>
              <a:lstStyle/>
              <a:p>
                <a:r>
                  <a:rPr lang="zh-TW" altLang="en-US">
                    <a:noFill/>
                  </a:rPr>
                  <a:t> </a:t>
                </a:r>
              </a:p>
            </p:txBody>
          </p:sp>
        </mc:Fallback>
      </mc:AlternateContent>
      <p:sp>
        <p:nvSpPr>
          <p:cNvPr id="3" name="Rectangle 2"/>
          <p:cNvSpPr/>
          <p:nvPr/>
        </p:nvSpPr>
        <p:spPr>
          <a:xfrm>
            <a:off x="2438400" y="0"/>
            <a:ext cx="7239000" cy="769441"/>
          </a:xfrm>
          <a:prstGeom prst="rect">
            <a:avLst/>
          </a:prstGeom>
        </p:spPr>
        <p:txBody>
          <a:bodyPr wrap="square">
            <a:spAutoFit/>
          </a:bodyPr>
          <a:lstStyle/>
          <a:p>
            <a:r>
              <a:rPr lang="en-US" altLang="zh-TW" sz="2200" b="1" dirty="0" smtClean="0">
                <a:solidFill>
                  <a:schemeClr val="tx2">
                    <a:lumMod val="60000"/>
                    <a:lumOff val="40000"/>
                  </a:schemeClr>
                </a:solidFill>
                <a:latin typeface="Comic Sans MS" panose="030F0702030302020204" pitchFamily="66" charset="0"/>
              </a:rPr>
              <a:t>Relationship </a:t>
            </a:r>
            <a:r>
              <a:rPr lang="en-US" altLang="zh-TW" sz="2200" b="1" dirty="0">
                <a:solidFill>
                  <a:schemeClr val="tx2">
                    <a:lumMod val="60000"/>
                    <a:lumOff val="40000"/>
                  </a:schemeClr>
                </a:solidFill>
                <a:latin typeface="Comic Sans MS" panose="030F0702030302020204" pitchFamily="66" charset="0"/>
              </a:rPr>
              <a:t>between the intensification </a:t>
            </a:r>
            <a:endParaRPr lang="en-US" altLang="zh-TW" sz="2200" b="1" dirty="0" smtClean="0">
              <a:solidFill>
                <a:schemeClr val="tx2">
                  <a:lumMod val="60000"/>
                  <a:lumOff val="40000"/>
                </a:schemeClr>
              </a:solidFill>
              <a:latin typeface="Comic Sans MS" panose="030F0702030302020204" pitchFamily="66" charset="0"/>
            </a:endParaRPr>
          </a:p>
          <a:p>
            <a:r>
              <a:rPr lang="en-US" altLang="zh-TW" sz="2200" b="1" dirty="0" smtClean="0">
                <a:solidFill>
                  <a:schemeClr val="tx2">
                    <a:lumMod val="60000"/>
                    <a:lumOff val="40000"/>
                  </a:schemeClr>
                </a:solidFill>
                <a:latin typeface="Comic Sans MS" panose="030F0702030302020204" pitchFamily="66" charset="0"/>
              </a:rPr>
              <a:t>of spiciness </a:t>
            </a:r>
            <a:r>
              <a:rPr lang="en-US" altLang="zh-TW" sz="2200" b="1" dirty="0">
                <a:solidFill>
                  <a:schemeClr val="tx2">
                    <a:lumMod val="60000"/>
                    <a:lumOff val="40000"/>
                  </a:schemeClr>
                </a:solidFill>
                <a:latin typeface="Comic Sans MS" panose="030F0702030302020204" pitchFamily="66" charset="0"/>
              </a:rPr>
              <a:t>anomalies and ESTMW</a:t>
            </a:r>
            <a:endParaRPr lang="zh-TW" altLang="en-US" sz="2200" b="1" dirty="0">
              <a:solidFill>
                <a:schemeClr val="tx2">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val="1613906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3520" y="5806692"/>
            <a:ext cx="4054642" cy="707886"/>
          </a:xfrm>
          <a:prstGeom prst="rect">
            <a:avLst/>
          </a:prstGeom>
        </p:spPr>
        <p:txBody>
          <a:bodyPr wrap="square">
            <a:spAutoFit/>
          </a:bodyPr>
          <a:lstStyle/>
          <a:p>
            <a:r>
              <a:rPr lang="en-US" altLang="zh-TW" sz="2000" dirty="0" smtClean="0">
                <a:solidFill>
                  <a:schemeClr val="tx2">
                    <a:lumMod val="75000"/>
                  </a:schemeClr>
                </a:solidFill>
                <a:latin typeface="Comic Sans MS" panose="030F0702030302020204" pitchFamily="66" charset="0"/>
              </a:rPr>
              <a:t>25-35N, 150-135W in April-June of 2005-2015</a:t>
            </a:r>
            <a:endParaRPr lang="en-US" altLang="zh-TW" sz="2000" b="1" i="1" dirty="0" smtClean="0">
              <a:solidFill>
                <a:schemeClr val="tx2">
                  <a:lumMod val="75000"/>
                </a:schemeClr>
              </a:solidFill>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3313" y="498574"/>
            <a:ext cx="4181475" cy="5314950"/>
          </a:xfrm>
          <a:prstGeom prst="rect">
            <a:avLst/>
          </a:prstGeom>
        </p:spPr>
      </p:pic>
      <p:pic>
        <p:nvPicPr>
          <p:cNvPr id="3" name="Picture 2"/>
          <p:cNvPicPr>
            <a:picLocks noChangeAspect="1"/>
          </p:cNvPicPr>
          <p:nvPr/>
        </p:nvPicPr>
        <p:blipFill>
          <a:blip r:embed="rId4"/>
          <a:stretch>
            <a:fillRect/>
          </a:stretch>
        </p:blipFill>
        <p:spPr>
          <a:xfrm>
            <a:off x="4324348" y="3166346"/>
            <a:ext cx="3857625" cy="1838325"/>
          </a:xfrm>
          <a:prstGeom prst="rect">
            <a:avLst/>
          </a:prstGeom>
        </p:spPr>
      </p:pic>
      <p:pic>
        <p:nvPicPr>
          <p:cNvPr id="4" name="Picture 3"/>
          <p:cNvPicPr>
            <a:picLocks noChangeAspect="1"/>
          </p:cNvPicPr>
          <p:nvPr/>
        </p:nvPicPr>
        <p:blipFill>
          <a:blip r:embed="rId5"/>
          <a:stretch>
            <a:fillRect/>
          </a:stretch>
        </p:blipFill>
        <p:spPr>
          <a:xfrm>
            <a:off x="5257800" y="812899"/>
            <a:ext cx="1228725" cy="581025"/>
          </a:xfrm>
          <a:prstGeom prst="rect">
            <a:avLst/>
          </a:prstGeom>
        </p:spPr>
      </p:pic>
      <p:pic>
        <p:nvPicPr>
          <p:cNvPr id="5" name="Picture 4"/>
          <p:cNvPicPr>
            <a:picLocks noChangeAspect="1"/>
          </p:cNvPicPr>
          <p:nvPr/>
        </p:nvPicPr>
        <p:blipFill>
          <a:blip r:embed="rId6"/>
          <a:stretch>
            <a:fillRect/>
          </a:stretch>
        </p:blipFill>
        <p:spPr>
          <a:xfrm>
            <a:off x="4867274" y="184249"/>
            <a:ext cx="2771775" cy="628650"/>
          </a:xfrm>
          <a:prstGeom prst="rect">
            <a:avLst/>
          </a:prstGeom>
        </p:spPr>
      </p:pic>
      <p:sp>
        <p:nvSpPr>
          <p:cNvPr id="6" name="TextBox 5"/>
          <p:cNvSpPr txBox="1"/>
          <p:nvPr/>
        </p:nvSpPr>
        <p:spPr>
          <a:xfrm>
            <a:off x="4495800" y="1384875"/>
            <a:ext cx="4648200" cy="584775"/>
          </a:xfrm>
          <a:prstGeom prst="rect">
            <a:avLst/>
          </a:prstGeom>
          <a:noFill/>
        </p:spPr>
        <p:txBody>
          <a:bodyPr wrap="square" rtlCol="0">
            <a:spAutoFit/>
          </a:bodyPr>
          <a:lstStyle/>
          <a:p>
            <a:r>
              <a:rPr lang="en-US" altLang="zh-TW" sz="1600" dirty="0" err="1" smtClean="0">
                <a:solidFill>
                  <a:schemeClr val="tx2">
                    <a:lumMod val="50000"/>
                  </a:schemeClr>
                </a:solidFill>
                <a:latin typeface="Comic Sans MS" panose="030F0702030302020204" pitchFamily="66" charset="0"/>
              </a:rPr>
              <a:t>T</a:t>
            </a:r>
            <a:r>
              <a:rPr lang="en-US" altLang="zh-TW" sz="1600" baseline="-25000" dirty="0" err="1" smtClean="0">
                <a:solidFill>
                  <a:schemeClr val="tx2">
                    <a:lumMod val="50000"/>
                  </a:schemeClr>
                </a:solidFill>
                <a:latin typeface="Comic Sans MS" panose="030F0702030302020204" pitchFamily="66" charset="0"/>
              </a:rPr>
              <a:t>u</a:t>
            </a:r>
            <a:r>
              <a:rPr lang="en-US" altLang="zh-TW" sz="1600" dirty="0" smtClean="0">
                <a:solidFill>
                  <a:schemeClr val="tx2">
                    <a:lumMod val="50000"/>
                  </a:schemeClr>
                </a:solidFill>
                <a:latin typeface="Comic Sans MS" panose="030F0702030302020204" pitchFamily="66" charset="0"/>
              </a:rPr>
              <a:t> &gt; 71.6</a:t>
            </a:r>
            <a:r>
              <a:rPr lang="en-US" altLang="zh-TW" sz="1600" baseline="30000" dirty="0" smtClean="0">
                <a:solidFill>
                  <a:schemeClr val="tx2">
                    <a:lumMod val="50000"/>
                  </a:schemeClr>
                </a:solidFill>
                <a:latin typeface="Comic Sans MS" panose="030F0702030302020204" pitchFamily="66" charset="0"/>
              </a:rPr>
              <a:t>0</a:t>
            </a:r>
            <a:r>
              <a:rPr lang="en-US" altLang="zh-TW" sz="1600" dirty="0" smtClean="0">
                <a:solidFill>
                  <a:schemeClr val="tx2">
                    <a:lumMod val="50000"/>
                  </a:schemeClr>
                </a:solidFill>
                <a:latin typeface="Comic Sans MS" panose="030F0702030302020204" pitchFamily="66" charset="0"/>
              </a:rPr>
              <a:t> (</a:t>
            </a:r>
            <a:r>
              <a:rPr lang="en-US" altLang="zh-TW" sz="1600" dirty="0" err="1" smtClean="0">
                <a:solidFill>
                  <a:schemeClr val="tx2">
                    <a:lumMod val="50000"/>
                  </a:schemeClr>
                </a:solidFill>
                <a:latin typeface="Comic Sans MS" panose="030F0702030302020204" pitchFamily="66" charset="0"/>
              </a:rPr>
              <a:t>R</a:t>
            </a:r>
            <a:r>
              <a:rPr lang="en-US" altLang="zh-TW" sz="1600" baseline="-25000" dirty="0" err="1" smtClean="0">
                <a:solidFill>
                  <a:schemeClr val="tx2">
                    <a:lumMod val="50000"/>
                  </a:schemeClr>
                </a:solidFill>
                <a:latin typeface="Comic Sans MS" panose="030F0702030302020204" pitchFamily="66" charset="0"/>
              </a:rPr>
              <a:t>z</a:t>
            </a:r>
            <a:r>
              <a:rPr lang="en-US" altLang="zh-TW" sz="1600" dirty="0" smtClean="0">
                <a:solidFill>
                  <a:schemeClr val="tx2">
                    <a:lumMod val="50000"/>
                  </a:schemeClr>
                </a:solidFill>
                <a:latin typeface="Comic Sans MS" panose="030F0702030302020204" pitchFamily="66" charset="0"/>
              </a:rPr>
              <a:t> &lt; 2.0): double diffusive convection becomes active</a:t>
            </a:r>
            <a:endParaRPr lang="zh-TW" altLang="en-US" sz="1600" dirty="0">
              <a:solidFill>
                <a:schemeClr val="tx2">
                  <a:lumMod val="50000"/>
                </a:schemeClr>
              </a:solidFill>
              <a:latin typeface="Comic Sans MS" panose="030F0702030302020204" pitchFamily="66" charset="0"/>
            </a:endParaRPr>
          </a:p>
        </p:txBody>
      </p:sp>
      <p:sp>
        <p:nvSpPr>
          <p:cNvPr id="7" name="TextBox 6"/>
          <p:cNvSpPr txBox="1"/>
          <p:nvPr/>
        </p:nvSpPr>
        <p:spPr>
          <a:xfrm>
            <a:off x="4419600" y="1965900"/>
            <a:ext cx="3810000" cy="923330"/>
          </a:xfrm>
          <a:prstGeom prst="rect">
            <a:avLst/>
          </a:prstGeom>
          <a:noFill/>
        </p:spPr>
        <p:txBody>
          <a:bodyPr wrap="square" rtlCol="0">
            <a:spAutoFit/>
          </a:bodyPr>
          <a:lstStyle/>
          <a:p>
            <a:r>
              <a:rPr lang="en-US" altLang="zh-TW" dirty="0" smtClean="0">
                <a:solidFill>
                  <a:srgbClr val="FF0000"/>
                </a:solidFill>
                <a:latin typeface="Comic Sans MS" panose="030F0702030302020204" pitchFamily="66" charset="0"/>
              </a:rPr>
              <a:t>Vertical structure at the base of ESTMW is favorable for salt finger convection</a:t>
            </a:r>
            <a:endParaRPr lang="zh-TW" altLang="en-US" dirty="0">
              <a:solidFill>
                <a:srgbClr val="FF0000"/>
              </a:solidFill>
              <a:latin typeface="Comic Sans MS" panose="030F0702030302020204" pitchFamily="66" charset="0"/>
            </a:endParaRPr>
          </a:p>
        </p:txBody>
      </p:sp>
      <p:sp>
        <p:nvSpPr>
          <p:cNvPr id="9" name="TextBox 8"/>
          <p:cNvSpPr txBox="1"/>
          <p:nvPr/>
        </p:nvSpPr>
        <p:spPr>
          <a:xfrm>
            <a:off x="4532539" y="5085714"/>
            <a:ext cx="4473441" cy="1477328"/>
          </a:xfrm>
          <a:prstGeom prst="rect">
            <a:avLst/>
          </a:prstGeom>
          <a:noFill/>
        </p:spPr>
        <p:txBody>
          <a:bodyPr wrap="square" rtlCol="0">
            <a:spAutoFit/>
          </a:bodyPr>
          <a:lstStyle/>
          <a:p>
            <a:r>
              <a:rPr lang="en-US" altLang="zh-TW" dirty="0" smtClean="0">
                <a:solidFill>
                  <a:srgbClr val="FF0000"/>
                </a:solidFill>
                <a:latin typeface="Comic Sans MS" panose="030F0702030302020204" pitchFamily="66" charset="0"/>
              </a:rPr>
              <a:t>The </a:t>
            </a:r>
            <a:r>
              <a:rPr lang="en-US" altLang="zh-TW" dirty="0">
                <a:solidFill>
                  <a:srgbClr val="FF0000"/>
                </a:solidFill>
                <a:latin typeface="Comic Sans MS" panose="030F0702030302020204" pitchFamily="66" charset="0"/>
              </a:rPr>
              <a:t>PDO-related wind stress anomaly affects the spiciness anomaly in the upper permanent </a:t>
            </a:r>
            <a:r>
              <a:rPr lang="en-US" altLang="zh-TW" dirty="0" err="1">
                <a:solidFill>
                  <a:srgbClr val="FF0000"/>
                </a:solidFill>
                <a:latin typeface="Comic Sans MS" panose="030F0702030302020204" pitchFamily="66" charset="0"/>
              </a:rPr>
              <a:t>pycnocline</a:t>
            </a:r>
            <a:r>
              <a:rPr lang="en-US" altLang="zh-TW" dirty="0">
                <a:solidFill>
                  <a:srgbClr val="FF0000"/>
                </a:solidFill>
                <a:latin typeface="Comic Sans MS" panose="030F0702030302020204" pitchFamily="66" charset="0"/>
              </a:rPr>
              <a:t> controlling the ESTMW formation and spice injection</a:t>
            </a:r>
            <a:endParaRPr lang="zh-TW" alt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82430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27214" y="6122789"/>
                <a:ext cx="9296400" cy="707886"/>
              </a:xfrm>
              <a:prstGeom prst="rect">
                <a:avLst/>
              </a:prstGeom>
            </p:spPr>
            <p:txBody>
              <a:bodyPr wrap="square">
                <a:spAutoFit/>
              </a:bodyPr>
              <a:lstStyle/>
              <a:p>
                <a:r>
                  <a:rPr lang="en-US" altLang="zh-TW" sz="2000" dirty="0" smtClean="0">
                    <a:latin typeface="Comic Sans MS" panose="030F0702030302020204" pitchFamily="66" charset="0"/>
                  </a:rPr>
                  <a:t>Data: </a:t>
                </a:r>
                <a:r>
                  <a:rPr lang="en-US" altLang="zh-TW" sz="2000" dirty="0">
                    <a:latin typeface="Comic Sans MS" panose="030F0702030302020204" pitchFamily="66" charset="0"/>
                  </a:rPr>
                  <a:t>the climatology of the World </a:t>
                </a:r>
                <a:r>
                  <a:rPr lang="en-US" altLang="zh-TW" sz="2000" dirty="0" smtClean="0">
                    <a:latin typeface="Comic Sans MS" panose="030F0702030302020204" pitchFamily="66" charset="0"/>
                  </a:rPr>
                  <a:t>Ocean Atlas 2001</a:t>
                </a:r>
              </a:p>
              <a:p>
                <a:r>
                  <a:rPr lang="en-US" altLang="zh-TW" sz="2000" dirty="0" smtClean="0">
                    <a:latin typeface="Comic Sans MS" panose="030F0702030302020204" pitchFamily="66" charset="0"/>
                  </a:rPr>
                  <a:t>Gray </a:t>
                </a:r>
                <a:r>
                  <a:rPr lang="en-US" altLang="zh-TW" sz="2000" dirty="0">
                    <a:latin typeface="Comic Sans MS" panose="030F0702030302020204" pitchFamily="66" charset="0"/>
                  </a:rPr>
                  <a:t>shading in (a) and (c</a:t>
                </a:r>
                <a:r>
                  <a:rPr lang="en-US" altLang="zh-TW" sz="2000" dirty="0" smtClean="0">
                    <a:latin typeface="Comic Sans MS" panose="030F0702030302020204" pitchFamily="66" charset="0"/>
                  </a:rPr>
                  <a:t>): </a:t>
                </a:r>
                <a14:m>
                  <m:oMath xmlns:m="http://schemas.openxmlformats.org/officeDocument/2006/math">
                    <m:sSub>
                      <m:sSubPr>
                        <m:ctrlPr>
                          <a:rPr lang="en-US" altLang="zh-TW" sz="2000" b="1" i="1">
                            <a:solidFill>
                              <a:schemeClr val="tx2">
                                <a:lumMod val="75000"/>
                              </a:schemeClr>
                            </a:solidFill>
                            <a:latin typeface="Cambria Math" panose="02040503050406030204" pitchFamily="18" charset="0"/>
                          </a:rPr>
                        </m:ctrlPr>
                      </m:sSubPr>
                      <m:e>
                        <m:r>
                          <a:rPr lang="zh-TW" altLang="en-US" sz="2000" b="1" i="1">
                            <a:solidFill>
                              <a:schemeClr val="tx2">
                                <a:lumMod val="75000"/>
                              </a:schemeClr>
                            </a:solidFill>
                            <a:latin typeface="Cambria Math" panose="02040503050406030204" pitchFamily="18" charset="0"/>
                          </a:rPr>
                          <m:t>𝝈</m:t>
                        </m:r>
                      </m:e>
                      <m:sub>
                        <m:r>
                          <a:rPr lang="zh-TW" altLang="en-US" sz="2000" b="1" i="1">
                            <a:solidFill>
                              <a:schemeClr val="tx2">
                                <a:lumMod val="75000"/>
                              </a:schemeClr>
                            </a:solidFill>
                            <a:latin typeface="Cambria Math" panose="02040503050406030204" pitchFamily="18" charset="0"/>
                          </a:rPr>
                          <m:t>𝜽</m:t>
                        </m:r>
                      </m:sub>
                    </m:sSub>
                  </m:oMath>
                </a14:m>
                <a:r>
                  <a:rPr lang="en-US" altLang="zh-TW" sz="2000" dirty="0" smtClean="0">
                    <a:latin typeface="Comic Sans MS" panose="030F0702030302020204" pitchFamily="66" charset="0"/>
                  </a:rPr>
                  <a:t> &gt; </a:t>
                </a:r>
                <a:r>
                  <a:rPr lang="en-US" altLang="zh-TW" sz="2000" dirty="0">
                    <a:latin typeface="Comic Sans MS" panose="030F0702030302020204" pitchFamily="66" charset="0"/>
                  </a:rPr>
                  <a:t>25.6 kgm−3 and 24.4 kgm−3, respectively</a:t>
                </a:r>
                <a:endParaRPr lang="en-US" altLang="zh-TW" sz="2000" b="1" i="1" dirty="0" smtClean="0">
                  <a:solidFill>
                    <a:schemeClr val="tx2">
                      <a:lumMod val="75000"/>
                    </a:schemeClr>
                  </a:solidFill>
                  <a:latin typeface="Comic Sans MS" panose="030F0702030302020204" pitchFamily="66"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7214" y="6122789"/>
                <a:ext cx="9296400" cy="707886"/>
              </a:xfrm>
              <a:prstGeom prst="rect">
                <a:avLst/>
              </a:prstGeom>
              <a:blipFill rotWithShape="0">
                <a:blip r:embed="rId3"/>
                <a:stretch>
                  <a:fillRect l="-656" t="-4274" b="-13675"/>
                </a:stretch>
              </a:blipFill>
            </p:spPr>
            <p:txBody>
              <a:bodyPr/>
              <a:lstStyle/>
              <a:p>
                <a:r>
                  <a:rPr lang="zh-TW" altLang="en-US">
                    <a:noFill/>
                  </a:rPr>
                  <a:t> </a:t>
                </a:r>
              </a:p>
            </p:txBody>
          </p:sp>
        </mc:Fallback>
      </mc:AlternateContent>
      <p:pic>
        <p:nvPicPr>
          <p:cNvPr id="2" name="Picture 1"/>
          <p:cNvPicPr>
            <a:picLocks noChangeAspect="1"/>
          </p:cNvPicPr>
          <p:nvPr/>
        </p:nvPicPr>
        <p:blipFill>
          <a:blip r:embed="rId4"/>
          <a:stretch>
            <a:fillRect/>
          </a:stretch>
        </p:blipFill>
        <p:spPr>
          <a:xfrm>
            <a:off x="0" y="1184001"/>
            <a:ext cx="9299713" cy="4975324"/>
          </a:xfrm>
          <a:prstGeom prst="rect">
            <a:avLst/>
          </a:prstGeom>
        </p:spPr>
      </p:pic>
      <p:sp>
        <p:nvSpPr>
          <p:cNvPr id="3" name="TextBox 2"/>
          <p:cNvSpPr txBox="1"/>
          <p:nvPr/>
        </p:nvSpPr>
        <p:spPr>
          <a:xfrm>
            <a:off x="1600200" y="1156101"/>
            <a:ext cx="1600200" cy="400110"/>
          </a:xfrm>
          <a:prstGeom prst="rect">
            <a:avLst/>
          </a:prstGeom>
          <a:noFill/>
        </p:spPr>
        <p:txBody>
          <a:bodyPr wrap="square" rtlCol="0">
            <a:spAutoFit/>
          </a:bodyPr>
          <a:lstStyle/>
          <a:p>
            <a:r>
              <a:rPr lang="en-US" altLang="zh-TW" sz="2000" b="1" dirty="0" smtClean="0">
                <a:latin typeface="Comic Sans MS" panose="030F0702030302020204" pitchFamily="66" charset="0"/>
              </a:rPr>
              <a:t>SSD </a:t>
            </a:r>
            <a:endParaRPr lang="zh-TW" altLang="en-US" sz="2000" b="1" dirty="0">
              <a:latin typeface="Comic Sans MS" panose="030F0702030302020204" pitchFamily="66" charset="0"/>
            </a:endParaRPr>
          </a:p>
        </p:txBody>
      </p:sp>
      <p:sp>
        <p:nvSpPr>
          <p:cNvPr id="5" name="TextBox 4"/>
          <p:cNvSpPr txBox="1"/>
          <p:nvPr/>
        </p:nvSpPr>
        <p:spPr>
          <a:xfrm>
            <a:off x="6705600" y="1124328"/>
            <a:ext cx="1613452" cy="400110"/>
          </a:xfrm>
          <a:prstGeom prst="rect">
            <a:avLst/>
          </a:prstGeom>
          <a:noFill/>
        </p:spPr>
        <p:txBody>
          <a:bodyPr wrap="square" rtlCol="0">
            <a:spAutoFit/>
          </a:bodyPr>
          <a:lstStyle/>
          <a:p>
            <a:r>
              <a:rPr lang="en-US" altLang="zh-TW" sz="2000" b="1" dirty="0" smtClean="0">
                <a:latin typeface="Comic Sans MS" panose="030F0702030302020204" pitchFamily="66" charset="0"/>
              </a:rPr>
              <a:t>SSS</a:t>
            </a:r>
            <a:endParaRPr lang="zh-TW" altLang="en-US" sz="2000" b="1" dirty="0">
              <a:latin typeface="Comic Sans MS" panose="030F0702030302020204" pitchFamily="66" charset="0"/>
            </a:endParaRPr>
          </a:p>
        </p:txBody>
      </p:sp>
      <p:sp>
        <p:nvSpPr>
          <p:cNvPr id="6" name="TextBox 5"/>
          <p:cNvSpPr txBox="1"/>
          <p:nvPr/>
        </p:nvSpPr>
        <p:spPr>
          <a:xfrm>
            <a:off x="4355111" y="2211837"/>
            <a:ext cx="1600200" cy="461665"/>
          </a:xfrm>
          <a:prstGeom prst="rect">
            <a:avLst/>
          </a:prstGeom>
          <a:noFill/>
        </p:spPr>
        <p:txBody>
          <a:bodyPr wrap="square" rtlCol="0">
            <a:spAutoFit/>
          </a:bodyPr>
          <a:lstStyle/>
          <a:p>
            <a:r>
              <a:rPr lang="en-US" altLang="zh-TW" sz="2400" b="1" dirty="0" smtClean="0">
                <a:solidFill>
                  <a:srgbClr val="FF0000"/>
                </a:solidFill>
                <a:latin typeface="Comic Sans MS" panose="030F0702030302020204" pitchFamily="66" charset="0"/>
              </a:rPr>
              <a:t>July</a:t>
            </a:r>
            <a:endParaRPr lang="zh-TW" altLang="en-US" sz="2400" b="1" dirty="0">
              <a:solidFill>
                <a:srgbClr val="FF0000"/>
              </a:solidFill>
              <a:latin typeface="Comic Sans MS" panose="030F0702030302020204" pitchFamily="66" charset="0"/>
            </a:endParaRPr>
          </a:p>
        </p:txBody>
      </p:sp>
      <p:sp>
        <p:nvSpPr>
          <p:cNvPr id="7" name="TextBox 6"/>
          <p:cNvSpPr txBox="1"/>
          <p:nvPr/>
        </p:nvSpPr>
        <p:spPr>
          <a:xfrm>
            <a:off x="4382326" y="4495800"/>
            <a:ext cx="1600200" cy="461665"/>
          </a:xfrm>
          <a:prstGeom prst="rect">
            <a:avLst/>
          </a:prstGeom>
          <a:noFill/>
        </p:spPr>
        <p:txBody>
          <a:bodyPr wrap="square" rtlCol="0">
            <a:spAutoFit/>
          </a:bodyPr>
          <a:lstStyle/>
          <a:p>
            <a:r>
              <a:rPr lang="en-US" altLang="zh-TW" sz="2400" b="1" dirty="0" smtClean="0">
                <a:solidFill>
                  <a:srgbClr val="FF0000"/>
                </a:solidFill>
                <a:latin typeface="Comic Sans MS" panose="030F0702030302020204" pitchFamily="66" charset="0"/>
              </a:rPr>
              <a:t>Feb</a:t>
            </a:r>
            <a:endParaRPr lang="zh-TW" altLang="en-US" sz="2400" b="1" dirty="0">
              <a:solidFill>
                <a:srgbClr val="FF0000"/>
              </a:solidFill>
              <a:latin typeface="Comic Sans MS" panose="030F0702030302020204" pitchFamily="66" charset="0"/>
            </a:endParaRPr>
          </a:p>
        </p:txBody>
      </p:sp>
      <p:sp>
        <p:nvSpPr>
          <p:cNvPr id="4" name="Rectangle 3"/>
          <p:cNvSpPr/>
          <p:nvPr/>
        </p:nvSpPr>
        <p:spPr>
          <a:xfrm>
            <a:off x="51115" y="425684"/>
            <a:ext cx="9272499" cy="830997"/>
          </a:xfrm>
          <a:prstGeom prst="rect">
            <a:avLst/>
          </a:prstGeom>
        </p:spPr>
        <p:txBody>
          <a:bodyPr wrap="square">
            <a:spAutoFit/>
          </a:bodyPr>
          <a:lstStyle/>
          <a:p>
            <a:r>
              <a:rPr lang="en-US" altLang="zh-TW" sz="2400" dirty="0" smtClean="0">
                <a:latin typeface="Comic Sans MS" panose="030F0702030302020204" pitchFamily="66" charset="0"/>
              </a:rPr>
              <a:t>Relationship </a:t>
            </a:r>
            <a:r>
              <a:rPr lang="en-US" altLang="zh-TW" sz="2400" dirty="0">
                <a:latin typeface="Comic Sans MS" panose="030F0702030302020204" pitchFamily="66" charset="0"/>
              </a:rPr>
              <a:t>between the ESTMW formation region and SSD maximum in </a:t>
            </a:r>
            <a:r>
              <a:rPr lang="en-US" altLang="zh-TW" sz="2400" dirty="0" smtClean="0">
                <a:latin typeface="Comic Sans MS" panose="030F0702030302020204" pitchFamily="66" charset="0"/>
              </a:rPr>
              <a:t>world </a:t>
            </a:r>
            <a:r>
              <a:rPr lang="en-US" altLang="zh-TW" sz="2400" dirty="0">
                <a:latin typeface="Comic Sans MS" panose="030F0702030302020204" pitchFamily="66" charset="0"/>
              </a:rPr>
              <a:t>ocean basins</a:t>
            </a:r>
            <a:endParaRPr lang="zh-TW" altLang="en-US" sz="2400" dirty="0">
              <a:latin typeface="Comic Sans MS" panose="030F0702030302020204" pitchFamily="66" charset="0"/>
            </a:endParaRPr>
          </a:p>
        </p:txBody>
      </p:sp>
    </p:spTree>
    <p:extLst>
      <p:ext uri="{BB962C8B-B14F-4D97-AF65-F5344CB8AC3E}">
        <p14:creationId xmlns:p14="http://schemas.microsoft.com/office/powerpoint/2010/main" val="3348706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991600" cy="1066800"/>
          </a:xfrm>
        </p:spPr>
        <p:txBody>
          <a:bodyPr>
            <a:noAutofit/>
          </a:bodyPr>
          <a:lstStyle/>
          <a:p>
            <a:r>
              <a:rPr lang="en-US" altLang="zh-TW" sz="3600" b="1" dirty="0" smtClean="0">
                <a:solidFill>
                  <a:srgbClr val="FFC000"/>
                </a:solidFill>
                <a:latin typeface="Comic Sans MS" panose="030F0702030302020204" pitchFamily="66" charset="0"/>
              </a:rPr>
              <a:t>Purpose of the study</a:t>
            </a:r>
            <a:r>
              <a:rPr lang="en-US" altLang="zh-TW" sz="3600" b="1" dirty="0" smtClean="0">
                <a:solidFill>
                  <a:srgbClr val="0000FF"/>
                </a:solidFill>
                <a:latin typeface="Comic Sans MS" panose="030F0702030302020204" pitchFamily="66" charset="0"/>
              </a:rPr>
              <a:t/>
            </a:r>
            <a:br>
              <a:rPr lang="en-US" altLang="zh-TW" sz="3600" b="1" dirty="0" smtClean="0">
                <a:solidFill>
                  <a:srgbClr val="0000FF"/>
                </a:solidFill>
                <a:latin typeface="Comic Sans MS" panose="030F0702030302020204" pitchFamily="66" charset="0"/>
              </a:rPr>
            </a:br>
            <a:endParaRPr lang="zh-TW" altLang="en-US" sz="3600" b="1" dirty="0">
              <a:solidFill>
                <a:srgbClr val="0000FF"/>
              </a:solidFill>
              <a:latin typeface="Comic Sans MS" panose="030F0702030302020204" pitchFamily="66" charset="0"/>
            </a:endParaRPr>
          </a:p>
        </p:txBody>
      </p:sp>
      <p:sp>
        <p:nvSpPr>
          <p:cNvPr id="8" name="矩形 7"/>
          <p:cNvSpPr/>
          <p:nvPr/>
        </p:nvSpPr>
        <p:spPr>
          <a:xfrm>
            <a:off x="205408" y="838200"/>
            <a:ext cx="8938591" cy="3416320"/>
          </a:xfrm>
          <a:prstGeom prst="rect">
            <a:avLst/>
          </a:prstGeom>
        </p:spPr>
        <p:txBody>
          <a:bodyPr wrap="square">
            <a:spAutoFit/>
          </a:bodyPr>
          <a:lstStyle/>
          <a:p>
            <a:r>
              <a:rPr lang="en-US" altLang="zh-TW" sz="3600" dirty="0" smtClean="0">
                <a:solidFill>
                  <a:schemeClr val="tx2">
                    <a:lumMod val="75000"/>
                  </a:schemeClr>
                </a:solidFill>
                <a:latin typeface="Comic Sans MS" panose="030F0702030302020204" pitchFamily="66" charset="0"/>
              </a:rPr>
              <a:t>- Investigate </a:t>
            </a:r>
            <a:r>
              <a:rPr lang="en-US" altLang="zh-TW" sz="3600" dirty="0">
                <a:solidFill>
                  <a:schemeClr val="tx2">
                    <a:lumMod val="75000"/>
                  </a:schemeClr>
                </a:solidFill>
                <a:latin typeface="Comic Sans MS" panose="030F0702030302020204" pitchFamily="66" charset="0"/>
              </a:rPr>
              <a:t>the </a:t>
            </a:r>
            <a:r>
              <a:rPr lang="en-US" altLang="zh-TW" sz="3600" dirty="0">
                <a:solidFill>
                  <a:srgbClr val="FF0000"/>
                </a:solidFill>
                <a:latin typeface="Comic Sans MS" panose="030F0702030302020204" pitchFamily="66" charset="0"/>
              </a:rPr>
              <a:t>properties, formation,</a:t>
            </a:r>
          </a:p>
          <a:p>
            <a:r>
              <a:rPr lang="en-US" altLang="zh-TW" sz="3600" dirty="0">
                <a:solidFill>
                  <a:srgbClr val="FF0000"/>
                </a:solidFill>
                <a:latin typeface="Comic Sans MS" panose="030F0702030302020204" pitchFamily="66" charset="0"/>
              </a:rPr>
              <a:t>and dissipation</a:t>
            </a:r>
            <a:r>
              <a:rPr lang="en-US" altLang="zh-TW" sz="3600" dirty="0">
                <a:solidFill>
                  <a:schemeClr val="tx2">
                    <a:lumMod val="75000"/>
                  </a:schemeClr>
                </a:solidFill>
                <a:latin typeface="Comic Sans MS" panose="030F0702030302020204" pitchFamily="66" charset="0"/>
              </a:rPr>
              <a:t> of the North Pacific </a:t>
            </a:r>
            <a:r>
              <a:rPr lang="en-US" altLang="zh-TW" sz="3600" dirty="0" smtClean="0">
                <a:solidFill>
                  <a:schemeClr val="tx2">
                    <a:lumMod val="75000"/>
                  </a:schemeClr>
                </a:solidFill>
                <a:latin typeface="Comic Sans MS" panose="030F0702030302020204" pitchFamily="66" charset="0"/>
              </a:rPr>
              <a:t>ESTMW </a:t>
            </a:r>
          </a:p>
          <a:p>
            <a:r>
              <a:rPr lang="en-US" altLang="zh-TW" sz="3600" dirty="0" smtClean="0">
                <a:solidFill>
                  <a:schemeClr val="tx2">
                    <a:lumMod val="75000"/>
                  </a:schemeClr>
                </a:solidFill>
                <a:latin typeface="Comic Sans MS" panose="030F0702030302020204" pitchFamily="66" charset="0"/>
              </a:rPr>
              <a:t>- </a:t>
            </a:r>
            <a:r>
              <a:rPr lang="en-US" altLang="zh-TW" sz="3600" dirty="0" smtClean="0">
                <a:solidFill>
                  <a:srgbClr val="FF0000"/>
                </a:solidFill>
                <a:latin typeface="Comic Sans MS" panose="030F0702030302020204" pitchFamily="66" charset="0"/>
              </a:rPr>
              <a:t>Impact</a:t>
            </a:r>
            <a:r>
              <a:rPr lang="en-US" altLang="zh-TW" sz="3600" dirty="0" smtClean="0">
                <a:solidFill>
                  <a:schemeClr val="tx2">
                    <a:lumMod val="75000"/>
                  </a:schemeClr>
                </a:solidFill>
                <a:latin typeface="Comic Sans MS" panose="030F0702030302020204" pitchFamily="66" charset="0"/>
              </a:rPr>
              <a:t> </a:t>
            </a:r>
            <a:r>
              <a:rPr lang="en-US" altLang="zh-TW" sz="3600" dirty="0">
                <a:solidFill>
                  <a:schemeClr val="tx2">
                    <a:lumMod val="75000"/>
                  </a:schemeClr>
                </a:solidFill>
                <a:latin typeface="Comic Sans MS" panose="030F0702030302020204" pitchFamily="66" charset="0"/>
              </a:rPr>
              <a:t>of the North Pacific ESTMW on </a:t>
            </a:r>
            <a:r>
              <a:rPr lang="en-US" altLang="zh-TW" sz="3600" dirty="0" err="1">
                <a:solidFill>
                  <a:srgbClr val="FF0000"/>
                </a:solidFill>
                <a:latin typeface="Comic Sans MS" panose="030F0702030302020204" pitchFamily="66" charset="0"/>
              </a:rPr>
              <a:t>interannual</a:t>
            </a:r>
            <a:r>
              <a:rPr lang="en-US" altLang="zh-TW" sz="3600" dirty="0">
                <a:solidFill>
                  <a:srgbClr val="FF0000"/>
                </a:solidFill>
                <a:latin typeface="Comic Sans MS" panose="030F0702030302020204" pitchFamily="66" charset="0"/>
              </a:rPr>
              <a:t> </a:t>
            </a:r>
            <a:r>
              <a:rPr lang="en-US" altLang="zh-TW" sz="3600" dirty="0" smtClean="0">
                <a:solidFill>
                  <a:srgbClr val="FF0000"/>
                </a:solidFill>
                <a:latin typeface="Comic Sans MS" panose="030F0702030302020204" pitchFamily="66" charset="0"/>
              </a:rPr>
              <a:t>spiciness anomalies </a:t>
            </a:r>
            <a:r>
              <a:rPr lang="en-US" altLang="zh-TW" sz="3600" dirty="0">
                <a:solidFill>
                  <a:schemeClr val="tx2">
                    <a:lumMod val="75000"/>
                  </a:schemeClr>
                </a:solidFill>
                <a:latin typeface="Comic Sans MS" panose="030F0702030302020204" pitchFamily="66" charset="0"/>
              </a:rPr>
              <a:t>in the upper permanent </a:t>
            </a:r>
            <a:r>
              <a:rPr lang="en-US" altLang="zh-TW" sz="3600" dirty="0" err="1" smtClean="0">
                <a:solidFill>
                  <a:schemeClr val="tx2">
                    <a:lumMod val="75000"/>
                  </a:schemeClr>
                </a:solidFill>
                <a:latin typeface="Comic Sans MS" panose="030F0702030302020204" pitchFamily="66" charset="0"/>
              </a:rPr>
              <a:t>pycnocline</a:t>
            </a:r>
            <a:endParaRPr lang="zh-TW" altLang="zh-TW" sz="3600" dirty="0">
              <a:solidFill>
                <a:schemeClr val="tx2">
                  <a:lumMod val="75000"/>
                </a:schemeClr>
              </a:solidFill>
              <a:latin typeface="Comic Sans MS" panose="030F0702030302020204" pitchFamily="66" charset="0"/>
            </a:endParaRPr>
          </a:p>
        </p:txBody>
      </p:sp>
    </p:spTree>
    <p:extLst>
      <p:ext uri="{BB962C8B-B14F-4D97-AF65-F5344CB8AC3E}">
        <p14:creationId xmlns:p14="http://schemas.microsoft.com/office/powerpoint/2010/main" val="2774092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矩形 7"/>
              <p:cNvSpPr/>
              <p:nvPr/>
            </p:nvSpPr>
            <p:spPr>
              <a:xfrm>
                <a:off x="1" y="533400"/>
                <a:ext cx="9144000" cy="6114879"/>
              </a:xfrm>
              <a:prstGeom prst="rect">
                <a:avLst/>
              </a:prstGeom>
            </p:spPr>
            <p:txBody>
              <a:bodyPr wrap="square">
                <a:spAutoFit/>
              </a:bodyPr>
              <a:lstStyle/>
              <a:p>
                <a:r>
                  <a:rPr lang="en-US" altLang="zh-TW" sz="2800" b="1" i="1" dirty="0" smtClean="0">
                    <a:solidFill>
                      <a:schemeClr val="tx2">
                        <a:lumMod val="75000"/>
                      </a:schemeClr>
                    </a:solidFill>
                    <a:latin typeface="Comic Sans MS" panose="030F0702030302020204" pitchFamily="66" charset="0"/>
                  </a:rPr>
                  <a:t>Temperature and Salinity: Argo (2005-2015)</a:t>
                </a:r>
              </a:p>
              <a:p>
                <a:pPr/>
                <a14:m>
                  <m:oMathPara xmlns:m="http://schemas.openxmlformats.org/officeDocument/2006/math">
                    <m:oMathParaPr>
                      <m:jc m:val="centerGroup"/>
                    </m:oMathParaPr>
                    <m:oMath xmlns:m="http://schemas.openxmlformats.org/officeDocument/2006/math">
                      <m:r>
                        <a:rPr lang="en-US" altLang="zh-TW" sz="2800" b="1" i="1" smtClean="0">
                          <a:solidFill>
                            <a:schemeClr val="tx2">
                              <a:lumMod val="75000"/>
                            </a:schemeClr>
                          </a:solidFill>
                          <a:latin typeface="Cambria Math" panose="02040503050406030204" pitchFamily="18" charset="0"/>
                        </a:rPr>
                        <m:t>𝑸</m:t>
                      </m:r>
                      <m:r>
                        <a:rPr lang="en-US" altLang="zh-TW" sz="2800" b="1" i="1" smtClean="0">
                          <a:solidFill>
                            <a:schemeClr val="tx2">
                              <a:lumMod val="75000"/>
                            </a:schemeClr>
                          </a:solidFill>
                          <a:latin typeface="Cambria Math" panose="02040503050406030204" pitchFamily="18" charset="0"/>
                        </a:rPr>
                        <m:t>=</m:t>
                      </m:r>
                      <m:r>
                        <a:rPr lang="en-US" altLang="zh-TW" sz="2800" b="1" i="1" smtClean="0">
                          <a:solidFill>
                            <a:schemeClr val="tx2">
                              <a:lumMod val="75000"/>
                            </a:schemeClr>
                          </a:solidFill>
                          <a:latin typeface="Cambria Math" panose="02040503050406030204" pitchFamily="18" charset="0"/>
                        </a:rPr>
                        <m:t>𝒈𝒇</m:t>
                      </m:r>
                      <m:f>
                        <m:fPr>
                          <m:ctrlPr>
                            <a:rPr lang="en-US" altLang="zh-TW" sz="2800" b="1" i="1" smtClean="0">
                              <a:solidFill>
                                <a:schemeClr val="tx2">
                                  <a:lumMod val="75000"/>
                                </a:schemeClr>
                              </a:solidFill>
                              <a:latin typeface="Cambria Math" panose="02040503050406030204" pitchFamily="18" charset="0"/>
                            </a:rPr>
                          </m:ctrlPr>
                        </m:fPr>
                        <m:num>
                          <m:r>
                            <a:rPr lang="zh-TW" altLang="en-US" sz="2800" b="1" i="1" smtClean="0">
                              <a:solidFill>
                                <a:schemeClr val="tx2">
                                  <a:lumMod val="75000"/>
                                </a:schemeClr>
                              </a:solidFill>
                              <a:latin typeface="Cambria Math" panose="02040503050406030204" pitchFamily="18" charset="0"/>
                            </a:rPr>
                            <m:t>𝝏</m:t>
                          </m:r>
                          <m:sSub>
                            <m:sSubPr>
                              <m:ctrlPr>
                                <a:rPr lang="en-US" altLang="zh-TW" sz="2800" b="1" i="1" smtClean="0">
                                  <a:solidFill>
                                    <a:schemeClr val="tx2">
                                      <a:lumMod val="75000"/>
                                    </a:schemeClr>
                                  </a:solidFill>
                                  <a:latin typeface="Cambria Math" panose="02040503050406030204" pitchFamily="18" charset="0"/>
                                </a:rPr>
                              </m:ctrlPr>
                            </m:sSubPr>
                            <m:e>
                              <m:r>
                                <a:rPr lang="zh-TW" altLang="en-US" sz="2800" b="1" i="1" smtClean="0">
                                  <a:solidFill>
                                    <a:schemeClr val="tx2">
                                      <a:lumMod val="75000"/>
                                    </a:schemeClr>
                                  </a:solidFill>
                                  <a:latin typeface="Cambria Math" panose="02040503050406030204" pitchFamily="18" charset="0"/>
                                </a:rPr>
                                <m:t>𝝈</m:t>
                              </m:r>
                            </m:e>
                            <m:sub>
                              <m:r>
                                <a:rPr lang="zh-TW" altLang="en-US" sz="2800" b="1" i="1" smtClean="0">
                                  <a:solidFill>
                                    <a:schemeClr val="tx2">
                                      <a:lumMod val="75000"/>
                                    </a:schemeClr>
                                  </a:solidFill>
                                  <a:latin typeface="Cambria Math" panose="02040503050406030204" pitchFamily="18" charset="0"/>
                                </a:rPr>
                                <m:t>𝜽</m:t>
                              </m:r>
                            </m:sub>
                          </m:sSub>
                        </m:num>
                        <m:den>
                          <m:r>
                            <a:rPr lang="zh-TW" altLang="en-US" sz="2800" b="1" i="1" smtClean="0">
                              <a:solidFill>
                                <a:schemeClr val="tx2">
                                  <a:lumMod val="75000"/>
                                </a:schemeClr>
                              </a:solidFill>
                              <a:latin typeface="Cambria Math" panose="02040503050406030204" pitchFamily="18" charset="0"/>
                            </a:rPr>
                            <m:t>𝝏</m:t>
                          </m:r>
                          <m:r>
                            <a:rPr lang="en-US" altLang="zh-TW" sz="2800" b="1" i="1" smtClean="0">
                              <a:solidFill>
                                <a:schemeClr val="tx2">
                                  <a:lumMod val="75000"/>
                                </a:schemeClr>
                              </a:solidFill>
                              <a:latin typeface="Cambria Math" panose="02040503050406030204" pitchFamily="18" charset="0"/>
                            </a:rPr>
                            <m:t>𝒑</m:t>
                          </m:r>
                        </m:den>
                      </m:f>
                      <m:r>
                        <a:rPr lang="en-US" altLang="zh-TW" sz="2800" b="1" i="1" smtClean="0">
                          <a:solidFill>
                            <a:schemeClr val="tx2">
                              <a:lumMod val="75000"/>
                            </a:schemeClr>
                          </a:solidFill>
                          <a:latin typeface="Cambria Math" panose="02040503050406030204" pitchFamily="18" charset="0"/>
                        </a:rPr>
                        <m:t>;</m:t>
                      </m:r>
                      <m:r>
                        <a:rPr lang="en-US" altLang="zh-TW" sz="2800" b="1" i="1" smtClean="0">
                          <a:solidFill>
                            <a:schemeClr val="tx2">
                              <a:lumMod val="75000"/>
                            </a:schemeClr>
                          </a:solidFill>
                          <a:latin typeface="Cambria Math" panose="02040503050406030204" pitchFamily="18" charset="0"/>
                        </a:rPr>
                        <m:t>𝑵</m:t>
                      </m:r>
                      <m:r>
                        <a:rPr lang="en-US" altLang="zh-TW" sz="2800" b="1" i="1" smtClean="0">
                          <a:solidFill>
                            <a:schemeClr val="tx2">
                              <a:lumMod val="75000"/>
                            </a:schemeClr>
                          </a:solidFill>
                          <a:latin typeface="Cambria Math" panose="02040503050406030204" pitchFamily="18" charset="0"/>
                        </a:rPr>
                        <m:t>=</m:t>
                      </m:r>
                      <m:rad>
                        <m:radPr>
                          <m:degHide m:val="on"/>
                          <m:ctrlPr>
                            <a:rPr lang="en-US" altLang="zh-TW" sz="2800" b="1" i="1" smtClean="0">
                              <a:solidFill>
                                <a:schemeClr val="tx2">
                                  <a:lumMod val="75000"/>
                                </a:schemeClr>
                              </a:solidFill>
                              <a:latin typeface="Cambria Math" panose="02040503050406030204" pitchFamily="18" charset="0"/>
                            </a:rPr>
                          </m:ctrlPr>
                        </m:radPr>
                        <m:deg/>
                        <m:e>
                          <m:sSup>
                            <m:sSupPr>
                              <m:ctrlPr>
                                <a:rPr lang="en-US" altLang="zh-TW" sz="2800" b="1" i="1" smtClean="0">
                                  <a:solidFill>
                                    <a:schemeClr val="tx2">
                                      <a:lumMod val="75000"/>
                                    </a:schemeClr>
                                  </a:solidFill>
                                  <a:latin typeface="Cambria Math" panose="02040503050406030204" pitchFamily="18" charset="0"/>
                                </a:rPr>
                              </m:ctrlPr>
                            </m:sSupPr>
                            <m:e>
                              <m:r>
                                <a:rPr lang="en-US" altLang="zh-TW" sz="2800" b="1" i="1" smtClean="0">
                                  <a:solidFill>
                                    <a:schemeClr val="tx2">
                                      <a:lumMod val="75000"/>
                                    </a:schemeClr>
                                  </a:solidFill>
                                  <a:latin typeface="Cambria Math" panose="02040503050406030204" pitchFamily="18" charset="0"/>
                                </a:rPr>
                                <m:t>𝒈</m:t>
                              </m:r>
                            </m:e>
                            <m:sup>
                              <m:r>
                                <a:rPr lang="en-US" altLang="zh-TW" sz="2800" b="1" i="1" smtClean="0">
                                  <a:solidFill>
                                    <a:schemeClr val="tx2">
                                      <a:lumMod val="75000"/>
                                    </a:schemeClr>
                                  </a:solidFill>
                                  <a:latin typeface="Cambria Math" panose="02040503050406030204" pitchFamily="18" charset="0"/>
                                </a:rPr>
                                <m:t>𝟐</m:t>
                              </m:r>
                            </m:sup>
                          </m:sSup>
                          <m:f>
                            <m:fPr>
                              <m:ctrlPr>
                                <a:rPr lang="en-US" altLang="zh-TW" sz="2800" b="1" i="1">
                                  <a:solidFill>
                                    <a:schemeClr val="tx2">
                                      <a:lumMod val="75000"/>
                                    </a:schemeClr>
                                  </a:solidFill>
                                  <a:latin typeface="Cambria Math" panose="02040503050406030204" pitchFamily="18" charset="0"/>
                                </a:rPr>
                              </m:ctrlPr>
                            </m:fPr>
                            <m:num>
                              <m:r>
                                <a:rPr lang="zh-TW" altLang="en-US" sz="2800" b="1" i="1">
                                  <a:solidFill>
                                    <a:schemeClr val="tx2">
                                      <a:lumMod val="75000"/>
                                    </a:schemeClr>
                                  </a:solidFill>
                                  <a:latin typeface="Cambria Math" panose="02040503050406030204" pitchFamily="18" charset="0"/>
                                </a:rPr>
                                <m:t>𝝏</m:t>
                              </m:r>
                              <m:sSub>
                                <m:sSubPr>
                                  <m:ctrlPr>
                                    <a:rPr lang="en-US" altLang="zh-TW" sz="2800" b="1" i="1">
                                      <a:solidFill>
                                        <a:schemeClr val="tx2">
                                          <a:lumMod val="75000"/>
                                        </a:schemeClr>
                                      </a:solidFill>
                                      <a:latin typeface="Cambria Math" panose="02040503050406030204" pitchFamily="18" charset="0"/>
                                    </a:rPr>
                                  </m:ctrlPr>
                                </m:sSubPr>
                                <m:e>
                                  <m:r>
                                    <a:rPr lang="zh-TW" altLang="en-US" sz="2800" b="1" i="1">
                                      <a:solidFill>
                                        <a:schemeClr val="tx2">
                                          <a:lumMod val="75000"/>
                                        </a:schemeClr>
                                      </a:solidFill>
                                      <a:latin typeface="Cambria Math" panose="02040503050406030204" pitchFamily="18" charset="0"/>
                                    </a:rPr>
                                    <m:t>𝝈</m:t>
                                  </m:r>
                                </m:e>
                                <m:sub>
                                  <m:r>
                                    <a:rPr lang="zh-TW" altLang="en-US" sz="2800" b="1" i="1">
                                      <a:solidFill>
                                        <a:schemeClr val="tx2">
                                          <a:lumMod val="75000"/>
                                        </a:schemeClr>
                                      </a:solidFill>
                                      <a:latin typeface="Cambria Math" panose="02040503050406030204" pitchFamily="18" charset="0"/>
                                    </a:rPr>
                                    <m:t>𝜽</m:t>
                                  </m:r>
                                </m:sub>
                              </m:sSub>
                            </m:num>
                            <m:den>
                              <m:r>
                                <a:rPr lang="zh-TW" altLang="en-US" sz="2800" b="1" i="1">
                                  <a:solidFill>
                                    <a:schemeClr val="tx2">
                                      <a:lumMod val="75000"/>
                                    </a:schemeClr>
                                  </a:solidFill>
                                  <a:latin typeface="Cambria Math" panose="02040503050406030204" pitchFamily="18" charset="0"/>
                                </a:rPr>
                                <m:t>𝝏</m:t>
                              </m:r>
                              <m:r>
                                <a:rPr lang="en-US" altLang="zh-TW" sz="2800" b="1" i="1">
                                  <a:solidFill>
                                    <a:schemeClr val="tx2">
                                      <a:lumMod val="75000"/>
                                    </a:schemeClr>
                                  </a:solidFill>
                                  <a:latin typeface="Cambria Math" panose="02040503050406030204" pitchFamily="18" charset="0"/>
                                </a:rPr>
                                <m:t>𝒑</m:t>
                              </m:r>
                            </m:den>
                          </m:f>
                        </m:e>
                      </m:rad>
                    </m:oMath>
                  </m:oMathPara>
                </a14:m>
                <a:endParaRPr lang="en-US" altLang="zh-TW" sz="2800" b="1" i="1" dirty="0" smtClean="0">
                  <a:solidFill>
                    <a:schemeClr val="tx2">
                      <a:lumMod val="75000"/>
                    </a:schemeClr>
                  </a:solidFill>
                  <a:latin typeface="Comic Sans MS" panose="030F0702030302020204" pitchFamily="66" charset="0"/>
                </a:endParaRPr>
              </a:p>
              <a:p>
                <a:r>
                  <a:rPr lang="en-US" altLang="zh-TW" sz="2800" b="1" i="1" dirty="0" smtClean="0">
                    <a:solidFill>
                      <a:srgbClr val="FF0000"/>
                    </a:solidFill>
                    <a:latin typeface="Comic Sans MS" panose="030F0702030302020204" pitchFamily="66" charset="0"/>
                  </a:rPr>
                  <a:t>Mode water</a:t>
                </a:r>
                <a:r>
                  <a:rPr lang="en-US" altLang="zh-TW" sz="2800" b="1" i="1" dirty="0" smtClean="0">
                    <a:solidFill>
                      <a:schemeClr val="tx2">
                        <a:lumMod val="75000"/>
                      </a:schemeClr>
                    </a:solidFill>
                    <a:latin typeface="Comic Sans MS" panose="030F0702030302020204" pitchFamily="66" charset="0"/>
                  </a:rPr>
                  <a:t>: </a:t>
                </a:r>
                <a14:m>
                  <m:oMath xmlns:m="http://schemas.openxmlformats.org/officeDocument/2006/math">
                    <m:sSup>
                      <m:sSupPr>
                        <m:ctrlPr>
                          <a:rPr lang="en-US" altLang="zh-TW" sz="2800" b="1" i="1" smtClean="0">
                            <a:solidFill>
                              <a:schemeClr val="tx2">
                                <a:lumMod val="75000"/>
                              </a:schemeClr>
                            </a:solidFill>
                            <a:latin typeface="Cambria Math" panose="02040503050406030204" pitchFamily="18" charset="0"/>
                          </a:rPr>
                        </m:ctrlPr>
                      </m:sSupPr>
                      <m:e>
                        <m:r>
                          <a:rPr lang="en-US" altLang="zh-TW" sz="2800" b="1" i="1" smtClean="0">
                            <a:solidFill>
                              <a:schemeClr val="tx2">
                                <a:lumMod val="75000"/>
                              </a:schemeClr>
                            </a:solidFill>
                            <a:latin typeface="Cambria Math" panose="02040503050406030204" pitchFamily="18" charset="0"/>
                          </a:rPr>
                          <m:t>𝑸</m:t>
                        </m:r>
                        <m:r>
                          <a:rPr lang="en-US" altLang="zh-TW" sz="2800" b="1" i="1" smtClean="0">
                            <a:solidFill>
                              <a:schemeClr val="tx2">
                                <a:lumMod val="75000"/>
                              </a:schemeClr>
                            </a:solidFill>
                            <a:latin typeface="Cambria Math" panose="02040503050406030204" pitchFamily="18" charset="0"/>
                          </a:rPr>
                          <m:t>&lt;</m:t>
                        </m:r>
                        <m:r>
                          <a:rPr lang="en-US" altLang="zh-TW" sz="2800" b="1" i="1" smtClean="0">
                            <a:solidFill>
                              <a:schemeClr val="tx2">
                                <a:lumMod val="75000"/>
                              </a:schemeClr>
                            </a:solidFill>
                            <a:latin typeface="Cambria Math" panose="02040503050406030204" pitchFamily="18" charset="0"/>
                          </a:rPr>
                          <m:t>𝟑</m:t>
                        </m:r>
                        <m:r>
                          <a:rPr lang="en-US" altLang="zh-TW" sz="2800" b="1" i="1" smtClean="0">
                            <a:solidFill>
                              <a:schemeClr val="tx2">
                                <a:lumMod val="75000"/>
                              </a:schemeClr>
                            </a:solidFill>
                            <a:latin typeface="Cambria Math" panose="02040503050406030204" pitchFamily="18" charset="0"/>
                          </a:rPr>
                          <m:t>.</m:t>
                        </m:r>
                        <m:r>
                          <a:rPr lang="en-US" altLang="zh-TW" sz="2800" b="1" i="1" smtClean="0">
                            <a:solidFill>
                              <a:schemeClr val="tx2">
                                <a:lumMod val="75000"/>
                              </a:schemeClr>
                            </a:solidFill>
                            <a:latin typeface="Cambria Math" panose="02040503050406030204" pitchFamily="18" charset="0"/>
                          </a:rPr>
                          <m:t>𝟎</m:t>
                        </m:r>
                        <m:r>
                          <a:rPr lang="en-US" altLang="zh-TW" sz="2800" b="1" i="1" smtClean="0">
                            <a:solidFill>
                              <a:schemeClr val="tx2">
                                <a:lumMod val="75000"/>
                              </a:schemeClr>
                            </a:solidFill>
                            <a:latin typeface="Cambria Math" panose="02040503050406030204" pitchFamily="18" charset="0"/>
                            <a:ea typeface="Cambria Math" panose="02040503050406030204" pitchFamily="18" charset="0"/>
                          </a:rPr>
                          <m:t>×</m:t>
                        </m:r>
                        <m:r>
                          <a:rPr lang="en-US" altLang="zh-TW" sz="2800" b="1" i="1" smtClean="0">
                            <a:solidFill>
                              <a:schemeClr val="tx2">
                                <a:lumMod val="75000"/>
                              </a:schemeClr>
                            </a:solidFill>
                            <a:latin typeface="Cambria Math" panose="02040503050406030204" pitchFamily="18" charset="0"/>
                            <a:ea typeface="Cambria Math" panose="02040503050406030204" pitchFamily="18" charset="0"/>
                          </a:rPr>
                          <m:t>𝟏𝟎</m:t>
                        </m:r>
                      </m:e>
                      <m:sup>
                        <m:r>
                          <a:rPr lang="en-US" altLang="zh-TW" sz="2800" b="1" i="1" smtClean="0">
                            <a:solidFill>
                              <a:schemeClr val="tx2">
                                <a:lumMod val="75000"/>
                              </a:schemeClr>
                            </a:solidFill>
                            <a:latin typeface="Cambria Math" panose="02040503050406030204" pitchFamily="18" charset="0"/>
                          </a:rPr>
                          <m:t>−</m:t>
                        </m:r>
                        <m:r>
                          <a:rPr lang="en-US" altLang="zh-TW" sz="2800" b="1" i="1" smtClean="0">
                            <a:solidFill>
                              <a:schemeClr val="tx2">
                                <a:lumMod val="75000"/>
                              </a:schemeClr>
                            </a:solidFill>
                            <a:latin typeface="Cambria Math" panose="02040503050406030204" pitchFamily="18" charset="0"/>
                          </a:rPr>
                          <m:t>𝟏𝟎</m:t>
                        </m:r>
                      </m:sup>
                    </m:sSup>
                    <m:sSup>
                      <m:sSupPr>
                        <m:ctrlPr>
                          <a:rPr lang="en-US" altLang="zh-TW" sz="2800" b="1" i="1" smtClean="0">
                            <a:solidFill>
                              <a:schemeClr val="tx2">
                                <a:lumMod val="75000"/>
                              </a:schemeClr>
                            </a:solidFill>
                            <a:latin typeface="Cambria Math" panose="02040503050406030204" pitchFamily="18" charset="0"/>
                          </a:rPr>
                        </m:ctrlPr>
                      </m:sSupPr>
                      <m:e>
                        <m:r>
                          <a:rPr lang="en-US" altLang="zh-TW" sz="2800" b="1" i="1" smtClean="0">
                            <a:solidFill>
                              <a:schemeClr val="tx2">
                                <a:lumMod val="75000"/>
                              </a:schemeClr>
                            </a:solidFill>
                            <a:latin typeface="Cambria Math" panose="02040503050406030204" pitchFamily="18" charset="0"/>
                          </a:rPr>
                          <m:t>𝒎</m:t>
                        </m:r>
                      </m:e>
                      <m:sup>
                        <m:r>
                          <a:rPr lang="en-US" altLang="zh-TW" sz="2800" b="1" i="1" smtClean="0">
                            <a:solidFill>
                              <a:schemeClr val="tx2">
                                <a:lumMod val="75000"/>
                              </a:schemeClr>
                            </a:solidFill>
                            <a:latin typeface="Cambria Math" panose="02040503050406030204" pitchFamily="18" charset="0"/>
                          </a:rPr>
                          <m:t>−</m:t>
                        </m:r>
                        <m:r>
                          <a:rPr lang="en-US" altLang="zh-TW" sz="2800" b="1" i="1" smtClean="0">
                            <a:solidFill>
                              <a:schemeClr val="tx2">
                                <a:lumMod val="75000"/>
                              </a:schemeClr>
                            </a:solidFill>
                            <a:latin typeface="Cambria Math" panose="02040503050406030204" pitchFamily="18" charset="0"/>
                          </a:rPr>
                          <m:t>𝟏</m:t>
                        </m:r>
                      </m:sup>
                    </m:sSup>
                    <m:sSup>
                      <m:sSupPr>
                        <m:ctrlPr>
                          <a:rPr lang="en-US" altLang="zh-TW" sz="2800" b="1" i="1" smtClean="0">
                            <a:solidFill>
                              <a:schemeClr val="tx2">
                                <a:lumMod val="75000"/>
                              </a:schemeClr>
                            </a:solidFill>
                            <a:latin typeface="Cambria Math" panose="02040503050406030204" pitchFamily="18" charset="0"/>
                          </a:rPr>
                        </m:ctrlPr>
                      </m:sSupPr>
                      <m:e>
                        <m:r>
                          <a:rPr lang="en-US" altLang="zh-TW" sz="2800" b="1" i="1" smtClean="0">
                            <a:solidFill>
                              <a:schemeClr val="tx2">
                                <a:lumMod val="75000"/>
                              </a:schemeClr>
                            </a:solidFill>
                            <a:latin typeface="Cambria Math" panose="02040503050406030204" pitchFamily="18" charset="0"/>
                          </a:rPr>
                          <m:t>𝒔</m:t>
                        </m:r>
                      </m:e>
                      <m:sup>
                        <m:r>
                          <a:rPr lang="en-US" altLang="zh-TW" sz="2800" b="1" i="1" smtClean="0">
                            <a:solidFill>
                              <a:schemeClr val="tx2">
                                <a:lumMod val="75000"/>
                              </a:schemeClr>
                            </a:solidFill>
                            <a:latin typeface="Cambria Math" panose="02040503050406030204" pitchFamily="18" charset="0"/>
                          </a:rPr>
                          <m:t>−</m:t>
                        </m:r>
                        <m:r>
                          <a:rPr lang="en-US" altLang="zh-TW" sz="2800" b="1" i="1" smtClean="0">
                            <a:solidFill>
                              <a:schemeClr val="tx2">
                                <a:lumMod val="75000"/>
                              </a:schemeClr>
                            </a:solidFill>
                            <a:latin typeface="Cambria Math" panose="02040503050406030204" pitchFamily="18" charset="0"/>
                          </a:rPr>
                          <m:t>𝟏</m:t>
                        </m:r>
                      </m:sup>
                    </m:sSup>
                  </m:oMath>
                </a14:m>
                <a:r>
                  <a:rPr lang="en-US" altLang="zh-TW" sz="2800" b="1" i="1" dirty="0" smtClean="0">
                    <a:solidFill>
                      <a:schemeClr val="tx2">
                        <a:lumMod val="75000"/>
                      </a:schemeClr>
                    </a:solidFill>
                    <a:latin typeface="Comic Sans MS" panose="030F0702030302020204" pitchFamily="66" charset="0"/>
                  </a:rPr>
                  <a:t> below a mixed layer base</a:t>
                </a:r>
              </a:p>
              <a:p>
                <a:r>
                  <a:rPr lang="en-US" altLang="zh-TW" sz="2800" b="1" i="1" dirty="0" smtClean="0">
                    <a:solidFill>
                      <a:srgbClr val="FF0000"/>
                    </a:solidFill>
                    <a:latin typeface="Comic Sans MS" panose="030F0702030302020204" pitchFamily="66" charset="0"/>
                  </a:rPr>
                  <a:t>Core properties of mode water</a:t>
                </a:r>
                <a:r>
                  <a:rPr lang="en-US" altLang="zh-TW" sz="2800" b="1" i="1" dirty="0" smtClean="0">
                    <a:solidFill>
                      <a:schemeClr val="tx2">
                        <a:lumMod val="75000"/>
                      </a:schemeClr>
                    </a:solidFill>
                    <a:latin typeface="Comic Sans MS" panose="030F0702030302020204" pitchFamily="66" charset="0"/>
                  </a:rPr>
                  <a:t>: where Q is minimum</a:t>
                </a:r>
              </a:p>
              <a:p>
                <a:r>
                  <a:rPr lang="en-US" altLang="zh-TW" sz="2800" b="1" i="1" dirty="0" smtClean="0">
                    <a:solidFill>
                      <a:srgbClr val="FF0000"/>
                    </a:solidFill>
                    <a:latin typeface="Comic Sans MS" panose="030F0702030302020204" pitchFamily="66" charset="0"/>
                  </a:rPr>
                  <a:t>Mode water thickness (MWT)</a:t>
                </a:r>
                <a:r>
                  <a:rPr lang="en-US" altLang="zh-TW" sz="2800" b="1" i="1" dirty="0" smtClean="0">
                    <a:latin typeface="Comic Sans MS" panose="030F0702030302020204" pitchFamily="66" charset="0"/>
                  </a:rPr>
                  <a:t>:</a:t>
                </a:r>
                <a:r>
                  <a:rPr lang="en-US" altLang="zh-TW" sz="2800" b="1" i="1" dirty="0" smtClean="0">
                    <a:solidFill>
                      <a:srgbClr val="FF0000"/>
                    </a:solidFill>
                    <a:latin typeface="Comic Sans MS" panose="030F0702030302020204" pitchFamily="66" charset="0"/>
                  </a:rPr>
                  <a:t> </a:t>
                </a:r>
                <a:r>
                  <a:rPr lang="en-US" altLang="zh-TW" sz="2800" b="1" i="1" dirty="0" smtClean="0">
                    <a:solidFill>
                      <a:schemeClr val="tx2">
                        <a:lumMod val="75000"/>
                      </a:schemeClr>
                    </a:solidFill>
                    <a:latin typeface="Comic Sans MS" panose="030F0702030302020204" pitchFamily="66" charset="0"/>
                  </a:rPr>
                  <a:t>difference between the top and bottom pressures of the mode water</a:t>
                </a:r>
              </a:p>
              <a:p>
                <a:r>
                  <a:rPr lang="en-US" altLang="zh-TW" sz="2800" b="1" i="1" dirty="0" smtClean="0">
                    <a:solidFill>
                      <a:schemeClr val="tx2">
                        <a:lumMod val="75000"/>
                      </a:schemeClr>
                    </a:solidFill>
                    <a:latin typeface="Comic Sans MS" panose="030F0702030302020204" pitchFamily="66" charset="0"/>
                  </a:rPr>
                  <a:t>Mixed layer temperature, salinity, potential density and depth of each Argo profiles is from </a:t>
                </a:r>
                <a:r>
                  <a:rPr lang="en-US" altLang="zh-TW" sz="2800" b="1" i="1" dirty="0" err="1" smtClean="0">
                    <a:solidFill>
                      <a:schemeClr val="tx2">
                        <a:lumMod val="75000"/>
                      </a:schemeClr>
                    </a:solidFill>
                    <a:latin typeface="Comic Sans MS" panose="030F0702030302020204" pitchFamily="66" charset="0"/>
                  </a:rPr>
                  <a:t>Holte</a:t>
                </a:r>
                <a:r>
                  <a:rPr lang="en-US" altLang="zh-TW" sz="2800" b="1" i="1" dirty="0" smtClean="0">
                    <a:solidFill>
                      <a:schemeClr val="tx2">
                        <a:lumMod val="75000"/>
                      </a:schemeClr>
                    </a:solidFill>
                    <a:latin typeface="Comic Sans MS" panose="030F0702030302020204" pitchFamily="66" charset="0"/>
                  </a:rPr>
                  <a:t> et al. 2017</a:t>
                </a:r>
              </a:p>
              <a:p>
                <a:endParaRPr lang="en-US" altLang="zh-TW" sz="2800" b="1" i="1" dirty="0" smtClean="0">
                  <a:solidFill>
                    <a:schemeClr val="tx2">
                      <a:lumMod val="75000"/>
                    </a:schemeClr>
                  </a:solidFill>
                  <a:latin typeface="Comic Sans MS" panose="030F0702030302020204" pitchFamily="66" charset="0"/>
                </a:endParaRPr>
              </a:p>
            </p:txBody>
          </p:sp>
        </mc:Choice>
        <mc:Fallback xmlns="">
          <p:sp>
            <p:nvSpPr>
              <p:cNvPr id="7" name="矩形 7"/>
              <p:cNvSpPr>
                <a:spLocks noRot="1" noChangeAspect="1" noMove="1" noResize="1" noEditPoints="1" noAdjustHandles="1" noChangeArrowheads="1" noChangeShapeType="1" noTextEdit="1"/>
              </p:cNvSpPr>
              <p:nvPr/>
            </p:nvSpPr>
            <p:spPr>
              <a:xfrm>
                <a:off x="1" y="533400"/>
                <a:ext cx="9144000" cy="6114879"/>
              </a:xfrm>
              <a:prstGeom prst="rect">
                <a:avLst/>
              </a:prstGeom>
              <a:blipFill rotWithShape="0">
                <a:blip r:embed="rId3"/>
                <a:stretch>
                  <a:fillRect l="-1333" t="-1097" r="-12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0312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48200" y="840950"/>
            <a:ext cx="4191000" cy="5540800"/>
          </a:xfrm>
          <a:prstGeom prst="rect">
            <a:avLst/>
          </a:prstGeom>
        </p:spPr>
      </p:pic>
      <p:pic>
        <p:nvPicPr>
          <p:cNvPr id="4" name="Picture 3"/>
          <p:cNvPicPr>
            <a:picLocks noChangeAspect="1"/>
          </p:cNvPicPr>
          <p:nvPr/>
        </p:nvPicPr>
        <p:blipFill>
          <a:blip r:embed="rId4"/>
          <a:stretch>
            <a:fillRect/>
          </a:stretch>
        </p:blipFill>
        <p:spPr>
          <a:xfrm>
            <a:off x="115771" y="986324"/>
            <a:ext cx="4491789" cy="2283961"/>
          </a:xfrm>
          <a:prstGeom prst="rect">
            <a:avLst/>
          </a:prstGeom>
        </p:spPr>
      </p:pic>
      <p:pic>
        <p:nvPicPr>
          <p:cNvPr id="6" name="Picture 5"/>
          <p:cNvPicPr>
            <a:picLocks noChangeAspect="1"/>
          </p:cNvPicPr>
          <p:nvPr/>
        </p:nvPicPr>
        <p:blipFill>
          <a:blip r:embed="rId5"/>
          <a:stretch>
            <a:fillRect/>
          </a:stretch>
        </p:blipFill>
        <p:spPr>
          <a:xfrm>
            <a:off x="304800" y="3276600"/>
            <a:ext cx="3750845" cy="3040918"/>
          </a:xfrm>
          <a:prstGeom prst="rect">
            <a:avLst/>
          </a:prstGeom>
        </p:spPr>
      </p:pic>
      <p:sp>
        <p:nvSpPr>
          <p:cNvPr id="9" name="矩形 7"/>
          <p:cNvSpPr/>
          <p:nvPr/>
        </p:nvSpPr>
        <p:spPr>
          <a:xfrm>
            <a:off x="-914400" y="357306"/>
            <a:ext cx="5791200" cy="707886"/>
          </a:xfrm>
          <a:prstGeom prst="rect">
            <a:avLst/>
          </a:prstGeom>
        </p:spPr>
        <p:txBody>
          <a:bodyPr wrap="square">
            <a:spAutoFit/>
          </a:bodyPr>
          <a:lstStyle/>
          <a:p>
            <a:pPr algn="ctr"/>
            <a:r>
              <a:rPr lang="en-US" altLang="zh-TW" sz="2000" b="1" i="1" dirty="0" smtClean="0">
                <a:solidFill>
                  <a:schemeClr val="tx2">
                    <a:lumMod val="75000"/>
                  </a:schemeClr>
                </a:solidFill>
                <a:latin typeface="Comic Sans MS" panose="030F0702030302020204" pitchFamily="66" charset="0"/>
              </a:rPr>
              <a:t>MLD in February, </a:t>
            </a:r>
          </a:p>
          <a:p>
            <a:pPr algn="ctr"/>
            <a:r>
              <a:rPr lang="en-US" altLang="zh-TW" sz="2000" b="1" i="1" dirty="0" smtClean="0">
                <a:solidFill>
                  <a:schemeClr val="tx2">
                    <a:lumMod val="75000"/>
                  </a:schemeClr>
                </a:solidFill>
                <a:latin typeface="Comic Sans MS" panose="030F0702030302020204" pitchFamily="66" charset="0"/>
              </a:rPr>
              <a:t>gray shading: MLD&gt;100dbar</a:t>
            </a:r>
            <a:endParaRPr lang="zh-TW" altLang="zh-TW" sz="2000" dirty="0">
              <a:solidFill>
                <a:schemeClr val="tx2">
                  <a:lumMod val="75000"/>
                </a:schemeClr>
              </a:solidFill>
              <a:latin typeface="Comic Sans MS" panose="030F0702030302020204" pitchFamily="66" charset="0"/>
            </a:endParaRPr>
          </a:p>
        </p:txBody>
      </p:sp>
      <p:sp>
        <p:nvSpPr>
          <p:cNvPr id="2" name="Oval 1"/>
          <p:cNvSpPr/>
          <p:nvPr/>
        </p:nvSpPr>
        <p:spPr>
          <a:xfrm>
            <a:off x="2749183" y="1840596"/>
            <a:ext cx="685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Rectangle 2"/>
          <p:cNvSpPr/>
          <p:nvPr/>
        </p:nvSpPr>
        <p:spPr>
          <a:xfrm>
            <a:off x="1981200" y="3429000"/>
            <a:ext cx="1219200" cy="236220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Straight Connector 9"/>
          <p:cNvCxnSpPr/>
          <p:nvPr/>
        </p:nvCxnSpPr>
        <p:spPr>
          <a:xfrm flipV="1">
            <a:off x="5867400" y="4648200"/>
            <a:ext cx="0" cy="12954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543800" y="3733800"/>
            <a:ext cx="0" cy="22098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191000" y="342771"/>
            <a:ext cx="4343400" cy="584775"/>
          </a:xfrm>
          <a:prstGeom prst="rect">
            <a:avLst/>
          </a:prstGeom>
        </p:spPr>
        <p:txBody>
          <a:bodyPr wrap="square">
            <a:spAutoFit/>
          </a:bodyPr>
          <a:lstStyle/>
          <a:p>
            <a:pPr algn="ctr"/>
            <a:r>
              <a:rPr lang="en-US" altLang="zh-TW" sz="1600" b="1" i="1" dirty="0" smtClean="0">
                <a:solidFill>
                  <a:schemeClr val="tx2">
                    <a:lumMod val="75000"/>
                  </a:schemeClr>
                </a:solidFill>
                <a:latin typeface="Comic Sans MS" panose="030F0702030302020204" pitchFamily="66" charset="0"/>
              </a:rPr>
              <a:t>MWT &gt;20dbar in Apr-June of </a:t>
            </a:r>
          </a:p>
          <a:p>
            <a:pPr algn="ctr"/>
            <a:r>
              <a:rPr lang="en-US" altLang="zh-TW" sz="1600" b="1" i="1" dirty="0" smtClean="0">
                <a:solidFill>
                  <a:schemeClr val="tx2">
                    <a:lumMod val="75000"/>
                  </a:schemeClr>
                </a:solidFill>
                <a:latin typeface="Comic Sans MS" panose="030F0702030302020204" pitchFamily="66" charset="0"/>
              </a:rPr>
              <a:t>2005-2015 in 15-35N, 155-125W</a:t>
            </a:r>
          </a:p>
        </p:txBody>
      </p:sp>
      <mc:AlternateContent xmlns:mc="http://schemas.openxmlformats.org/markup-compatibility/2006" xmlns:a14="http://schemas.microsoft.com/office/drawing/2010/main">
        <mc:Choice Requires="a14">
          <p:sp>
            <p:nvSpPr>
              <p:cNvPr id="16" name="矩形 7"/>
              <p:cNvSpPr/>
              <p:nvPr/>
            </p:nvSpPr>
            <p:spPr>
              <a:xfrm>
                <a:off x="1295400" y="6421293"/>
                <a:ext cx="6705600" cy="407099"/>
              </a:xfrm>
              <a:prstGeom prst="rect">
                <a:avLst/>
              </a:prstGeom>
            </p:spPr>
            <p:txBody>
              <a:bodyPr wrap="square">
                <a:spAutoFit/>
              </a:bodyPr>
              <a:lstStyle/>
              <a:p>
                <a:pPr algn="ctr"/>
                <a:r>
                  <a:rPr lang="en-US" altLang="zh-TW" sz="2000" b="1" i="1" dirty="0">
                    <a:solidFill>
                      <a:schemeClr val="accent1"/>
                    </a:solidFill>
                    <a:latin typeface="Comic Sans MS" panose="030F0702030302020204" pitchFamily="66" charset="0"/>
                  </a:rPr>
                  <a:t>ESTMW: </a:t>
                </a:r>
                <a14:m>
                  <m:oMath xmlns:m="http://schemas.openxmlformats.org/officeDocument/2006/math">
                    <m:sSub>
                      <m:sSubPr>
                        <m:ctrlPr>
                          <a:rPr lang="en-US" altLang="zh-TW" sz="2000" b="1" i="1">
                            <a:solidFill>
                              <a:schemeClr val="accent1"/>
                            </a:solidFill>
                            <a:latin typeface="Cambria Math" panose="02040503050406030204" pitchFamily="18" charset="0"/>
                          </a:rPr>
                        </m:ctrlPr>
                      </m:sSubPr>
                      <m:e>
                        <m:r>
                          <a:rPr lang="en-US" altLang="zh-TW" sz="2000" b="1" i="1">
                            <a:solidFill>
                              <a:schemeClr val="accent1"/>
                            </a:solidFill>
                            <a:latin typeface="Cambria Math" panose="02040503050406030204" pitchFamily="18" charset="0"/>
                          </a:rPr>
                          <m:t>𝟐𝟒</m:t>
                        </m:r>
                        <m:r>
                          <a:rPr lang="en-US" altLang="zh-TW" sz="2000" b="1" i="1">
                            <a:solidFill>
                              <a:schemeClr val="accent1"/>
                            </a:solidFill>
                            <a:latin typeface="Cambria Math" panose="02040503050406030204" pitchFamily="18" charset="0"/>
                          </a:rPr>
                          <m:t>.</m:t>
                        </m:r>
                        <m:r>
                          <a:rPr lang="en-US" altLang="zh-TW" sz="2000" b="1" i="1">
                            <a:solidFill>
                              <a:schemeClr val="accent1"/>
                            </a:solidFill>
                            <a:latin typeface="Cambria Math" panose="02040503050406030204" pitchFamily="18" charset="0"/>
                          </a:rPr>
                          <m:t>𝟓</m:t>
                        </m:r>
                        <m:r>
                          <a:rPr lang="en-US" altLang="zh-TW" sz="2000" b="1" i="1">
                            <a:solidFill>
                              <a:schemeClr val="accent1"/>
                            </a:solidFill>
                            <a:latin typeface="Cambria Math" panose="02040503050406030204" pitchFamily="18" charset="0"/>
                          </a:rPr>
                          <m:t>≤</m:t>
                        </m:r>
                        <m:r>
                          <a:rPr lang="zh-TW" altLang="en-US" sz="2000" b="1" i="1">
                            <a:solidFill>
                              <a:schemeClr val="accent1"/>
                            </a:solidFill>
                            <a:latin typeface="Cambria Math" panose="02040503050406030204" pitchFamily="18" charset="0"/>
                          </a:rPr>
                          <m:t>𝝈</m:t>
                        </m:r>
                      </m:e>
                      <m:sub>
                        <m:r>
                          <a:rPr lang="zh-TW" altLang="en-US" sz="2000" b="1" i="1">
                            <a:solidFill>
                              <a:schemeClr val="accent1"/>
                            </a:solidFill>
                            <a:latin typeface="Cambria Math" panose="02040503050406030204" pitchFamily="18" charset="0"/>
                          </a:rPr>
                          <m:t>𝜽</m:t>
                        </m:r>
                      </m:sub>
                    </m:sSub>
                  </m:oMath>
                </a14:m>
                <a:r>
                  <a:rPr lang="en-US" altLang="zh-TW" sz="2000" b="1" i="1" dirty="0">
                    <a:solidFill>
                      <a:schemeClr val="accent1"/>
                    </a:solidFill>
                    <a:latin typeface="Comic Sans MS" panose="030F0702030302020204" pitchFamily="66" charset="0"/>
                  </a:rPr>
                  <a:t> </a:t>
                </a:r>
                <a14:m>
                  <m:oMath xmlns:m="http://schemas.openxmlformats.org/officeDocument/2006/math">
                    <m:r>
                      <a:rPr lang="en-US" altLang="zh-TW" sz="2000" b="1" i="1" dirty="0">
                        <a:solidFill>
                          <a:schemeClr val="accent1"/>
                        </a:solidFill>
                        <a:latin typeface="Cambria Math" panose="02040503050406030204" pitchFamily="18" charset="0"/>
                      </a:rPr>
                      <m:t>≤</m:t>
                    </m:r>
                    <m:r>
                      <a:rPr lang="en-US" altLang="zh-TW" sz="2000" b="1" i="1" dirty="0">
                        <a:solidFill>
                          <a:schemeClr val="accent1"/>
                        </a:solidFill>
                        <a:latin typeface="Cambria Math" panose="02040503050406030204" pitchFamily="18" charset="0"/>
                      </a:rPr>
                      <m:t>𝟐𝟓</m:t>
                    </m:r>
                    <m:r>
                      <a:rPr lang="en-US" altLang="zh-TW" sz="2000" b="1" i="1" dirty="0">
                        <a:solidFill>
                          <a:schemeClr val="accent1"/>
                        </a:solidFill>
                        <a:latin typeface="Cambria Math" panose="02040503050406030204" pitchFamily="18" charset="0"/>
                      </a:rPr>
                      <m:t>.</m:t>
                    </m:r>
                    <m:r>
                      <a:rPr lang="en-US" altLang="zh-TW" sz="2000" b="1" i="1" dirty="0">
                        <a:solidFill>
                          <a:schemeClr val="accent1"/>
                        </a:solidFill>
                        <a:latin typeface="Cambria Math" panose="02040503050406030204" pitchFamily="18" charset="0"/>
                      </a:rPr>
                      <m:t>𝟐</m:t>
                    </m:r>
                    <m:r>
                      <a:rPr lang="en-US" altLang="zh-TW" sz="2000" b="1" i="1" dirty="0">
                        <a:solidFill>
                          <a:schemeClr val="accent1"/>
                        </a:solidFill>
                        <a:latin typeface="Cambria Math" panose="02040503050406030204" pitchFamily="18" charset="0"/>
                      </a:rPr>
                      <m:t> </m:t>
                    </m:r>
                    <m:r>
                      <a:rPr lang="en-US" altLang="zh-TW" sz="2000" b="1" i="1" dirty="0">
                        <a:solidFill>
                          <a:schemeClr val="accent1"/>
                        </a:solidFill>
                        <a:latin typeface="Cambria Math" panose="02040503050406030204" pitchFamily="18" charset="0"/>
                      </a:rPr>
                      <m:t>𝒌𝒈</m:t>
                    </m:r>
                    <m:sSup>
                      <m:sSupPr>
                        <m:ctrlPr>
                          <a:rPr lang="en-US" altLang="zh-TW" sz="2000" b="1" i="1" dirty="0">
                            <a:solidFill>
                              <a:schemeClr val="accent1"/>
                            </a:solidFill>
                            <a:latin typeface="Cambria Math" panose="02040503050406030204" pitchFamily="18" charset="0"/>
                          </a:rPr>
                        </m:ctrlPr>
                      </m:sSupPr>
                      <m:e>
                        <m:r>
                          <a:rPr lang="en-US" altLang="zh-TW" sz="2000" b="1" i="1" dirty="0">
                            <a:solidFill>
                              <a:schemeClr val="accent1"/>
                            </a:solidFill>
                            <a:latin typeface="Cambria Math" panose="02040503050406030204" pitchFamily="18" charset="0"/>
                          </a:rPr>
                          <m:t>𝒎</m:t>
                        </m:r>
                      </m:e>
                      <m:sup>
                        <m:r>
                          <a:rPr lang="en-US" altLang="zh-TW" sz="2000" b="1" i="1" dirty="0">
                            <a:solidFill>
                              <a:schemeClr val="accent1"/>
                            </a:solidFill>
                            <a:latin typeface="Cambria Math" panose="02040503050406030204" pitchFamily="18" charset="0"/>
                          </a:rPr>
                          <m:t>−</m:t>
                        </m:r>
                        <m:r>
                          <a:rPr lang="en-US" altLang="zh-TW" sz="2000" b="1" i="1" dirty="0">
                            <a:solidFill>
                              <a:schemeClr val="accent1"/>
                            </a:solidFill>
                            <a:latin typeface="Cambria Math" panose="02040503050406030204" pitchFamily="18" charset="0"/>
                          </a:rPr>
                          <m:t>𝟑</m:t>
                        </m:r>
                      </m:sup>
                    </m:sSup>
                    <m:r>
                      <a:rPr lang="en-US" altLang="zh-TW" sz="2000" b="1" i="1" dirty="0">
                        <a:solidFill>
                          <a:schemeClr val="accent1"/>
                        </a:solidFill>
                        <a:latin typeface="Cambria Math" panose="02040503050406030204" pitchFamily="18" charset="0"/>
                      </a:rPr>
                      <m:t> </m:t>
                    </m:r>
                  </m:oMath>
                </a14:m>
                <a:endParaRPr lang="en-US" altLang="zh-TW" sz="2000" b="1" i="1" dirty="0">
                  <a:solidFill>
                    <a:schemeClr val="accent1"/>
                  </a:solidFill>
                  <a:latin typeface="Comic Sans MS" panose="030F0702030302020204" pitchFamily="66" charset="0"/>
                </a:endParaRPr>
              </a:p>
            </p:txBody>
          </p:sp>
        </mc:Choice>
        <mc:Fallback xmlns="">
          <p:sp>
            <p:nvSpPr>
              <p:cNvPr id="16" name="矩形 7"/>
              <p:cNvSpPr>
                <a:spLocks noRot="1" noChangeAspect="1" noMove="1" noResize="1" noEditPoints="1" noAdjustHandles="1" noChangeArrowheads="1" noChangeShapeType="1" noTextEdit="1"/>
              </p:cNvSpPr>
              <p:nvPr/>
            </p:nvSpPr>
            <p:spPr>
              <a:xfrm>
                <a:off x="1295400" y="6421293"/>
                <a:ext cx="6705600" cy="407099"/>
              </a:xfrm>
              <a:prstGeom prst="rect">
                <a:avLst/>
              </a:prstGeom>
              <a:blipFill rotWithShape="0">
                <a:blip r:embed="rId6"/>
                <a:stretch>
                  <a:fillRect t="-5970" b="-25373"/>
                </a:stretch>
              </a:blipFill>
            </p:spPr>
            <p:txBody>
              <a:bodyPr/>
              <a:lstStyle/>
              <a:p>
                <a:r>
                  <a:rPr lang="zh-TW" altLang="en-US">
                    <a:noFill/>
                  </a:rPr>
                  <a:t> </a:t>
                </a:r>
              </a:p>
            </p:txBody>
          </p:sp>
        </mc:Fallback>
      </mc:AlternateContent>
      <p:cxnSp>
        <p:nvCxnSpPr>
          <p:cNvPr id="19" name="Straight Connector 18"/>
          <p:cNvCxnSpPr/>
          <p:nvPr/>
        </p:nvCxnSpPr>
        <p:spPr>
          <a:xfrm>
            <a:off x="5334000" y="2819400"/>
            <a:ext cx="24384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0" y="1600200"/>
            <a:ext cx="24384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11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20053" y="5881365"/>
                <a:ext cx="9164053" cy="923330"/>
              </a:xfrm>
              <a:prstGeom prst="rect">
                <a:avLst/>
              </a:prstGeom>
            </p:spPr>
            <p:txBody>
              <a:bodyPr wrap="square">
                <a:spAutoFit/>
              </a:bodyPr>
              <a:lstStyle/>
              <a:p>
                <a14:m>
                  <m:oMath xmlns:m="http://schemas.openxmlformats.org/officeDocument/2006/math">
                    <m:sSub>
                      <m:sSubPr>
                        <m:ctrlPr>
                          <a:rPr lang="en-US" altLang="zh-TW" b="1" i="1" smtClean="0">
                            <a:solidFill>
                              <a:schemeClr val="tx1"/>
                            </a:solidFill>
                            <a:latin typeface="Cambria Math" panose="02040503050406030204" pitchFamily="18" charset="0"/>
                          </a:rPr>
                        </m:ctrlPr>
                      </m:sSubPr>
                      <m:e>
                        <m:r>
                          <a:rPr lang="zh-TW" altLang="en-US" b="1" i="1">
                            <a:solidFill>
                              <a:schemeClr val="tx1"/>
                            </a:solidFill>
                            <a:latin typeface="Cambria Math" panose="02040503050406030204" pitchFamily="18" charset="0"/>
                          </a:rPr>
                          <m:t>𝝈</m:t>
                        </m:r>
                      </m:e>
                      <m:sub>
                        <m:r>
                          <a:rPr lang="zh-TW" altLang="en-US" b="1" i="1">
                            <a:solidFill>
                              <a:schemeClr val="tx1"/>
                            </a:solidFill>
                            <a:latin typeface="Cambria Math" panose="02040503050406030204" pitchFamily="18" charset="0"/>
                          </a:rPr>
                          <m:t>𝜽</m:t>
                        </m:r>
                      </m:sub>
                    </m:sSub>
                  </m:oMath>
                </a14:m>
                <a:r>
                  <a:rPr lang="en-US" altLang="zh-TW" dirty="0" smtClean="0">
                    <a:solidFill>
                      <a:schemeClr val="tx1"/>
                    </a:solidFill>
                    <a:latin typeface="Comic Sans MS" panose="030F0702030302020204" pitchFamily="66" charset="0"/>
                  </a:rPr>
                  <a:t> of </a:t>
                </a:r>
                <a:r>
                  <a:rPr lang="en-US" altLang="zh-TW" dirty="0" smtClean="0">
                    <a:solidFill>
                      <a:srgbClr val="FF0000"/>
                    </a:solidFill>
                    <a:latin typeface="Comic Sans MS" panose="030F0702030302020204" pitchFamily="66" charset="0"/>
                  </a:rPr>
                  <a:t>non-outcropped (colored dots), outcropped (colored crosses)</a:t>
                </a:r>
                <a:r>
                  <a:rPr lang="en-US" altLang="zh-TW" dirty="0" smtClean="0">
                    <a:latin typeface="Comic Sans MS" panose="030F0702030302020204" pitchFamily="66" charset="0"/>
                  </a:rPr>
                  <a:t>.</a:t>
                </a:r>
                <a:r>
                  <a:rPr lang="en-US" altLang="zh-TW" dirty="0" smtClean="0">
                    <a:solidFill>
                      <a:srgbClr val="FF0000"/>
                    </a:solidFill>
                    <a:latin typeface="Comic Sans MS" panose="030F0702030302020204" pitchFamily="66" charset="0"/>
                  </a:rPr>
                  <a:t> Contours:</a:t>
                </a:r>
                <a:r>
                  <a:rPr lang="en-US" altLang="zh-TW" dirty="0" smtClean="0">
                    <a:latin typeface="Comic Sans MS" panose="030F0702030302020204" pitchFamily="66" charset="0"/>
                  </a:rPr>
                  <a:t> geopotential anomaly </a:t>
                </a:r>
                <a:r>
                  <a:rPr lang="en-US" altLang="zh-TW" dirty="0">
                    <a:latin typeface="Comic Sans MS" panose="030F0702030302020204" pitchFamily="66" charset="0"/>
                  </a:rPr>
                  <a:t>at 10-dbar </a:t>
                </a:r>
                <a:r>
                  <a:rPr lang="en-US" altLang="zh-TW" dirty="0" smtClean="0">
                    <a:latin typeface="Comic Sans MS" panose="030F0702030302020204" pitchFamily="66" charset="0"/>
                  </a:rPr>
                  <a:t>depth.  </a:t>
                </a:r>
                <a:r>
                  <a:rPr lang="en-US" altLang="zh-TW" dirty="0" smtClean="0">
                    <a:solidFill>
                      <a:srgbClr val="FF0000"/>
                    </a:solidFill>
                    <a:latin typeface="Comic Sans MS" panose="030F0702030302020204" pitchFamily="66" charset="0"/>
                  </a:rPr>
                  <a:t>Gray shading </a:t>
                </a:r>
                <a:r>
                  <a:rPr lang="en-US" altLang="zh-TW" dirty="0">
                    <a:latin typeface="Comic Sans MS" panose="030F0702030302020204" pitchFamily="66" charset="0"/>
                  </a:rPr>
                  <a:t>in (a) and (</a:t>
                </a:r>
                <a:r>
                  <a:rPr lang="en-US" altLang="zh-TW" dirty="0" smtClean="0">
                    <a:latin typeface="Comic Sans MS" panose="030F0702030302020204" pitchFamily="66" charset="0"/>
                  </a:rPr>
                  <a:t>b): MLD </a:t>
                </a:r>
                <a:r>
                  <a:rPr lang="en-US" altLang="zh-TW" dirty="0">
                    <a:latin typeface="Comic Sans MS" panose="030F0702030302020204" pitchFamily="66" charset="0"/>
                  </a:rPr>
                  <a:t>&gt; 80 </a:t>
                </a:r>
                <a:r>
                  <a:rPr lang="en-US" altLang="zh-TW" dirty="0" err="1">
                    <a:latin typeface="Comic Sans MS" panose="030F0702030302020204" pitchFamily="66" charset="0"/>
                  </a:rPr>
                  <a:t>dbar</a:t>
                </a:r>
                <a:r>
                  <a:rPr lang="en-US" altLang="zh-TW" dirty="0" smtClean="0">
                    <a:latin typeface="Comic Sans MS" panose="030F0702030302020204" pitchFamily="66" charset="0"/>
                  </a:rPr>
                  <a:t>. </a:t>
                </a:r>
                <a:r>
                  <a:rPr lang="en-US" altLang="zh-TW" dirty="0" smtClean="0">
                    <a:solidFill>
                      <a:srgbClr val="FF0000"/>
                    </a:solidFill>
                    <a:latin typeface="Comic Sans MS" panose="030F0702030302020204" pitchFamily="66" charset="0"/>
                  </a:rPr>
                  <a:t>Small </a:t>
                </a:r>
                <a:r>
                  <a:rPr lang="en-US" altLang="zh-TW" dirty="0">
                    <a:solidFill>
                      <a:srgbClr val="FF0000"/>
                    </a:solidFill>
                    <a:latin typeface="Comic Sans MS" panose="030F0702030302020204" pitchFamily="66" charset="0"/>
                  </a:rPr>
                  <a:t>black </a:t>
                </a:r>
                <a:r>
                  <a:rPr lang="en-US" altLang="zh-TW" dirty="0" smtClean="0">
                    <a:solidFill>
                      <a:srgbClr val="FF0000"/>
                    </a:solidFill>
                    <a:latin typeface="Comic Sans MS" panose="030F0702030302020204" pitchFamily="66" charset="0"/>
                  </a:rPr>
                  <a:t>dots</a:t>
                </a:r>
                <a:r>
                  <a:rPr lang="en-US" altLang="zh-TW" dirty="0" smtClean="0">
                    <a:latin typeface="Comic Sans MS" panose="030F0702030302020204" pitchFamily="66" charset="0"/>
                  </a:rPr>
                  <a:t>: the </a:t>
                </a:r>
                <a:r>
                  <a:rPr lang="en-US" altLang="zh-TW" dirty="0">
                    <a:latin typeface="Comic Sans MS" panose="030F0702030302020204" pitchFamily="66" charset="0"/>
                  </a:rPr>
                  <a:t>position of Argo </a:t>
                </a:r>
                <a:r>
                  <a:rPr lang="en-US" altLang="zh-TW" dirty="0" smtClean="0">
                    <a:latin typeface="Comic Sans MS" panose="030F0702030302020204" pitchFamily="66" charset="0"/>
                  </a:rPr>
                  <a:t>profiles without </a:t>
                </a:r>
                <a:r>
                  <a:rPr lang="en-US" altLang="zh-TW" dirty="0">
                    <a:latin typeface="Comic Sans MS" panose="030F0702030302020204" pitchFamily="66" charset="0"/>
                  </a:rPr>
                  <a:t>ESTMWs </a:t>
                </a:r>
                <a:r>
                  <a:rPr lang="en-US" altLang="zh-TW" dirty="0" smtClean="0">
                    <a:latin typeface="Comic Sans MS" panose="030F0702030302020204" pitchFamily="66" charset="0"/>
                  </a:rPr>
                  <a:t>&gt; 20 </a:t>
                </a:r>
                <a:r>
                  <a:rPr lang="en-US" altLang="zh-TW" dirty="0" err="1" smtClean="0">
                    <a:latin typeface="Comic Sans MS" panose="030F0702030302020204" pitchFamily="66" charset="0"/>
                  </a:rPr>
                  <a:t>dbar</a:t>
                </a:r>
                <a:r>
                  <a:rPr lang="en-US" altLang="zh-TW" dirty="0" smtClean="0">
                    <a:latin typeface="Comic Sans MS" panose="030F0702030302020204" pitchFamily="66" charset="0"/>
                  </a:rPr>
                  <a:t>. </a:t>
                </a:r>
                <a:endParaRPr lang="en-US" altLang="zh-TW" b="1" i="1" dirty="0" smtClean="0">
                  <a:solidFill>
                    <a:schemeClr val="tx2">
                      <a:lumMod val="75000"/>
                    </a:schemeClr>
                  </a:solidFill>
                  <a:latin typeface="Comic Sans MS" panose="030F0702030302020204" pitchFamily="66"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0053" y="5881365"/>
                <a:ext cx="9164053" cy="923330"/>
              </a:xfrm>
              <a:prstGeom prst="rect">
                <a:avLst/>
              </a:prstGeom>
              <a:blipFill rotWithShape="0">
                <a:blip r:embed="rId3"/>
                <a:stretch>
                  <a:fillRect l="-599" t="-3311" b="-10596"/>
                </a:stretch>
              </a:blipFill>
            </p:spPr>
            <p:txBody>
              <a:bodyPr/>
              <a:lstStyle/>
              <a:p>
                <a:r>
                  <a:rPr lang="zh-TW" altLang="en-US">
                    <a:noFill/>
                  </a:rPr>
                  <a:t> </a:t>
                </a:r>
              </a:p>
            </p:txBody>
          </p:sp>
        </mc:Fallback>
      </mc:AlternateContent>
      <p:pic>
        <p:nvPicPr>
          <p:cNvPr id="2" name="Picture 1"/>
          <p:cNvPicPr>
            <a:picLocks noChangeAspect="1"/>
          </p:cNvPicPr>
          <p:nvPr/>
        </p:nvPicPr>
        <p:blipFill>
          <a:blip r:embed="rId4"/>
          <a:stretch>
            <a:fillRect/>
          </a:stretch>
        </p:blipFill>
        <p:spPr>
          <a:xfrm>
            <a:off x="-20053" y="723977"/>
            <a:ext cx="4668254" cy="5143423"/>
          </a:xfrm>
          <a:prstGeom prst="rect">
            <a:avLst/>
          </a:prstGeom>
        </p:spPr>
      </p:pic>
      <p:pic>
        <p:nvPicPr>
          <p:cNvPr id="3" name="Picture 2"/>
          <p:cNvPicPr>
            <a:picLocks noChangeAspect="1"/>
          </p:cNvPicPr>
          <p:nvPr/>
        </p:nvPicPr>
        <p:blipFill>
          <a:blip r:embed="rId5"/>
          <a:stretch>
            <a:fillRect/>
          </a:stretch>
        </p:blipFill>
        <p:spPr>
          <a:xfrm>
            <a:off x="4607096" y="680771"/>
            <a:ext cx="4535904" cy="5229833"/>
          </a:xfrm>
          <a:prstGeom prst="rect">
            <a:avLst/>
          </a:prstGeom>
        </p:spPr>
      </p:pic>
      <p:sp>
        <p:nvSpPr>
          <p:cNvPr id="9" name="矩形 7"/>
          <p:cNvSpPr/>
          <p:nvPr/>
        </p:nvSpPr>
        <p:spPr>
          <a:xfrm>
            <a:off x="39105" y="1044658"/>
            <a:ext cx="1600200" cy="461665"/>
          </a:xfrm>
          <a:prstGeom prst="rect">
            <a:avLst/>
          </a:prstGeom>
        </p:spPr>
        <p:txBody>
          <a:bodyPr wrap="square">
            <a:spAutoFit/>
          </a:bodyPr>
          <a:lstStyle/>
          <a:p>
            <a:pPr algn="ctr"/>
            <a:r>
              <a:rPr lang="en-US" altLang="zh-TW" sz="2400" b="1" i="1" dirty="0" smtClean="0">
                <a:solidFill>
                  <a:schemeClr val="tx2">
                    <a:lumMod val="75000"/>
                  </a:schemeClr>
                </a:solidFill>
                <a:latin typeface="Comic Sans MS" panose="030F0702030302020204" pitchFamily="66" charset="0"/>
              </a:rPr>
              <a:t>D-J</a:t>
            </a:r>
            <a:endParaRPr lang="zh-TW" altLang="zh-TW" sz="2400" dirty="0">
              <a:solidFill>
                <a:schemeClr val="tx2">
                  <a:lumMod val="75000"/>
                </a:schemeClr>
              </a:solidFill>
              <a:latin typeface="Comic Sans MS" panose="030F0702030302020204" pitchFamily="66" charset="0"/>
            </a:endParaRPr>
          </a:p>
        </p:txBody>
      </p:sp>
      <p:sp>
        <p:nvSpPr>
          <p:cNvPr id="10" name="矩形 7"/>
          <p:cNvSpPr/>
          <p:nvPr/>
        </p:nvSpPr>
        <p:spPr>
          <a:xfrm>
            <a:off x="3174338" y="1078483"/>
            <a:ext cx="1600200" cy="461665"/>
          </a:xfrm>
          <a:prstGeom prst="rect">
            <a:avLst/>
          </a:prstGeom>
        </p:spPr>
        <p:txBody>
          <a:bodyPr wrap="square">
            <a:spAutoFit/>
          </a:bodyPr>
          <a:lstStyle/>
          <a:p>
            <a:pPr algn="ctr"/>
            <a:r>
              <a:rPr lang="en-US" altLang="zh-TW" sz="2400" b="1" i="1" dirty="0" smtClean="0">
                <a:solidFill>
                  <a:schemeClr val="tx2">
                    <a:lumMod val="75000"/>
                  </a:schemeClr>
                </a:solidFill>
                <a:latin typeface="Comic Sans MS" panose="030F0702030302020204" pitchFamily="66" charset="0"/>
              </a:rPr>
              <a:t>J-J</a:t>
            </a:r>
            <a:endParaRPr lang="zh-TW" altLang="zh-TW" sz="2400" dirty="0">
              <a:solidFill>
                <a:schemeClr val="tx2">
                  <a:lumMod val="75000"/>
                </a:schemeClr>
              </a:solidFill>
              <a:latin typeface="Comic Sans MS" panose="030F0702030302020204" pitchFamily="66" charset="0"/>
            </a:endParaRPr>
          </a:p>
        </p:txBody>
      </p:sp>
      <p:sp>
        <p:nvSpPr>
          <p:cNvPr id="11" name="矩形 7"/>
          <p:cNvSpPr/>
          <p:nvPr/>
        </p:nvSpPr>
        <p:spPr>
          <a:xfrm>
            <a:off x="4766517" y="1063817"/>
            <a:ext cx="1600200" cy="461665"/>
          </a:xfrm>
          <a:prstGeom prst="rect">
            <a:avLst/>
          </a:prstGeom>
        </p:spPr>
        <p:txBody>
          <a:bodyPr wrap="square">
            <a:spAutoFit/>
          </a:bodyPr>
          <a:lstStyle/>
          <a:p>
            <a:pPr algn="ctr"/>
            <a:r>
              <a:rPr lang="en-US" altLang="zh-TW" sz="2400" b="1" i="1" dirty="0" smtClean="0">
                <a:solidFill>
                  <a:schemeClr val="tx2">
                    <a:lumMod val="75000"/>
                  </a:schemeClr>
                </a:solidFill>
                <a:latin typeface="Comic Sans MS" panose="030F0702030302020204" pitchFamily="66" charset="0"/>
              </a:rPr>
              <a:t>D-J</a:t>
            </a:r>
            <a:endParaRPr lang="zh-TW" altLang="zh-TW" sz="2400" dirty="0">
              <a:solidFill>
                <a:schemeClr val="tx2">
                  <a:lumMod val="75000"/>
                </a:schemeClr>
              </a:solidFill>
              <a:latin typeface="Comic Sans MS" panose="030F0702030302020204" pitchFamily="66" charset="0"/>
            </a:endParaRPr>
          </a:p>
        </p:txBody>
      </p:sp>
      <p:sp>
        <p:nvSpPr>
          <p:cNvPr id="12" name="矩形 7"/>
          <p:cNvSpPr/>
          <p:nvPr/>
        </p:nvSpPr>
        <p:spPr>
          <a:xfrm>
            <a:off x="7636045" y="1044659"/>
            <a:ext cx="1600200" cy="461665"/>
          </a:xfrm>
          <a:prstGeom prst="rect">
            <a:avLst/>
          </a:prstGeom>
        </p:spPr>
        <p:txBody>
          <a:bodyPr wrap="square">
            <a:spAutoFit/>
          </a:bodyPr>
          <a:lstStyle/>
          <a:p>
            <a:pPr algn="ctr"/>
            <a:r>
              <a:rPr lang="en-US" altLang="zh-TW" sz="2400" b="1" i="1" dirty="0" smtClean="0">
                <a:solidFill>
                  <a:schemeClr val="tx2">
                    <a:lumMod val="75000"/>
                  </a:schemeClr>
                </a:solidFill>
                <a:latin typeface="Comic Sans MS" panose="030F0702030302020204" pitchFamily="66" charset="0"/>
              </a:rPr>
              <a:t>J-J</a:t>
            </a:r>
            <a:endParaRPr lang="zh-TW" altLang="zh-TW" sz="2400" dirty="0">
              <a:solidFill>
                <a:schemeClr val="tx2">
                  <a:lumMod val="75000"/>
                </a:schemeClr>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矩形 7"/>
              <p:cNvSpPr/>
              <p:nvPr/>
            </p:nvSpPr>
            <p:spPr>
              <a:xfrm>
                <a:off x="142374" y="397685"/>
                <a:ext cx="4886826" cy="400110"/>
              </a:xfrm>
              <a:prstGeom prst="rect">
                <a:avLst/>
              </a:prstGeom>
            </p:spPr>
            <p:txBody>
              <a:bodyPr wrap="square">
                <a:spAutoFit/>
              </a:bodyPr>
              <a:lstStyle/>
              <a:p>
                <a:pPr algn="ctr"/>
                <a:r>
                  <a:rPr lang="en-US" altLang="zh-TW" sz="2000" b="1" i="1" dirty="0" smtClean="0">
                    <a:solidFill>
                      <a:schemeClr val="tx2">
                        <a:lumMod val="75000"/>
                      </a:schemeClr>
                    </a:solidFill>
                    <a:latin typeface="Comic Sans MS" panose="030F0702030302020204" pitchFamily="66" charset="0"/>
                  </a:rPr>
                  <a:t>Distribution of </a:t>
                </a:r>
                <a14:m>
                  <m:oMath xmlns:m="http://schemas.openxmlformats.org/officeDocument/2006/math">
                    <m:sSub>
                      <m:sSubPr>
                        <m:ctrlPr>
                          <a:rPr lang="en-US" altLang="zh-TW" sz="2000" b="1" i="1" smtClean="0">
                            <a:solidFill>
                              <a:schemeClr val="tx2">
                                <a:lumMod val="75000"/>
                              </a:schemeClr>
                            </a:solidFill>
                            <a:latin typeface="Cambria Math" panose="02040503050406030204" pitchFamily="18" charset="0"/>
                          </a:rPr>
                        </m:ctrlPr>
                      </m:sSubPr>
                      <m:e>
                        <m:r>
                          <a:rPr lang="zh-TW" altLang="en-US" sz="2000" b="1" i="1" smtClean="0">
                            <a:solidFill>
                              <a:schemeClr val="tx2">
                                <a:lumMod val="75000"/>
                              </a:schemeClr>
                            </a:solidFill>
                            <a:latin typeface="Cambria Math" panose="02040503050406030204" pitchFamily="18" charset="0"/>
                          </a:rPr>
                          <m:t>𝝈</m:t>
                        </m:r>
                      </m:e>
                      <m:sub>
                        <m:r>
                          <a:rPr lang="zh-TW" altLang="en-US" sz="2000" b="1" i="1" smtClean="0">
                            <a:solidFill>
                              <a:schemeClr val="tx2">
                                <a:lumMod val="75000"/>
                              </a:schemeClr>
                            </a:solidFill>
                            <a:latin typeface="Cambria Math" panose="02040503050406030204" pitchFamily="18" charset="0"/>
                          </a:rPr>
                          <m:t>𝜽</m:t>
                        </m:r>
                      </m:sub>
                    </m:sSub>
                  </m:oMath>
                </a14:m>
                <a:r>
                  <a:rPr lang="en-US" altLang="zh-TW" sz="2000" b="1" i="1" dirty="0" smtClean="0">
                    <a:solidFill>
                      <a:schemeClr val="tx2">
                        <a:lumMod val="75000"/>
                      </a:schemeClr>
                    </a:solidFill>
                    <a:latin typeface="Comic Sans MS" panose="030F0702030302020204" pitchFamily="66" charset="0"/>
                  </a:rPr>
                  <a:t> (MWT&gt;20 </a:t>
                </a:r>
                <a:r>
                  <a:rPr lang="en-US" altLang="zh-TW" sz="2000" b="1" i="1" dirty="0" err="1" smtClean="0">
                    <a:solidFill>
                      <a:schemeClr val="tx2">
                        <a:lumMod val="75000"/>
                      </a:schemeClr>
                    </a:solidFill>
                    <a:latin typeface="Comic Sans MS" panose="030F0702030302020204" pitchFamily="66" charset="0"/>
                  </a:rPr>
                  <a:t>dbar</a:t>
                </a:r>
                <a:r>
                  <a:rPr lang="en-US" altLang="zh-TW" sz="2000" b="1" i="1" dirty="0" smtClean="0">
                    <a:solidFill>
                      <a:schemeClr val="tx2">
                        <a:lumMod val="75000"/>
                      </a:schemeClr>
                    </a:solidFill>
                    <a:latin typeface="Comic Sans MS" panose="030F0702030302020204" pitchFamily="66" charset="0"/>
                  </a:rPr>
                  <a:t>) </a:t>
                </a:r>
              </a:p>
            </p:txBody>
          </p:sp>
        </mc:Choice>
        <mc:Fallback xmlns="">
          <p:sp>
            <p:nvSpPr>
              <p:cNvPr id="13" name="矩形 7"/>
              <p:cNvSpPr>
                <a:spLocks noRot="1" noChangeAspect="1" noMove="1" noResize="1" noEditPoints="1" noAdjustHandles="1" noChangeArrowheads="1" noChangeShapeType="1" noTextEdit="1"/>
              </p:cNvSpPr>
              <p:nvPr/>
            </p:nvSpPr>
            <p:spPr>
              <a:xfrm>
                <a:off x="142374" y="397685"/>
                <a:ext cx="4886826" cy="400110"/>
              </a:xfrm>
              <a:prstGeom prst="rect">
                <a:avLst/>
              </a:prstGeom>
              <a:blipFill rotWithShape="0">
                <a:blip r:embed="rId6"/>
                <a:stretch>
                  <a:fillRect t="-7576" b="-257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7"/>
              <p:cNvSpPr/>
              <p:nvPr/>
            </p:nvSpPr>
            <p:spPr>
              <a:xfrm>
                <a:off x="4128837" y="361891"/>
                <a:ext cx="6096000" cy="400110"/>
              </a:xfrm>
              <a:prstGeom prst="rect">
                <a:avLst/>
              </a:prstGeom>
            </p:spPr>
            <p:txBody>
              <a:bodyPr wrap="square">
                <a:spAutoFit/>
              </a:bodyPr>
              <a:lstStyle/>
              <a:p>
                <a:pPr algn="ctr"/>
                <a:r>
                  <a:rPr lang="en-US" altLang="zh-TW" sz="2000" b="1" i="1" dirty="0" smtClean="0">
                    <a:solidFill>
                      <a:schemeClr val="tx2">
                        <a:lumMod val="75000"/>
                      </a:schemeClr>
                    </a:solidFill>
                    <a:latin typeface="Comic Sans MS" panose="030F0702030302020204" pitchFamily="66" charset="0"/>
                  </a:rPr>
                  <a:t>Distribution of </a:t>
                </a:r>
                <a14:m>
                  <m:oMath xmlns:m="http://schemas.openxmlformats.org/officeDocument/2006/math">
                    <m:r>
                      <a:rPr lang="en-US" altLang="zh-TW" sz="2000" b="1" i="1" smtClean="0">
                        <a:solidFill>
                          <a:schemeClr val="tx2">
                            <a:lumMod val="75000"/>
                          </a:schemeClr>
                        </a:solidFill>
                        <a:latin typeface="Cambria Math" panose="02040503050406030204" pitchFamily="18" charset="0"/>
                      </a:rPr>
                      <m:t>𝑴𝑾𝑻</m:t>
                    </m:r>
                  </m:oMath>
                </a14:m>
                <a:endParaRPr lang="en-US" altLang="zh-TW" sz="2000" b="1" i="1" dirty="0" smtClean="0">
                  <a:solidFill>
                    <a:schemeClr val="tx2">
                      <a:lumMod val="75000"/>
                    </a:schemeClr>
                  </a:solidFill>
                  <a:latin typeface="Comic Sans MS" panose="030F0702030302020204" pitchFamily="66" charset="0"/>
                </a:endParaRPr>
              </a:p>
            </p:txBody>
          </p:sp>
        </mc:Choice>
        <mc:Fallback xmlns="">
          <p:sp>
            <p:nvSpPr>
              <p:cNvPr id="14" name="矩形 7"/>
              <p:cNvSpPr>
                <a:spLocks noRot="1" noChangeAspect="1" noMove="1" noResize="1" noEditPoints="1" noAdjustHandles="1" noChangeArrowheads="1" noChangeShapeType="1" noTextEdit="1"/>
              </p:cNvSpPr>
              <p:nvPr/>
            </p:nvSpPr>
            <p:spPr>
              <a:xfrm>
                <a:off x="4128837" y="361891"/>
                <a:ext cx="6096000" cy="400110"/>
              </a:xfrm>
              <a:prstGeom prst="rect">
                <a:avLst/>
              </a:prstGeom>
              <a:blipFill rotWithShape="0">
                <a:blip r:embed="rId7"/>
                <a:stretch>
                  <a:fillRect t="-7576" b="-2575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0445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57200"/>
            <a:ext cx="7010400" cy="6400800"/>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6934200" y="552510"/>
                <a:ext cx="2438400" cy="1938992"/>
              </a:xfrm>
              <a:prstGeom prst="rect">
                <a:avLst/>
              </a:prstGeom>
            </p:spPr>
            <p:txBody>
              <a:bodyPr wrap="square">
                <a:spAutoFit/>
              </a:bodyPr>
              <a:lstStyle/>
              <a:p>
                <a:r>
                  <a:rPr lang="en-US" altLang="zh-TW" sz="2000" b="1" i="1" dirty="0">
                    <a:solidFill>
                      <a:schemeClr val="tx2">
                        <a:lumMod val="75000"/>
                      </a:schemeClr>
                    </a:solidFill>
                    <a:latin typeface="Comic Sans MS" panose="030F0702030302020204" pitchFamily="66" charset="0"/>
                  </a:rPr>
                  <a:t>Contours: </a:t>
                </a:r>
                <a14:m>
                  <m:oMath xmlns:m="http://schemas.openxmlformats.org/officeDocument/2006/math">
                    <m:sSub>
                      <m:sSubPr>
                        <m:ctrlPr>
                          <a:rPr lang="en-US" altLang="zh-TW" sz="2000" b="1" i="1">
                            <a:solidFill>
                              <a:schemeClr val="tx2">
                                <a:lumMod val="75000"/>
                              </a:schemeClr>
                            </a:solidFill>
                            <a:latin typeface="Cambria Math" panose="02040503050406030204" pitchFamily="18" charset="0"/>
                          </a:rPr>
                        </m:ctrlPr>
                      </m:sSubPr>
                      <m:e>
                        <m:r>
                          <a:rPr lang="zh-TW" altLang="en-US" sz="2000" b="1" i="1">
                            <a:solidFill>
                              <a:schemeClr val="tx2">
                                <a:lumMod val="75000"/>
                              </a:schemeClr>
                            </a:solidFill>
                            <a:latin typeface="Cambria Math" panose="02040503050406030204" pitchFamily="18" charset="0"/>
                          </a:rPr>
                          <m:t>𝝈</m:t>
                        </m:r>
                      </m:e>
                      <m:sub>
                        <m:r>
                          <a:rPr lang="zh-TW" altLang="en-US" sz="2000" b="1" i="1">
                            <a:solidFill>
                              <a:schemeClr val="tx2">
                                <a:lumMod val="75000"/>
                              </a:schemeClr>
                            </a:solidFill>
                            <a:latin typeface="Cambria Math" panose="02040503050406030204" pitchFamily="18" charset="0"/>
                          </a:rPr>
                          <m:t>𝜽</m:t>
                        </m:r>
                      </m:sub>
                    </m:sSub>
                  </m:oMath>
                </a14:m>
                <a:r>
                  <a:rPr lang="en-US" altLang="zh-TW" sz="2000" b="1" i="1" dirty="0">
                    <a:solidFill>
                      <a:schemeClr val="tx2">
                        <a:lumMod val="75000"/>
                      </a:schemeClr>
                    </a:solidFill>
                    <a:latin typeface="Comic Sans MS" panose="030F0702030302020204" pitchFamily="66" charset="0"/>
                  </a:rPr>
                  <a:t> </a:t>
                </a:r>
              </a:p>
              <a:p>
                <a:r>
                  <a:rPr lang="en-US" altLang="zh-TW" sz="2000" b="1" i="1" dirty="0">
                    <a:solidFill>
                      <a:schemeClr val="tx2">
                        <a:lumMod val="75000"/>
                      </a:schemeClr>
                    </a:solidFill>
                    <a:latin typeface="Comic Sans MS" panose="030F0702030302020204" pitchFamily="66" charset="0"/>
                  </a:rPr>
                  <a:t>Gray shading: Q </a:t>
                </a:r>
              </a:p>
              <a:p>
                <a:r>
                  <a:rPr lang="en-US" altLang="zh-TW" sz="2000" b="1" i="1" dirty="0">
                    <a:solidFill>
                      <a:schemeClr val="tx2">
                        <a:lumMod val="75000"/>
                      </a:schemeClr>
                    </a:solidFill>
                    <a:latin typeface="Comic Sans MS" panose="030F0702030302020204" pitchFamily="66" charset="0"/>
                  </a:rPr>
                  <a:t>Thick curves: MLD</a:t>
                </a:r>
              </a:p>
              <a:p>
                <a:r>
                  <a:rPr lang="en-US" altLang="zh-TW" sz="2000" b="1" i="1" dirty="0">
                    <a:solidFill>
                      <a:schemeClr val="tx2">
                        <a:lumMod val="75000"/>
                      </a:schemeClr>
                    </a:solidFill>
                    <a:latin typeface="Comic Sans MS" panose="030F0702030302020204" pitchFamily="66" charset="0"/>
                  </a:rPr>
                  <a:t>Dashed curves: </a:t>
                </a:r>
              </a:p>
              <a:p>
                <a14:m>
                  <m:oMath xmlns:m="http://schemas.openxmlformats.org/officeDocument/2006/math">
                    <m:sSub>
                      <m:sSubPr>
                        <m:ctrlPr>
                          <a:rPr lang="en-US" altLang="zh-TW" sz="2000" b="1" i="1">
                            <a:solidFill>
                              <a:schemeClr val="tx2">
                                <a:lumMod val="75000"/>
                              </a:schemeClr>
                            </a:solidFill>
                            <a:latin typeface="Cambria Math" panose="02040503050406030204" pitchFamily="18" charset="0"/>
                          </a:rPr>
                        </m:ctrlPr>
                      </m:sSubPr>
                      <m:e>
                        <m:r>
                          <a:rPr lang="zh-TW" altLang="en-US" sz="2000" b="1" i="1">
                            <a:solidFill>
                              <a:schemeClr val="tx2">
                                <a:lumMod val="75000"/>
                              </a:schemeClr>
                            </a:solidFill>
                            <a:latin typeface="Cambria Math" panose="02040503050406030204" pitchFamily="18" charset="0"/>
                          </a:rPr>
                          <m:t>𝝈</m:t>
                        </m:r>
                      </m:e>
                      <m:sub>
                        <m:r>
                          <a:rPr lang="zh-TW" altLang="en-US" sz="2000" b="1" i="1">
                            <a:solidFill>
                              <a:schemeClr val="tx2">
                                <a:lumMod val="75000"/>
                              </a:schemeClr>
                            </a:solidFill>
                            <a:latin typeface="Cambria Math" panose="02040503050406030204" pitchFamily="18" charset="0"/>
                          </a:rPr>
                          <m:t>𝜽</m:t>
                        </m:r>
                      </m:sub>
                    </m:sSub>
                  </m:oMath>
                </a14:m>
                <a:r>
                  <a:rPr lang="en-US" altLang="zh-TW" sz="2000" b="1" i="1" dirty="0">
                    <a:solidFill>
                      <a:schemeClr val="tx2">
                        <a:lumMod val="75000"/>
                      </a:schemeClr>
                    </a:solidFill>
                    <a:latin typeface="Comic Sans MS" panose="030F0702030302020204" pitchFamily="66" charset="0"/>
                  </a:rPr>
                  <a:t> =24.9kgm-3</a:t>
                </a:r>
              </a:p>
            </p:txBody>
          </p:sp>
        </mc:Choice>
        <mc:Fallback xmlns="">
          <p:sp>
            <p:nvSpPr>
              <p:cNvPr id="8" name="矩形 7"/>
              <p:cNvSpPr>
                <a:spLocks noRot="1" noChangeAspect="1" noMove="1" noResize="1" noEditPoints="1" noAdjustHandles="1" noChangeArrowheads="1" noChangeShapeType="1" noTextEdit="1"/>
              </p:cNvSpPr>
              <p:nvPr/>
            </p:nvSpPr>
            <p:spPr>
              <a:xfrm>
                <a:off x="6934200" y="552510"/>
                <a:ext cx="2438400" cy="1938992"/>
              </a:xfrm>
              <a:prstGeom prst="rect">
                <a:avLst/>
              </a:prstGeom>
              <a:blipFill rotWithShape="0">
                <a:blip r:embed="rId4"/>
                <a:stretch>
                  <a:fillRect l="-2750" t="-1887" b="-47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7"/>
              <p:cNvSpPr/>
              <p:nvPr/>
            </p:nvSpPr>
            <p:spPr>
              <a:xfrm>
                <a:off x="2209800" y="152400"/>
                <a:ext cx="5791200" cy="400110"/>
              </a:xfrm>
              <a:prstGeom prst="rect">
                <a:avLst/>
              </a:prstGeom>
            </p:spPr>
            <p:txBody>
              <a:bodyPr wrap="square">
                <a:spAutoFit/>
              </a:bodyPr>
              <a:lstStyle/>
              <a:p>
                <a:pPr algn="ctr"/>
                <a:r>
                  <a:rPr lang="en-US" altLang="zh-TW" sz="2000" b="1" i="1" dirty="0" smtClean="0">
                    <a:solidFill>
                      <a:schemeClr val="tx2">
                        <a:lumMod val="75000"/>
                      </a:schemeClr>
                    </a:solidFill>
                    <a:latin typeface="Comic Sans MS" panose="030F0702030302020204" pitchFamily="66" charset="0"/>
                  </a:rPr>
                  <a:t>Meridional section of </a:t>
                </a:r>
                <a14:m>
                  <m:oMath xmlns:m="http://schemas.openxmlformats.org/officeDocument/2006/math">
                    <m:sSub>
                      <m:sSubPr>
                        <m:ctrlPr>
                          <a:rPr lang="en-US" altLang="zh-TW" sz="2000" b="1" i="1">
                            <a:solidFill>
                              <a:schemeClr val="tx2">
                                <a:lumMod val="75000"/>
                              </a:schemeClr>
                            </a:solidFill>
                            <a:latin typeface="Cambria Math" panose="02040503050406030204" pitchFamily="18" charset="0"/>
                          </a:rPr>
                        </m:ctrlPr>
                      </m:sSubPr>
                      <m:e>
                        <m:r>
                          <a:rPr lang="zh-TW" altLang="en-US" sz="2000" b="1" i="1">
                            <a:solidFill>
                              <a:schemeClr val="tx2">
                                <a:lumMod val="75000"/>
                              </a:schemeClr>
                            </a:solidFill>
                            <a:latin typeface="Cambria Math" panose="02040503050406030204" pitchFamily="18" charset="0"/>
                          </a:rPr>
                          <m:t>𝝈</m:t>
                        </m:r>
                      </m:e>
                      <m:sub>
                        <m:r>
                          <a:rPr lang="zh-TW" altLang="en-US" sz="2000" b="1" i="1">
                            <a:solidFill>
                              <a:schemeClr val="tx2">
                                <a:lumMod val="75000"/>
                              </a:schemeClr>
                            </a:solidFill>
                            <a:latin typeface="Cambria Math" panose="02040503050406030204" pitchFamily="18" charset="0"/>
                          </a:rPr>
                          <m:t>𝜽</m:t>
                        </m:r>
                      </m:sub>
                    </m:sSub>
                  </m:oMath>
                </a14:m>
                <a:r>
                  <a:rPr lang="en-US" altLang="zh-TW" sz="2000" b="1" i="1" dirty="0" smtClean="0">
                    <a:solidFill>
                      <a:schemeClr val="tx2">
                        <a:lumMod val="75000"/>
                      </a:schemeClr>
                    </a:solidFill>
                    <a:latin typeface="Comic Sans MS" panose="030F0702030302020204" pitchFamily="66" charset="0"/>
                  </a:rPr>
                  <a:t> and Q in Feb-June </a:t>
                </a:r>
                <a:endParaRPr lang="zh-TW" altLang="zh-TW" sz="2000" dirty="0">
                  <a:solidFill>
                    <a:schemeClr val="tx2">
                      <a:lumMod val="75000"/>
                    </a:schemeClr>
                  </a:solidFill>
                  <a:latin typeface="Comic Sans MS" panose="030F0702030302020204" pitchFamily="66" charset="0"/>
                </a:endParaRPr>
              </a:p>
            </p:txBody>
          </p:sp>
        </mc:Choice>
        <mc:Fallback xmlns="">
          <p:sp>
            <p:nvSpPr>
              <p:cNvPr id="6" name="矩形 7"/>
              <p:cNvSpPr>
                <a:spLocks noRot="1" noChangeAspect="1" noMove="1" noResize="1" noEditPoints="1" noAdjustHandles="1" noChangeArrowheads="1" noChangeShapeType="1" noTextEdit="1"/>
              </p:cNvSpPr>
              <p:nvPr/>
            </p:nvSpPr>
            <p:spPr>
              <a:xfrm>
                <a:off x="2209800" y="152400"/>
                <a:ext cx="5791200" cy="400110"/>
              </a:xfrm>
              <a:prstGeom prst="rect">
                <a:avLst/>
              </a:prstGeom>
              <a:blipFill rotWithShape="0">
                <a:blip r:embed="rId5"/>
                <a:stretch>
                  <a:fillRect t="-7576" r="-1474" b="-25758"/>
                </a:stretch>
              </a:blipFill>
            </p:spPr>
            <p:txBody>
              <a:bodyPr/>
              <a:lstStyle/>
              <a:p>
                <a:r>
                  <a:rPr lang="zh-TW" altLang="en-US">
                    <a:noFill/>
                  </a:rPr>
                  <a:t> </a:t>
                </a:r>
              </a:p>
            </p:txBody>
          </p:sp>
        </mc:Fallback>
      </mc:AlternateContent>
      <p:cxnSp>
        <p:nvCxnSpPr>
          <p:cNvPr id="3" name="Straight Connector 2"/>
          <p:cNvCxnSpPr/>
          <p:nvPr/>
        </p:nvCxnSpPr>
        <p:spPr>
          <a:xfrm>
            <a:off x="5105400" y="762000"/>
            <a:ext cx="0" cy="5257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49557" y="762000"/>
            <a:ext cx="0" cy="5257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76400" y="762000"/>
            <a:ext cx="0" cy="5257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7"/>
          <p:cNvSpPr/>
          <p:nvPr/>
        </p:nvSpPr>
        <p:spPr>
          <a:xfrm>
            <a:off x="6781800" y="4366974"/>
            <a:ext cx="2438400" cy="2246769"/>
          </a:xfrm>
          <a:prstGeom prst="rect">
            <a:avLst/>
          </a:prstGeom>
        </p:spPr>
        <p:txBody>
          <a:bodyPr wrap="square">
            <a:spAutoFit/>
          </a:bodyPr>
          <a:lstStyle/>
          <a:p>
            <a:r>
              <a:rPr lang="en-US" altLang="zh-TW" sz="2000" b="1" i="1" dirty="0" smtClean="0">
                <a:solidFill>
                  <a:srgbClr val="FF0000"/>
                </a:solidFill>
                <a:latin typeface="Comic Sans MS" panose="030F0702030302020204" pitchFamily="66" charset="0"/>
              </a:rPr>
              <a:t>Formation of subsurface low PV water in spring is due to the shoaling of the deep winter mixed layer</a:t>
            </a:r>
            <a:endParaRPr lang="en-US" altLang="zh-TW" sz="2000" b="1" i="1" dirty="0">
              <a:solidFill>
                <a:srgbClr val="FF0000"/>
              </a:solidFill>
              <a:latin typeface="Comic Sans MS" panose="030F0702030302020204" pitchFamily="66" charset="0"/>
            </a:endParaRPr>
          </a:p>
        </p:txBody>
      </p:sp>
      <p:sp>
        <p:nvSpPr>
          <p:cNvPr id="2" name="Rectangle 1"/>
          <p:cNvSpPr/>
          <p:nvPr/>
        </p:nvSpPr>
        <p:spPr>
          <a:xfrm>
            <a:off x="6864137" y="2491502"/>
            <a:ext cx="2286000" cy="1631216"/>
          </a:xfrm>
          <a:prstGeom prst="rect">
            <a:avLst/>
          </a:prstGeom>
        </p:spPr>
        <p:txBody>
          <a:bodyPr wrap="square">
            <a:spAutoFit/>
          </a:bodyPr>
          <a:lstStyle/>
          <a:p>
            <a:r>
              <a:rPr lang="en-US" altLang="zh-TW" sz="2000" b="1" i="1" dirty="0" smtClean="0">
                <a:solidFill>
                  <a:srgbClr val="0070C0"/>
                </a:solidFill>
                <a:latin typeface="Comic Sans MS" panose="030F0702030302020204" pitchFamily="66" charset="0"/>
              </a:rPr>
              <a:t>Lighter </a:t>
            </a:r>
            <a:r>
              <a:rPr lang="en-US" altLang="zh-TW" sz="2000" b="1" i="1" dirty="0">
                <a:solidFill>
                  <a:srgbClr val="0070C0"/>
                </a:solidFill>
                <a:latin typeface="Comic Sans MS" panose="030F0702030302020204" pitchFamily="66" charset="0"/>
              </a:rPr>
              <a:t>ESTMWs dissipate sooner as compared to denser ESTMWs</a:t>
            </a:r>
            <a:endParaRPr lang="zh-TW" altLang="en-US" sz="2000" b="1"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934446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0" y="3290705"/>
                <a:ext cx="8218092" cy="307777"/>
              </a:xfrm>
              <a:prstGeom prst="rect">
                <a:avLst/>
              </a:prstGeom>
            </p:spPr>
            <p:txBody>
              <a:bodyPr wrap="square">
                <a:spAutoFit/>
              </a:bodyPr>
              <a:lstStyle/>
              <a:p>
                <a:r>
                  <a:rPr lang="en-US" altLang="zh-TW" sz="1400" dirty="0" smtClean="0">
                    <a:latin typeface="Comic Sans MS" panose="030F0702030302020204" pitchFamily="66" charset="0"/>
                  </a:rPr>
                  <a:t>Gray shading indicates values smaller than 6 </a:t>
                </a:r>
                <a14:m>
                  <m:oMath xmlns:m="http://schemas.openxmlformats.org/officeDocument/2006/math">
                    <m:r>
                      <a:rPr lang="en-US" altLang="zh-TW" sz="1400" i="1" smtClean="0">
                        <a:latin typeface="Cambria Math" panose="02040503050406030204" pitchFamily="18" charset="0"/>
                        <a:ea typeface="Cambria Math" panose="02040503050406030204" pitchFamily="18" charset="0"/>
                      </a:rPr>
                      <m:t>×</m:t>
                    </m:r>
                    <m:sSup>
                      <m:sSupPr>
                        <m:ctrlPr>
                          <a:rPr lang="en-US" altLang="zh-TW" sz="1400" i="1" smtClean="0">
                            <a:latin typeface="Cambria Math" panose="02040503050406030204" pitchFamily="18" charset="0"/>
                            <a:ea typeface="Cambria Math" panose="02040503050406030204" pitchFamily="18" charset="0"/>
                          </a:rPr>
                        </m:ctrlPr>
                      </m:sSupPr>
                      <m:e>
                        <m:r>
                          <a:rPr lang="en-US" altLang="zh-TW" sz="1400" b="0" i="1" smtClean="0">
                            <a:latin typeface="Cambria Math" panose="02040503050406030204" pitchFamily="18" charset="0"/>
                            <a:ea typeface="Cambria Math" panose="02040503050406030204" pitchFamily="18" charset="0"/>
                          </a:rPr>
                          <m:t>10</m:t>
                        </m:r>
                      </m:e>
                      <m:sup>
                        <m:r>
                          <a:rPr lang="en-US" altLang="zh-TW" sz="1400" b="0" i="1" smtClean="0">
                            <a:latin typeface="Cambria Math" panose="02040503050406030204" pitchFamily="18" charset="0"/>
                            <a:ea typeface="Cambria Math" panose="02040503050406030204" pitchFamily="18" charset="0"/>
                          </a:rPr>
                          <m:t>−3</m:t>
                        </m:r>
                      </m:sup>
                    </m:sSup>
                    <m:sSup>
                      <m:sSupPr>
                        <m:ctrlPr>
                          <a:rPr lang="en-US" altLang="zh-TW" sz="1400" i="1" smtClean="0">
                            <a:latin typeface="Cambria Math" panose="02040503050406030204" pitchFamily="18" charset="0"/>
                            <a:ea typeface="Cambria Math" panose="02040503050406030204" pitchFamily="18" charset="0"/>
                          </a:rPr>
                        </m:ctrlPr>
                      </m:sSupPr>
                      <m:e>
                        <m:r>
                          <a:rPr lang="en-US" altLang="zh-TW" sz="1400" b="0" i="1" smtClean="0">
                            <a:latin typeface="Cambria Math" panose="02040503050406030204" pitchFamily="18" charset="0"/>
                            <a:ea typeface="Cambria Math" panose="02040503050406030204" pitchFamily="18" charset="0"/>
                          </a:rPr>
                          <m:t>𝑠</m:t>
                        </m:r>
                      </m:e>
                      <m:sup>
                        <m:r>
                          <a:rPr lang="en-US" altLang="zh-TW" sz="1400" b="0" i="1" smtClean="0">
                            <a:latin typeface="Cambria Math" panose="02040503050406030204" pitchFamily="18" charset="0"/>
                            <a:ea typeface="Cambria Math" panose="02040503050406030204" pitchFamily="18" charset="0"/>
                          </a:rPr>
                          <m:t>−1</m:t>
                        </m:r>
                      </m:sup>
                    </m:sSup>
                  </m:oMath>
                </a14:m>
                <a:endParaRPr lang="en-US" altLang="zh-TW" sz="1400" b="1" i="1" dirty="0" smtClean="0">
                  <a:solidFill>
                    <a:schemeClr val="tx2">
                      <a:lumMod val="75000"/>
                    </a:schemeClr>
                  </a:solidFill>
                  <a:latin typeface="Comic Sans MS" panose="030F0702030302020204" pitchFamily="66"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0" y="3290705"/>
                <a:ext cx="8218092" cy="307777"/>
              </a:xfrm>
              <a:prstGeom prst="rect">
                <a:avLst/>
              </a:prstGeom>
              <a:blipFill rotWithShape="0">
                <a:blip r:embed="rId3"/>
                <a:stretch>
                  <a:fillRect l="-223" t="-4000" b="-20000"/>
                </a:stretch>
              </a:blipFill>
            </p:spPr>
            <p:txBody>
              <a:bodyPr/>
              <a:lstStyle/>
              <a:p>
                <a:r>
                  <a:rPr lang="zh-TW" altLang="en-US">
                    <a:noFill/>
                  </a:rPr>
                  <a:t> </a:t>
                </a:r>
              </a:p>
            </p:txBody>
          </p:sp>
        </mc:Fallback>
      </mc:AlternateContent>
      <p:sp>
        <p:nvSpPr>
          <p:cNvPr id="13" name="矩形 7"/>
          <p:cNvSpPr/>
          <p:nvPr/>
        </p:nvSpPr>
        <p:spPr>
          <a:xfrm>
            <a:off x="0" y="476191"/>
            <a:ext cx="4343400" cy="400110"/>
          </a:xfrm>
          <a:prstGeom prst="rect">
            <a:avLst/>
          </a:prstGeom>
        </p:spPr>
        <p:txBody>
          <a:bodyPr wrap="square">
            <a:spAutoFit/>
          </a:bodyPr>
          <a:lstStyle/>
          <a:p>
            <a:pPr algn="ctr"/>
            <a:r>
              <a:rPr lang="en-US" altLang="zh-TW" sz="2000" b="1" i="1" dirty="0" smtClean="0">
                <a:solidFill>
                  <a:schemeClr val="tx2">
                    <a:lumMod val="75000"/>
                  </a:schemeClr>
                </a:solidFill>
                <a:latin typeface="Comic Sans MS" panose="030F0702030302020204" pitchFamily="66" charset="0"/>
              </a:rPr>
              <a:t>Distribution of N at MLD in Feb</a:t>
            </a:r>
          </a:p>
        </p:txBody>
      </p:sp>
      <p:sp>
        <p:nvSpPr>
          <p:cNvPr id="14" name="矩形 7"/>
          <p:cNvSpPr/>
          <p:nvPr/>
        </p:nvSpPr>
        <p:spPr>
          <a:xfrm>
            <a:off x="-636192" y="3707801"/>
            <a:ext cx="6096000" cy="400110"/>
          </a:xfrm>
          <a:prstGeom prst="rect">
            <a:avLst/>
          </a:prstGeom>
        </p:spPr>
        <p:txBody>
          <a:bodyPr wrap="square">
            <a:spAutoFit/>
          </a:bodyPr>
          <a:lstStyle/>
          <a:p>
            <a:pPr algn="ctr"/>
            <a:r>
              <a:rPr lang="en-US" altLang="zh-TW" sz="2000" b="1" i="1" dirty="0">
                <a:solidFill>
                  <a:schemeClr val="tx2">
                    <a:lumMod val="75000"/>
                  </a:schemeClr>
                </a:solidFill>
                <a:latin typeface="Comic Sans MS" panose="030F0702030302020204" pitchFamily="66" charset="0"/>
              </a:rPr>
              <a:t>Distribution of N at MLD in </a:t>
            </a:r>
            <a:r>
              <a:rPr lang="en-US" altLang="zh-TW" sz="2000" b="1" i="1" dirty="0" smtClean="0">
                <a:solidFill>
                  <a:schemeClr val="tx2">
                    <a:lumMod val="75000"/>
                  </a:schemeClr>
                </a:solidFill>
                <a:latin typeface="Comic Sans MS" panose="030F0702030302020204" pitchFamily="66" charset="0"/>
              </a:rPr>
              <a:t>Aug</a:t>
            </a:r>
            <a:endParaRPr lang="en-US" altLang="zh-TW" sz="2000" b="1" i="1" dirty="0">
              <a:solidFill>
                <a:schemeClr val="tx2">
                  <a:lumMod val="75000"/>
                </a:schemeClr>
              </a:solidFill>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316308" y="876301"/>
            <a:ext cx="4313669" cy="2478514"/>
          </a:xfrm>
          <a:prstGeom prst="rect">
            <a:avLst/>
          </a:prstGeom>
        </p:spPr>
      </p:pic>
      <p:pic>
        <p:nvPicPr>
          <p:cNvPr id="4" name="Picture 3"/>
          <p:cNvPicPr>
            <a:picLocks noChangeAspect="1"/>
          </p:cNvPicPr>
          <p:nvPr/>
        </p:nvPicPr>
        <p:blipFill>
          <a:blip r:embed="rId5"/>
          <a:stretch>
            <a:fillRect/>
          </a:stretch>
        </p:blipFill>
        <p:spPr>
          <a:xfrm>
            <a:off x="316308" y="4074781"/>
            <a:ext cx="4191000" cy="2512174"/>
          </a:xfrm>
          <a:prstGeom prst="rect">
            <a:avLst/>
          </a:prstGeom>
        </p:spPr>
      </p:pic>
      <mc:AlternateContent xmlns:mc="http://schemas.openxmlformats.org/markup-compatibility/2006" xmlns:a14="http://schemas.microsoft.com/office/drawing/2010/main">
        <mc:Choice Requires="a14">
          <p:sp>
            <p:nvSpPr>
              <p:cNvPr id="9" name="矩形 7"/>
              <p:cNvSpPr/>
              <p:nvPr/>
            </p:nvSpPr>
            <p:spPr>
              <a:xfrm>
                <a:off x="0" y="6550223"/>
                <a:ext cx="7816342" cy="307777"/>
              </a:xfrm>
              <a:prstGeom prst="rect">
                <a:avLst/>
              </a:prstGeom>
            </p:spPr>
            <p:txBody>
              <a:bodyPr wrap="square">
                <a:spAutoFit/>
              </a:bodyPr>
              <a:lstStyle/>
              <a:p>
                <a:r>
                  <a:rPr lang="en-US" altLang="zh-TW" sz="1400" dirty="0" smtClean="0">
                    <a:latin typeface="Comic Sans MS" panose="030F0702030302020204" pitchFamily="66" charset="0"/>
                  </a:rPr>
                  <a:t>Gray shading indicates values smaller than 12 </a:t>
                </a:r>
                <a14:m>
                  <m:oMath xmlns:m="http://schemas.openxmlformats.org/officeDocument/2006/math">
                    <m:r>
                      <a:rPr lang="en-US" altLang="zh-TW" sz="1400" i="1" smtClean="0">
                        <a:latin typeface="Cambria Math" panose="02040503050406030204" pitchFamily="18" charset="0"/>
                        <a:ea typeface="Cambria Math" panose="02040503050406030204" pitchFamily="18" charset="0"/>
                      </a:rPr>
                      <m:t>×</m:t>
                    </m:r>
                    <m:sSup>
                      <m:sSupPr>
                        <m:ctrlPr>
                          <a:rPr lang="en-US" altLang="zh-TW" sz="1400" i="1" smtClean="0">
                            <a:latin typeface="Cambria Math" panose="02040503050406030204" pitchFamily="18" charset="0"/>
                            <a:ea typeface="Cambria Math" panose="02040503050406030204" pitchFamily="18" charset="0"/>
                          </a:rPr>
                        </m:ctrlPr>
                      </m:sSupPr>
                      <m:e>
                        <m:r>
                          <a:rPr lang="en-US" altLang="zh-TW" sz="1400" b="0" i="1" smtClean="0">
                            <a:latin typeface="Cambria Math" panose="02040503050406030204" pitchFamily="18" charset="0"/>
                            <a:ea typeface="Cambria Math" panose="02040503050406030204" pitchFamily="18" charset="0"/>
                          </a:rPr>
                          <m:t>10</m:t>
                        </m:r>
                      </m:e>
                      <m:sup>
                        <m:r>
                          <a:rPr lang="en-US" altLang="zh-TW" sz="1400" b="0" i="1" smtClean="0">
                            <a:latin typeface="Cambria Math" panose="02040503050406030204" pitchFamily="18" charset="0"/>
                            <a:ea typeface="Cambria Math" panose="02040503050406030204" pitchFamily="18" charset="0"/>
                          </a:rPr>
                          <m:t>−3</m:t>
                        </m:r>
                      </m:sup>
                    </m:sSup>
                    <m:sSup>
                      <m:sSupPr>
                        <m:ctrlPr>
                          <a:rPr lang="en-US" altLang="zh-TW" sz="1400" i="1" smtClean="0">
                            <a:latin typeface="Cambria Math" panose="02040503050406030204" pitchFamily="18" charset="0"/>
                            <a:ea typeface="Cambria Math" panose="02040503050406030204" pitchFamily="18" charset="0"/>
                          </a:rPr>
                        </m:ctrlPr>
                      </m:sSupPr>
                      <m:e>
                        <m:r>
                          <a:rPr lang="en-US" altLang="zh-TW" sz="1400" b="0" i="1" smtClean="0">
                            <a:latin typeface="Cambria Math" panose="02040503050406030204" pitchFamily="18" charset="0"/>
                            <a:ea typeface="Cambria Math" panose="02040503050406030204" pitchFamily="18" charset="0"/>
                          </a:rPr>
                          <m:t>𝑠</m:t>
                        </m:r>
                      </m:e>
                      <m:sup>
                        <m:r>
                          <a:rPr lang="en-US" altLang="zh-TW" sz="1400" b="0" i="1" smtClean="0">
                            <a:latin typeface="Cambria Math" panose="02040503050406030204" pitchFamily="18" charset="0"/>
                            <a:ea typeface="Cambria Math" panose="02040503050406030204" pitchFamily="18" charset="0"/>
                          </a:rPr>
                          <m:t>−1</m:t>
                        </m:r>
                      </m:sup>
                    </m:sSup>
                  </m:oMath>
                </a14:m>
                <a:endParaRPr lang="en-US" altLang="zh-TW" sz="1400" b="1" i="1" dirty="0" smtClean="0">
                  <a:solidFill>
                    <a:schemeClr val="tx2">
                      <a:lumMod val="75000"/>
                    </a:schemeClr>
                  </a:solidFill>
                  <a:latin typeface="Comic Sans MS" panose="030F0702030302020204" pitchFamily="66" charset="0"/>
                </a:endParaRPr>
              </a:p>
            </p:txBody>
          </p:sp>
        </mc:Choice>
        <mc:Fallback xmlns="">
          <p:sp>
            <p:nvSpPr>
              <p:cNvPr id="9" name="矩形 7"/>
              <p:cNvSpPr>
                <a:spLocks noRot="1" noChangeAspect="1" noMove="1" noResize="1" noEditPoints="1" noAdjustHandles="1" noChangeArrowheads="1" noChangeShapeType="1" noTextEdit="1"/>
              </p:cNvSpPr>
              <p:nvPr/>
            </p:nvSpPr>
            <p:spPr>
              <a:xfrm>
                <a:off x="0" y="6550223"/>
                <a:ext cx="7816342" cy="307777"/>
              </a:xfrm>
              <a:prstGeom prst="rect">
                <a:avLst/>
              </a:prstGeom>
              <a:blipFill rotWithShape="0">
                <a:blip r:embed="rId6"/>
                <a:stretch>
                  <a:fillRect l="-234" t="-4000" b="-20000"/>
                </a:stretch>
              </a:blipFill>
            </p:spPr>
            <p:txBody>
              <a:bodyPr/>
              <a:lstStyle/>
              <a:p>
                <a:r>
                  <a:rPr lang="zh-TW" altLang="en-US">
                    <a:noFill/>
                  </a:rPr>
                  <a:t> </a:t>
                </a:r>
              </a:p>
            </p:txBody>
          </p:sp>
        </mc:Fallback>
      </mc:AlternateContent>
      <p:cxnSp>
        <p:nvCxnSpPr>
          <p:cNvPr id="5" name="Straight Arrow Connector 4"/>
          <p:cNvCxnSpPr/>
          <p:nvPr/>
        </p:nvCxnSpPr>
        <p:spPr>
          <a:xfrm>
            <a:off x="1371600" y="1524000"/>
            <a:ext cx="3429000" cy="7620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7"/>
          <p:cNvSpPr/>
          <p:nvPr/>
        </p:nvSpPr>
        <p:spPr>
          <a:xfrm>
            <a:off x="4800600" y="2085695"/>
            <a:ext cx="4331892" cy="461665"/>
          </a:xfrm>
          <a:prstGeom prst="rect">
            <a:avLst/>
          </a:prstGeom>
        </p:spPr>
        <p:txBody>
          <a:bodyPr wrap="square">
            <a:spAutoFit/>
          </a:bodyPr>
          <a:lstStyle/>
          <a:p>
            <a:r>
              <a:rPr lang="en-US" altLang="zh-TW" sz="2400" dirty="0" smtClean="0">
                <a:solidFill>
                  <a:schemeClr val="tx2"/>
                </a:solidFill>
                <a:latin typeface="Comic Sans MS" panose="030F0702030302020204" pitchFamily="66" charset="0"/>
              </a:rPr>
              <a:t>Southeastward extension</a:t>
            </a:r>
            <a:endParaRPr lang="en-US" altLang="zh-TW" sz="2400" b="1" i="1" dirty="0" smtClean="0">
              <a:solidFill>
                <a:schemeClr val="tx2"/>
              </a:solidFill>
              <a:latin typeface="Comic Sans MS" panose="030F0702030302020204" pitchFamily="66" charset="0"/>
            </a:endParaRPr>
          </a:p>
        </p:txBody>
      </p:sp>
      <p:cxnSp>
        <p:nvCxnSpPr>
          <p:cNvPr id="11" name="Straight Arrow Connector 10"/>
          <p:cNvCxnSpPr/>
          <p:nvPr/>
        </p:nvCxnSpPr>
        <p:spPr>
          <a:xfrm flipV="1">
            <a:off x="1828800" y="3754925"/>
            <a:ext cx="3733800" cy="231260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7"/>
          <p:cNvSpPr/>
          <p:nvPr/>
        </p:nvSpPr>
        <p:spPr>
          <a:xfrm>
            <a:off x="5105400" y="3367649"/>
            <a:ext cx="4331892" cy="461665"/>
          </a:xfrm>
          <a:prstGeom prst="rect">
            <a:avLst/>
          </a:prstGeom>
        </p:spPr>
        <p:txBody>
          <a:bodyPr wrap="square">
            <a:spAutoFit/>
          </a:bodyPr>
          <a:lstStyle/>
          <a:p>
            <a:r>
              <a:rPr lang="en-US" altLang="zh-TW" sz="2400" dirty="0" smtClean="0">
                <a:solidFill>
                  <a:schemeClr val="tx2"/>
                </a:solidFill>
                <a:latin typeface="Comic Sans MS" panose="030F0702030302020204" pitchFamily="66" charset="0"/>
              </a:rPr>
              <a:t>Northeastward extension</a:t>
            </a:r>
            <a:endParaRPr lang="en-US" altLang="zh-TW" sz="2400" b="1" i="1" dirty="0" smtClean="0">
              <a:solidFill>
                <a:schemeClr val="tx2"/>
              </a:solidFill>
              <a:latin typeface="Comic Sans MS" panose="030F0702030302020204" pitchFamily="66" charset="0"/>
            </a:endParaRPr>
          </a:p>
        </p:txBody>
      </p:sp>
      <p:sp>
        <p:nvSpPr>
          <p:cNvPr id="16" name="矩形 7"/>
          <p:cNvSpPr/>
          <p:nvPr/>
        </p:nvSpPr>
        <p:spPr>
          <a:xfrm>
            <a:off x="4532708" y="4719251"/>
            <a:ext cx="4666423" cy="1569660"/>
          </a:xfrm>
          <a:prstGeom prst="rect">
            <a:avLst/>
          </a:prstGeom>
        </p:spPr>
        <p:txBody>
          <a:bodyPr wrap="square">
            <a:spAutoFit/>
          </a:bodyPr>
          <a:lstStyle/>
          <a:p>
            <a:r>
              <a:rPr lang="en-US" altLang="zh-TW" sz="2400" dirty="0" smtClean="0">
                <a:solidFill>
                  <a:srgbClr val="FF0000"/>
                </a:solidFill>
                <a:latin typeface="Comic Sans MS" panose="030F0702030302020204" pitchFamily="66" charset="0"/>
              </a:rPr>
              <a:t>Deep winter MLD in the ESTMW formation region is the result from preconditioning by weak stratification</a:t>
            </a:r>
            <a:endParaRPr lang="en-US" altLang="zh-TW" sz="2400" b="1" i="1" dirty="0" smtClean="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9132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53880" y="5302654"/>
                <a:ext cx="9119937" cy="653962"/>
              </a:xfrm>
              <a:prstGeom prst="rect">
                <a:avLst/>
              </a:prstGeom>
            </p:spPr>
            <p:txBody>
              <a:bodyPr wrap="square">
                <a:spAutoFit/>
              </a:bodyPr>
              <a:lstStyle/>
              <a:p>
                <a:r>
                  <a:rPr lang="en-US" altLang="zh-TW" dirty="0" smtClean="0">
                    <a:latin typeface="Comic Sans MS" panose="030F0702030302020204" pitchFamily="66" charset="0"/>
                  </a:rPr>
                  <a:t>Gray shading in (a): MLD &gt; 100dbar; </a:t>
                </a:r>
                <a14:m>
                  <m:oMath xmlns:m="http://schemas.openxmlformats.org/officeDocument/2006/math">
                    <m:sSub>
                      <m:sSubPr>
                        <m:ctrlPr>
                          <a:rPr lang="en-US" altLang="zh-TW" b="1" i="1">
                            <a:solidFill>
                              <a:schemeClr val="tx2">
                                <a:lumMod val="75000"/>
                              </a:schemeClr>
                            </a:solidFill>
                            <a:latin typeface="Cambria Math" panose="02040503050406030204" pitchFamily="18" charset="0"/>
                          </a:rPr>
                        </m:ctrlPr>
                      </m:sSubPr>
                      <m:e>
                        <m:r>
                          <m:rPr>
                            <m:nor/>
                          </m:rPr>
                          <a:rPr lang="en-US" altLang="zh-TW" dirty="0">
                            <a:latin typeface="Comic Sans MS" panose="030F0702030302020204" pitchFamily="66" charset="0"/>
                          </a:rPr>
                          <m:t>Gray</m:t>
                        </m:r>
                        <m:r>
                          <m:rPr>
                            <m:nor/>
                          </m:rPr>
                          <a:rPr lang="en-US" altLang="zh-TW" dirty="0">
                            <a:latin typeface="Comic Sans MS" panose="030F0702030302020204" pitchFamily="66" charset="0"/>
                          </a:rPr>
                          <m:t> </m:t>
                        </m:r>
                        <m:r>
                          <m:rPr>
                            <m:nor/>
                          </m:rPr>
                          <a:rPr lang="en-US" altLang="zh-TW" dirty="0">
                            <a:latin typeface="Comic Sans MS" panose="030F0702030302020204" pitchFamily="66" charset="0"/>
                          </a:rPr>
                          <m:t>shading</m:t>
                        </m:r>
                        <m:r>
                          <m:rPr>
                            <m:nor/>
                          </m:rPr>
                          <a:rPr lang="en-US" altLang="zh-TW" dirty="0">
                            <a:latin typeface="Comic Sans MS" panose="030F0702030302020204" pitchFamily="66" charset="0"/>
                          </a:rPr>
                          <m:t> </m:t>
                        </m:r>
                        <m:r>
                          <m:rPr>
                            <m:nor/>
                          </m:rPr>
                          <a:rPr lang="en-US" altLang="zh-TW" dirty="0">
                            <a:latin typeface="Comic Sans MS" panose="030F0702030302020204" pitchFamily="66" charset="0"/>
                          </a:rPr>
                          <m:t>in</m:t>
                        </m:r>
                        <m:r>
                          <m:rPr>
                            <m:nor/>
                          </m:rPr>
                          <a:rPr lang="en-US" altLang="zh-TW" dirty="0">
                            <a:latin typeface="Comic Sans MS" panose="030F0702030302020204" pitchFamily="66" charset="0"/>
                          </a:rPr>
                          <m:t> (</m:t>
                        </m:r>
                        <m:r>
                          <m:rPr>
                            <m:nor/>
                          </m:rPr>
                          <a:rPr lang="en-US" altLang="zh-TW" b="0" i="0" dirty="0" smtClean="0">
                            <a:latin typeface="Comic Sans MS" panose="030F0702030302020204" pitchFamily="66" charset="0"/>
                          </a:rPr>
                          <m:t>b</m:t>
                        </m:r>
                        <m:r>
                          <m:rPr>
                            <m:nor/>
                          </m:rPr>
                          <a:rPr lang="en-US" altLang="zh-TW" dirty="0">
                            <a:latin typeface="Comic Sans MS" panose="030F0702030302020204" pitchFamily="66" charset="0"/>
                          </a:rPr>
                          <m:t>):</m:t>
                        </m:r>
                        <m:r>
                          <a:rPr lang="en-US" altLang="zh-TW" b="1" i="1" dirty="0" smtClean="0">
                            <a:latin typeface="Cambria Math" panose="02040503050406030204" pitchFamily="18" charset="0"/>
                          </a:rPr>
                          <m:t> </m:t>
                        </m:r>
                        <m:r>
                          <a:rPr lang="zh-TW" altLang="en-US" b="1" i="1">
                            <a:solidFill>
                              <a:schemeClr val="tx2">
                                <a:lumMod val="75000"/>
                              </a:schemeClr>
                            </a:solidFill>
                            <a:latin typeface="Cambria Math" panose="02040503050406030204" pitchFamily="18" charset="0"/>
                          </a:rPr>
                          <m:t>𝝈</m:t>
                        </m:r>
                      </m:e>
                      <m:sub>
                        <m:r>
                          <a:rPr lang="zh-TW" altLang="en-US" b="1" i="1">
                            <a:solidFill>
                              <a:schemeClr val="tx2">
                                <a:lumMod val="75000"/>
                              </a:schemeClr>
                            </a:solidFill>
                            <a:latin typeface="Cambria Math" panose="02040503050406030204" pitchFamily="18" charset="0"/>
                          </a:rPr>
                          <m:t>𝜽</m:t>
                        </m:r>
                      </m:sub>
                    </m:sSub>
                  </m:oMath>
                </a14:m>
                <a:r>
                  <a:rPr lang="en-US" altLang="zh-TW" dirty="0">
                    <a:latin typeface="Comic Sans MS" panose="030F0702030302020204" pitchFamily="66" charset="0"/>
                  </a:rPr>
                  <a:t> </a:t>
                </a:r>
                <a:r>
                  <a:rPr lang="en-US" altLang="zh-TW" dirty="0" smtClean="0">
                    <a:latin typeface="Comic Sans MS" panose="030F0702030302020204" pitchFamily="66" charset="0"/>
                  </a:rPr>
                  <a:t>&gt; 23.8kgm</a:t>
                </a:r>
                <a:r>
                  <a:rPr lang="en-US" altLang="zh-TW" baseline="30000" dirty="0" smtClean="0">
                    <a:latin typeface="Comic Sans MS" panose="030F0702030302020204" pitchFamily="66" charset="0"/>
                  </a:rPr>
                  <a:t>-3</a:t>
                </a:r>
                <a:endParaRPr lang="en-US" altLang="zh-TW" dirty="0">
                  <a:latin typeface="Comic Sans MS" panose="030F0702030302020204" pitchFamily="66" charset="0"/>
                </a:endParaRPr>
              </a:p>
              <a:p>
                <a:endParaRPr lang="en-US" altLang="zh-TW" b="1" i="1" dirty="0" smtClean="0">
                  <a:solidFill>
                    <a:schemeClr val="tx2">
                      <a:lumMod val="75000"/>
                    </a:schemeClr>
                  </a:solidFill>
                  <a:latin typeface="Comic Sans MS" panose="030F0702030302020204" pitchFamily="66"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3880" y="5302654"/>
                <a:ext cx="9119937" cy="653962"/>
              </a:xfrm>
              <a:prstGeom prst="rect">
                <a:avLst/>
              </a:prstGeom>
              <a:blipFill rotWithShape="0">
                <a:blip r:embed="rId7"/>
                <a:stretch>
                  <a:fillRect l="-602" t="-4673"/>
                </a:stretch>
              </a:blipFill>
            </p:spPr>
            <p:txBody>
              <a:bodyPr/>
              <a:lstStyle/>
              <a:p>
                <a:r>
                  <a:rPr lang="zh-TW" altLang="en-US">
                    <a:noFill/>
                  </a:rPr>
                  <a:t> </a:t>
                </a:r>
              </a:p>
            </p:txBody>
          </p:sp>
        </mc:Fallback>
      </mc:AlternateContent>
      <p:pic>
        <p:nvPicPr>
          <p:cNvPr id="5" name="Picture 4"/>
          <p:cNvPicPr>
            <a:picLocks noChangeAspect="1"/>
          </p:cNvPicPr>
          <p:nvPr/>
        </p:nvPicPr>
        <p:blipFill>
          <a:blip r:embed="rId8"/>
          <a:stretch>
            <a:fillRect/>
          </a:stretch>
        </p:blipFill>
        <p:spPr>
          <a:xfrm>
            <a:off x="118812" y="381000"/>
            <a:ext cx="8020050" cy="4238625"/>
          </a:xfrm>
          <a:prstGeom prst="rect">
            <a:avLst/>
          </a:prstGeom>
        </p:spPr>
      </p:pic>
      <p:sp>
        <p:nvSpPr>
          <p:cNvPr id="6" name="矩形 7"/>
          <p:cNvSpPr/>
          <p:nvPr/>
        </p:nvSpPr>
        <p:spPr>
          <a:xfrm>
            <a:off x="4267200" y="4591455"/>
            <a:ext cx="4343400" cy="707886"/>
          </a:xfrm>
          <a:prstGeom prst="rect">
            <a:avLst/>
          </a:prstGeom>
        </p:spPr>
        <p:txBody>
          <a:bodyPr wrap="square">
            <a:spAutoFit/>
          </a:bodyPr>
          <a:lstStyle/>
          <a:p>
            <a:pPr algn="ctr"/>
            <a:r>
              <a:rPr lang="en-US" altLang="zh-TW" sz="2000" b="1" i="1" dirty="0" smtClean="0">
                <a:solidFill>
                  <a:schemeClr val="tx2">
                    <a:lumMod val="75000"/>
                  </a:schemeClr>
                </a:solidFill>
                <a:latin typeface="Comic Sans MS" panose="030F0702030302020204" pitchFamily="66" charset="0"/>
              </a:rPr>
              <a:t>Mean salinity at 10dbar depth from monthly climatology</a:t>
            </a:r>
          </a:p>
        </p:txBody>
      </p:sp>
      <mc:AlternateContent xmlns:mc="http://schemas.openxmlformats.org/markup-compatibility/2006" xmlns:a14="http://schemas.microsoft.com/office/drawing/2010/main">
        <mc:Choice Requires="a14">
          <p:sp>
            <p:nvSpPr>
              <p:cNvPr id="7" name="矩形 7"/>
              <p:cNvSpPr/>
              <p:nvPr/>
            </p:nvSpPr>
            <p:spPr>
              <a:xfrm>
                <a:off x="4035244" y="55227"/>
                <a:ext cx="4343400" cy="400110"/>
              </a:xfrm>
              <a:prstGeom prst="rect">
                <a:avLst/>
              </a:prstGeom>
            </p:spPr>
            <p:txBody>
              <a:bodyPr wrap="square">
                <a:spAutoFit/>
              </a:bodyPr>
              <a:lstStyle/>
              <a:p>
                <a:pPr algn="ctr"/>
                <a14:m>
                  <m:oMath xmlns:m="http://schemas.openxmlformats.org/officeDocument/2006/math">
                    <m:sSub>
                      <m:sSubPr>
                        <m:ctrlPr>
                          <a:rPr lang="en-US" altLang="zh-TW" sz="2000" b="1" i="1" smtClean="0">
                            <a:solidFill>
                              <a:schemeClr val="tx2">
                                <a:lumMod val="75000"/>
                              </a:schemeClr>
                            </a:solidFill>
                            <a:latin typeface="Cambria Math" panose="02040503050406030204" pitchFamily="18" charset="0"/>
                          </a:rPr>
                        </m:ctrlPr>
                      </m:sSubPr>
                      <m:e>
                        <m:r>
                          <a:rPr lang="zh-TW" altLang="en-US" sz="2000" b="1" i="1" smtClean="0">
                            <a:solidFill>
                              <a:schemeClr val="tx2">
                                <a:lumMod val="75000"/>
                              </a:schemeClr>
                            </a:solidFill>
                            <a:latin typeface="Cambria Math" panose="02040503050406030204" pitchFamily="18" charset="0"/>
                          </a:rPr>
                          <m:t>𝝈</m:t>
                        </m:r>
                      </m:e>
                      <m:sub>
                        <m:r>
                          <a:rPr lang="zh-TW" altLang="en-US" sz="2000" b="1" i="1" smtClean="0">
                            <a:solidFill>
                              <a:schemeClr val="tx2">
                                <a:lumMod val="75000"/>
                              </a:schemeClr>
                            </a:solidFill>
                            <a:latin typeface="Cambria Math" panose="02040503050406030204" pitchFamily="18" charset="0"/>
                          </a:rPr>
                          <m:t>𝜽</m:t>
                        </m:r>
                      </m:sub>
                    </m:sSub>
                  </m:oMath>
                </a14:m>
                <a:r>
                  <a:rPr lang="en-US" altLang="zh-TW" sz="2000" b="1" i="1" dirty="0" smtClean="0">
                    <a:solidFill>
                      <a:schemeClr val="tx2">
                        <a:lumMod val="75000"/>
                      </a:schemeClr>
                    </a:solidFill>
                    <a:latin typeface="Comic Sans MS" panose="030F0702030302020204" pitchFamily="66" charset="0"/>
                  </a:rPr>
                  <a:t> at 10dbar depth in Aug </a:t>
                </a:r>
              </a:p>
            </p:txBody>
          </p:sp>
        </mc:Choice>
        <mc:Fallback xmlns="">
          <p:sp>
            <p:nvSpPr>
              <p:cNvPr id="7" name="矩形 7"/>
              <p:cNvSpPr>
                <a:spLocks noRot="1" noChangeAspect="1" noMove="1" noResize="1" noEditPoints="1" noAdjustHandles="1" noChangeArrowheads="1" noChangeShapeType="1" noTextEdit="1"/>
              </p:cNvSpPr>
              <p:nvPr/>
            </p:nvSpPr>
            <p:spPr>
              <a:xfrm>
                <a:off x="4035244" y="55227"/>
                <a:ext cx="4343400" cy="400110"/>
              </a:xfrm>
              <a:prstGeom prst="rect">
                <a:avLst/>
              </a:prstGeom>
              <a:blipFill rotWithShape="0">
                <a:blip r:embed="rId5"/>
                <a:stretch>
                  <a:fillRect t="-7576" b="-257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7"/>
              <p:cNvSpPr/>
              <p:nvPr/>
            </p:nvSpPr>
            <p:spPr>
              <a:xfrm>
                <a:off x="-237754" y="4591455"/>
                <a:ext cx="4343400" cy="707886"/>
              </a:xfrm>
              <a:prstGeom prst="rect">
                <a:avLst/>
              </a:prstGeom>
            </p:spPr>
            <p:txBody>
              <a:bodyPr wrap="square">
                <a:spAutoFit/>
              </a:bodyPr>
              <a:lstStyle/>
              <a:p>
                <a:pPr algn="ctr"/>
                <a:r>
                  <a:rPr lang="en-US" altLang="zh-TW" sz="2000" b="1" i="1" dirty="0" smtClean="0">
                    <a:solidFill>
                      <a:schemeClr val="tx2">
                        <a:lumMod val="75000"/>
                      </a:schemeClr>
                    </a:solidFill>
                    <a:latin typeface="Comic Sans MS" panose="030F0702030302020204" pitchFamily="66" charset="0"/>
                  </a:rPr>
                  <a:t>Mean </a:t>
                </a:r>
                <a14:m>
                  <m:oMath xmlns:m="http://schemas.openxmlformats.org/officeDocument/2006/math">
                    <m:r>
                      <a:rPr lang="zh-TW" altLang="en-US" sz="2000" b="1" i="1" smtClean="0">
                        <a:solidFill>
                          <a:schemeClr val="tx2">
                            <a:lumMod val="75000"/>
                          </a:schemeClr>
                        </a:solidFill>
                        <a:latin typeface="Cambria Math" panose="02040503050406030204" pitchFamily="18" charset="0"/>
                      </a:rPr>
                      <m:t>𝜽</m:t>
                    </m:r>
                    <m:r>
                      <a:rPr lang="en-US" altLang="zh-TW" sz="2000" b="1" i="1" smtClean="0">
                        <a:solidFill>
                          <a:schemeClr val="tx2">
                            <a:lumMod val="75000"/>
                          </a:schemeClr>
                        </a:solidFill>
                        <a:latin typeface="Cambria Math" panose="02040503050406030204" pitchFamily="18" charset="0"/>
                      </a:rPr>
                      <m:t> </m:t>
                    </m:r>
                  </m:oMath>
                </a14:m>
                <a:r>
                  <a:rPr lang="en-US" altLang="zh-TW" sz="2000" b="1" i="1" dirty="0" smtClean="0">
                    <a:solidFill>
                      <a:schemeClr val="tx2">
                        <a:lumMod val="75000"/>
                      </a:schemeClr>
                    </a:solidFill>
                    <a:latin typeface="Comic Sans MS" panose="030F0702030302020204" pitchFamily="66" charset="0"/>
                  </a:rPr>
                  <a:t>at 10dbar depth from monthly climatology</a:t>
                </a:r>
              </a:p>
            </p:txBody>
          </p:sp>
        </mc:Choice>
        <mc:Fallback xmlns="">
          <p:sp>
            <p:nvSpPr>
              <p:cNvPr id="9" name="矩形 7"/>
              <p:cNvSpPr>
                <a:spLocks noRot="1" noChangeAspect="1" noMove="1" noResize="1" noEditPoints="1" noAdjustHandles="1" noChangeArrowheads="1" noChangeShapeType="1" noTextEdit="1"/>
              </p:cNvSpPr>
              <p:nvPr/>
            </p:nvSpPr>
            <p:spPr>
              <a:xfrm>
                <a:off x="-237754" y="4591455"/>
                <a:ext cx="4343400" cy="707886"/>
              </a:xfrm>
              <a:prstGeom prst="rect">
                <a:avLst/>
              </a:prstGeom>
              <a:blipFill rotWithShape="0">
                <a:blip r:embed="rId6"/>
                <a:stretch>
                  <a:fillRect t="-4310" b="-14655"/>
                </a:stretch>
              </a:blipFill>
            </p:spPr>
            <p:txBody>
              <a:bodyPr/>
              <a:lstStyle/>
              <a:p>
                <a:r>
                  <a:rPr lang="zh-TW" altLang="en-US">
                    <a:noFill/>
                  </a:rPr>
                  <a:t> </a:t>
                </a:r>
              </a:p>
            </p:txBody>
          </p:sp>
        </mc:Fallback>
      </mc:AlternateContent>
      <p:sp>
        <p:nvSpPr>
          <p:cNvPr id="13" name="矩形 7"/>
          <p:cNvSpPr/>
          <p:nvPr/>
        </p:nvSpPr>
        <p:spPr>
          <a:xfrm>
            <a:off x="1066800" y="101722"/>
            <a:ext cx="4343400" cy="400110"/>
          </a:xfrm>
          <a:prstGeom prst="rect">
            <a:avLst/>
          </a:prstGeom>
        </p:spPr>
        <p:txBody>
          <a:bodyPr wrap="square">
            <a:spAutoFit/>
          </a:bodyPr>
          <a:lstStyle/>
          <a:p>
            <a:pPr algn="ctr"/>
            <a:r>
              <a:rPr lang="en-US" altLang="zh-TW" sz="2000" b="1" i="1" dirty="0" smtClean="0">
                <a:solidFill>
                  <a:schemeClr val="tx2">
                    <a:lumMod val="75000"/>
                  </a:schemeClr>
                </a:solidFill>
                <a:latin typeface="Comic Sans MS" panose="030F0702030302020204" pitchFamily="66" charset="0"/>
              </a:rPr>
              <a:t>MLD in Feb </a:t>
            </a:r>
          </a:p>
        </p:txBody>
      </p:sp>
      <p:sp>
        <p:nvSpPr>
          <p:cNvPr id="2" name="TextBox 1"/>
          <p:cNvSpPr txBox="1"/>
          <p:nvPr/>
        </p:nvSpPr>
        <p:spPr>
          <a:xfrm>
            <a:off x="685800" y="3858006"/>
            <a:ext cx="1143000" cy="369332"/>
          </a:xfrm>
          <a:prstGeom prst="rect">
            <a:avLst/>
          </a:prstGeom>
          <a:noFill/>
        </p:spPr>
        <p:txBody>
          <a:bodyPr wrap="square" rtlCol="0">
            <a:spAutoFit/>
          </a:bodyPr>
          <a:lstStyle/>
          <a:p>
            <a:r>
              <a:rPr lang="en-US" altLang="zh-TW" dirty="0" smtClean="0">
                <a:solidFill>
                  <a:srgbClr val="FF0000"/>
                </a:solidFill>
                <a:latin typeface="Comic Sans MS" panose="030F0702030302020204" pitchFamily="66" charset="0"/>
              </a:rPr>
              <a:t>SST</a:t>
            </a:r>
            <a:endParaRPr lang="zh-TW" altLang="en-US" dirty="0">
              <a:solidFill>
                <a:srgbClr val="FF0000"/>
              </a:solidFill>
              <a:latin typeface="Comic Sans MS" panose="030F0702030302020204" pitchFamily="66" charset="0"/>
            </a:endParaRPr>
          </a:p>
        </p:txBody>
      </p:sp>
      <p:sp>
        <p:nvSpPr>
          <p:cNvPr id="10" name="TextBox 9"/>
          <p:cNvSpPr txBox="1"/>
          <p:nvPr/>
        </p:nvSpPr>
        <p:spPr>
          <a:xfrm>
            <a:off x="4630413" y="3925750"/>
            <a:ext cx="1143000" cy="369332"/>
          </a:xfrm>
          <a:prstGeom prst="rect">
            <a:avLst/>
          </a:prstGeom>
          <a:noFill/>
        </p:spPr>
        <p:txBody>
          <a:bodyPr wrap="square" rtlCol="0">
            <a:spAutoFit/>
          </a:bodyPr>
          <a:lstStyle/>
          <a:p>
            <a:r>
              <a:rPr lang="en-US" altLang="zh-TW" dirty="0" smtClean="0">
                <a:solidFill>
                  <a:srgbClr val="FF0000"/>
                </a:solidFill>
                <a:latin typeface="Comic Sans MS" panose="030F0702030302020204" pitchFamily="66" charset="0"/>
              </a:rPr>
              <a:t>SSS</a:t>
            </a:r>
            <a:endParaRPr lang="zh-TW" altLang="en-US" dirty="0">
              <a:solidFill>
                <a:srgbClr val="FF0000"/>
              </a:solidFill>
              <a:latin typeface="Comic Sans MS" panose="030F0702030302020204" pitchFamily="66" charset="0"/>
            </a:endParaRPr>
          </a:p>
        </p:txBody>
      </p:sp>
      <p:sp>
        <p:nvSpPr>
          <p:cNvPr id="11" name="TextBox 10"/>
          <p:cNvSpPr txBox="1"/>
          <p:nvPr/>
        </p:nvSpPr>
        <p:spPr>
          <a:xfrm>
            <a:off x="4663543" y="1810587"/>
            <a:ext cx="1143000" cy="369332"/>
          </a:xfrm>
          <a:prstGeom prst="rect">
            <a:avLst/>
          </a:prstGeom>
          <a:noFill/>
        </p:spPr>
        <p:txBody>
          <a:bodyPr wrap="square" rtlCol="0">
            <a:spAutoFit/>
          </a:bodyPr>
          <a:lstStyle/>
          <a:p>
            <a:r>
              <a:rPr lang="en-US" altLang="zh-TW" dirty="0" smtClean="0">
                <a:solidFill>
                  <a:srgbClr val="FF0000"/>
                </a:solidFill>
                <a:latin typeface="Comic Sans MS" panose="030F0702030302020204" pitchFamily="66" charset="0"/>
              </a:rPr>
              <a:t>SSD</a:t>
            </a:r>
            <a:endParaRPr lang="zh-TW" altLang="en-US" dirty="0">
              <a:solidFill>
                <a:srgbClr val="FF0000"/>
              </a:solidFill>
              <a:latin typeface="Comic Sans MS" panose="030F0702030302020204" pitchFamily="66" charset="0"/>
            </a:endParaRPr>
          </a:p>
        </p:txBody>
      </p:sp>
      <p:sp>
        <p:nvSpPr>
          <p:cNvPr id="3" name="Rectangle 2"/>
          <p:cNvSpPr/>
          <p:nvPr/>
        </p:nvSpPr>
        <p:spPr>
          <a:xfrm>
            <a:off x="59405" y="5926799"/>
            <a:ext cx="9114411" cy="830997"/>
          </a:xfrm>
          <a:prstGeom prst="rect">
            <a:avLst/>
          </a:prstGeom>
        </p:spPr>
        <p:txBody>
          <a:bodyPr wrap="square">
            <a:spAutoFit/>
          </a:bodyPr>
          <a:lstStyle/>
          <a:p>
            <a:r>
              <a:rPr lang="en-US" altLang="zh-TW" sz="2400" dirty="0">
                <a:solidFill>
                  <a:srgbClr val="FF0000"/>
                </a:solidFill>
                <a:latin typeface="Comic Sans MS" panose="030F0702030302020204" pitchFamily="66" charset="0"/>
              </a:rPr>
              <a:t>M</a:t>
            </a:r>
            <a:r>
              <a:rPr lang="en-US" altLang="zh-TW" sz="2400" dirty="0" smtClean="0">
                <a:solidFill>
                  <a:srgbClr val="FF0000"/>
                </a:solidFill>
                <a:latin typeface="Comic Sans MS" panose="030F0702030302020204" pitchFamily="66" charset="0"/>
              </a:rPr>
              <a:t>aximum  of summer SSD </a:t>
            </a:r>
            <a:r>
              <a:rPr lang="en-US" altLang="zh-TW" sz="2400" dirty="0" smtClean="0">
                <a:solidFill>
                  <a:srgbClr val="FF0000"/>
                </a:solidFill>
                <a:latin typeface="Comic Sans MS" panose="030F0702030302020204" pitchFamily="66" charset="0"/>
                <a:sym typeface="Wingdings" panose="05000000000000000000" pitchFamily="2" charset="2"/>
              </a:rPr>
              <a:t> Small vertical density gradient  </a:t>
            </a:r>
            <a:r>
              <a:rPr lang="en-US" altLang="zh-TW" sz="2400" dirty="0" smtClean="0">
                <a:solidFill>
                  <a:srgbClr val="FF0000"/>
                </a:solidFill>
                <a:latin typeface="Comic Sans MS" panose="030F0702030302020204" pitchFamily="66" charset="0"/>
              </a:rPr>
              <a:t>Weak </a:t>
            </a:r>
            <a:r>
              <a:rPr lang="en-US" altLang="zh-TW" sz="2400" dirty="0">
                <a:solidFill>
                  <a:srgbClr val="FF0000"/>
                </a:solidFill>
                <a:latin typeface="Comic Sans MS" panose="030F0702030302020204" pitchFamily="66" charset="0"/>
              </a:rPr>
              <a:t>stratification in the ESTMW formation region </a:t>
            </a:r>
            <a:endParaRPr lang="zh-TW" alt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34051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228600" y="5093540"/>
                <a:ext cx="9119937" cy="646331"/>
              </a:xfrm>
              <a:prstGeom prst="rect">
                <a:avLst/>
              </a:prstGeom>
            </p:spPr>
            <p:txBody>
              <a:bodyPr wrap="square">
                <a:spAutoFit/>
              </a:bodyPr>
              <a:lstStyle/>
              <a:p>
                <a:r>
                  <a:rPr lang="en-US" altLang="zh-TW" dirty="0">
                    <a:latin typeface="Comic Sans MS" panose="030F0702030302020204" pitchFamily="66" charset="0"/>
                  </a:rPr>
                  <a:t>Temperature-Salinity relationship at 10-dbar depth along 140°W from 15°N to</a:t>
                </a:r>
              </a:p>
              <a:p>
                <a:r>
                  <a:rPr lang="en-US" altLang="zh-TW" dirty="0" smtClean="0">
                    <a:latin typeface="Comic Sans MS" panose="030F0702030302020204" pitchFamily="66" charset="0"/>
                  </a:rPr>
                  <a:t>35°N. Squares indicate </a:t>
                </a:r>
                <a:r>
                  <a:rPr lang="en-US" altLang="zh-TW" dirty="0">
                    <a:latin typeface="Comic Sans MS" panose="030F0702030302020204" pitchFamily="66" charset="0"/>
                  </a:rPr>
                  <a:t>the values at 30°N. Contours denote </a:t>
                </a:r>
                <a14:m>
                  <m:oMath xmlns:m="http://schemas.openxmlformats.org/officeDocument/2006/math">
                    <m:sSub>
                      <m:sSubPr>
                        <m:ctrlPr>
                          <a:rPr lang="en-US" altLang="zh-TW" b="1" i="1">
                            <a:solidFill>
                              <a:schemeClr val="tx2">
                                <a:lumMod val="75000"/>
                              </a:schemeClr>
                            </a:solidFill>
                            <a:latin typeface="Cambria Math" panose="02040503050406030204" pitchFamily="18" charset="0"/>
                          </a:rPr>
                        </m:ctrlPr>
                      </m:sSubPr>
                      <m:e>
                        <m:r>
                          <a:rPr lang="zh-TW" altLang="en-US" b="1" i="1">
                            <a:solidFill>
                              <a:schemeClr val="tx2">
                                <a:lumMod val="75000"/>
                              </a:schemeClr>
                            </a:solidFill>
                            <a:latin typeface="Cambria Math" panose="02040503050406030204" pitchFamily="18" charset="0"/>
                          </a:rPr>
                          <m:t>𝝈</m:t>
                        </m:r>
                      </m:e>
                      <m:sub>
                        <m:r>
                          <a:rPr lang="zh-TW" altLang="en-US" b="1" i="1">
                            <a:solidFill>
                              <a:schemeClr val="tx2">
                                <a:lumMod val="75000"/>
                              </a:schemeClr>
                            </a:solidFill>
                            <a:latin typeface="Cambria Math" panose="02040503050406030204" pitchFamily="18" charset="0"/>
                          </a:rPr>
                          <m:t>𝜽</m:t>
                        </m:r>
                      </m:sub>
                    </m:sSub>
                  </m:oMath>
                </a14:m>
                <a:endParaRPr lang="en-US" altLang="zh-TW" b="1" i="1" dirty="0" smtClean="0">
                  <a:solidFill>
                    <a:schemeClr val="tx2">
                      <a:lumMod val="75000"/>
                    </a:schemeClr>
                  </a:solidFill>
                  <a:latin typeface="Comic Sans MS" panose="030F0702030302020204" pitchFamily="66"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28600" y="5093540"/>
                <a:ext cx="9119937" cy="646331"/>
              </a:xfrm>
              <a:prstGeom prst="rect">
                <a:avLst/>
              </a:prstGeom>
              <a:blipFill rotWithShape="0">
                <a:blip r:embed="rId5"/>
                <a:stretch>
                  <a:fillRect l="-602" t="-4717" b="-15094"/>
                </a:stretch>
              </a:blipFill>
            </p:spPr>
            <p:txBody>
              <a:bodyPr/>
              <a:lstStyle/>
              <a:p>
                <a:r>
                  <a:rPr lang="zh-TW" altLang="en-US">
                    <a:noFill/>
                  </a:rPr>
                  <a:t> </a:t>
                </a:r>
              </a:p>
            </p:txBody>
          </p:sp>
        </mc:Fallback>
      </mc:AlternateContent>
      <p:pic>
        <p:nvPicPr>
          <p:cNvPr id="2" name="Picture 1"/>
          <p:cNvPicPr>
            <a:picLocks noChangeAspect="1"/>
          </p:cNvPicPr>
          <p:nvPr/>
        </p:nvPicPr>
        <p:blipFill>
          <a:blip r:embed="rId6"/>
          <a:stretch>
            <a:fillRect/>
          </a:stretch>
        </p:blipFill>
        <p:spPr>
          <a:xfrm>
            <a:off x="1676400" y="597740"/>
            <a:ext cx="5172075" cy="4495800"/>
          </a:xfrm>
          <a:prstGeom prst="rect">
            <a:avLst/>
          </a:prstGeom>
        </p:spPr>
      </p:pic>
      <p:sp>
        <p:nvSpPr>
          <p:cNvPr id="4" name="矩形 7"/>
          <p:cNvSpPr/>
          <p:nvPr/>
        </p:nvSpPr>
        <p:spPr>
          <a:xfrm>
            <a:off x="-3313" y="5739871"/>
            <a:ext cx="9147313" cy="1154162"/>
          </a:xfrm>
          <a:prstGeom prst="rect">
            <a:avLst/>
          </a:prstGeom>
        </p:spPr>
        <p:txBody>
          <a:bodyPr wrap="square">
            <a:spAutoFit/>
          </a:bodyPr>
          <a:lstStyle/>
          <a:p>
            <a:r>
              <a:rPr lang="en-US" altLang="zh-TW" sz="2300" dirty="0" smtClean="0">
                <a:solidFill>
                  <a:srgbClr val="FF0000"/>
                </a:solidFill>
                <a:latin typeface="Comic Sans MS" panose="030F0702030302020204" pitchFamily="66" charset="0"/>
              </a:rPr>
              <a:t>The SSS front </a:t>
            </a:r>
            <a:r>
              <a:rPr lang="en-US" altLang="zh-TW" sz="2300" dirty="0" smtClean="0">
                <a:solidFill>
                  <a:srgbClr val="FF0000"/>
                </a:solidFill>
                <a:latin typeface="Comic Sans MS" panose="030F0702030302020204" pitchFamily="66" charset="0"/>
                <a:sym typeface="Wingdings" panose="05000000000000000000" pitchFamily="2" charset="2"/>
              </a:rPr>
              <a:t> formation of the SSD maximum </a:t>
            </a:r>
            <a:r>
              <a:rPr lang="en-US" altLang="zh-TW" sz="2300" dirty="0" smtClean="0">
                <a:solidFill>
                  <a:srgbClr val="FF0000"/>
                </a:solidFill>
                <a:latin typeface="Comic Sans MS" panose="030F0702030302020204" pitchFamily="66" charset="0"/>
              </a:rPr>
              <a:t> the maintenance of weak stratification in the ESTMW formation region</a:t>
            </a:r>
            <a:endParaRPr lang="en-US" altLang="zh-TW" sz="2300" b="1" i="1" dirty="0" smtClean="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36137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15533</TotalTime>
  <Words>3282</Words>
  <Application>Microsoft Office PowerPoint</Application>
  <PresentationFormat>On-screen Show (4:3)</PresentationFormat>
  <Paragraphs>141</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微軟正黑體</vt:lpstr>
      <vt:lpstr>新細明體</vt:lpstr>
      <vt:lpstr>Arial</vt:lpstr>
      <vt:lpstr>Calibri</vt:lpstr>
      <vt:lpstr>Cambria Math</vt:lpstr>
      <vt:lpstr>Century Gothic</vt:lpstr>
      <vt:lpstr>Comic Sans MS</vt:lpstr>
      <vt:lpstr>Courier New</vt:lpstr>
      <vt:lpstr>Palatino Linotype</vt:lpstr>
      <vt:lpstr>Wingdings</vt:lpstr>
      <vt:lpstr>Executive</vt:lpstr>
      <vt:lpstr>Properties, formation, and dissipation of the North Pacific Eastern Subtropical Mode Water and its impact on interannual spiciness anomalies</vt:lpstr>
      <vt:lpstr>Purpose of the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Representation of Coastal and Estuarine Processes in Earth System Models</dc:title>
  <dc:creator>yncl</dc:creator>
  <cp:lastModifiedBy>user</cp:lastModifiedBy>
  <cp:revision>802</cp:revision>
  <dcterms:created xsi:type="dcterms:W3CDTF">2012-04-04T20:43:20Z</dcterms:created>
  <dcterms:modified xsi:type="dcterms:W3CDTF">2018-07-26T01:59:18Z</dcterms:modified>
</cp:coreProperties>
</file>