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574"/>
  </p:normalViewPr>
  <p:slideViewPr>
    <p:cSldViewPr snapToGrid="0" snapToObjects="1" showGuides="1">
      <p:cViewPr varScale="1">
        <p:scale>
          <a:sx n="120" d="100"/>
          <a:sy n="120" d="100"/>
        </p:scale>
        <p:origin x="3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D8E8-E360-704E-98C1-48DAD52269C1}" type="datetimeFigureOut">
              <a:rPr kumimoji="1" lang="zh-TW" altLang="en-US" smtClean="0"/>
              <a:t>2018/8/2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7152-DD36-C74D-9F6B-BDFF6CEB407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1128" y="1605514"/>
            <a:ext cx="11509744" cy="1138903"/>
          </a:xfrm>
        </p:spPr>
        <p:txBody>
          <a:bodyPr>
            <a:normAutofit fontScale="90000"/>
          </a:bodyPr>
          <a:lstStyle/>
          <a:p>
            <a:r>
              <a:rPr lang="en-US" altLang="zh-TW" sz="4800" b="1" dirty="0">
                <a:latin typeface="Helvetica" charset="0"/>
                <a:ea typeface="Helvetica" charset="0"/>
                <a:cs typeface="Helvetica" charset="0"/>
              </a:rPr>
              <a:t>El </a:t>
            </a:r>
            <a:r>
              <a:rPr lang="en-US" altLang="zh-TW" sz="4800" b="1" dirty="0" smtClean="0">
                <a:latin typeface="Helvetica" charset="0"/>
                <a:ea typeface="Helvetica" charset="0"/>
                <a:cs typeface="Helvetica" charset="0"/>
              </a:rPr>
              <a:t>Niño–Southern </a:t>
            </a:r>
            <a:r>
              <a:rPr lang="en-US" altLang="zh-TW" sz="4800" b="1" dirty="0">
                <a:latin typeface="Helvetica" charset="0"/>
                <a:ea typeface="Helvetica" charset="0"/>
                <a:cs typeface="Helvetica" charset="0"/>
              </a:rPr>
              <a:t>Oscillation complexity</a:t>
            </a:r>
            <a:endParaRPr kumimoji="1" lang="zh-TW" altLang="en-US" sz="4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5539" y="3357382"/>
            <a:ext cx="10380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zh-TW" b="0" i="0" u="none" strike="noStrike" dirty="0" err="1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Timmermann</a:t>
            </a:r>
            <a:r>
              <a:rPr lang="es-ES_tradnl" altLang="zh-TW" b="0" i="0" u="none" strike="noStrike" dirty="0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, Axel, et al. “El Niño–</a:t>
            </a:r>
            <a:r>
              <a:rPr lang="es-ES_tradnl" altLang="zh-TW" b="0" i="0" u="none" strike="noStrike" dirty="0" err="1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Southern</a:t>
            </a:r>
            <a:r>
              <a:rPr lang="es-ES_tradnl" altLang="zh-TW" b="0" i="0" u="none" strike="noStrike" dirty="0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altLang="zh-TW" b="0" i="0" u="none" strike="noStrike" dirty="0" err="1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Oscillation</a:t>
            </a:r>
            <a:r>
              <a:rPr lang="es-ES_tradnl" altLang="zh-TW" b="0" i="0" u="none" strike="noStrike" dirty="0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altLang="zh-TW" b="0" i="0" u="none" strike="noStrike" dirty="0" err="1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complexity</a:t>
            </a:r>
            <a:r>
              <a:rPr lang="es-ES_tradnl" altLang="zh-TW" b="0" i="0" u="none" strike="noStrike" dirty="0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.” </a:t>
            </a:r>
            <a:r>
              <a:rPr lang="es-ES_tradnl" altLang="zh-TW" b="0" i="1" u="none" strike="noStrike" dirty="0" err="1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Nature</a:t>
            </a:r>
            <a:r>
              <a:rPr lang="es-ES_tradnl" altLang="zh-TW" b="0" i="0" u="none" strike="noStrike" dirty="0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 </a:t>
            </a:r>
            <a:r>
              <a:rPr lang="zh-TW" altLang="en-US" b="0" i="0" u="none" strike="noStrike" dirty="0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altLang="zh-TW" b="0" i="0" u="none" strike="noStrike" dirty="0" smtClean="0">
                <a:solidFill>
                  <a:srgbClr val="22222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559.7715 (2018): 535.</a:t>
            </a:r>
            <a:endParaRPr lang="zh-TW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Origin of </a:t>
            </a:r>
            <a:r>
              <a:rPr lang="es-ES" altLang="zh-TW" sz="3600" dirty="0" smtClean="0"/>
              <a:t>El Niño diversity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Random processes</a:t>
            </a:r>
          </a:p>
          <a:p>
            <a:pPr lvl="1"/>
            <a:r>
              <a:rPr lang="en-US" altLang="zh-TW" dirty="0" smtClean="0"/>
              <a:t>Stochastic westerly wind events (WWEs)</a:t>
            </a:r>
            <a:endParaRPr lang="en-US" altLang="zh-TW" dirty="0"/>
          </a:p>
          <a:p>
            <a:r>
              <a:rPr lang="en-US" altLang="zh-TW" dirty="0" smtClean="0"/>
              <a:t>Low-frequency deterministic dynamics</a:t>
            </a:r>
          </a:p>
          <a:p>
            <a:pPr lvl="1"/>
            <a:r>
              <a:rPr lang="en-US" altLang="zh-TW" dirty="0" smtClean="0"/>
              <a:t>Initial subsurface ocean conditions</a:t>
            </a:r>
          </a:p>
          <a:p>
            <a:r>
              <a:rPr lang="en-US" altLang="zh-TW" dirty="0" smtClean="0"/>
              <a:t>Outside the tropical Pacific</a:t>
            </a:r>
          </a:p>
          <a:p>
            <a:pPr lvl="1"/>
            <a:r>
              <a:rPr lang="en-US" altLang="zh-TW" dirty="0" smtClean="0"/>
              <a:t>North Pacific Oscillation</a:t>
            </a:r>
          </a:p>
          <a:p>
            <a:pPr lvl="1"/>
            <a:r>
              <a:rPr lang="en-US" altLang="zh-TW" dirty="0" smtClean="0"/>
              <a:t>South Pacific Oscillation</a:t>
            </a:r>
          </a:p>
          <a:p>
            <a:pPr lvl="1"/>
            <a:r>
              <a:rPr lang="en-US" altLang="zh-TW" dirty="0" smtClean="0"/>
              <a:t>Atlantic variability etc.</a:t>
            </a:r>
          </a:p>
          <a:p>
            <a:pPr lvl="1"/>
            <a:r>
              <a:rPr lang="es-ES" altLang="zh-TW" dirty="0" smtClean="0"/>
              <a:t>Preceding El Niño by 2-3 seasons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6681"/>
          <a:stretch/>
        </p:blipFill>
        <p:spPr>
          <a:xfrm>
            <a:off x="9460790" y="2161031"/>
            <a:ext cx="2731210" cy="37063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66470"/>
          <a:stretch/>
        </p:blipFill>
        <p:spPr>
          <a:xfrm>
            <a:off x="6714530" y="2164129"/>
            <a:ext cx="2746260" cy="37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00600" y="365125"/>
            <a:ext cx="6553200" cy="1325563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A unifying framework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00600" y="1825625"/>
            <a:ext cx="6553200" cy="4351338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Modified </a:t>
            </a:r>
            <a:r>
              <a:rPr lang="en-US" altLang="zh-TW" sz="2000" dirty="0" err="1" smtClean="0"/>
              <a:t>Zebiak</a:t>
            </a:r>
            <a:r>
              <a:rPr lang="en-US" altLang="zh-TW" sz="2000" dirty="0" smtClean="0"/>
              <a:t>-Cane model</a:t>
            </a:r>
          </a:p>
          <a:p>
            <a:r>
              <a:rPr lang="en-US" altLang="zh-TW" sz="2000" dirty="0" smtClean="0"/>
              <a:t>Quasi-quadrennial (QQ) mode</a:t>
            </a:r>
          </a:p>
          <a:p>
            <a:pPr lvl="1"/>
            <a:r>
              <a:rPr lang="en-US" altLang="zh-TW" sz="1800" dirty="0" smtClean="0"/>
              <a:t>Deep mean thermocline, weak trade winds</a:t>
            </a:r>
          </a:p>
          <a:p>
            <a:pPr lvl="1"/>
            <a:r>
              <a:rPr lang="en-US" altLang="zh-TW" sz="1800" dirty="0" smtClean="0"/>
              <a:t>Strong thermocline feedback (TF)</a:t>
            </a:r>
            <a:endParaRPr lang="en-US" altLang="zh-TW" sz="1800" dirty="0"/>
          </a:p>
          <a:p>
            <a:r>
              <a:rPr lang="en-US" altLang="zh-TW" sz="2000" dirty="0" smtClean="0"/>
              <a:t>Quasi-biennial (QB) mode</a:t>
            </a:r>
          </a:p>
          <a:p>
            <a:pPr lvl="1"/>
            <a:r>
              <a:rPr lang="en-US" altLang="zh-TW" sz="1800" dirty="0" smtClean="0"/>
              <a:t>Shallow mean thermocline, strong trade winds</a:t>
            </a:r>
          </a:p>
          <a:p>
            <a:pPr lvl="1"/>
            <a:r>
              <a:rPr lang="en-US" altLang="zh-TW" sz="1800" dirty="0" smtClean="0"/>
              <a:t>Strong zonal </a:t>
            </a:r>
            <a:r>
              <a:rPr lang="en-US" altLang="zh-TW" sz="1800" dirty="0" err="1" smtClean="0"/>
              <a:t>advective</a:t>
            </a:r>
            <a:r>
              <a:rPr lang="en-US" altLang="zh-TW" sz="1800" dirty="0" smtClean="0"/>
              <a:t> feedback (ZAF)</a:t>
            </a:r>
            <a:endParaRPr lang="zh-TW" altLang="en-US" sz="1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28" y="0"/>
            <a:ext cx="3827747" cy="685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196721"/>
            <a:ext cx="5125425" cy="266127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450" y="1282957"/>
            <a:ext cx="6274876" cy="4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Temporal complexity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7260932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QQ mode &amp;</a:t>
            </a:r>
            <a:r>
              <a:rPr lang="en-US" altLang="zh-TW" dirty="0"/>
              <a:t> </a:t>
            </a:r>
            <a:r>
              <a:rPr lang="en-US" altLang="zh-TW" dirty="0" smtClean="0"/>
              <a:t>QB mode</a:t>
            </a:r>
          </a:p>
          <a:p>
            <a:r>
              <a:rPr lang="en-US" altLang="zh-TW" dirty="0" smtClean="0"/>
              <a:t>External excitation processes </a:t>
            </a:r>
          </a:p>
          <a:p>
            <a:r>
              <a:rPr lang="en-US" altLang="zh-TW" dirty="0" smtClean="0"/>
              <a:t>ENSO asymmetry</a:t>
            </a:r>
          </a:p>
          <a:p>
            <a:pPr lvl="1"/>
            <a:r>
              <a:rPr lang="en-US" altLang="zh-TW" dirty="0" smtClean="0"/>
              <a:t>Increased WWE during </a:t>
            </a:r>
            <a:r>
              <a:rPr lang="es-ES" altLang="zh-TW" dirty="0" smtClean="0"/>
              <a:t>El Niño</a:t>
            </a:r>
          </a:p>
          <a:p>
            <a:pPr lvl="1"/>
            <a:r>
              <a:rPr lang="es-ES" altLang="zh-TW" dirty="0" smtClean="0"/>
              <a:t>Enhanced tropical instablility waves during La Niña</a:t>
            </a:r>
          </a:p>
          <a:p>
            <a:r>
              <a:rPr lang="es-ES" altLang="zh-TW" dirty="0" smtClean="0"/>
              <a:t>Annual cycle</a:t>
            </a:r>
          </a:p>
          <a:p>
            <a:r>
              <a:rPr lang="es-ES" altLang="zh-TW" dirty="0" smtClean="0"/>
              <a:t>Decadal subsurface processes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132" y="0"/>
            <a:ext cx="3023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668" y="759040"/>
            <a:ext cx="7109114" cy="553315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714749" y="6334780"/>
            <a:ext cx="385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probability</a:t>
            </a:r>
            <a:r>
              <a:rPr lang="zh-TW" altLang="en-US" sz="1400" dirty="0"/>
              <a:t> </a:t>
            </a:r>
            <a:r>
              <a:rPr lang="en-US" altLang="zh-TW" sz="1400" dirty="0"/>
              <a:t>density,</a:t>
            </a:r>
            <a:r>
              <a:rPr lang="zh-TW" altLang="en-US" sz="1400" dirty="0"/>
              <a:t> </a:t>
            </a:r>
            <a:r>
              <a:rPr lang="en-US" altLang="zh-TW" sz="1400" dirty="0" err="1"/>
              <a:t>cint</a:t>
            </a:r>
            <a:r>
              <a:rPr lang="zh-TW" altLang="en-US" sz="1400" dirty="0"/>
              <a:t> </a:t>
            </a:r>
            <a:r>
              <a:rPr lang="en-US" altLang="zh-TW" sz="1400" dirty="0"/>
              <a:t>=</a:t>
            </a:r>
            <a:r>
              <a:rPr lang="zh-TW" altLang="en-US" sz="1400" dirty="0"/>
              <a:t> </a:t>
            </a:r>
            <a:r>
              <a:rPr lang="en-US" altLang="zh-TW" sz="1400" dirty="0"/>
              <a:t>0.005</a:t>
            </a:r>
          </a:p>
          <a:p>
            <a:r>
              <a:rPr lang="en-US" altLang="zh-TW" sz="1400" dirty="0"/>
              <a:t>black</a:t>
            </a:r>
            <a:r>
              <a:rPr lang="zh-TW" altLang="en-US" sz="1400" dirty="0"/>
              <a:t> </a:t>
            </a:r>
            <a:r>
              <a:rPr lang="en-US" altLang="zh-TW" sz="1400" dirty="0"/>
              <a:t>dashed:</a:t>
            </a:r>
            <a:r>
              <a:rPr lang="zh-TW" altLang="en-US" sz="1400" dirty="0"/>
              <a:t> </a:t>
            </a:r>
            <a:r>
              <a:rPr lang="en-US" altLang="zh-TW" sz="1400" dirty="0"/>
              <a:t>maximum</a:t>
            </a:r>
            <a:endParaRPr lang="zh-TW" altLang="en-US" sz="1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57336" y="232588"/>
            <a:ext cx="2085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1958-2016</a:t>
            </a:r>
          </a:p>
          <a:p>
            <a:r>
              <a:rPr lang="en-US" altLang="zh-TW" dirty="0"/>
              <a:t>Monthly </a:t>
            </a:r>
            <a:r>
              <a:rPr lang="en-US" altLang="zh-TW" dirty="0"/>
              <a:t>SSTA</a:t>
            </a:r>
            <a:r>
              <a:rPr lang="zh-TW" altLang="en-US" dirty="0"/>
              <a:t> </a:t>
            </a:r>
            <a:r>
              <a:rPr lang="en-US" altLang="zh-TW" dirty="0"/>
              <a:t>&amp;</a:t>
            </a:r>
            <a:r>
              <a:rPr lang="zh-TW" altLang="en-US" dirty="0"/>
              <a:t> </a:t>
            </a:r>
            <a:r>
              <a:rPr lang="en-US" altLang="zh-TW" dirty="0"/>
              <a:t>T300</a:t>
            </a:r>
            <a:r>
              <a:rPr lang="zh-TW" altLang="en-US" dirty="0"/>
              <a:t> </a:t>
            </a:r>
            <a:r>
              <a:rPr lang="en-US" altLang="zh-TW" dirty="0"/>
              <a:t>Probability</a:t>
            </a:r>
            <a:r>
              <a:rPr lang="zh-TW" altLang="en-US" dirty="0"/>
              <a:t> </a:t>
            </a:r>
            <a:r>
              <a:rPr lang="en-US" altLang="zh-TW" dirty="0"/>
              <a:t>Density</a:t>
            </a:r>
            <a:r>
              <a:rPr lang="zh-TW" altLang="en-US" dirty="0"/>
              <a:t> </a:t>
            </a:r>
            <a:r>
              <a:rPr lang="en-US" altLang="zh-TW" dirty="0"/>
              <a:t>Composite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28776" y="1876426"/>
            <a:ext cx="20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NINO3.4</a:t>
            </a:r>
          </a:p>
          <a:p>
            <a:r>
              <a:rPr lang="en-US" altLang="zh-TW" dirty="0">
                <a:solidFill>
                  <a:srgbClr val="C00000"/>
                </a:solidFill>
              </a:rPr>
              <a:t>SSTA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28775" y="4210050"/>
            <a:ext cx="20859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5°S-5°N</a:t>
            </a:r>
          </a:p>
          <a:p>
            <a:r>
              <a:rPr lang="en-US" altLang="zh-TW" sz="1400" dirty="0"/>
              <a:t>120°E-155°W</a:t>
            </a:r>
            <a:endParaRPr lang="en-US" altLang="zh-TW" sz="1400" dirty="0">
              <a:solidFill>
                <a:srgbClr val="C00000"/>
              </a:solidFill>
            </a:endParaRPr>
          </a:p>
          <a:p>
            <a:r>
              <a:rPr lang="en-US" altLang="zh-TW" sz="1400" dirty="0"/>
              <a:t>20-yr</a:t>
            </a:r>
            <a:r>
              <a:rPr lang="zh-TW" altLang="en-US" sz="1400" dirty="0"/>
              <a:t> </a:t>
            </a:r>
            <a:r>
              <a:rPr lang="en-US" altLang="zh-TW" sz="1400" dirty="0"/>
              <a:t>high</a:t>
            </a:r>
            <a:r>
              <a:rPr lang="zh-TW" altLang="en-US" sz="1400" dirty="0"/>
              <a:t> </a:t>
            </a:r>
            <a:r>
              <a:rPr lang="en-US" altLang="zh-TW" sz="1400" dirty="0"/>
              <a:t>pass</a:t>
            </a:r>
          </a:p>
          <a:p>
            <a:r>
              <a:rPr lang="en-US" altLang="zh-TW" dirty="0"/>
              <a:t>West</a:t>
            </a:r>
            <a:r>
              <a:rPr lang="zh-TW" altLang="en-US" dirty="0"/>
              <a:t> </a:t>
            </a:r>
            <a:r>
              <a:rPr lang="en-US" altLang="zh-TW" dirty="0"/>
              <a:t>Pacific</a:t>
            </a:r>
          </a:p>
          <a:p>
            <a:r>
              <a:rPr lang="en-US" altLang="zh-TW" dirty="0">
                <a:solidFill>
                  <a:srgbClr val="C00000"/>
                </a:solidFill>
              </a:rPr>
              <a:t>T300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962651" y="112709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1980-2015</a:t>
            </a:r>
          </a:p>
          <a:p>
            <a:r>
              <a:rPr lang="en-US" altLang="zh-TW" dirty="0"/>
              <a:t>Prediction</a:t>
            </a:r>
            <a:r>
              <a:rPr lang="zh-TW" altLang="en-US" dirty="0"/>
              <a:t> </a:t>
            </a:r>
            <a:r>
              <a:rPr lang="en-US" altLang="zh-TW" dirty="0"/>
              <a:t>Skill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6437169" y="759040"/>
            <a:ext cx="316057" cy="32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743323" y="2099191"/>
            <a:ext cx="2514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7238998" y="2099191"/>
            <a:ext cx="2514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752848" y="4956691"/>
            <a:ext cx="2514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219948" y="4956691"/>
            <a:ext cx="2514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4657725" y="759040"/>
            <a:ext cx="152400" cy="72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324348" y="451263"/>
            <a:ext cx="108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2"/>
                </a:solidFill>
              </a:rPr>
              <a:t>El</a:t>
            </a:r>
            <a:r>
              <a:rPr lang="zh-TW" altLang="en-US" sz="1400" dirty="0">
                <a:solidFill>
                  <a:schemeClr val="accent2"/>
                </a:solidFill>
              </a:rPr>
              <a:t> </a:t>
            </a:r>
            <a:r>
              <a:rPr lang="en-US" altLang="zh-TW" sz="1400" dirty="0">
                <a:solidFill>
                  <a:schemeClr val="accent2"/>
                </a:solidFill>
              </a:rPr>
              <a:t>Niño</a:t>
            </a:r>
            <a:r>
              <a:rPr lang="zh-TW" altLang="en-US" sz="1400" dirty="0">
                <a:solidFill>
                  <a:schemeClr val="accent2"/>
                </a:solidFill>
              </a:rPr>
              <a:t> </a:t>
            </a:r>
            <a:r>
              <a:rPr lang="en-US" altLang="zh-TW" sz="1400" dirty="0">
                <a:solidFill>
                  <a:schemeClr val="accent2"/>
                </a:solidFill>
              </a:rPr>
              <a:t>only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4800601" y="922444"/>
            <a:ext cx="484043" cy="787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4924425" y="705952"/>
            <a:ext cx="8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1"/>
                </a:solidFill>
              </a:rPr>
              <a:t>All</a:t>
            </a:r>
            <a:r>
              <a:rPr lang="zh-TW" altLang="en-US" sz="1400" dirty="0">
                <a:solidFill>
                  <a:schemeClr val="accent1"/>
                </a:solidFill>
              </a:rPr>
              <a:t> </a:t>
            </a:r>
            <a:r>
              <a:rPr lang="en-US" altLang="zh-TW" sz="1400" dirty="0">
                <a:solidFill>
                  <a:schemeClr val="accent1"/>
                </a:solidFill>
              </a:rPr>
              <a:t>years</a:t>
            </a:r>
            <a:endParaRPr lang="zh-TW" alt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234292" y="2406970"/>
            <a:ext cx="117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Neutral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Only</a:t>
            </a:r>
            <a:endParaRPr lang="zh-TW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8420099" y="859839"/>
            <a:ext cx="200028" cy="3978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8219209" y="469866"/>
            <a:ext cx="108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70C0"/>
                </a:solidFill>
              </a:rPr>
              <a:t>La</a:t>
            </a:r>
            <a:r>
              <a:rPr lang="zh-TW" altLang="en-US" sz="1400" dirty="0">
                <a:solidFill>
                  <a:srgbClr val="0070C0"/>
                </a:solidFill>
              </a:rPr>
              <a:t> </a:t>
            </a:r>
            <a:r>
              <a:rPr lang="en-US" altLang="zh-TW" sz="1400" dirty="0">
                <a:solidFill>
                  <a:srgbClr val="0070C0"/>
                </a:solidFill>
              </a:rPr>
              <a:t>Niña</a:t>
            </a:r>
            <a:r>
              <a:rPr lang="zh-TW" altLang="en-US" sz="1400" dirty="0">
                <a:solidFill>
                  <a:srgbClr val="0070C0"/>
                </a:solidFill>
              </a:rPr>
              <a:t> </a:t>
            </a:r>
            <a:r>
              <a:rPr lang="en-US" altLang="zh-TW" sz="1400" dirty="0">
                <a:solidFill>
                  <a:srgbClr val="0070C0"/>
                </a:solidFill>
              </a:rPr>
              <a:t>only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cxnSp>
        <p:nvCxnSpPr>
          <p:cNvPr id="29" name="直線單箭頭接點 28"/>
          <p:cNvCxnSpPr/>
          <p:nvPr/>
        </p:nvCxnSpPr>
        <p:spPr>
          <a:xfrm flipH="1" flipV="1">
            <a:off x="8595011" y="1411589"/>
            <a:ext cx="474520" cy="215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8853920" y="1571519"/>
            <a:ext cx="83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1"/>
                </a:solidFill>
              </a:rPr>
              <a:t>All</a:t>
            </a:r>
            <a:r>
              <a:rPr lang="zh-TW" altLang="en-US" sz="1400" dirty="0">
                <a:solidFill>
                  <a:schemeClr val="accent1"/>
                </a:solidFill>
              </a:rPr>
              <a:t> </a:t>
            </a:r>
            <a:r>
              <a:rPr lang="en-US" altLang="zh-TW" sz="1400" dirty="0">
                <a:solidFill>
                  <a:schemeClr val="accent1"/>
                </a:solidFill>
              </a:rPr>
              <a:t>years</a:t>
            </a:r>
            <a:endParaRPr lang="zh-TW" alt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556786" y="2807066"/>
            <a:ext cx="117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Neutral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Only</a:t>
            </a:r>
            <a:endParaRPr lang="zh-TW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7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76412" y="312717"/>
            <a:ext cx="8301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/>
              <a:t>WWE</a:t>
            </a:r>
            <a:r>
              <a:rPr lang="zh-TW" altLang="en-US" dirty="0"/>
              <a:t> </a:t>
            </a:r>
            <a:r>
              <a:rPr lang="en-US" altLang="zh-TW" dirty="0"/>
              <a:t>leads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initiation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boreal</a:t>
            </a:r>
            <a:r>
              <a:rPr lang="zh-TW" altLang="en-US" dirty="0"/>
              <a:t> </a:t>
            </a:r>
            <a:r>
              <a:rPr lang="en-US" altLang="zh-TW" dirty="0"/>
              <a:t>spring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/>
              <a:t>Maximum</a:t>
            </a:r>
            <a:r>
              <a:rPr lang="zh-TW" altLang="en-US" dirty="0"/>
              <a:t> </a:t>
            </a:r>
            <a:r>
              <a:rPr lang="en-US" altLang="zh-TW" dirty="0"/>
              <a:t>growth</a:t>
            </a:r>
            <a:r>
              <a:rPr lang="zh-TW" altLang="en-US" dirty="0"/>
              <a:t> </a:t>
            </a:r>
            <a:r>
              <a:rPr lang="en-US" altLang="zh-TW" dirty="0"/>
              <a:t>rates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boreal</a:t>
            </a:r>
            <a:r>
              <a:rPr lang="zh-TW" altLang="en-US" dirty="0"/>
              <a:t> </a:t>
            </a:r>
            <a:r>
              <a:rPr lang="en-US" altLang="zh-TW" dirty="0"/>
              <a:t>summer</a:t>
            </a:r>
            <a:br>
              <a:rPr lang="en-US" altLang="zh-TW" dirty="0"/>
            </a:br>
            <a:r>
              <a:rPr lang="en-US" altLang="zh-TW" dirty="0"/>
              <a:t>a.</a:t>
            </a:r>
            <a:r>
              <a:rPr lang="zh-TW" altLang="en-US" dirty="0"/>
              <a:t> </a:t>
            </a:r>
            <a:r>
              <a:rPr lang="en-US" altLang="zh-TW" dirty="0"/>
              <a:t>ITCZ</a:t>
            </a:r>
            <a:r>
              <a:rPr lang="zh-TW" altLang="en-US" dirty="0"/>
              <a:t>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equator </a:t>
            </a:r>
            <a:r>
              <a:rPr lang="en-US" altLang="zh-TW" dirty="0"/>
              <a:t>(</a:t>
            </a:r>
            <a:r>
              <a:rPr lang="zh-TW" altLang="en-US" dirty="0"/>
              <a:t>正確的</a:t>
            </a:r>
            <a:r>
              <a:rPr lang="zh-TW" altLang="en-US" dirty="0"/>
              <a:t>背景輻合在</a:t>
            </a:r>
            <a:r>
              <a:rPr lang="en-US" altLang="zh-TW" dirty="0"/>
              <a:t>C-Z</a:t>
            </a:r>
            <a:r>
              <a:rPr lang="zh-TW" altLang="en-US" dirty="0"/>
              <a:t> </a:t>
            </a:r>
            <a:r>
              <a:rPr lang="en-US" altLang="zh-TW" dirty="0"/>
              <a:t>Model</a:t>
            </a:r>
            <a:r>
              <a:rPr lang="zh-TW" altLang="en-US" dirty="0"/>
              <a:t>對</a:t>
            </a:r>
            <a:r>
              <a:rPr lang="en-US" altLang="zh-TW" dirty="0"/>
              <a:t>ENSO</a:t>
            </a:r>
            <a:r>
              <a:rPr lang="zh-TW" altLang="en-US" dirty="0"/>
              <a:t>季節性最重要</a:t>
            </a:r>
            <a:r>
              <a:rPr lang="en-US" altLang="zh-TW" dirty="0"/>
              <a:t>)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b.</a:t>
            </a:r>
            <a:r>
              <a:rPr lang="zh-TW" altLang="en-US" dirty="0"/>
              <a:t> </a:t>
            </a:r>
            <a:r>
              <a:rPr lang="en-US" altLang="zh-TW" dirty="0"/>
              <a:t>seasonal</a:t>
            </a:r>
            <a:r>
              <a:rPr lang="zh-TW" altLang="en-US" dirty="0"/>
              <a:t> </a:t>
            </a:r>
            <a:r>
              <a:rPr lang="en-US" altLang="zh-TW" dirty="0"/>
              <a:t>low</a:t>
            </a:r>
            <a:r>
              <a:rPr lang="zh-TW" altLang="en-US" dirty="0"/>
              <a:t> </a:t>
            </a:r>
            <a:r>
              <a:rPr lang="en-US" altLang="zh-TW" dirty="0"/>
              <a:t>SST</a:t>
            </a:r>
            <a:r>
              <a:rPr lang="zh-TW" altLang="en-US" dirty="0"/>
              <a:t> </a:t>
            </a:r>
            <a:r>
              <a:rPr lang="en-US" altLang="zh-TW" dirty="0"/>
              <a:t>over</a:t>
            </a:r>
            <a:r>
              <a:rPr lang="zh-TW" altLang="en-US" dirty="0"/>
              <a:t> </a:t>
            </a:r>
            <a:r>
              <a:rPr lang="en-US" altLang="zh-TW" dirty="0"/>
              <a:t>EP (</a:t>
            </a:r>
            <a:r>
              <a:rPr lang="zh-TW" altLang="en-US" dirty="0"/>
              <a:t>正確的背景海溫在</a:t>
            </a:r>
            <a:r>
              <a:rPr lang="en-US" altLang="zh-TW" dirty="0"/>
              <a:t>C-Z</a:t>
            </a:r>
            <a:r>
              <a:rPr lang="zh-TW" altLang="en-US" dirty="0"/>
              <a:t> </a:t>
            </a:r>
            <a:r>
              <a:rPr lang="en-US" altLang="zh-TW" dirty="0"/>
              <a:t>Model</a:t>
            </a:r>
            <a:r>
              <a:rPr lang="zh-TW" altLang="en-US" dirty="0"/>
              <a:t>對</a:t>
            </a:r>
            <a:r>
              <a:rPr lang="en-US" altLang="zh-TW" dirty="0"/>
              <a:t>ENSO</a:t>
            </a:r>
            <a:r>
              <a:rPr lang="zh-TW" altLang="en-US" dirty="0"/>
              <a:t>季節性次重要</a:t>
            </a:r>
            <a:r>
              <a:rPr lang="en-US" altLang="zh-TW" dirty="0"/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c.</a:t>
            </a:r>
            <a:r>
              <a:rPr lang="zh-TW" altLang="en-US" dirty="0"/>
              <a:t> </a:t>
            </a:r>
            <a:r>
              <a:rPr lang="en-US" altLang="zh-TW" dirty="0"/>
              <a:t>seasonal</a:t>
            </a:r>
            <a:r>
              <a:rPr lang="zh-TW" altLang="en-US" dirty="0"/>
              <a:t> </a:t>
            </a:r>
            <a:r>
              <a:rPr lang="en-US" altLang="zh-TW" dirty="0"/>
              <a:t>shallow</a:t>
            </a:r>
            <a:r>
              <a:rPr lang="zh-TW" altLang="en-US" dirty="0"/>
              <a:t> </a:t>
            </a:r>
            <a:r>
              <a:rPr lang="en-US" altLang="zh-TW" dirty="0"/>
              <a:t>thermocline</a:t>
            </a:r>
            <a:r>
              <a:rPr lang="zh-TW" altLang="en-US" dirty="0"/>
              <a:t> </a:t>
            </a:r>
            <a:r>
              <a:rPr lang="en-US" altLang="zh-TW" dirty="0"/>
              <a:t>depth</a:t>
            </a:r>
            <a:r>
              <a:rPr lang="zh-TW" altLang="en-US" dirty="0"/>
              <a:t> </a:t>
            </a:r>
            <a:r>
              <a:rPr lang="en-US" altLang="zh-TW" dirty="0"/>
              <a:t>over</a:t>
            </a:r>
            <a:r>
              <a:rPr lang="zh-TW" altLang="en-US" dirty="0"/>
              <a:t> </a:t>
            </a:r>
            <a:r>
              <a:rPr lang="en-US" altLang="zh-TW" dirty="0"/>
              <a:t>EP (Kelvin</a:t>
            </a:r>
            <a:r>
              <a:rPr lang="zh-TW" altLang="en-US" dirty="0"/>
              <a:t> </a:t>
            </a:r>
            <a:r>
              <a:rPr lang="en-US" altLang="zh-TW" dirty="0"/>
              <a:t>Waves</a:t>
            </a:r>
            <a:r>
              <a:rPr lang="zh-TW" altLang="en-US" dirty="0"/>
              <a:t>能有效影響</a:t>
            </a:r>
            <a:r>
              <a:rPr lang="en-US" altLang="zh-TW" dirty="0"/>
              <a:t>SST)</a:t>
            </a:r>
            <a:br>
              <a:rPr lang="en-US" altLang="zh-TW" dirty="0"/>
            </a:br>
            <a:r>
              <a:rPr lang="en-US" altLang="zh-TW" dirty="0"/>
              <a:t>d.</a:t>
            </a:r>
            <a:r>
              <a:rPr lang="zh-TW" altLang="en-US" dirty="0"/>
              <a:t> </a:t>
            </a:r>
            <a:r>
              <a:rPr lang="en-US" altLang="zh-TW" dirty="0"/>
              <a:t>reduction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negative</a:t>
            </a:r>
            <a:r>
              <a:rPr lang="zh-TW" altLang="en-US" dirty="0"/>
              <a:t> </a:t>
            </a:r>
            <a:r>
              <a:rPr lang="en-US" altLang="zh-TW" dirty="0"/>
              <a:t>cloud</a:t>
            </a:r>
            <a:r>
              <a:rPr lang="zh-TW" altLang="en-US" dirty="0"/>
              <a:t> </a:t>
            </a:r>
            <a:r>
              <a:rPr lang="en-US" altLang="zh-TW" dirty="0"/>
              <a:t>feedbacks (</a:t>
            </a:r>
            <a:r>
              <a:rPr lang="zh-TW" altLang="en-US" dirty="0"/>
              <a:t>夏季東</a:t>
            </a:r>
            <a:r>
              <a:rPr lang="zh-TW" altLang="en-US" dirty="0"/>
              <a:t>太均海表</a:t>
            </a:r>
            <a:r>
              <a:rPr lang="zh-TW" altLang="en-US" dirty="0"/>
              <a:t>溫低</a:t>
            </a:r>
            <a:r>
              <a:rPr lang="en-US" altLang="zh-TW" dirty="0"/>
              <a:t>-&gt;</a:t>
            </a:r>
            <a:r>
              <a:rPr lang="zh-TW" altLang="en-US" dirty="0"/>
              <a:t>深</a:t>
            </a:r>
            <a:r>
              <a:rPr lang="zh-TW" altLang="en-US" dirty="0"/>
              <a:t>對流少</a:t>
            </a:r>
            <a:r>
              <a:rPr lang="en-US" altLang="zh-TW" dirty="0"/>
              <a:t>)</a:t>
            </a:r>
          </a:p>
          <a:p>
            <a:pPr marL="342900" indent="-342900">
              <a:buAutoNum type="arabicPeriod"/>
            </a:pPr>
            <a:r>
              <a:rPr lang="en-US" altLang="zh-TW" dirty="0"/>
              <a:t>Decay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boreal</a:t>
            </a:r>
            <a:r>
              <a:rPr lang="zh-TW" altLang="en-US" dirty="0"/>
              <a:t> </a:t>
            </a:r>
            <a:r>
              <a:rPr lang="en-US" altLang="zh-TW" dirty="0"/>
              <a:t>winter</a:t>
            </a:r>
            <a:r>
              <a:rPr lang="zh-TW" altLang="en-US" dirty="0"/>
              <a:t> </a:t>
            </a:r>
            <a:r>
              <a:rPr lang="en-US" altLang="zh-TW" dirty="0"/>
              <a:t>due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southward</a:t>
            </a:r>
            <a:r>
              <a:rPr lang="zh-TW" altLang="en-US" dirty="0"/>
              <a:t> </a:t>
            </a:r>
            <a:r>
              <a:rPr lang="en-US" altLang="zh-TW" dirty="0"/>
              <a:t>anomalous</a:t>
            </a:r>
            <a:r>
              <a:rPr lang="zh-TW" altLang="en-US" dirty="0"/>
              <a:t> </a:t>
            </a:r>
            <a:r>
              <a:rPr lang="en-US" altLang="zh-TW" dirty="0"/>
              <a:t>westerlies</a:t>
            </a:r>
            <a:r>
              <a:rPr lang="zh-TW" altLang="en-US" dirty="0"/>
              <a:t> </a:t>
            </a:r>
            <a:r>
              <a:rPr lang="en-US" altLang="zh-TW" dirty="0"/>
              <a:t>shift</a:t>
            </a:r>
            <a:br>
              <a:rPr lang="en-US" altLang="zh-TW" dirty="0"/>
            </a:br>
            <a:r>
              <a:rPr lang="en-US" altLang="zh-TW" dirty="0"/>
              <a:t>a.</a:t>
            </a:r>
            <a:r>
              <a:rPr lang="zh-TW" altLang="en-US" dirty="0"/>
              <a:t> </a:t>
            </a:r>
            <a:r>
              <a:rPr lang="en-US" altLang="zh-TW" dirty="0"/>
              <a:t>seasonal</a:t>
            </a:r>
            <a:r>
              <a:rPr lang="zh-TW" altLang="en-US" dirty="0"/>
              <a:t> </a:t>
            </a:r>
            <a:r>
              <a:rPr lang="en-US" altLang="zh-TW" dirty="0"/>
              <a:t>warm</a:t>
            </a:r>
            <a:r>
              <a:rPr lang="zh-TW" altLang="en-US" dirty="0"/>
              <a:t> </a:t>
            </a:r>
            <a:r>
              <a:rPr lang="en-US" altLang="zh-TW" dirty="0"/>
              <a:t>pool</a:t>
            </a:r>
            <a:r>
              <a:rPr lang="zh-TW" altLang="en-US" dirty="0"/>
              <a:t> </a:t>
            </a:r>
            <a:r>
              <a:rPr lang="en-US" altLang="zh-TW" dirty="0"/>
              <a:t>migration</a:t>
            </a:r>
            <a:br>
              <a:rPr lang="en-US" altLang="zh-TW" dirty="0"/>
            </a:br>
            <a:r>
              <a:rPr lang="en-US" altLang="zh-TW" dirty="0"/>
              <a:t>b.</a:t>
            </a:r>
            <a:r>
              <a:rPr lang="zh-TW" altLang="en-US" dirty="0"/>
              <a:t> </a:t>
            </a:r>
            <a:r>
              <a:rPr lang="en-US" altLang="zh-TW" dirty="0"/>
              <a:t>SPCZ</a:t>
            </a:r>
            <a:r>
              <a:rPr lang="zh-TW" altLang="en-US" dirty="0"/>
              <a:t> </a:t>
            </a:r>
            <a:r>
              <a:rPr lang="en-US" altLang="zh-TW" dirty="0"/>
              <a:t>development</a:t>
            </a:r>
            <a:br>
              <a:rPr lang="en-US" altLang="zh-TW" dirty="0"/>
            </a:br>
            <a:r>
              <a:rPr lang="en-US" altLang="zh-TW" dirty="0"/>
              <a:t>c.</a:t>
            </a:r>
            <a:r>
              <a:rPr lang="zh-TW" altLang="en-US" dirty="0"/>
              <a:t> </a:t>
            </a:r>
            <a:r>
              <a:rPr lang="en-US" altLang="zh-TW" dirty="0"/>
              <a:t>increased</a:t>
            </a:r>
            <a:r>
              <a:rPr lang="zh-TW" altLang="en-US" dirty="0"/>
              <a:t> </a:t>
            </a:r>
            <a:r>
              <a:rPr lang="en-US" altLang="zh-TW" dirty="0"/>
              <a:t>surface</a:t>
            </a:r>
            <a:r>
              <a:rPr lang="zh-TW" altLang="en-US" dirty="0"/>
              <a:t> </a:t>
            </a:r>
            <a:r>
              <a:rPr lang="en-US" altLang="zh-TW" dirty="0"/>
              <a:t>heat</a:t>
            </a:r>
            <a:r>
              <a:rPr lang="zh-TW" altLang="en-US" dirty="0"/>
              <a:t> </a:t>
            </a:r>
            <a:r>
              <a:rPr lang="en-US" altLang="zh-TW" dirty="0"/>
              <a:t>flux</a:t>
            </a:r>
            <a:r>
              <a:rPr lang="zh-TW" altLang="en-US" dirty="0"/>
              <a:t> </a:t>
            </a:r>
            <a:r>
              <a:rPr lang="en-US" altLang="zh-TW" dirty="0"/>
              <a:t>damping (</a:t>
            </a:r>
            <a:r>
              <a:rPr lang="zh-TW" altLang="en-US" dirty="0"/>
              <a:t>冬季東太均海表溫高</a:t>
            </a:r>
            <a:r>
              <a:rPr lang="en-US" altLang="zh-TW" dirty="0"/>
              <a:t>-&gt;</a:t>
            </a:r>
            <a:r>
              <a:rPr lang="zh-TW" altLang="en-US" dirty="0"/>
              <a:t>深對流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668" y="3495676"/>
            <a:ext cx="3896915" cy="313574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782050" y="5021698"/>
            <a:ext cx="76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Book Antiqua" panose="02040602050305030304" pitchFamily="18" charset="0"/>
              </a:rPr>
              <a:t>I</a:t>
            </a:r>
            <a:r>
              <a:rPr lang="en-US" altLang="zh-TW" baseline="-25000" dirty="0">
                <a:latin typeface="Book Antiqua" panose="02040602050305030304" pitchFamily="18" charset="0"/>
              </a:rPr>
              <a:t>BJ</a:t>
            </a:r>
            <a:endParaRPr lang="zh-TW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9176" y="6547722"/>
            <a:ext cx="195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Stein</a:t>
            </a:r>
            <a:r>
              <a:rPr lang="zh-TW" altLang="en-US" sz="1400" dirty="0"/>
              <a:t> </a:t>
            </a:r>
            <a:r>
              <a:rPr lang="en-US" altLang="zh-TW" sz="1400" dirty="0"/>
              <a:t>et</a:t>
            </a:r>
            <a:r>
              <a:rPr lang="zh-TW" altLang="en-US" sz="1400" dirty="0"/>
              <a:t> </a:t>
            </a:r>
            <a:r>
              <a:rPr lang="en-US" altLang="zh-TW" sz="1400" dirty="0"/>
              <a:t>al.,</a:t>
            </a:r>
            <a:r>
              <a:rPr lang="zh-TW" altLang="en-US" sz="1400" dirty="0"/>
              <a:t> </a:t>
            </a:r>
            <a:r>
              <a:rPr lang="en-US" altLang="zh-TW" sz="1400" dirty="0"/>
              <a:t>2010</a:t>
            </a:r>
            <a:endParaRPr lang="zh-TW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94297" y="414022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Interaction</a:t>
            </a:r>
            <a:r>
              <a:rPr lang="zh-TW" altLang="en-US" dirty="0"/>
              <a:t> </a:t>
            </a:r>
            <a:r>
              <a:rPr lang="en-US" altLang="zh-TW" dirty="0"/>
              <a:t>between</a:t>
            </a:r>
            <a:r>
              <a:rPr lang="zh-TW" altLang="en-US" dirty="0"/>
              <a:t> </a:t>
            </a:r>
            <a:r>
              <a:rPr lang="en-US" altLang="zh-TW" dirty="0"/>
              <a:t>AC</a:t>
            </a:r>
            <a:r>
              <a:rPr lang="zh-TW" altLang="en-US" dirty="0"/>
              <a:t> </a:t>
            </a:r>
            <a:r>
              <a:rPr lang="en-US" altLang="zh-TW" dirty="0"/>
              <a:t>&amp;</a:t>
            </a:r>
            <a:r>
              <a:rPr lang="zh-TW" altLang="en-US" dirty="0"/>
              <a:t> </a:t>
            </a:r>
            <a:r>
              <a:rPr lang="en-US" altLang="zh-TW" dirty="0"/>
              <a:t>ENSO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dirty="0"/>
              <a:t>→ </a:t>
            </a:r>
            <a:r>
              <a:rPr lang="en-US" altLang="zh-TW" dirty="0"/>
              <a:t>C-mode: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Near</a:t>
            </a:r>
            <a:r>
              <a:rPr lang="zh-TW" altLang="en-US" dirty="0"/>
              <a:t> </a:t>
            </a:r>
            <a:r>
              <a:rPr lang="en-US" altLang="zh-TW" dirty="0"/>
              <a:t>annual</a:t>
            </a:r>
            <a:r>
              <a:rPr lang="zh-TW" altLang="en-US" dirty="0"/>
              <a:t> </a:t>
            </a:r>
            <a:r>
              <a:rPr lang="en-US" altLang="zh-TW" dirty="0"/>
              <a:t>(9</a:t>
            </a:r>
            <a:r>
              <a:rPr lang="zh-TW" altLang="en-US" dirty="0"/>
              <a:t> </a:t>
            </a:r>
            <a:r>
              <a:rPr lang="en-US" altLang="zh-TW" dirty="0"/>
              <a:t>&amp;</a:t>
            </a:r>
            <a:r>
              <a:rPr lang="zh-TW" altLang="en-US" dirty="0"/>
              <a:t> </a:t>
            </a:r>
            <a:r>
              <a:rPr lang="en-US" altLang="zh-TW" dirty="0"/>
              <a:t>15-18</a:t>
            </a:r>
            <a:r>
              <a:rPr lang="zh-TW" altLang="en-US" dirty="0"/>
              <a:t> </a:t>
            </a:r>
            <a:r>
              <a:rPr lang="en-US" altLang="zh-TW" dirty="0"/>
              <a:t>month)</a:t>
            </a:r>
            <a:r>
              <a:rPr lang="zh-TW" altLang="en-US" dirty="0"/>
              <a:t> </a:t>
            </a:r>
            <a:r>
              <a:rPr lang="en-US" altLang="zh-TW" dirty="0"/>
              <a:t>signals are</a:t>
            </a:r>
            <a:r>
              <a:rPr lang="zh-TW" altLang="en-US" dirty="0"/>
              <a:t> </a:t>
            </a:r>
            <a:r>
              <a:rPr lang="en-US" altLang="zh-TW" dirty="0"/>
              <a:t>enhanced.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43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77763" y="99105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ENSO</a:t>
            </a:r>
            <a:r>
              <a:rPr kumimoji="1" lang="zh-TW" altLang="en-US" sz="24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predictability</a:t>
            </a:r>
            <a:endParaRPr kumimoji="1" lang="zh-TW" alt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10487" y="713308"/>
            <a:ext cx="7396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Potential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precursor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(9-15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months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lead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time)</a:t>
            </a:r>
          </a:p>
          <a:p>
            <a:pPr marL="342900" indent="-342900">
              <a:buAutoNum type="arabicPeriod"/>
            </a:pP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Triggers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(6-9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months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lead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time)</a:t>
            </a:r>
          </a:p>
          <a:p>
            <a:pPr marL="342900" indent="-342900">
              <a:buAutoNum type="arabicPeriod"/>
            </a:pP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Transition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processes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(recharge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process/seasonal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ENSO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dynamics)</a:t>
            </a:r>
            <a:endParaRPr kumimoji="1" lang="zh-TW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61288" y="2093976"/>
            <a:ext cx="8654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Ocean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pre-condition: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Charged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western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tropical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Pacific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heat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content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(Prior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boreal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spring)</a:t>
            </a:r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Atmospheric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precursor:</a:t>
            </a:r>
            <a:endParaRPr kumimoji="1"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487" y="3218688"/>
            <a:ext cx="5755894" cy="11318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19" y="4579321"/>
            <a:ext cx="6014466" cy="39621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048" y="5169042"/>
            <a:ext cx="6168644" cy="789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048" y="5958242"/>
            <a:ext cx="5651754" cy="58643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 flipH="1">
            <a:off x="8838692" y="3539176"/>
            <a:ext cx="260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C00000"/>
                </a:solidFill>
              </a:rPr>
              <a:t>North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and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South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Pacific</a:t>
            </a:r>
            <a:endParaRPr kumimoji="1" lang="zh-TW" altLang="en-US" dirty="0">
              <a:solidFill>
                <a:srgbClr val="C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 flipH="1">
            <a:off x="8838692" y="4550512"/>
            <a:ext cx="260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C00000"/>
                </a:solidFill>
              </a:rPr>
              <a:t>Indian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Ocean</a:t>
            </a:r>
            <a:endParaRPr kumimoji="1" lang="zh-TW" altLang="en-US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 flipH="1">
            <a:off x="8838692" y="5561848"/>
            <a:ext cx="260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C00000"/>
                </a:solidFill>
              </a:rPr>
              <a:t>Atlantic</a:t>
            </a:r>
            <a:endParaRPr kumimoji="1"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77763" y="99105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ENSO</a:t>
            </a:r>
            <a:r>
              <a:rPr kumimoji="1" lang="zh-TW" altLang="en-US" sz="24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predictability</a:t>
            </a:r>
            <a:endParaRPr kumimoji="1" lang="zh-TW" alt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10487" y="713308"/>
            <a:ext cx="7396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Potential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precursor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(9-15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months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lead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time)</a:t>
            </a:r>
          </a:p>
          <a:p>
            <a:pPr marL="342900" indent="-342900">
              <a:buAutoNum type="arabicPeriod"/>
            </a:pP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Triggers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(6-9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months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lead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time)</a:t>
            </a:r>
          </a:p>
          <a:p>
            <a:pPr marL="342900" indent="-342900">
              <a:buAutoNum type="arabicPeriod"/>
            </a:pP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Transition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processes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(recharge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process/seasonal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ENSO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dynamics)</a:t>
            </a:r>
            <a:endParaRPr kumimoji="1" lang="zh-TW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87484" y="2823411"/>
            <a:ext cx="6408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/>
              <a:t>Triggers:</a:t>
            </a:r>
            <a:r>
              <a:rPr kumimoji="1" lang="zh-TW" altLang="en-US" sz="2000" dirty="0" smtClean="0"/>
              <a:t> </a:t>
            </a:r>
            <a:r>
              <a:rPr kumimoji="1" lang="en-US" altLang="zh-TW" sz="2000" b="1" dirty="0" smtClean="0"/>
              <a:t>Stochastic</a:t>
            </a:r>
            <a:r>
              <a:rPr kumimoji="1" lang="zh-TW" altLang="en-US" sz="2000" b="1" dirty="0" smtClean="0"/>
              <a:t> </a:t>
            </a:r>
            <a:r>
              <a:rPr kumimoji="1" lang="en-US" altLang="zh-TW" sz="2000" b="1" dirty="0" smtClean="0"/>
              <a:t>WWE</a:t>
            </a:r>
            <a:r>
              <a:rPr kumimoji="1" lang="zh-TW" altLang="en-US" sz="2000" b="1" dirty="0" smtClean="0"/>
              <a:t> </a:t>
            </a:r>
            <a:r>
              <a:rPr kumimoji="1" lang="en-US" altLang="zh-TW" sz="2000" b="1" dirty="0" smtClean="0"/>
              <a:t>(boreal</a:t>
            </a:r>
            <a:r>
              <a:rPr kumimoji="1" lang="zh-TW" altLang="en-US" sz="2000" b="1" dirty="0" smtClean="0"/>
              <a:t> </a:t>
            </a:r>
            <a:r>
              <a:rPr kumimoji="1" lang="en-US" altLang="zh-TW" sz="2000" b="1" dirty="0" smtClean="0"/>
              <a:t>spring</a:t>
            </a:r>
            <a:r>
              <a:rPr kumimoji="1" lang="zh-TW" altLang="en-US" sz="2000" b="1" dirty="0" smtClean="0"/>
              <a:t> </a:t>
            </a:r>
            <a:r>
              <a:rPr kumimoji="1" lang="en-US" altLang="zh-TW" sz="2000" b="1" dirty="0" smtClean="0"/>
              <a:t>and</a:t>
            </a:r>
            <a:r>
              <a:rPr kumimoji="1" lang="zh-TW" altLang="en-US" sz="2000" b="1" dirty="0" smtClean="0"/>
              <a:t> </a:t>
            </a:r>
            <a:r>
              <a:rPr kumimoji="1" lang="en-US" altLang="zh-TW" sz="2000" b="1" dirty="0" smtClean="0"/>
              <a:t>early</a:t>
            </a:r>
            <a:r>
              <a:rPr kumimoji="1" lang="zh-TW" altLang="en-US" sz="2000" b="1" dirty="0" smtClean="0"/>
              <a:t> </a:t>
            </a:r>
            <a:r>
              <a:rPr kumimoji="1" lang="en-US" altLang="zh-TW" sz="2000" b="1" dirty="0" smtClean="0"/>
              <a:t>summer)</a:t>
            </a:r>
            <a:endParaRPr kumimoji="1" lang="zh-TW" altLang="en-US" sz="20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03504" y="2291434"/>
            <a:ext cx="1026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Only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oceanic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or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atmospheric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precursors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are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not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sufficient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for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event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growth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(e.g.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2012,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2014,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i="1" dirty="0" smtClean="0">
                <a:latin typeface="Helvetica" charset="0"/>
                <a:ea typeface="Helvetica" charset="0"/>
                <a:cs typeface="Helvetica" charset="0"/>
              </a:rPr>
              <a:t>2017)</a:t>
            </a:r>
            <a:r>
              <a:rPr kumimoji="1" lang="zh-TW" altLang="en-US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endParaRPr kumimoji="1" lang="zh-TW" altLang="en-US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3386166"/>
            <a:ext cx="10585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But</a:t>
            </a:r>
            <a:r>
              <a:rPr lang="zh-TW" altLang="en-US" b="1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altLang="zh-TW" b="1" i="0" u="none" strike="noStrike" baseline="0" dirty="0" smtClean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Individual </a:t>
            </a:r>
            <a:r>
              <a:rPr lang="en-US" altLang="zh-TW" b="1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WWEs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are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not predictable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beyond the weather prediction horizon, which implies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that, on average, forecasts </a:t>
            </a:r>
            <a:r>
              <a:rPr lang="en-US" altLang="zh-TW" dirty="0">
                <a:latin typeface="Helvetica" charset="0"/>
                <a:ea typeface="Helvetica" charset="0"/>
                <a:cs typeface="Helvetica" charset="0"/>
              </a:rPr>
              <a:t>initialized in boreal spring have relatively</a:t>
            </a:r>
            <a:r>
              <a:rPr lang="zh-TW" alt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>
                <a:latin typeface="Helvetica" charset="0"/>
                <a:ea typeface="Helvetica" charset="0"/>
                <a:cs typeface="Helvetica" charset="0"/>
              </a:rPr>
              <a:t>low long-term skill,</a:t>
            </a:r>
            <a:r>
              <a:rPr lang="zh-TW" alt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u="sng" dirty="0">
                <a:latin typeface="Helvetica" charset="0"/>
                <a:ea typeface="Helvetica" charset="0"/>
                <a:cs typeface="Helvetica" charset="0"/>
              </a:rPr>
              <a:t>in particular in the absence of precursor </a:t>
            </a:r>
            <a:r>
              <a:rPr lang="en-US" altLang="zh-TW" u="sng" dirty="0" smtClean="0">
                <a:latin typeface="Helvetica" charset="0"/>
                <a:ea typeface="Helvetica" charset="0"/>
                <a:cs typeface="Helvetica" charset="0"/>
              </a:rPr>
              <a:t>signals</a:t>
            </a:r>
            <a:endParaRPr lang="en-US" altLang="zh-TW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-&gt;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Spring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predictability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barrier</a:t>
            </a:r>
          </a:p>
          <a:p>
            <a:endParaRPr lang="en-US" altLang="zh-TW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Precursor signals in </a:t>
            </a:r>
            <a:r>
              <a:rPr lang="en-US" altLang="zh-TW" b="1" dirty="0" smtClean="0">
                <a:latin typeface="Helvetica" charset="0"/>
                <a:ea typeface="Helvetica" charset="0"/>
                <a:cs typeface="Helvetica" charset="0"/>
              </a:rPr>
              <a:t>western tropical</a:t>
            </a:r>
            <a:r>
              <a:rPr lang="zh-TW" altLang="en-US" b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1" dirty="0" smtClean="0">
                <a:latin typeface="Helvetica" charset="0"/>
                <a:ea typeface="Helvetica" charset="0"/>
                <a:cs typeface="Helvetica" charset="0"/>
              </a:rPr>
              <a:t>Pacific heat content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could be indicative of potentially developing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El Niño conditions, which in effect </a:t>
            </a:r>
            <a:r>
              <a:rPr lang="en-US" altLang="zh-TW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enhance the predictability</a:t>
            </a:r>
            <a:r>
              <a:rPr lang="zh-TW" altLang="en-US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relative to the averaged case</a:t>
            </a:r>
            <a:endParaRPr lang="zh-TW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77763" y="99105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ENSO</a:t>
            </a:r>
            <a:r>
              <a:rPr kumimoji="1" lang="zh-TW" altLang="en-US" sz="24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predictability</a:t>
            </a:r>
            <a:endParaRPr kumimoji="1" lang="zh-TW" alt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10487" y="713308"/>
            <a:ext cx="7396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Potential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precursor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(9-15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months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lead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time)</a:t>
            </a:r>
          </a:p>
          <a:p>
            <a:pPr marL="342900" indent="-342900">
              <a:buAutoNum type="arabicPeriod"/>
            </a:pP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Triggers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(6-9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months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lead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time)</a:t>
            </a:r>
          </a:p>
          <a:p>
            <a:pPr marL="342900" indent="-342900">
              <a:buAutoNum type="arabicPeriod"/>
            </a:pP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Transition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processes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(recharge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process/seasonal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ENSO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dynamics)</a:t>
            </a:r>
            <a:endParaRPr kumimoji="1" lang="zh-TW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3148" y="2071978"/>
            <a:ext cx="10585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During</a:t>
            </a:r>
            <a:r>
              <a:rPr lang="zh-TW" altLang="en-US" b="1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1" i="0" u="none" strike="noStrike" baseline="0" dirty="0" err="1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Bjerknes</a:t>
            </a:r>
            <a:r>
              <a:rPr lang="zh-TW" altLang="en-US" b="1" i="0" u="none" strike="noStrike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1" i="0" u="none" strike="noStrike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feedback</a:t>
            </a:r>
            <a:r>
              <a:rPr lang="zh-TW" altLang="en-US" b="1" i="0" u="none" strike="noStrike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1" i="0" u="none" strike="noStrike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phase</a:t>
            </a:r>
            <a:r>
              <a:rPr lang="zh-TW" altLang="en-US" b="1" i="0" u="none" strike="noStrike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1" i="0" u="none" strike="noStrike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(summer)</a:t>
            </a:r>
            <a:endParaRPr lang="en-US" altLang="zh-TW" b="1" i="0" u="none" strike="noStrike" baseline="0" dirty="0" smtClean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High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degree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of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climate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predictability</a:t>
            </a:r>
          </a:p>
          <a:p>
            <a:endParaRPr lang="en-US" altLang="zh-TW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zh-TW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Decaying</a:t>
            </a:r>
            <a:r>
              <a:rPr lang="zh-TW" altLang="en-US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phase</a:t>
            </a:r>
          </a:p>
          <a:p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Discharge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of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zonal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heat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content</a:t>
            </a:r>
            <a:r>
              <a:rPr lang="en-US" altLang="zh-TW" dirty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subsurface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processes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and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southward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shift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of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zonal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wind</a:t>
            </a:r>
          </a:p>
          <a:p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-&gt;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low-noise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atmospheric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environment</a:t>
            </a:r>
            <a:endParaRPr lang="zh-TW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77763" y="99105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ENSO</a:t>
            </a:r>
            <a:r>
              <a:rPr kumimoji="1" lang="zh-TW" altLang="en-US" sz="24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predictability</a:t>
            </a:r>
            <a:endParaRPr kumimoji="1" lang="zh-TW" alt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10487" y="713308"/>
            <a:ext cx="7396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Potential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precursor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(9-15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months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lead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time)</a:t>
            </a:r>
          </a:p>
          <a:p>
            <a:pPr marL="342900" indent="-342900">
              <a:buAutoNum type="arabicPeriod"/>
            </a:pP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Triggers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(6-9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months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lead</a:t>
            </a:r>
            <a:r>
              <a:rPr kumimoji="1"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latin typeface="Helvetica" charset="0"/>
                <a:ea typeface="Helvetica" charset="0"/>
                <a:cs typeface="Helvetica" charset="0"/>
              </a:rPr>
              <a:t>time)</a:t>
            </a:r>
          </a:p>
          <a:p>
            <a:pPr marL="342900" indent="-342900">
              <a:buAutoNum type="arabicPeriod"/>
            </a:pP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Transition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processes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(recharge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process/seasonal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ENSO</a:t>
            </a:r>
            <a:r>
              <a:rPr kumimoji="1" lang="zh-TW" altLang="en-US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dynamics)</a:t>
            </a:r>
            <a:endParaRPr kumimoji="1" lang="zh-TW" altLang="en-US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3148" y="2071978"/>
            <a:ext cx="10585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For</a:t>
            </a:r>
            <a:r>
              <a:rPr lang="zh-TW" altLang="en-US" b="1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1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La</a:t>
            </a:r>
            <a:r>
              <a:rPr lang="zh-TW" altLang="en-US" b="1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1" i="0" u="none" strike="noStrike" baseline="0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Nina</a:t>
            </a:r>
          </a:p>
          <a:p>
            <a:pPr marL="342900" indent="-342900">
              <a:buAutoNum type="arabicPeriod"/>
            </a:pP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El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Nino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-&gt;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La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Nina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(6-9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months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after</a:t>
            </a:r>
            <a:r>
              <a:rPr lang="zh-TW" altLang="en-US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b="0" i="0" u="none" strike="noStrike" baseline="0" dirty="0" smtClean="0">
                <a:latin typeface="Helvetica" charset="0"/>
                <a:ea typeface="Helvetica" charset="0"/>
                <a:cs typeface="Helvetica" charset="0"/>
              </a:rPr>
              <a:t>discharged)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Other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initial</a:t>
            </a:r>
            <a:r>
              <a:rPr lang="zh-TW" alt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TW" dirty="0" smtClean="0">
                <a:latin typeface="Helvetica" charset="0"/>
                <a:ea typeface="Helvetica" charset="0"/>
                <a:cs typeface="Helvetica" charset="0"/>
              </a:rPr>
              <a:t>condition</a:t>
            </a:r>
            <a:endParaRPr lang="zh-TW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97" y="2071978"/>
            <a:ext cx="4400197" cy="45347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46544"/>
          <a:stretch/>
        </p:blipFill>
        <p:spPr>
          <a:xfrm>
            <a:off x="366474" y="3553968"/>
            <a:ext cx="3183228" cy="26639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3604" t="52508" r="-3604" b="-5964"/>
          <a:stretch/>
        </p:blipFill>
        <p:spPr>
          <a:xfrm>
            <a:off x="3691842" y="3636264"/>
            <a:ext cx="3183228" cy="2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" y="0"/>
            <a:ext cx="6109138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98" y="1808386"/>
            <a:ext cx="2529368" cy="107934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938483" y="190545"/>
            <a:ext cx="488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ENSO</a:t>
            </a:r>
            <a:r>
              <a:rPr kumimoji="1" lang="zh-TW" altLang="en-US" sz="2400" b="1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recharge</a:t>
            </a:r>
            <a:r>
              <a:rPr kumimoji="1" lang="zh-TW" altLang="en-US" sz="2400" b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oscillator</a:t>
            </a:r>
            <a:r>
              <a:rPr kumimoji="1" lang="zh-TW" altLang="en-US" sz="2400" b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kumimoji="1" lang="en-US" altLang="zh-TW" sz="2400" b="1" dirty="0" smtClean="0">
                <a:latin typeface="Helvetica" charset="0"/>
                <a:ea typeface="Helvetica" charset="0"/>
                <a:cs typeface="Helvetica" charset="0"/>
              </a:rPr>
              <a:t>model</a:t>
            </a:r>
            <a:endParaRPr kumimoji="1" lang="zh-TW" alt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58540"/>
            <a:ext cx="6055513" cy="9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97" y="1409802"/>
            <a:ext cx="5122426" cy="35768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170972"/>
            <a:ext cx="2529368" cy="10793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4642" y="2147777"/>
            <a:ext cx="3349256" cy="73364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007287" y="2329934"/>
            <a:ext cx="49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 smtClean="0">
                <a:solidFill>
                  <a:srgbClr val="0070C0"/>
                </a:solidFill>
              </a:rPr>
              <a:t>-</a:t>
            </a:r>
            <a:r>
              <a:rPr kumimoji="1" lang="zh-TW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zh-TW" dirty="0" smtClean="0">
                <a:solidFill>
                  <a:srgbClr val="0070C0"/>
                </a:solidFill>
              </a:rPr>
              <a:t>Mean</a:t>
            </a:r>
            <a:r>
              <a:rPr kumimoji="1" lang="zh-TW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zh-TW" dirty="0" smtClean="0">
                <a:solidFill>
                  <a:srgbClr val="0070C0"/>
                </a:solidFill>
              </a:rPr>
              <a:t>advection</a:t>
            </a:r>
            <a:r>
              <a:rPr kumimoji="1" lang="zh-TW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zh-TW" dirty="0" smtClean="0">
                <a:solidFill>
                  <a:srgbClr val="0070C0"/>
                </a:solidFill>
              </a:rPr>
              <a:t>-</a:t>
            </a:r>
            <a:r>
              <a:rPr kumimoji="1" lang="zh-TW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zh-TW" dirty="0" smtClean="0">
                <a:solidFill>
                  <a:srgbClr val="0070C0"/>
                </a:solidFill>
              </a:rPr>
              <a:t>Thermal</a:t>
            </a:r>
            <a:r>
              <a:rPr kumimoji="1" lang="zh-TW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zh-TW" dirty="0" smtClean="0">
                <a:solidFill>
                  <a:srgbClr val="0070C0"/>
                </a:solidFill>
              </a:rPr>
              <a:t>damping</a:t>
            </a: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43416" y="2955847"/>
            <a:ext cx="3562499" cy="11908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007287" y="3142771"/>
            <a:ext cx="357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>
                <a:solidFill>
                  <a:srgbClr val="C00000"/>
                </a:solidFill>
              </a:rPr>
              <a:t>+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Zonal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advection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+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Ekman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pumping</a:t>
            </a:r>
          </a:p>
          <a:p>
            <a:r>
              <a:rPr kumimoji="1" lang="en-US" altLang="zh-TW" dirty="0" smtClean="0">
                <a:solidFill>
                  <a:srgbClr val="C00000"/>
                </a:solidFill>
              </a:rPr>
              <a:t>+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thermocline</a:t>
            </a:r>
            <a:r>
              <a:rPr kumimoji="1" lang="zh-TW" altLang="en-US" dirty="0" smtClean="0">
                <a:solidFill>
                  <a:srgbClr val="C00000"/>
                </a:solidFill>
              </a:rPr>
              <a:t> </a:t>
            </a:r>
            <a:r>
              <a:rPr kumimoji="1" lang="en-US" altLang="zh-TW" dirty="0" smtClean="0">
                <a:solidFill>
                  <a:srgbClr val="C00000"/>
                </a:solidFill>
              </a:rPr>
              <a:t>feedback</a:t>
            </a:r>
            <a:endParaRPr kumimoji="1" lang="zh-TW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4099" y="296535"/>
            <a:ext cx="788043" cy="94314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563086" y="609568"/>
            <a:ext cx="21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Determine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timescale</a:t>
            </a:r>
            <a:endParaRPr kumimoji="1"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929270" y="332569"/>
            <a:ext cx="2266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Thermocline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feedback</a:t>
            </a:r>
          </a:p>
          <a:p>
            <a:endParaRPr kumimoji="1" lang="en-US" altLang="zh-TW" dirty="0"/>
          </a:p>
          <a:p>
            <a:r>
              <a:rPr kumimoji="1" lang="en-US" altLang="zh-TW" dirty="0" smtClean="0"/>
              <a:t>Recharge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process</a:t>
            </a:r>
            <a:endParaRPr kumimoji="1" lang="zh-TW" altLang="en-US" dirty="0"/>
          </a:p>
        </p:txBody>
      </p:sp>
      <p:sp>
        <p:nvSpPr>
          <p:cNvPr id="16" name="右大括弧 15"/>
          <p:cNvSpPr/>
          <p:nvPr/>
        </p:nvSpPr>
        <p:spPr>
          <a:xfrm>
            <a:off x="5212659" y="457200"/>
            <a:ext cx="218164" cy="67516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單箭頭接點 67"/>
          <p:cNvCxnSpPr/>
          <p:nvPr/>
        </p:nvCxnSpPr>
        <p:spPr>
          <a:xfrm>
            <a:off x="5467571" y="2032013"/>
            <a:ext cx="64102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8695856" y="3622454"/>
            <a:ext cx="7856" cy="55989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H="1">
            <a:off x="5445551" y="5454981"/>
            <a:ext cx="576000" cy="9426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V="1">
            <a:off x="3470837" y="3604073"/>
            <a:ext cx="4718" cy="53950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群組 82"/>
          <p:cNvGrpSpPr/>
          <p:nvPr/>
        </p:nvGrpSpPr>
        <p:grpSpPr>
          <a:xfrm>
            <a:off x="6347435" y="4056562"/>
            <a:ext cx="3525624" cy="2639887"/>
            <a:chOff x="-1933684" y="1536578"/>
            <a:chExt cx="3525624" cy="2639887"/>
          </a:xfrm>
        </p:grpSpPr>
        <p:sp>
          <p:nvSpPr>
            <p:cNvPr id="19" name="矩形 18"/>
            <p:cNvSpPr/>
            <p:nvPr/>
          </p:nvSpPr>
          <p:spPr>
            <a:xfrm>
              <a:off x="-1547186" y="2462033"/>
              <a:ext cx="2790334" cy="1561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流程圖: 資料 19"/>
            <p:cNvSpPr/>
            <p:nvPr/>
          </p:nvSpPr>
          <p:spPr>
            <a:xfrm>
              <a:off x="-1933684" y="2081820"/>
              <a:ext cx="3525624" cy="791852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-453677" y="2308063"/>
              <a:ext cx="1527143" cy="33936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SSTa(-)</a:t>
              </a:r>
              <a:endPara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群組 29"/>
            <p:cNvGrpSpPr/>
            <p:nvPr/>
          </p:nvGrpSpPr>
          <p:grpSpPr>
            <a:xfrm rot="10800000">
              <a:off x="-1368076" y="2348911"/>
              <a:ext cx="735291" cy="243526"/>
              <a:chOff x="5667079" y="1833511"/>
              <a:chExt cx="735291" cy="243526"/>
            </a:xfrm>
          </p:grpSpPr>
          <p:cxnSp>
            <p:nvCxnSpPr>
              <p:cNvPr id="22" name="直線單箭頭接點 21"/>
              <p:cNvCxnSpPr/>
              <p:nvPr/>
            </p:nvCxnSpPr>
            <p:spPr>
              <a:xfrm>
                <a:off x="5667079" y="1962345"/>
                <a:ext cx="735291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>
                <a:off x="5819479" y="2077037"/>
                <a:ext cx="479196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/>
              <p:nvPr/>
            </p:nvCxnSpPr>
            <p:spPr>
              <a:xfrm>
                <a:off x="5839903" y="1833511"/>
                <a:ext cx="479196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線接點 24"/>
            <p:cNvCxnSpPr/>
            <p:nvPr/>
          </p:nvCxnSpPr>
          <p:spPr>
            <a:xfrm>
              <a:off x="-1547186" y="3379577"/>
              <a:ext cx="2790334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手繪多邊形 25"/>
            <p:cNvSpPr/>
            <p:nvPr/>
          </p:nvSpPr>
          <p:spPr>
            <a:xfrm flipV="1">
              <a:off x="-1537759" y="3002504"/>
              <a:ext cx="2790334" cy="755716"/>
            </a:xfrm>
            <a:custGeom>
              <a:avLst/>
              <a:gdLst>
                <a:gd name="connsiteX0" fmla="*/ 0 w 2790334"/>
                <a:gd name="connsiteY0" fmla="*/ 0 h 763572"/>
                <a:gd name="connsiteX1" fmla="*/ 716437 w 2790334"/>
                <a:gd name="connsiteY1" fmla="*/ 65988 h 763572"/>
                <a:gd name="connsiteX2" fmla="*/ 1338607 w 2790334"/>
                <a:gd name="connsiteY2" fmla="*/ 367646 h 763572"/>
                <a:gd name="connsiteX3" fmla="*/ 1913642 w 2790334"/>
                <a:gd name="connsiteY3" fmla="*/ 678730 h 763572"/>
                <a:gd name="connsiteX4" fmla="*/ 2790334 w 2790334"/>
                <a:gd name="connsiteY4" fmla="*/ 763572 h 7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334" h="763572">
                  <a:moveTo>
                    <a:pt x="0" y="0"/>
                  </a:moveTo>
                  <a:cubicBezTo>
                    <a:pt x="246668" y="2357"/>
                    <a:pt x="493336" y="4714"/>
                    <a:pt x="716437" y="65988"/>
                  </a:cubicBezTo>
                  <a:cubicBezTo>
                    <a:pt x="939538" y="127262"/>
                    <a:pt x="1139073" y="265522"/>
                    <a:pt x="1338607" y="367646"/>
                  </a:cubicBezTo>
                  <a:cubicBezTo>
                    <a:pt x="1538141" y="469770"/>
                    <a:pt x="1671688" y="612742"/>
                    <a:pt x="1913642" y="678730"/>
                  </a:cubicBezTo>
                  <a:cubicBezTo>
                    <a:pt x="2155597" y="744718"/>
                    <a:pt x="2472965" y="754145"/>
                    <a:pt x="2790334" y="763572"/>
                  </a:cubicBezTo>
                </a:path>
              </a:pathLst>
            </a:custGeom>
            <a:ln>
              <a:solidFill>
                <a:schemeClr val="tx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-1245375" y="1978794"/>
              <a:ext cx="3465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τ</a:t>
              </a:r>
              <a:r>
                <a:rPr lang="en-US" altLang="zh-TW" baseline="-250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zh-TW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-1394581" y="1536578"/>
              <a:ext cx="13245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Geostrophic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512030" y="1667224"/>
              <a:ext cx="83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Ekman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向上箭號 59"/>
            <p:cNvSpPr/>
            <p:nvPr/>
          </p:nvSpPr>
          <p:spPr>
            <a:xfrm rot="12709921">
              <a:off x="-187328" y="1746007"/>
              <a:ext cx="439130" cy="433711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向上箭號 60"/>
            <p:cNvSpPr/>
            <p:nvPr/>
          </p:nvSpPr>
          <p:spPr>
            <a:xfrm rot="2019222">
              <a:off x="-729242" y="2623317"/>
              <a:ext cx="439130" cy="433711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向上箭號 61"/>
            <p:cNvSpPr/>
            <p:nvPr/>
          </p:nvSpPr>
          <p:spPr>
            <a:xfrm rot="2107483">
              <a:off x="462566" y="1965829"/>
              <a:ext cx="216584" cy="276916"/>
            </a:xfrm>
            <a:prstGeom prst="up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向上箭號 62"/>
            <p:cNvSpPr/>
            <p:nvPr/>
          </p:nvSpPr>
          <p:spPr>
            <a:xfrm rot="2107483" flipV="1">
              <a:off x="73153" y="2716287"/>
              <a:ext cx="210437" cy="282039"/>
            </a:xfrm>
            <a:prstGeom prst="up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 rot="16200000">
              <a:off x="-2361898" y="3371180"/>
              <a:ext cx="13027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 anomaly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1750245" y="4606972"/>
            <a:ext cx="3525624" cy="2053537"/>
            <a:chOff x="4782529" y="586033"/>
            <a:chExt cx="3525624" cy="2053537"/>
          </a:xfrm>
        </p:grpSpPr>
        <p:sp>
          <p:nvSpPr>
            <p:cNvPr id="31" name="矩形 30"/>
            <p:cNvSpPr/>
            <p:nvPr/>
          </p:nvSpPr>
          <p:spPr>
            <a:xfrm>
              <a:off x="5169027" y="966246"/>
              <a:ext cx="2790334" cy="1561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流程圖: 資料 31"/>
            <p:cNvSpPr/>
            <p:nvPr/>
          </p:nvSpPr>
          <p:spPr>
            <a:xfrm>
              <a:off x="4782529" y="586033"/>
              <a:ext cx="3525624" cy="791852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5169027" y="1883790"/>
              <a:ext cx="2790334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5376573" y="729731"/>
              <a:ext cx="6495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τ</a:t>
              </a:r>
              <a:r>
                <a:rPr lang="en-US" altLang="zh-TW" baseline="-250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 </a:t>
              </a:r>
              <a:r>
                <a:rPr lang="en-US" altLang="zh-TW" sz="16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~ 0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633185" y="758743"/>
              <a:ext cx="96686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SSTa ~0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直線接點 44"/>
            <p:cNvCxnSpPr/>
            <p:nvPr/>
          </p:nvCxnSpPr>
          <p:spPr>
            <a:xfrm>
              <a:off x="5169027" y="2158739"/>
              <a:ext cx="279033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 rot="16200000">
              <a:off x="4325667" y="1834285"/>
              <a:ext cx="13027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 anomaly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6366288" y="1454856"/>
            <a:ext cx="3525624" cy="2072648"/>
            <a:chOff x="218387" y="4447880"/>
            <a:chExt cx="3525624" cy="2072648"/>
          </a:xfrm>
        </p:grpSpPr>
        <p:sp>
          <p:nvSpPr>
            <p:cNvPr id="46" name="矩形 45"/>
            <p:cNvSpPr/>
            <p:nvPr/>
          </p:nvSpPr>
          <p:spPr>
            <a:xfrm>
              <a:off x="604885" y="4828093"/>
              <a:ext cx="2790334" cy="1561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流程圖: 資料 46"/>
            <p:cNvSpPr/>
            <p:nvPr/>
          </p:nvSpPr>
          <p:spPr>
            <a:xfrm>
              <a:off x="218387" y="4447880"/>
              <a:ext cx="3525624" cy="791852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直線接點 47"/>
            <p:cNvCxnSpPr/>
            <p:nvPr/>
          </p:nvCxnSpPr>
          <p:spPr>
            <a:xfrm>
              <a:off x="604885" y="5745637"/>
              <a:ext cx="2790334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字方塊 48"/>
            <p:cNvSpPr txBox="1"/>
            <p:nvPr/>
          </p:nvSpPr>
          <p:spPr>
            <a:xfrm>
              <a:off x="812431" y="4591578"/>
              <a:ext cx="6495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τ</a:t>
              </a:r>
              <a:r>
                <a:rPr lang="en-US" altLang="zh-TW" baseline="-250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 </a:t>
              </a:r>
              <a:r>
                <a:rPr lang="en-US" altLang="zh-TW" sz="16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~ 0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069043" y="4620590"/>
              <a:ext cx="96686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SSTa ~0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604885" y="5567919"/>
              <a:ext cx="279033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文字方塊 79"/>
            <p:cNvSpPr txBox="1"/>
            <p:nvPr/>
          </p:nvSpPr>
          <p:spPr>
            <a:xfrm rot="16200000">
              <a:off x="-228719" y="5715243"/>
              <a:ext cx="13027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 anomaly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1716383" y="848623"/>
            <a:ext cx="3525624" cy="2688376"/>
            <a:chOff x="4980648" y="3522159"/>
            <a:chExt cx="3525624" cy="2688376"/>
          </a:xfrm>
        </p:grpSpPr>
        <p:sp>
          <p:nvSpPr>
            <p:cNvPr id="70" name="矩形 69"/>
            <p:cNvSpPr/>
            <p:nvPr/>
          </p:nvSpPr>
          <p:spPr>
            <a:xfrm>
              <a:off x="5367146" y="4520154"/>
              <a:ext cx="2790334" cy="1561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流程圖: 資料 71"/>
            <p:cNvSpPr/>
            <p:nvPr/>
          </p:nvSpPr>
          <p:spPr>
            <a:xfrm>
              <a:off x="4980648" y="4139941"/>
              <a:ext cx="3525624" cy="791852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橢圓 72"/>
            <p:cNvSpPr/>
            <p:nvPr/>
          </p:nvSpPr>
          <p:spPr>
            <a:xfrm>
              <a:off x="6460655" y="4366184"/>
              <a:ext cx="1527143" cy="33936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SSTa(+)</a:t>
              </a:r>
              <a:endPara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線單箭頭接點 74"/>
            <p:cNvCxnSpPr/>
            <p:nvPr/>
          </p:nvCxnSpPr>
          <p:spPr>
            <a:xfrm>
              <a:off x="5546256" y="4535866"/>
              <a:ext cx="735291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/>
            <p:nvPr/>
          </p:nvCxnSpPr>
          <p:spPr>
            <a:xfrm>
              <a:off x="5698656" y="4650558"/>
              <a:ext cx="479196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/>
            <p:nvPr/>
          </p:nvCxnSpPr>
          <p:spPr>
            <a:xfrm>
              <a:off x="5719080" y="4407032"/>
              <a:ext cx="479196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5367146" y="5437698"/>
              <a:ext cx="2790334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手繪多邊形 86"/>
            <p:cNvSpPr/>
            <p:nvPr/>
          </p:nvSpPr>
          <p:spPr>
            <a:xfrm>
              <a:off x="5376573" y="5082621"/>
              <a:ext cx="2790334" cy="763572"/>
            </a:xfrm>
            <a:custGeom>
              <a:avLst/>
              <a:gdLst>
                <a:gd name="connsiteX0" fmla="*/ 0 w 2790334"/>
                <a:gd name="connsiteY0" fmla="*/ 0 h 763572"/>
                <a:gd name="connsiteX1" fmla="*/ 716437 w 2790334"/>
                <a:gd name="connsiteY1" fmla="*/ 65988 h 763572"/>
                <a:gd name="connsiteX2" fmla="*/ 1338607 w 2790334"/>
                <a:gd name="connsiteY2" fmla="*/ 367646 h 763572"/>
                <a:gd name="connsiteX3" fmla="*/ 1913642 w 2790334"/>
                <a:gd name="connsiteY3" fmla="*/ 678730 h 763572"/>
                <a:gd name="connsiteX4" fmla="*/ 2790334 w 2790334"/>
                <a:gd name="connsiteY4" fmla="*/ 763572 h 7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334" h="763572">
                  <a:moveTo>
                    <a:pt x="0" y="0"/>
                  </a:moveTo>
                  <a:cubicBezTo>
                    <a:pt x="246668" y="2357"/>
                    <a:pt x="493336" y="4714"/>
                    <a:pt x="716437" y="65988"/>
                  </a:cubicBezTo>
                  <a:cubicBezTo>
                    <a:pt x="939538" y="127262"/>
                    <a:pt x="1139073" y="265522"/>
                    <a:pt x="1338607" y="367646"/>
                  </a:cubicBezTo>
                  <a:cubicBezTo>
                    <a:pt x="1538141" y="469770"/>
                    <a:pt x="1671688" y="612742"/>
                    <a:pt x="1913642" y="678730"/>
                  </a:cubicBezTo>
                  <a:cubicBezTo>
                    <a:pt x="2155597" y="744718"/>
                    <a:pt x="2472965" y="754145"/>
                    <a:pt x="2790334" y="763572"/>
                  </a:cubicBezTo>
                </a:path>
              </a:pathLst>
            </a:custGeom>
            <a:ln>
              <a:solidFill>
                <a:schemeClr val="tx2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5676735" y="4029961"/>
              <a:ext cx="3465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altLang="zh-TW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τ</a:t>
              </a:r>
              <a:r>
                <a:rPr lang="en-US" altLang="zh-TW" baseline="-25000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zh-TW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向上箭號 88"/>
            <p:cNvSpPr/>
            <p:nvPr/>
          </p:nvSpPr>
          <p:spPr>
            <a:xfrm rot="2107483">
              <a:off x="6822249" y="3825462"/>
              <a:ext cx="439130" cy="433711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向上箭號 89"/>
            <p:cNvSpPr/>
            <p:nvPr/>
          </p:nvSpPr>
          <p:spPr>
            <a:xfrm rot="12767214">
              <a:off x="6280335" y="4702772"/>
              <a:ext cx="439130" cy="433711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向上箭號 90"/>
            <p:cNvSpPr/>
            <p:nvPr/>
          </p:nvSpPr>
          <p:spPr>
            <a:xfrm rot="2107483" flipV="1">
              <a:off x="7476987" y="4058449"/>
              <a:ext cx="202629" cy="283385"/>
            </a:xfrm>
            <a:prstGeom prst="up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向上箭號 91"/>
            <p:cNvSpPr/>
            <p:nvPr/>
          </p:nvSpPr>
          <p:spPr>
            <a:xfrm rot="2107483">
              <a:off x="7084182" y="4813734"/>
              <a:ext cx="196878" cy="288627"/>
            </a:xfrm>
            <a:prstGeom prst="up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5971884" y="3522159"/>
              <a:ext cx="13245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Geostrophic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7412765" y="3723722"/>
              <a:ext cx="83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Ekman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 rot="16200000">
              <a:off x="4539778" y="5405250"/>
              <a:ext cx="13027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 anomaly</a:t>
              </a:r>
              <a:endPara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文字方塊 63"/>
          <p:cNvSpPr txBox="1"/>
          <p:nvPr/>
        </p:nvSpPr>
        <p:spPr>
          <a:xfrm>
            <a:off x="177081" y="-6014"/>
            <a:ext cx="616066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ln w="3175" cmpd="sng">
                  <a:noFill/>
                </a:ln>
                <a:latin typeface="Helvetica" charset="0"/>
                <a:ea typeface="Helvetica" charset="0"/>
                <a:cs typeface="Helvetica" charset="0"/>
              </a:rPr>
              <a:t>Recharge-discharge theory</a:t>
            </a:r>
            <a:endParaRPr lang="zh-TW" altLang="en-US" sz="3600" b="1" dirty="0">
              <a:ln w="3175" cmpd="sng">
                <a:noFill/>
              </a:ln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5191029" y="536418"/>
            <a:ext cx="419858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Helvetica" charset="0"/>
                <a:ea typeface="Helvetica" charset="0"/>
                <a:cs typeface="Helvetica" charset="0"/>
              </a:rPr>
              <a:t>(Jin 1997; </a:t>
            </a:r>
            <a:r>
              <a:rPr lang="en-GB" altLang="zh-TW" sz="1600" dirty="0" err="1">
                <a:latin typeface="Helvetica" charset="0"/>
                <a:ea typeface="Helvetica" charset="0"/>
                <a:cs typeface="Helvetica" charset="0"/>
              </a:rPr>
              <a:t>Meinen</a:t>
            </a:r>
            <a:r>
              <a:rPr lang="en-GB" altLang="zh-TW" sz="1600" dirty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GB" altLang="zh-TW" sz="1600" dirty="0" err="1">
                <a:latin typeface="Helvetica" charset="0"/>
                <a:ea typeface="Helvetica" charset="0"/>
                <a:cs typeface="Helvetica" charset="0"/>
              </a:rPr>
              <a:t>McPhaden</a:t>
            </a:r>
            <a:r>
              <a:rPr lang="en-GB" altLang="zh-TW" sz="1600" dirty="0">
                <a:latin typeface="Helvetica" charset="0"/>
                <a:ea typeface="Helvetica" charset="0"/>
                <a:cs typeface="Helvetica" charset="0"/>
              </a:rPr>
              <a:t> 2000, 2001</a:t>
            </a:r>
            <a:r>
              <a:rPr lang="en-US" altLang="zh-TW" sz="1600" dirty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zh-TW" altLang="en-US" sz="16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字方塊 63"/>
          <p:cNvSpPr txBox="1"/>
          <p:nvPr/>
        </p:nvSpPr>
        <p:spPr>
          <a:xfrm>
            <a:off x="177081" y="-6014"/>
            <a:ext cx="616066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ln w="3175" cmpd="sng">
                  <a:noFill/>
                </a:ln>
                <a:latin typeface="Helvetica" charset="0"/>
                <a:ea typeface="Helvetica" charset="0"/>
                <a:cs typeface="Helvetica" charset="0"/>
              </a:rPr>
              <a:t>Recharge-discharge theory</a:t>
            </a:r>
            <a:endParaRPr lang="zh-TW" altLang="en-US" sz="3600" b="1" dirty="0">
              <a:ln w="3175" cmpd="sng">
                <a:noFill/>
              </a:ln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5191029" y="536418"/>
            <a:ext cx="419858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Helvetica" charset="0"/>
                <a:ea typeface="Helvetica" charset="0"/>
                <a:cs typeface="Helvetica" charset="0"/>
              </a:rPr>
              <a:t>(Jin 1997; </a:t>
            </a:r>
            <a:r>
              <a:rPr lang="en-GB" altLang="zh-TW" sz="1600" dirty="0" err="1">
                <a:latin typeface="Helvetica" charset="0"/>
                <a:ea typeface="Helvetica" charset="0"/>
                <a:cs typeface="Helvetica" charset="0"/>
              </a:rPr>
              <a:t>Meinen</a:t>
            </a:r>
            <a:r>
              <a:rPr lang="en-GB" altLang="zh-TW" sz="1600" dirty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GB" altLang="zh-TW" sz="1600" dirty="0" err="1">
                <a:latin typeface="Helvetica" charset="0"/>
                <a:ea typeface="Helvetica" charset="0"/>
                <a:cs typeface="Helvetica" charset="0"/>
              </a:rPr>
              <a:t>McPhaden</a:t>
            </a:r>
            <a:r>
              <a:rPr lang="en-GB" altLang="zh-TW" sz="1600" dirty="0">
                <a:latin typeface="Helvetica" charset="0"/>
                <a:ea typeface="Helvetica" charset="0"/>
                <a:cs typeface="Helvetica" charset="0"/>
              </a:rPr>
              <a:t> 2000, 2001</a:t>
            </a:r>
            <a:r>
              <a:rPr lang="en-US" altLang="zh-TW" sz="1600" dirty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zh-TW" altLang="en-US" sz="16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1" y="1599484"/>
            <a:ext cx="6090450" cy="499333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14833" y="2157984"/>
            <a:ext cx="4249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Positive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skewness</a:t>
            </a:r>
          </a:p>
          <a:p>
            <a:r>
              <a:rPr kumimoji="1" lang="en-US" altLang="zh-TW" dirty="0" smtClean="0"/>
              <a:t>Asymmetry</a:t>
            </a:r>
            <a:r>
              <a:rPr kumimoji="1" lang="zh-TW" altLang="en-US" dirty="0"/>
              <a:t> </a:t>
            </a:r>
            <a:r>
              <a:rPr kumimoji="1" lang="en-US" altLang="zh-TW" dirty="0" smtClean="0"/>
              <a:t>between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warm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cold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events</a:t>
            </a:r>
            <a:endParaRPr kumimoji="1"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511074" y="1788652"/>
            <a:ext cx="529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 smtClean="0"/>
              <a:t>Nonlinear</a:t>
            </a:r>
            <a:r>
              <a:rPr kumimoji="1" lang="zh-TW" altLang="en-US" b="1" dirty="0" smtClean="0"/>
              <a:t> </a:t>
            </a:r>
            <a:r>
              <a:rPr kumimoji="1" lang="en-US" altLang="zh-TW" b="1" dirty="0" smtClean="0"/>
              <a:t>dynamical</a:t>
            </a:r>
            <a:r>
              <a:rPr kumimoji="1" lang="zh-TW" altLang="en-US" b="1" dirty="0" smtClean="0"/>
              <a:t> </a:t>
            </a:r>
            <a:r>
              <a:rPr kumimoji="1" lang="en-US" altLang="zh-TW" b="1" dirty="0" smtClean="0"/>
              <a:t>and</a:t>
            </a:r>
            <a:r>
              <a:rPr kumimoji="1" lang="zh-TW" altLang="en-US" b="1" dirty="0" smtClean="0"/>
              <a:t> </a:t>
            </a:r>
            <a:r>
              <a:rPr kumimoji="1" lang="en-US" altLang="zh-TW" b="1" dirty="0" err="1" smtClean="0"/>
              <a:t>thermodynamical</a:t>
            </a:r>
            <a:r>
              <a:rPr kumimoji="1" lang="zh-TW" altLang="en-US" b="1" dirty="0" smtClean="0"/>
              <a:t> </a:t>
            </a:r>
            <a:r>
              <a:rPr kumimoji="1" lang="en-US" altLang="zh-TW" b="1" dirty="0" smtClean="0"/>
              <a:t>processes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710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Space–time complexity of ENSO</a:t>
            </a:r>
            <a:br>
              <a:rPr lang="en-US" altLang="zh-TW" sz="2400" dirty="0"/>
            </a:br>
            <a:r>
              <a:rPr lang="en-US" altLang="zh-TW" sz="3600" dirty="0"/>
              <a:t>Empirical </a:t>
            </a:r>
            <a:r>
              <a:rPr lang="en-US" altLang="zh-TW" sz="3600" dirty="0" smtClean="0"/>
              <a:t>orthogonal function (EOF) analysis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4354989"/>
            <a:ext cx="10515600" cy="1821974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EOF patterns of SSTA (25°S-25°N, 140°E-80°W) during 1958-2016</a:t>
            </a:r>
          </a:p>
          <a:p>
            <a:r>
              <a:rPr lang="en-US" altLang="zh-TW" sz="2400" dirty="0" smtClean="0"/>
              <a:t>1</a:t>
            </a:r>
            <a:r>
              <a:rPr lang="en-US" altLang="zh-TW" sz="2400" baseline="30000" dirty="0" smtClean="0"/>
              <a:t>st</a:t>
            </a:r>
            <a:r>
              <a:rPr lang="en-US" altLang="zh-TW" sz="2400" dirty="0" smtClean="0"/>
              <a:t>  EOF mode:</a:t>
            </a:r>
            <a:r>
              <a:rPr lang="es-ES" altLang="zh-TW" sz="2400" dirty="0" smtClean="0"/>
              <a:t> eastern Pacific warming, </a:t>
            </a:r>
            <a:r>
              <a:rPr lang="en-US" altLang="zh-TW" sz="2400" dirty="0" smtClean="0"/>
              <a:t>quasi-quadrennial (3-7 yrs.) timescales</a:t>
            </a:r>
          </a:p>
          <a:p>
            <a:r>
              <a:rPr lang="en-US" altLang="zh-TW" sz="2400" dirty="0" smtClean="0"/>
              <a:t>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EOF mode: zonal SST dipole, quasi-biennial and decadal timescales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2529364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10918575" y="5636963"/>
            <a:ext cx="1080000" cy="1080000"/>
            <a:chOff x="10787974" y="5622587"/>
            <a:chExt cx="720000" cy="720000"/>
          </a:xfrm>
        </p:grpSpPr>
        <p:sp>
          <p:nvSpPr>
            <p:cNvPr id="5" name="橢圓 4"/>
            <p:cNvSpPr/>
            <p:nvPr/>
          </p:nvSpPr>
          <p:spPr>
            <a:xfrm>
              <a:off x="10787974" y="5622587"/>
              <a:ext cx="720000" cy="7200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/>
            <p:cNvCxnSpPr>
              <a:endCxn id="5" idx="6"/>
            </p:cNvCxnSpPr>
            <p:nvPr/>
          </p:nvCxnSpPr>
          <p:spPr>
            <a:xfrm>
              <a:off x="11138172" y="5982587"/>
              <a:ext cx="36980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V="1">
              <a:off x="11138172" y="5622589"/>
              <a:ext cx="0" cy="3599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文字方塊 15"/>
          <p:cNvSpPr txBox="1"/>
          <p:nvPr/>
        </p:nvSpPr>
        <p:spPr>
          <a:xfrm>
            <a:off x="11458575" y="6178018"/>
            <a:ext cx="64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PC1</a:t>
            </a:r>
            <a:endParaRPr lang="zh-TW" altLang="en-US" sz="16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0982940" y="5789734"/>
            <a:ext cx="111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PC2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464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EP and CP </a:t>
            </a:r>
            <a:r>
              <a:rPr lang="es-ES" altLang="zh-TW" sz="3600" dirty="0" smtClean="0"/>
              <a:t>ENSO</a:t>
            </a:r>
            <a:endParaRPr lang="zh-TW" altLang="en-US" sz="36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r="66470"/>
          <a:stretch/>
        </p:blipFill>
        <p:spPr>
          <a:xfrm>
            <a:off x="7773667" y="883638"/>
            <a:ext cx="3580133" cy="482773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941" y="0"/>
            <a:ext cx="751059" cy="6858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218" y="3837141"/>
            <a:ext cx="5114365" cy="285996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690688"/>
            <a:ext cx="6840000" cy="4020679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EP </a:t>
            </a:r>
            <a:r>
              <a:rPr lang="es-ES" altLang="zh-TW" sz="2400" dirty="0" smtClean="0"/>
              <a:t>El Niño events (ex</a:t>
            </a:r>
            <a:r>
              <a:rPr lang="en-US" altLang="zh-TW" sz="2400" dirty="0" smtClean="0"/>
              <a:t>: 1997/1998</a:t>
            </a:r>
            <a:r>
              <a:rPr lang="es-ES" altLang="zh-TW" sz="2400" dirty="0" smtClean="0"/>
              <a:t>)</a:t>
            </a:r>
          </a:p>
          <a:p>
            <a:pPr lvl="1"/>
            <a:r>
              <a:rPr lang="en-US" altLang="zh-TW" sz="1800" dirty="0" smtClean="0"/>
              <a:t>basin-scale equatorial wind anomalies</a:t>
            </a:r>
          </a:p>
          <a:p>
            <a:pPr lvl="1"/>
            <a:r>
              <a:rPr lang="en-US" altLang="zh-TW" sz="1800" dirty="0" smtClean="0"/>
              <a:t>a strong relaxation of the zonal tilt of the equatorial thermocline</a:t>
            </a:r>
          </a:p>
          <a:p>
            <a:pPr lvl="1"/>
            <a:r>
              <a:rPr lang="en-US" altLang="zh-TW" sz="1800" dirty="0" smtClean="0"/>
              <a:t>large eastward shifts of tropical Pacific convection </a:t>
            </a:r>
            <a:endParaRPr lang="en-US" altLang="zh-TW" sz="1800" dirty="0"/>
          </a:p>
          <a:p>
            <a:pPr lvl="1"/>
            <a:r>
              <a:rPr lang="en-US" altLang="zh-TW" sz="1800" dirty="0" smtClean="0"/>
              <a:t>strong discharge of heat content away from the equatorial region, which boosts the likelihood of transitioning into a La Niña event.</a:t>
            </a:r>
          </a:p>
        </p:txBody>
      </p:sp>
      <p:sp>
        <p:nvSpPr>
          <p:cNvPr id="4" name="橢圓 3"/>
          <p:cNvSpPr/>
          <p:nvPr/>
        </p:nvSpPr>
        <p:spPr>
          <a:xfrm>
            <a:off x="9182100" y="105848"/>
            <a:ext cx="180975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5" name="文字方塊 4"/>
          <p:cNvSpPr txBox="1"/>
          <p:nvPr/>
        </p:nvSpPr>
        <p:spPr>
          <a:xfrm>
            <a:off x="9363074" y="57348"/>
            <a:ext cx="305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Westerly wind events (WWEs)</a:t>
            </a:r>
            <a:endParaRPr lang="zh-TW" altLang="en-US" sz="1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363075" y="568267"/>
            <a:ext cx="136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Shading: SSTA</a:t>
            </a:r>
            <a:endParaRPr lang="zh-TW" altLang="en-US" sz="1400" dirty="0"/>
          </a:p>
        </p:txBody>
      </p:sp>
      <p:cxnSp>
        <p:nvCxnSpPr>
          <p:cNvPr id="8" name="直線接點 7"/>
          <p:cNvCxnSpPr/>
          <p:nvPr/>
        </p:nvCxnSpPr>
        <p:spPr>
          <a:xfrm flipV="1">
            <a:off x="9182100" y="448748"/>
            <a:ext cx="1809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9363075" y="285848"/>
            <a:ext cx="2809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28.5°C isotherm</a:t>
            </a:r>
            <a:endParaRPr lang="zh-TW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874698" y="5900681"/>
            <a:ext cx="271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T300 anomaly (5°S-5°S, 120°E-90°W)</a:t>
            </a:r>
            <a:endParaRPr lang="zh-TW" altLang="en-US" sz="1400" dirty="0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8677834" y="5619680"/>
            <a:ext cx="0" cy="2810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554600" y="6452155"/>
            <a:ext cx="4854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Shading: SSTA, contours: Precipitation anomaly in NDJ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2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EP and CP ENSO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9"/>
            <a:ext cx="6840000" cy="1738312"/>
          </a:xfrm>
        </p:spPr>
        <p:txBody>
          <a:bodyPr>
            <a:normAutofit/>
          </a:bodyPr>
          <a:lstStyle/>
          <a:p>
            <a:r>
              <a:rPr lang="es-ES" altLang="zh-TW" sz="2400" dirty="0" smtClean="0"/>
              <a:t>CP El Niño events </a:t>
            </a:r>
            <a:r>
              <a:rPr lang="en-US" altLang="zh-TW" sz="2400" dirty="0" smtClean="0"/>
              <a:t>(ex: 2004/2005)</a:t>
            </a:r>
          </a:p>
          <a:p>
            <a:pPr lvl="1"/>
            <a:r>
              <a:rPr lang="en-US" altLang="zh-TW" sz="1800" dirty="0" smtClean="0"/>
              <a:t>more local wind feedbacks</a:t>
            </a:r>
          </a:p>
          <a:p>
            <a:pPr lvl="1"/>
            <a:r>
              <a:rPr lang="en-US" altLang="zh-TW" sz="1800" dirty="0" smtClean="0"/>
              <a:t>a stronger role for the zonal </a:t>
            </a:r>
            <a:r>
              <a:rPr lang="en-US" altLang="zh-TW" sz="1800" dirty="0" err="1" smtClean="0"/>
              <a:t>advective</a:t>
            </a:r>
            <a:r>
              <a:rPr lang="en-US" altLang="zh-TW" sz="1800" dirty="0" smtClean="0"/>
              <a:t> feedback</a:t>
            </a:r>
          </a:p>
          <a:p>
            <a:pPr lvl="1"/>
            <a:r>
              <a:rPr lang="en-US" altLang="zh-TW" sz="1800" dirty="0" smtClean="0"/>
              <a:t>stronger role for thermal damping during the decay phase</a:t>
            </a:r>
          </a:p>
          <a:p>
            <a:pPr lvl="1"/>
            <a:r>
              <a:rPr lang="en-US" altLang="zh-TW" sz="1800" dirty="0" smtClean="0"/>
              <a:t>more susceptibility to disruption by wind noise.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941" y="0"/>
            <a:ext cx="751059" cy="685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33297" r="33173"/>
          <a:stretch/>
        </p:blipFill>
        <p:spPr>
          <a:xfrm>
            <a:off x="7765341" y="947613"/>
            <a:ext cx="3588459" cy="483895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139" y="3708400"/>
            <a:ext cx="4349836" cy="2604634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9182100" y="105848"/>
            <a:ext cx="180975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8" name="文字方塊 7"/>
          <p:cNvSpPr txBox="1"/>
          <p:nvPr/>
        </p:nvSpPr>
        <p:spPr>
          <a:xfrm>
            <a:off x="9363074" y="57348"/>
            <a:ext cx="305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Westerly wind events (WWEs)</a:t>
            </a:r>
            <a:endParaRPr lang="zh-TW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363075" y="568267"/>
            <a:ext cx="136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Shading: SSTA</a:t>
            </a:r>
            <a:endParaRPr lang="zh-TW" altLang="en-US" sz="1400" dirty="0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9182100" y="448748"/>
            <a:ext cx="1809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9363075" y="285848"/>
            <a:ext cx="2809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28.5°C isotherm</a:t>
            </a:r>
            <a:endParaRPr lang="zh-TW" altLang="en-US" sz="1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874698" y="5900681"/>
            <a:ext cx="2717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T300 anomaly (5°S-5°S, 120°E-90°W)</a:t>
            </a:r>
            <a:endParaRPr lang="zh-TW" altLang="en-US" sz="1400" dirty="0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8677834" y="5619680"/>
            <a:ext cx="0" cy="2810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548217" y="617895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Shading: SSTA, contours: Precipitation anomaly in NDJ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577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EP and CP </a:t>
            </a:r>
            <a:r>
              <a:rPr lang="es-ES" altLang="zh-TW" sz="3600" dirty="0"/>
              <a:t>ENSO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7019925" cy="16033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La </a:t>
            </a:r>
            <a:r>
              <a:rPr lang="es-ES" altLang="zh-TW" dirty="0" smtClean="0"/>
              <a:t>Niña</a:t>
            </a:r>
          </a:p>
          <a:p>
            <a:pPr lvl="1"/>
            <a:r>
              <a:rPr lang="es-ES" altLang="zh-TW" dirty="0" smtClean="0"/>
              <a:t>Less diversity in spatial patterns than El Niño events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69" y="1816100"/>
            <a:ext cx="4364781" cy="40451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682" y="3168884"/>
            <a:ext cx="3598318" cy="22431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651" y="5399878"/>
            <a:ext cx="1789848" cy="47998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575" y="5986642"/>
            <a:ext cx="7109199" cy="4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802</Words>
  <Application>Microsoft Macintosh PowerPoint</Application>
  <PresentationFormat>寬螢幕</PresentationFormat>
  <Paragraphs>155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Book Antiqua</vt:lpstr>
      <vt:lpstr>Calibri</vt:lpstr>
      <vt:lpstr>Calibri Light</vt:lpstr>
      <vt:lpstr>Helvetica</vt:lpstr>
      <vt:lpstr>Times New Roman</vt:lpstr>
      <vt:lpstr>新細明體</vt:lpstr>
      <vt:lpstr>Arial</vt:lpstr>
      <vt:lpstr>Office 佈景主題</vt:lpstr>
      <vt:lpstr>El Niño–Southern Oscillation complexity</vt:lpstr>
      <vt:lpstr>PowerPoint 簡報</vt:lpstr>
      <vt:lpstr>PowerPoint 簡報</vt:lpstr>
      <vt:lpstr>PowerPoint 簡報</vt:lpstr>
      <vt:lpstr>PowerPoint 簡報</vt:lpstr>
      <vt:lpstr>Space–time complexity of ENSO Empirical orthogonal function (EOF) analysis</vt:lpstr>
      <vt:lpstr>EP and CP ENSO</vt:lpstr>
      <vt:lpstr>EP and CP ENSO</vt:lpstr>
      <vt:lpstr>EP and CP ENSO</vt:lpstr>
      <vt:lpstr>Origin of El Niño diversity</vt:lpstr>
      <vt:lpstr>A unifying framework</vt:lpstr>
      <vt:lpstr>Temporal complexity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Niño–Southern Oscillation complexity</dc:title>
  <dc:creator>Han-Ching Chen</dc:creator>
  <cp:lastModifiedBy>Han-Ching Chen</cp:lastModifiedBy>
  <cp:revision>14</cp:revision>
  <dcterms:created xsi:type="dcterms:W3CDTF">2018-08-01T13:27:59Z</dcterms:created>
  <dcterms:modified xsi:type="dcterms:W3CDTF">2018-08-02T04:49:54Z</dcterms:modified>
</cp:coreProperties>
</file>