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47" autoAdjust="0"/>
  </p:normalViewPr>
  <p:slideViewPr>
    <p:cSldViewPr snapToGrid="0">
      <p:cViewPr varScale="1">
        <p:scale>
          <a:sx n="101" d="100"/>
          <a:sy n="101" d="100"/>
        </p:scale>
        <p:origin x="8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EC56-A52B-47CD-8905-C2A75E5F74D2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8710-42A8-45E2-9388-8D41121115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21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693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58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Intraannual</a:t>
            </a:r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variability 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superposed, especially in the first three to four thousand kilometers from the outcrop line</a:t>
            </a:r>
          </a:p>
          <a:p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region is favorable for generation of spiciness anomalies on </a:t>
            </a:r>
            <a:r>
              <a:rPr lang="en-US" altLang="zh-TW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subducted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isopycnals</a:t>
            </a:r>
            <a:endParaRPr lang="en-US" altLang="zh-TW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040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78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490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49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expendable bathythermograph </a:t>
            </a:r>
            <a:r>
              <a:rPr lang="zh-TW" altLang="en-US" dirty="0" smtClean="0"/>
              <a:t>有許多缺點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 因為它是用射的進入海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有初速度，影響觀測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，且只有溫度資料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63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interpolated profiles of potential temperature, salinity, potential density, </a:t>
            </a:r>
            <a:r>
              <a:rPr lang="en-US" altLang="zh-TW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isopycnal</a:t>
            </a:r>
            <a:r>
              <a:rPr lang="en-US" altLang="zh-TW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depth, and stratification are horizontally gridded using two different methods. </a:t>
            </a:r>
          </a:p>
          <a:p>
            <a:endParaRPr lang="en-US" altLang="zh-TW" dirty="0" smtClean="0"/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contours in Figure 1a–1c and black contours in Figure 1d denote 1.6 and 3.4 m2 s−2 isopleths of the mean Montgomery potential averaged over 25 &lt; s &lt; 25.5 kgm−3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isopycnals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在這裡應該是看研究區域和資料數量，所以白線先不用細說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92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2001-2008</a:t>
            </a:r>
            <a:r>
              <a:rPr lang="zh-TW" altLang="en-US" dirty="0" smtClean="0"/>
              <a:t>平均來看</a:t>
            </a:r>
            <a:endParaRPr lang="en-US" altLang="zh-TW" dirty="0" smtClean="0"/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Johnson, G. C., and M. J.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McPhaden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(1999), Interior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pycnocline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flow from the subtropical to the equatorial Pacific Ocean(</a:t>
            </a:r>
            <a:r>
              <a:rPr lang="zh-TW" alt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用</a:t>
            </a:r>
            <a:r>
              <a:rPr lang="en-US" altLang="zh-TW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CTD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資料的樣子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71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 vorticity in Figure 1c is defined as f ∂s/∂z, where f is the Coriolis parameter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Mixed layer depths are estimated using a temperature criterion [Kara et al., 2000] with a temperature difference of 0.2°C [de Boyer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Montégut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2004].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7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16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anomalies are deviations from the mean field computed for the period 2001– 2008.</a:t>
            </a:r>
          </a:p>
          <a:p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Contours denote 1.6 and 3.4 m2 s−2 mean Montgomery potential isopleths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95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51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68710-42A8-45E2-9388-8D411211153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09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31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80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8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250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76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48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57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11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97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28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93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508F-8294-4DD2-A127-61CDB5E67D15}" type="datetimeFigureOut">
              <a:rPr lang="zh-TW" altLang="en-US" smtClean="0"/>
              <a:t>2018/8/2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8B23-D1B4-4AB3-9F35-64DF9EADC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20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evidence for propagation of decadal spiciness</a:t>
            </a:r>
            <a:b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 in the North Pacific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5990253"/>
            <a:ext cx="9144000" cy="863089"/>
          </a:xfrm>
        </p:spPr>
        <p:txBody>
          <a:bodyPr/>
          <a:lstStyle/>
          <a:p>
            <a:r>
              <a:rPr lang="en-US" altLang="zh-TW" dirty="0"/>
              <a:t>GEOPHYSICAL RESEARCH </a:t>
            </a:r>
            <a:r>
              <a:rPr lang="en-US" altLang="zh-TW" dirty="0" smtClean="0"/>
              <a:t>LETTERS, 2010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62" y="4803277"/>
            <a:ext cx="5266667" cy="8095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3" y="4150465"/>
            <a:ext cx="8466667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8823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State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3385682"/>
                <a:ext cx="11089943" cy="3349486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indicates the long‐term mean of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salinity average on the same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isopycnals</a:t>
                </a:r>
                <a:endParaRPr lang="en-US" altLang="zh-TW" sz="2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Blue contours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−0.03 PSS‐78 isopleths of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annual mean salinity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anomaly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2004, 2006, 2007 and 2008</a:t>
                </a:r>
              </a:p>
              <a:p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 contours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mean Montgomery potential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25.25 kg m</a:t>
                </a:r>
                <a:r>
                  <a:rPr lang="en-US" altLang="zh-TW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outcrops in February along the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orange line</a:t>
                </a:r>
              </a:p>
              <a:p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 dots are placed from the outcrop line along the subduction path at an interval of 103 km, so the westernmost dot is the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terminus of a 12 × 103‐km long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trajectory.</a:t>
                </a:r>
              </a:p>
              <a:p>
                <a:endParaRPr lang="en-US" altLang="zh-TW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eastern subtropics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spiciness gradients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along isopleths of the mean Montgomery potential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large</a:t>
                </a:r>
              </a:p>
              <a:p>
                <a:endParaRPr lang="en-US" altLang="zh-TW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3385682"/>
                <a:ext cx="11089943" cy="3349486"/>
              </a:xfrm>
              <a:blipFill>
                <a:blip r:embed="rId3"/>
                <a:stretch>
                  <a:fillRect l="-440" t="-1818" r="-220" b="-23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34" y="467608"/>
            <a:ext cx="5294532" cy="281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1865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of Spiciness Anomalies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56" y="462088"/>
            <a:ext cx="8628571" cy="64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505" y="703029"/>
                <a:ext cx="3557752" cy="602434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Annual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salinity anomalies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(× 10 PSS‐78) averaged over 25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zh-TW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25.5 kgm</a:t>
                </a:r>
                <a:r>
                  <a:rPr lang="en-US" altLang="zh-TW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isopycnals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warm/salty anomalies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 cool/fresh anomaly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persist for several years, following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mean 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advective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path</a:t>
                </a:r>
              </a:p>
              <a:p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cool/fresh anomaly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propagates clockwise around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subtropical gyre from 2003 to 2008</a:t>
                </a:r>
              </a:p>
              <a:p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passing Hawaii around 2005–2006 it is consistent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observations at the Hawaii Ocean Time‐series station</a:t>
                </a:r>
              </a:p>
              <a:p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05" y="703029"/>
                <a:ext cx="3557752" cy="6024341"/>
              </a:xfrm>
              <a:blipFill rotWithShape="0">
                <a:blip r:embed="rId4"/>
                <a:stretch>
                  <a:fillRect l="-1541" t="-1011" r="-3425" b="-3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23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1865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of Spiciness Anomalies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56" y="462088"/>
            <a:ext cx="8628571" cy="6400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04" y="703030"/>
            <a:ext cx="3557752" cy="4400815"/>
          </a:xfrm>
        </p:spPr>
        <p:txBody>
          <a:bodyPr>
            <a:normAutofit lnSpcReduction="10000"/>
          </a:bodyPr>
          <a:lstStyle/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Warm/salty spiciness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 are observed before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after the cool/fresh spiciness anomaly.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paths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warm/salty anomalies are consistent with the path of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cool/fresh anomaly.</a:t>
            </a:r>
          </a:p>
          <a:p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2005, a warm/salty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spiciness anomaly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first detected at 30°N–40°N near the outcrop region</a:t>
            </a:r>
          </a:p>
          <a:p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1865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of Spiciness Anomalies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56" y="462088"/>
            <a:ext cx="8628571" cy="6400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81050"/>
            <a:ext cx="3565256" cy="6081038"/>
          </a:xfrm>
        </p:spPr>
        <p:txBody>
          <a:bodyPr>
            <a:normAutofit fontScale="92500"/>
          </a:bodyPr>
          <a:lstStyle/>
          <a:p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Circles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indicate 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positions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 a passive tracer at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the 2008 cool/fresh spiciness anomaly (circles)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its upstream positions from the time averaged, geostrophic velocity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isopycnals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propagation speed of the spiciness anomalies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matches mean advection speeds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backtracking also suggests that 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waters that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up the cool/fresh spiciness anomaly were </a:t>
            </a:r>
            <a:r>
              <a:rPr lang="en-US" altLang="zh-TW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subducted</a:t>
            </a:r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around 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1999–2000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when Argo float density there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too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to investigate associated surface processes.</a:t>
            </a:r>
          </a:p>
          <a:p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1865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of Spiciness Anomalies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-1" y="781050"/>
                <a:ext cx="5819775" cy="607695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Time‐distance diagram of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 salinity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anomaly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(×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PSS‐78) averaged vertically over 25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25.5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</a:t>
                </a:r>
                <a:r>
                  <a:rPr lang="en-US" altLang="zh-TW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isopycnals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horizontally over the 1.6 and 3.4 m</a:t>
                </a:r>
                <a:r>
                  <a:rPr lang="en-US" altLang="zh-TW" sz="2000" u="sng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zh-TW" sz="2000" u="sng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altLang="zh-TW" sz="2000" u="sng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Montgomery potential isopleths</a:t>
                </a:r>
                <a:endParaRPr lang="en-US" altLang="zh-TW" sz="20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Horizontal axis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(× 103 km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from the outcrop line along the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(see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 dots in Figure 2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 lines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advection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geostrophic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</a:t>
                </a:r>
              </a:p>
              <a:p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black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describes movement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altLang="zh-TW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center of mass of tracer particles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Figure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781050"/>
                <a:ext cx="5819775" cy="6076950"/>
              </a:xfrm>
              <a:blipFill>
                <a:blip r:embed="rId3"/>
                <a:stretch>
                  <a:fillRect l="-942" t="-1003" r="-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897607"/>
            <a:ext cx="5534025" cy="57076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5" y="4421275"/>
            <a:ext cx="4580841" cy="24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3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1865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of Spiciness Anomalies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" y="781050"/>
            <a:ext cx="5819775" cy="6076950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spiciness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 are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advected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mean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speed of the 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circulation is slower than </a:t>
            </a:r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propagation 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spiciness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signals 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upstream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potion of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spiciness anomalies are modified along their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path, with 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gradually decreasing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Intraannual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variability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superposed</a:t>
            </a: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rapid shift from cool/fresh to </a:t>
            </a:r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warm/salty anomalies 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winter 2007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likely a 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 of </a:t>
            </a:r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spiciness anomaly 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on the </a:t>
            </a:r>
            <a:r>
              <a:rPr lang="en-US" altLang="zh-TW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subducted</a:t>
            </a:r>
            <a:r>
              <a:rPr lang="en-US" altLang="zh-TW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isopycnals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897607"/>
            <a:ext cx="5534025" cy="57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484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Discussion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077088"/>
            <a:ext cx="10515600" cy="5099875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unprecedented temporal and spatial coverage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salinity observations by the Argo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analysis of the basin‐wide,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propagation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spiciness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</a:t>
            </a: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cool/fresh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spiciness anomaly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tracked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6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from the eastern subtropical North Pacific in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 to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western tropical North Pacific in 2008</a:t>
            </a: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propagation path and speed of the spiciness anomaly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explained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advection by the mean geostrophic current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484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Discussion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595813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observations raise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questions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the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attenuation of spiciness anomalies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their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downstream impact.</a:t>
            </a:r>
          </a:p>
          <a:p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process for the attenuation is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variability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velocity fields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act to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diffuse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spiciness anomalies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mean path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Indeed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part of the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cool/fresh anomaly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overshoots the path to the shadow zone in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eastern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Pacific around 5°N–10°N (Figures 2 and 3). 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overshoot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modeling result that </a:t>
            </a:r>
            <a:r>
              <a:rPr lang="en-US" altLang="zh-TW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intraannual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variability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velocity field enhances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tracer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 from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subtropics to equator through an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Fukumori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2004].</a:t>
            </a:r>
            <a:endParaRPr lang="en-US" altLang="zh-TW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2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484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Discussion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527685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observations raise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questions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the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attenuation of spiciness anomalies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their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downstream impact.</a:t>
            </a:r>
          </a:p>
          <a:p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western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boundary, the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 bifurcates into the northward Kuroshio and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equatorward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Mindanao current. 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Spiciness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expected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split into northward and equatorward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while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further </a:t>
            </a:r>
            <a:r>
              <a:rPr lang="en-US" altLang="zh-TW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attenuated by western boundary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mixing</a:t>
            </a:r>
          </a:p>
          <a:p>
            <a:endParaRPr lang="en-US" altLang="zh-TW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equatorial portion either enters the Indian Ocean via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Indonesian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Throughflow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[Stammer et al., 2008] or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affects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salinity characteristics of the source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waters of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equatorial upwelling [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Fukumori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2004] and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 tropical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[Schneider, 2004].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Mean </a:t>
            </a:r>
            <a:r>
              <a:rPr lang="en-US" altLang="zh-TW" dirty="0" smtClean="0"/>
              <a:t>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Propagation of Spiciness </a:t>
            </a:r>
            <a:r>
              <a:rPr lang="en-US" altLang="zh-TW" dirty="0" smtClean="0"/>
              <a:t>Anomalies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/>
              <a:t>Summary and Discussion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03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5841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78089"/>
            <a:ext cx="10515600" cy="4198873"/>
          </a:xfrm>
        </p:spPr>
        <p:txBody>
          <a:bodyPr>
            <a:normAutofit/>
          </a:bodyPr>
          <a:lstStyle/>
          <a:p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subduction and propagation of density‐compensated temperature and salinity water‐mass perturbations, referred to as </a:t>
            </a:r>
            <a:r>
              <a:rPr lang="en-US" altLang="zh-TW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spiciness anomalies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from the mid‐latitude to the equatorial Pacific have been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hypothesized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play an important role in decadal variability in the Pacific.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D. F., and S. G. H. Philander (1997),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Interdecadal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climate fluctuations that depend on exchanges between the Tropics and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extratropics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6835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studies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demonstrated the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spiciness perturbations from the subtropics to the equator.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Nonaka, M., and S.‐P.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(2000), Propagation of North Pacific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interdecadal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in an ocean GCM.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Pierce, D. W., T. B. Barnett, and M. Latif (2000), Connections between the Pacific Ocean Tropics and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midlatitudes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decadal timescales.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Fukumori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I., T. Lee, B. Cheng, and D.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Menemenlis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(2004), The origin, pathway, and destination of Niño‐3 water estimated by a simulated passive tracer and its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adjoint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Yeager, S. G., and W. G. Large (2004), Late‐winter generation of spiciness on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subducted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isopycnals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evidence has been more limited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484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59633"/>
            <a:ext cx="10515600" cy="491733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basin‐wide network of XBT observations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tracked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subducted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anomalies from the subtropics to tropics on decadal timescales,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only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 repeat hydrographic lines and at the Hawaii Ocean Time‐series station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decadal spiciness anomalies on </a:t>
            </a:r>
            <a:r>
              <a:rPr lang="en-US" altLang="zh-TW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isopycnals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separated from undulations of the depth of </a:t>
            </a:r>
            <a:r>
              <a:rPr lang="en-US" altLang="zh-TW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isopycnals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Schneider, N., A. J. Miller, M. A. Alexander, and C.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(1999), Subduction of decadal North Pacific temperature anomalies: Observations and dynamics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Luo, J.‐J., and T. Yamagata (2001), Long‐term El Niño‐Southern Oscillation (ENSO) ‐like variation with special emphasis on the South Pacific</a:t>
            </a: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recent advent of the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 network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drifting buoys allows, for the first time, the basin‐wide description of spiciness signals.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5841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59632"/>
            <a:ext cx="10515600" cy="5598367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 profiles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period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2001–2008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obtained from the US Global Argo Data Assembly Center and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linearly interpolated onto standard levels and </a:t>
            </a:r>
            <a:r>
              <a:rPr lang="en-US" altLang="zh-TW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isopycnal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surfaces.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gridded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of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salinity on </a:t>
            </a:r>
            <a:r>
              <a:rPr lang="en-US" altLang="zh-TW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isopycnal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surfaces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Argo data.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I averages data for each month and within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 latitude × 3° longitude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bins, typically at least 50 profiles (Figure 1a) and then forms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averages using weights dependent on the number of observations for each month. </a:t>
            </a:r>
          </a:p>
          <a:p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 II employs a </a:t>
            </a:r>
            <a:r>
              <a:rPr lang="en-US" altLang="zh-TW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variational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interpolation technique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altLang="zh-TW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Lebedev</a:t>
            </a:r>
            <a:r>
              <a:rPr lang="en-US" altLang="zh-TW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preparation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2010) that minimizes the misfit between the irregularly distributed original data and the interpolated, monthly and annual averaged fields. </a:t>
            </a:r>
          </a:p>
          <a:p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interpolated data are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smoothed by twice applying a spatial filter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half‐power cutoffs of 10° latitude and longitude.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3575435" y="0"/>
            <a:ext cx="5041129" cy="30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484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974036"/>
            <a:ext cx="10515600" cy="2236303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Montgomery potential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geostrophic velocities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TW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isopycnal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surfaces are calculated from the bin‐averaged hydrography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reference level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2001–2008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dynamic topography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 based on the mean surface dynamic topography and AVISO sea level anomalies. 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robust if the 1000‐m depth velocity field from Argo floats is used as a reference instead.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0"/>
          <a:stretch/>
        </p:blipFill>
        <p:spPr>
          <a:xfrm>
            <a:off x="6491573" y="3339548"/>
            <a:ext cx="5041129" cy="3041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838200" y="4432850"/>
                <a:ext cx="54071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 contours denote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 and 3.4 m</a:t>
                </a:r>
                <a:r>
                  <a:rPr lang="en-US" altLang="zh-TW" sz="20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zh-TW" sz="20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−2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isopleths of the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Montgomery potential </a:t>
                </a:r>
                <a:r>
                  <a:rPr lang="en-US" altLang="zh-TW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averaged over </a:t>
                </a:r>
                <a:r>
                  <a:rPr lang="en-US" altLang="zh-TW" sz="2000" u="sng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sz="2000" i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000" u="sng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25.5 kgm</a:t>
                </a:r>
                <a:r>
                  <a:rPr lang="en-US" altLang="zh-TW" sz="2000" u="sng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altLang="zh-TW" sz="2000" u="sng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isopycnals</a:t>
                </a:r>
                <a:endParaRPr lang="en-US" altLang="zh-TW" sz="2000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32850"/>
                <a:ext cx="5407109" cy="923330"/>
              </a:xfrm>
              <a:prstGeom prst="rect">
                <a:avLst/>
              </a:prstGeom>
              <a:blipFill>
                <a:blip r:embed="rId3"/>
                <a:stretch>
                  <a:fillRect l="-1016" t="-6579"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6835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State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86809"/>
                <a:ext cx="10515600" cy="307119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depths(m) of 25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25.5 kg m</a:t>
                </a:r>
                <a:r>
                  <a:rPr lang="en-US" altLang="zh-TW" sz="20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isopycnals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connect the subtropical and tropical Pacific [Johnson and 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McPhaden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1999] are characterized by a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bowl shape in the subtropical gyre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winter(February) outcrop line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25.25 kg m</a:t>
                </a:r>
                <a:r>
                  <a:rPr lang="en-US" altLang="zh-TW" sz="20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located between 30°N and 35°N from 140°E to 160°W and sharply turns northeastward east of 160°W (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black dashed line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water 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subducted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east of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160°W flows southward between 120°W and 150°W and then westward in the North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Equatorial Current (</a:t>
                </a:r>
                <a:r>
                  <a:rPr lang="en-US" altLang="zh-TW" sz="2000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between 9°N and 15°N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</a:t>
                </a:r>
                <a:r>
                  <a:rPr lang="zh-TW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western boundary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subduction pathway is the focus of</a:t>
                </a:r>
                <a:r>
                  <a:rPr lang="zh-TW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present study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86809"/>
                <a:ext cx="10515600" cy="3071190"/>
              </a:xfrm>
              <a:blipFill rotWithShape="0">
                <a:blip r:embed="rId3"/>
                <a:stretch>
                  <a:fillRect l="-522" t="-19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3294637" y="626060"/>
            <a:ext cx="5105768" cy="3041278"/>
            <a:chOff x="3294637" y="626060"/>
            <a:chExt cx="5105768" cy="304127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6"/>
            <a:stretch/>
          </p:blipFill>
          <p:spPr>
            <a:xfrm>
              <a:off x="3791594" y="626060"/>
              <a:ext cx="4608811" cy="3041278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2" r="94821"/>
            <a:stretch/>
          </p:blipFill>
          <p:spPr>
            <a:xfrm>
              <a:off x="3294637" y="626060"/>
              <a:ext cx="516835" cy="3041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8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33793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State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08218"/>
                <a:ext cx="10515600" cy="344978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 potential vorticity (× 107 kg m</a:t>
                </a:r>
                <a:r>
                  <a:rPr lang="en-US" altLang="zh-TW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−4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altLang="zh-TW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averaged over 25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25.5 kg m</a:t>
                </a:r>
                <a:r>
                  <a:rPr lang="en-US" altLang="zh-TW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isopycnals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 vorticity is roughly conserved along this pathway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except near the outcrop region.</a:t>
                </a:r>
              </a:p>
              <a:p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(d)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layer depth (m) in February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period 2001–2008</a:t>
                </a:r>
              </a:p>
              <a:p>
                <a:r>
                  <a:rPr lang="en-US" altLang="zh-TW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White contours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24, 25, and 26 kg m</a:t>
                </a:r>
                <a:r>
                  <a:rPr lang="en-US" altLang="zh-TW" sz="20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mixed layer base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base of the deep mixed layer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associated with Eastern North Pacific Subtropical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Water formation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Hautala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TW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Roemmich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1998]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zh-TW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25 kg m</a:t>
                </a:r>
                <a:r>
                  <a:rPr lang="en-US" altLang="zh-TW" sz="20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−3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conditions favor the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generation of spiciness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anomalies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upstream portion of the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subduction path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anomalous advection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across salinity/temperature gradients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Schneider, 2000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08218"/>
                <a:ext cx="10515600" cy="3449781"/>
              </a:xfrm>
              <a:blipFill rotWithShape="0">
                <a:blip r:embed="rId3"/>
                <a:stretch>
                  <a:fillRect l="-522" t="-17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76" y="601348"/>
            <a:ext cx="8619048" cy="2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1531</Words>
  <Application>Microsoft Office PowerPoint</Application>
  <PresentationFormat>寬螢幕</PresentationFormat>
  <Paragraphs>145</Paragraphs>
  <Slides>18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Observational evidence for propagation of decadal spiciness anomalies in the North Pacific</vt:lpstr>
      <vt:lpstr>PowerPoint 簡報</vt:lpstr>
      <vt:lpstr>Introduction</vt:lpstr>
      <vt:lpstr>Introduction</vt:lpstr>
      <vt:lpstr>Introduction</vt:lpstr>
      <vt:lpstr>Data</vt:lpstr>
      <vt:lpstr>Data</vt:lpstr>
      <vt:lpstr>Mean State</vt:lpstr>
      <vt:lpstr>Mean State</vt:lpstr>
      <vt:lpstr>Mean State</vt:lpstr>
      <vt:lpstr>Propagation of Spiciness Anomalies</vt:lpstr>
      <vt:lpstr>Propagation of Spiciness Anomalies</vt:lpstr>
      <vt:lpstr>Propagation of Spiciness Anomalies</vt:lpstr>
      <vt:lpstr>Propagation of Spiciness Anomalies</vt:lpstr>
      <vt:lpstr>Propagation of Spiciness Anomalies</vt:lpstr>
      <vt:lpstr>Summary and Discussion</vt:lpstr>
      <vt:lpstr>Summary and Discussion</vt:lpstr>
      <vt:lpstr>Summary and 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evidence for propagation of decadal spiciness anomalies in the North Pacific</dc:title>
  <dc:creator>user</dc:creator>
  <cp:lastModifiedBy>user</cp:lastModifiedBy>
  <cp:revision>87</cp:revision>
  <dcterms:created xsi:type="dcterms:W3CDTF">2018-07-30T02:03:47Z</dcterms:created>
  <dcterms:modified xsi:type="dcterms:W3CDTF">2018-08-02T03:29:55Z</dcterms:modified>
</cp:coreProperties>
</file>