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2" r:id="rId6"/>
    <p:sldId id="270" r:id="rId7"/>
    <p:sldId id="269" r:id="rId8"/>
    <p:sldId id="267" r:id="rId9"/>
    <p:sldId id="268" r:id="rId10"/>
    <p:sldId id="261" r:id="rId11"/>
    <p:sldId id="273" r:id="rId12"/>
    <p:sldId id="274" r:id="rId13"/>
    <p:sldId id="275" r:id="rId14"/>
    <p:sldId id="263" r:id="rId15"/>
    <p:sldId id="264" r:id="rId16"/>
    <p:sldId id="272" r:id="rId17"/>
    <p:sldId id="258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65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9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07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4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6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51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23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16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4598-A535-4C3A-A370-475DDA1BA295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C94A-B129-4D92-B23F-4AA3023A0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5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51769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Paper Review</a:t>
            </a:r>
            <a:r>
              <a:rPr lang="zh-TW" altLang="en-US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Atmosphere-ocean coupled processes </a:t>
            </a:r>
            <a:b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the Madden-Julian oscillation</a:t>
            </a:r>
            <a:b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(PART I)</a:t>
            </a:r>
            <a:endParaRPr lang="zh-TW" altLang="en-US" sz="4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5936" y="5016713"/>
            <a:ext cx="4780128" cy="812587"/>
          </a:xfrm>
        </p:spPr>
        <p:txBody>
          <a:bodyPr anchor="ctr"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speaker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Shao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Yun-Chuan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6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Processes affecting the upper ocean</a:t>
            </a:r>
          </a:p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mixed layer heat and salinity budgets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mixed layer diurnal cycle</a:t>
            </a:r>
          </a:p>
          <a:p>
            <a:pPr marL="0" indent="0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Response to MJO Forcing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4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967268" y="1159200"/>
            <a:ext cx="8257464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Processes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affecting the upper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Response to MJO Forcing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63" y="2239996"/>
            <a:ext cx="5860307" cy="33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967267" y="1159200"/>
            <a:ext cx="8402417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mixed layer heat and salinity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budgets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Response to MJO Forcing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5" y="2299815"/>
            <a:ext cx="4229100" cy="2105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15" y="2299815"/>
            <a:ext cx="3609975" cy="2066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90" y="2299815"/>
            <a:ext cx="3524250" cy="22764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2215" y="4782290"/>
            <a:ext cx="451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Positive : contribution of surface fluxes to mixed layer temperature budget.</a:t>
            </a:r>
          </a:p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Negitive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: contribution of ocean dynamics to mixed layer temperature budget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95849" y="4719726"/>
            <a:ext cx="346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Equator: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Advection dominates the ocean process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634715" y="4719726"/>
            <a:ext cx="346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10E: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Vertical mixing dominates ocean process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1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967268" y="1159200"/>
            <a:ext cx="8257464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mixed layer diurnal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cycle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Response to MJO Forcing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893346"/>
            <a:ext cx="7296150" cy="33242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32753" y="5535038"/>
            <a:ext cx="101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presence of diurnal warm layers and shallow mixed layers provides a near-surface “energy reservoir”.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6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Sensitivity to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interannual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SST variability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Sensitivity to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SST variability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Sensitivity to diurnal SST variability</a:t>
            </a: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Feedback to the MJO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33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0936" y="1410511"/>
            <a:ext cx="105447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past numerical experiment showed an enhanced MJO in the GCMs by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Introducing momentum mixing by convection to reduce vertical wind shear.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Revising the triggering of convection to account for low-level horizontal moisture convergence.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Altering the convective parameterization to enhance shallow-convective heating and moistening east of the MJO active phase, or to produce more upper level heating from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stratiform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precipitation.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Artificially increasing the westward tilt of the GCM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diabatic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heating profile with height.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Increasing the sensitivity of an ascending convective parcel to environmental humidity.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transition from shallow to deep convection appears to be particularly critical.</a:t>
            </a:r>
          </a:p>
          <a:p>
            <a:pPr marL="342900" indent="-3429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2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Upper Ocean Response to Atmospheric Forcing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Slab Ocean Model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Coupled Model Mean State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High-Frequency SST Forcing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Air-Sea interaction and MJO Prediction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21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439" y="25214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Thanks for your attention</a:t>
            </a:r>
            <a:endParaRPr lang="zh-TW" altLang="en-US" sz="4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Citation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DeMott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C. A.</a:t>
            </a:r>
            <a:r>
              <a:rPr lang="en-US" altLang="zh-TW" sz="2400" baseline="30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N. P. Klingaman</a:t>
            </a:r>
            <a:r>
              <a:rPr lang="en-US" altLang="zh-TW" sz="2400" baseline="30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and S. J. Woolnough</a:t>
            </a:r>
            <a:r>
              <a:rPr lang="en-US" altLang="zh-TW" sz="2400" baseline="30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(2015), Atmosphere-ocean coupled processes in the Madden-Julian oscillation, </a:t>
            </a:r>
            <a:b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2400" i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Rev. </a:t>
            </a:r>
            <a:r>
              <a:rPr lang="en-US" altLang="zh-TW" sz="2400" i="1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Geophys</a:t>
            </a:r>
            <a:r>
              <a:rPr lang="en-US" altLang="zh-TW" sz="2400" i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53, 1099-1154</a:t>
            </a:r>
            <a:endParaRPr lang="zh-TW" altLang="en-US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42097" y="5253633"/>
            <a:ext cx="10707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aseline="30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Department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 Atmospheric Science, Colorado State University, Fort Collins, Colorado, USA, 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baseline="30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National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Centre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 Atmospheric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Science-Climate and Department of Meteorology, University of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Reading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Reading, UK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5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3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outline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4305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 action="ppaction://hlinksldjump"/>
              </a:rPr>
              <a:t>Introduction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 action="ppaction://hlinksldjump"/>
              </a:rPr>
              <a:t>MJO Forcing to the Ocean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action="ppaction://hlinksldjump"/>
              </a:rPr>
              <a:t>Ocean Response to MJO Forcing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 action="ppaction://hlinksldjump"/>
              </a:rPr>
              <a:t>Ocean Feedbacks to the MJO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4099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38200" y="-3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22700" y="1915437"/>
            <a:ext cx="5236075" cy="3648784"/>
            <a:chOff x="396240" y="1486792"/>
            <a:chExt cx="7136244" cy="453390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" y="1486792"/>
              <a:ext cx="3533775" cy="425767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9184" y="2081657"/>
              <a:ext cx="3543300" cy="392430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39" y="5744467"/>
              <a:ext cx="3457575" cy="276225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6096000" y="1322200"/>
            <a:ext cx="59565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Discovered by: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Roland Madden and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Poul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Julian in 1970s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Scale: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O(10,000km)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Period: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30-70 days,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oscillation(ISO)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Velocity: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 m/sec, eastward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figure out: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How does the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SST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modulate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surface fluxes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throughout the MJO life cycle?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How do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SST-modulated fluxes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impact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convection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71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 action="ppaction://hlinksldjump"/>
              </a:rPr>
              <a:t>The surface energy balance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 action="ppaction://hlinksldjump"/>
              </a:rPr>
              <a:t>Factors controlling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 action="ppaction://hlinksldjump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 action="ppaction://hlinksldjump"/>
              </a:rPr>
              <a:t> surface flux variations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 action="ppaction://hlinksldjump"/>
              </a:rPr>
              <a:t>Relative phasing of SST, surface fluxes and rainfall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Forcing to the Ocean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8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3705936" y="1159088"/>
            <a:ext cx="4780128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Surface Energy Balance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68" y="1968508"/>
            <a:ext cx="4086225" cy="47785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40" y="1971675"/>
            <a:ext cx="4094328" cy="4772241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Forcing to the Ocean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8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3705936" y="1159088"/>
            <a:ext cx="4780128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Surface Energy Balance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Forcing to the Ocean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53" y="1971675"/>
            <a:ext cx="4261023" cy="442436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83459" y="2475696"/>
            <a:ext cx="6005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mean latent heat are weaker in Indian Ocean, means the shortwave radiation has a stronger influence .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buAutoNum type="arabicPeriod"/>
            </a:pP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air-sea interactions are primarily driven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bythe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atmosphere.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Central role for clouds and convection in modulating the surface exchanges of radiant and turbulent energy.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Ocean warming by solar radiation is strongly modulated by cloud properties.</a:t>
            </a:r>
          </a:p>
          <a:p>
            <a:pPr marL="342900" indent="-342900">
              <a:buAutoNum type="arabicPeriod"/>
            </a:pP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variations in wind-dominated surface turbulent fluxes are driven by downdrafts and large-scale wind anomalies.</a:t>
            </a:r>
          </a:p>
        </p:txBody>
      </p:sp>
    </p:spTree>
    <p:extLst>
      <p:ext uri="{BB962C8B-B14F-4D97-AF65-F5344CB8AC3E}">
        <p14:creationId xmlns:p14="http://schemas.microsoft.com/office/powerpoint/2010/main" val="738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530350" y="1159200"/>
            <a:ext cx="9131300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Factors controlling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intraseasonal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surface flux variations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Forcing to the Ocean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54" y="2358060"/>
            <a:ext cx="2843213" cy="4429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54" y="2873602"/>
            <a:ext cx="2857500" cy="3714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750205" y="4147171"/>
            <a:ext cx="6767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Zonal wind anomalies of either side may produce suppressed or enhanced fluxes, depending on the sign of the mean wind</a:t>
            </a:r>
          </a:p>
          <a:p>
            <a:pPr marL="342900" indent="-342900">
              <a:buAutoNum type="arabicPeriod"/>
            </a:pPr>
            <a:r>
              <a:rPr lang="el-GR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Δ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 and </a:t>
            </a:r>
            <a:r>
              <a:rPr lang="el-GR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Δ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 are more sensitive to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baseline="-25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air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and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</a:t>
            </a:r>
            <a:r>
              <a:rPr lang="en-US" altLang="zh-TW" baseline="-25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air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than SST, particularly near convective downdrafts.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given |V| and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</a:t>
            </a:r>
            <a:r>
              <a:rPr lang="en-US" altLang="zh-TW" baseline="-25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air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baseline="-25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air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will produce a stronger sensible(latent) heat flux over a warmer patch of ocean than it will over a colder patch.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9005" y="2103104"/>
            <a:ext cx="7512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altLang="zh-TW" dirty="0" smtClean="0"/>
              <a:t>Δ</a:t>
            </a:r>
            <a:r>
              <a:rPr lang="en-US" altLang="zh-TW" dirty="0" smtClean="0"/>
              <a:t>q is the near-surface vertical moisture gradient (</a:t>
            </a:r>
            <a:r>
              <a:rPr lang="en-US" altLang="zh-TW" dirty="0" err="1" smtClean="0"/>
              <a:t>q</a:t>
            </a:r>
            <a:r>
              <a:rPr lang="en-US" altLang="zh-TW" baseline="-25000" dirty="0" err="1" smtClean="0"/>
              <a:t>SST</a:t>
            </a:r>
            <a:r>
              <a:rPr lang="en-US" altLang="zh-TW" dirty="0" smtClean="0"/>
              <a:t> - </a:t>
            </a:r>
            <a:r>
              <a:rPr lang="en-US" altLang="zh-TW" dirty="0" err="1" smtClean="0"/>
              <a:t>q</a:t>
            </a:r>
            <a:r>
              <a:rPr lang="en-US" altLang="zh-TW" baseline="-25000" dirty="0" err="1" smtClean="0"/>
              <a:t>air</a:t>
            </a:r>
            <a:r>
              <a:rPr lang="en-US" altLang="zh-TW" dirty="0" err="1" smtClean="0"/>
              <a:t>,q</a:t>
            </a:r>
            <a:r>
              <a:rPr lang="en-US" altLang="zh-TW" baseline="-25000" dirty="0" err="1" smtClean="0"/>
              <a:t>SST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the saturation specific humidity)</a:t>
            </a:r>
          </a:p>
          <a:p>
            <a:pPr marL="342900" indent="-342900">
              <a:buAutoNum type="arabicPeriod"/>
            </a:pPr>
            <a:r>
              <a:rPr lang="el-GR" altLang="zh-TW" dirty="0" smtClean="0"/>
              <a:t>Δ</a:t>
            </a:r>
            <a:r>
              <a:rPr lang="en-US" altLang="zh-TW" dirty="0" smtClean="0"/>
              <a:t>T is the temperature gradient(T</a:t>
            </a:r>
            <a:r>
              <a:rPr lang="en-US" altLang="zh-TW" baseline="-25000" dirty="0" smtClean="0"/>
              <a:t>SST</a:t>
            </a:r>
            <a:r>
              <a:rPr lang="en-US" altLang="zh-TW" dirty="0" smtClean="0"/>
              <a:t> – 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air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en-US" altLang="zh-TW" dirty="0" smtClean="0"/>
              <a:t>|V|</a:t>
            </a:r>
            <a:r>
              <a:rPr lang="zh-TW" altLang="en-US" dirty="0"/>
              <a:t> </a:t>
            </a:r>
            <a:r>
              <a:rPr lang="en-US" altLang="zh-TW" dirty="0" smtClean="0"/>
              <a:t>is wind velocity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Overbars represent the background means, primed quantities are time-varying departures from the background means.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83" y="3689182"/>
            <a:ext cx="4141146" cy="29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967268" y="1159200"/>
            <a:ext cx="8257464" cy="81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Relative phasing of SST, surface fluxes and rainfall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38200" y="-3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 Forcing to the Ocean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06" y="2185107"/>
            <a:ext cx="6146988" cy="189848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126788" y="4552544"/>
            <a:ext cx="496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MJO suppressed phase 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Decreasing cloudiness, wind and surface fluxes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Increasing surface radiation 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17013" y="4552544"/>
            <a:ext cx="469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MJO active phase initiation: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I</a:t>
            </a:r>
            <a:r>
              <a:rPr lang="en-US" altLang="zh-TW" dirty="0"/>
              <a:t>n</a:t>
            </a:r>
            <a:r>
              <a:rPr lang="en-US" altLang="zh-TW" dirty="0" smtClean="0"/>
              <a:t>creasing cloudiness, and reduced surface shortwave radiation followed by an increase in wind speed and surface fluxes out of the ocean and decreasing SSTs.</a:t>
            </a:r>
          </a:p>
        </p:txBody>
      </p:sp>
    </p:spTree>
    <p:extLst>
      <p:ext uri="{BB962C8B-B14F-4D97-AF65-F5344CB8AC3E}">
        <p14:creationId xmlns:p14="http://schemas.microsoft.com/office/powerpoint/2010/main" val="1308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11535</TotalTime>
  <Words>706</Words>
  <Application>Microsoft Office PowerPoint</Application>
  <PresentationFormat>寬螢幕</PresentationFormat>
  <Paragraphs>100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Arial Unicode MS</vt:lpstr>
      <vt:lpstr>新細明體</vt:lpstr>
      <vt:lpstr>Arial</vt:lpstr>
      <vt:lpstr>Calibri</vt:lpstr>
      <vt:lpstr>Calibri Light</vt:lpstr>
      <vt:lpstr>Office 佈景主題</vt:lpstr>
      <vt:lpstr>Paper Review： Atmosphere-ocean coupled processes  in the Madden-Julian oscillation (PART I)</vt:lpstr>
      <vt:lpstr>Citation</vt:lpstr>
      <vt:lpstr>outline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Modeling</vt:lpstr>
      <vt:lpstr>PowerPoint 簡報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Review： Atmosphere-ocean coupled processes in the Madden-Julian oscillation</dc:title>
  <dc:creator>YUN-CHUAN SHAO</dc:creator>
  <cp:lastModifiedBy>user</cp:lastModifiedBy>
  <cp:revision>61</cp:revision>
  <dcterms:created xsi:type="dcterms:W3CDTF">2018-08-22T07:00:34Z</dcterms:created>
  <dcterms:modified xsi:type="dcterms:W3CDTF">2018-08-30T14:38:01Z</dcterms:modified>
</cp:coreProperties>
</file>