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90" r:id="rId4"/>
    <p:sldId id="298" r:id="rId5"/>
    <p:sldId id="262" r:id="rId6"/>
    <p:sldId id="263" r:id="rId7"/>
    <p:sldId id="275" r:id="rId8"/>
    <p:sldId id="265" r:id="rId9"/>
    <p:sldId id="278" r:id="rId10"/>
    <p:sldId id="294" r:id="rId11"/>
    <p:sldId id="302" r:id="rId12"/>
    <p:sldId id="284" r:id="rId13"/>
    <p:sldId id="303" r:id="rId14"/>
    <p:sldId id="301" r:id="rId15"/>
    <p:sldId id="304" r:id="rId16"/>
    <p:sldId id="29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3" autoAdjust="0"/>
    <p:restoredTop sz="94660"/>
  </p:normalViewPr>
  <p:slideViewPr>
    <p:cSldViewPr snapToGrid="0">
      <p:cViewPr varScale="1">
        <p:scale>
          <a:sx n="99" d="100"/>
          <a:sy n="99" d="100"/>
        </p:scale>
        <p:origin x="10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BE5C9-21DD-417F-B729-437793B2C757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8A26B78-BA8E-42F0-8084-62B546F4E0F0}">
      <dgm:prSet phldrT="[文字]" custT="1"/>
      <dgm:spPr/>
      <dgm:t>
        <a:bodyPr/>
        <a:lstStyle/>
        <a:p>
          <a:r>
            <a:rPr lang="zh-TW" altLang="en-US" sz="2800" dirty="0" smtClean="0"/>
            <a:t>現況</a:t>
          </a:r>
          <a:endParaRPr lang="zh-TW" altLang="en-US" sz="2800" dirty="0"/>
        </a:p>
      </dgm:t>
    </dgm:pt>
    <dgm:pt modelId="{D0689FDC-C64F-4A71-BE4E-4A0C08C67046}" type="parTrans" cxnId="{3586B794-FFB6-41D3-BBFE-562127EF3581}">
      <dgm:prSet/>
      <dgm:spPr/>
      <dgm:t>
        <a:bodyPr/>
        <a:lstStyle/>
        <a:p>
          <a:endParaRPr lang="zh-TW" altLang="en-US"/>
        </a:p>
      </dgm:t>
    </dgm:pt>
    <dgm:pt modelId="{E73EF20D-2517-4BD3-9B40-67A52FF0CDCD}" type="sibTrans" cxnId="{3586B794-FFB6-41D3-BBFE-562127EF3581}">
      <dgm:prSet/>
      <dgm:spPr/>
      <dgm:t>
        <a:bodyPr/>
        <a:lstStyle/>
        <a:p>
          <a:endParaRPr lang="zh-TW" altLang="en-US"/>
        </a:p>
      </dgm:t>
    </dgm:pt>
    <dgm:pt modelId="{1AA72D46-4256-40C5-81A0-AF4846B7FB7B}">
      <dgm:prSet phldrT="[文字]" custT="1"/>
      <dgm:spPr/>
      <dgm:t>
        <a:bodyPr/>
        <a:lstStyle/>
        <a:p>
          <a:r>
            <a:rPr lang="zh-TW" altLang="en-US" sz="2000" dirty="0" smtClean="0"/>
            <a:t>氣象局的全球預報模式</a:t>
          </a:r>
          <a:r>
            <a:rPr lang="en-US" altLang="zh-TW" sz="20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(CWB/GFS)</a:t>
          </a:r>
          <a:r>
            <a:rPr lang="zh-TW" altLang="en-US" sz="2000" dirty="0" smtClean="0"/>
            <a:t>目前並未完整納入海氣交互作用對海表面溫度的修正。</a:t>
          </a:r>
          <a:endParaRPr lang="zh-TW" altLang="en-US" sz="2000" dirty="0"/>
        </a:p>
      </dgm:t>
    </dgm:pt>
    <dgm:pt modelId="{2ED8E0E9-F1A4-4A2F-8EA7-93197CDB09E8}" type="parTrans" cxnId="{96731C44-6094-46BA-902C-4C9DC6A00A39}">
      <dgm:prSet/>
      <dgm:spPr/>
      <dgm:t>
        <a:bodyPr/>
        <a:lstStyle/>
        <a:p>
          <a:endParaRPr lang="zh-TW" altLang="en-US"/>
        </a:p>
      </dgm:t>
    </dgm:pt>
    <dgm:pt modelId="{5BDA0118-FCD2-4AEF-A7AF-F920F85BBF63}" type="sibTrans" cxnId="{96731C44-6094-46BA-902C-4C9DC6A00A39}">
      <dgm:prSet/>
      <dgm:spPr/>
      <dgm:t>
        <a:bodyPr/>
        <a:lstStyle/>
        <a:p>
          <a:endParaRPr lang="zh-TW" altLang="en-US"/>
        </a:p>
      </dgm:t>
    </dgm:pt>
    <dgm:pt modelId="{B6E369A9-2FD3-4C5F-AEC2-6A71A29BDD07}">
      <dgm:prSet phldrT="[文字]" custT="1"/>
      <dgm:spPr/>
      <dgm:t>
        <a:bodyPr/>
        <a:lstStyle/>
        <a:p>
          <a:r>
            <a:rPr lang="zh-TW" altLang="en-US" sz="2800" dirty="0" smtClean="0"/>
            <a:t>缺點</a:t>
          </a:r>
          <a:endParaRPr lang="zh-TW" altLang="en-US" sz="2800" dirty="0"/>
        </a:p>
      </dgm:t>
    </dgm:pt>
    <dgm:pt modelId="{C77B3D7B-C1A9-416B-9A0D-EBA1F0C8AFF4}" type="parTrans" cxnId="{9BA6955C-0F39-407B-BD5E-BBE8FEC500F2}">
      <dgm:prSet/>
      <dgm:spPr/>
      <dgm:t>
        <a:bodyPr/>
        <a:lstStyle/>
        <a:p>
          <a:endParaRPr lang="zh-TW" altLang="en-US"/>
        </a:p>
      </dgm:t>
    </dgm:pt>
    <dgm:pt modelId="{2CA59CBE-7895-4F1F-9DCD-6D751D2A70B8}" type="sibTrans" cxnId="{9BA6955C-0F39-407B-BD5E-BBE8FEC500F2}">
      <dgm:prSet/>
      <dgm:spPr/>
      <dgm:t>
        <a:bodyPr/>
        <a:lstStyle/>
        <a:p>
          <a:endParaRPr lang="zh-TW" altLang="en-US"/>
        </a:p>
      </dgm:t>
    </dgm:pt>
    <dgm:pt modelId="{B1A82707-70A2-4045-9BEB-A3CA2632DEF4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未考量完整海氣交互作用的情況下，僅用定值或一維簡化模組來計算海溫，容易使中長期的預報模擬結果產生偏差。</a:t>
          </a:r>
          <a:endParaRPr lang="zh-TW" altLang="en-US" sz="2000" dirty="0">
            <a:latin typeface="+mn-ea"/>
            <a:ea typeface="+mn-ea"/>
          </a:endParaRPr>
        </a:p>
      </dgm:t>
    </dgm:pt>
    <dgm:pt modelId="{9425F9F2-4F6E-4182-98DC-A6DA74595383}" type="parTrans" cxnId="{5168B5DD-E052-4A58-A3AB-296FB6A92387}">
      <dgm:prSet/>
      <dgm:spPr/>
      <dgm:t>
        <a:bodyPr/>
        <a:lstStyle/>
        <a:p>
          <a:endParaRPr lang="zh-TW" altLang="en-US"/>
        </a:p>
      </dgm:t>
    </dgm:pt>
    <dgm:pt modelId="{2CC4472F-1213-4F0B-BFDA-0A83089F872E}" type="sibTrans" cxnId="{5168B5DD-E052-4A58-A3AB-296FB6A92387}">
      <dgm:prSet/>
      <dgm:spPr/>
      <dgm:t>
        <a:bodyPr/>
        <a:lstStyle/>
        <a:p>
          <a:endParaRPr lang="zh-TW" altLang="en-US"/>
        </a:p>
      </dgm:t>
    </dgm:pt>
    <dgm:pt modelId="{950155B1-E93E-4D1A-B908-CED2972A34FA}">
      <dgm:prSet phldrT="[文字]" custT="1"/>
      <dgm:spPr/>
      <dgm:t>
        <a:bodyPr/>
        <a:lstStyle/>
        <a:p>
          <a:r>
            <a:rPr lang="zh-TW" altLang="en-US" sz="2800" dirty="0" smtClean="0"/>
            <a:t>工作</a:t>
          </a:r>
          <a:r>
            <a:rPr lang="en-US" altLang="zh-TW" sz="2800" dirty="0" smtClean="0"/>
            <a:t/>
          </a:r>
          <a:br>
            <a:rPr lang="en-US" altLang="zh-TW" sz="2800" dirty="0" smtClean="0"/>
          </a:br>
          <a:r>
            <a:rPr lang="zh-TW" altLang="en-US" sz="2800" dirty="0" smtClean="0"/>
            <a:t>目標</a:t>
          </a:r>
          <a:endParaRPr lang="zh-TW" altLang="en-US" sz="2800" dirty="0"/>
        </a:p>
      </dgm:t>
    </dgm:pt>
    <dgm:pt modelId="{E015C0A7-FF5B-4514-ACE1-570D19E103C9}" type="parTrans" cxnId="{D6F6C084-8974-4096-ADAB-8FD7FACCCE19}">
      <dgm:prSet/>
      <dgm:spPr/>
      <dgm:t>
        <a:bodyPr/>
        <a:lstStyle/>
        <a:p>
          <a:endParaRPr lang="zh-TW" altLang="en-US"/>
        </a:p>
      </dgm:t>
    </dgm:pt>
    <dgm:pt modelId="{D449AF05-7316-4272-AD0E-1EB737AF383A}" type="sibTrans" cxnId="{D6F6C084-8974-4096-ADAB-8FD7FACCCE19}">
      <dgm:prSet/>
      <dgm:spPr/>
      <dgm:t>
        <a:bodyPr/>
        <a:lstStyle/>
        <a:p>
          <a:endParaRPr lang="zh-TW" altLang="en-US"/>
        </a:p>
      </dgm:t>
    </dgm:pt>
    <dgm:pt modelId="{7ABD193E-5D81-45CE-8760-456FF69D6AA9}">
      <dgm:prSet phldrT="[文字]" custT="1"/>
      <dgm:spPr/>
      <dgm:t>
        <a:bodyPr/>
        <a:lstStyle/>
        <a:p>
          <a:r>
            <a:rPr lang="zh-TW" altLang="en-US" sz="2000" dirty="0" smtClean="0">
              <a:latin typeface="+mn-ea"/>
              <a:ea typeface="+mn-ea"/>
            </a:rPr>
            <a:t>設計並實作能支援作業化的大氣海洋偶合系統模式。</a:t>
          </a:r>
          <a:endParaRPr lang="zh-TW" altLang="en-US" sz="2000" dirty="0">
            <a:latin typeface="+mn-ea"/>
            <a:ea typeface="+mn-ea"/>
          </a:endParaRPr>
        </a:p>
      </dgm:t>
    </dgm:pt>
    <dgm:pt modelId="{A3CAEA0C-7BFF-466A-8541-D8517FFA384D}" type="parTrans" cxnId="{B9686D38-96B3-4ABE-A41C-0E3ADE19C29D}">
      <dgm:prSet/>
      <dgm:spPr/>
      <dgm:t>
        <a:bodyPr/>
        <a:lstStyle/>
        <a:p>
          <a:endParaRPr lang="zh-TW" altLang="en-US"/>
        </a:p>
      </dgm:t>
    </dgm:pt>
    <dgm:pt modelId="{679916CC-91BD-4F1C-8BD8-281854821DA7}" type="sibTrans" cxnId="{B9686D38-96B3-4ABE-A41C-0E3ADE19C29D}">
      <dgm:prSet/>
      <dgm:spPr/>
      <dgm:t>
        <a:bodyPr/>
        <a:lstStyle/>
        <a:p>
          <a:endParaRPr lang="zh-TW" altLang="en-US"/>
        </a:p>
      </dgm:t>
    </dgm:pt>
    <dgm:pt modelId="{26D9A3B9-50CF-4783-A8CE-61429C4D7C1D}">
      <dgm:prSet phldrT="[文字]"/>
      <dgm:spPr/>
      <dgm:t>
        <a:bodyPr/>
        <a:lstStyle/>
        <a:p>
          <a:r>
            <a:rPr lang="zh-TW" altLang="en-US" sz="2000" dirty="0" smtClean="0"/>
            <a:t>定性與定量測試偶合系統模式的穩定性與準確性。</a:t>
          </a:r>
          <a:endParaRPr lang="zh-TW" altLang="en-US" sz="2000" dirty="0"/>
        </a:p>
      </dgm:t>
    </dgm:pt>
    <dgm:pt modelId="{70EC203D-08AA-4CF4-B76F-727D72815FE7}" type="parTrans" cxnId="{70A76C80-3829-4D2A-B8DC-6FF8F975FE94}">
      <dgm:prSet/>
      <dgm:spPr/>
      <dgm:t>
        <a:bodyPr/>
        <a:lstStyle/>
        <a:p>
          <a:endParaRPr lang="zh-TW" altLang="en-US"/>
        </a:p>
      </dgm:t>
    </dgm:pt>
    <dgm:pt modelId="{55ABB719-25FC-4A60-853C-1B871266899B}" type="sibTrans" cxnId="{70A76C80-3829-4D2A-B8DC-6FF8F975FE94}">
      <dgm:prSet/>
      <dgm:spPr/>
      <dgm:t>
        <a:bodyPr/>
        <a:lstStyle/>
        <a:p>
          <a:endParaRPr lang="zh-TW" altLang="en-US"/>
        </a:p>
      </dgm:t>
    </dgm:pt>
    <dgm:pt modelId="{2573DB02-042B-4E9A-B682-7FCC626EDF17}" type="pres">
      <dgm:prSet presAssocID="{853BE5C9-21DD-417F-B729-437793B2C75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24C835-A8E6-4CC4-A7F3-618A50A198B1}" type="pres">
      <dgm:prSet presAssocID="{78A26B78-BA8E-42F0-8084-62B546F4E0F0}" presName="linNode" presStyleCnt="0"/>
      <dgm:spPr/>
    </dgm:pt>
    <dgm:pt modelId="{1FE013EC-772B-41F1-A26F-F70A36AFA7E6}" type="pres">
      <dgm:prSet presAssocID="{78A26B78-BA8E-42F0-8084-62B546F4E0F0}" presName="parentText" presStyleLbl="node1" presStyleIdx="0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266F61-1D2A-4EF8-BAD1-0CE14C4A950C}" type="pres">
      <dgm:prSet presAssocID="{78A26B78-BA8E-42F0-8084-62B546F4E0F0}" presName="descendantText" presStyleLbl="alignAccFollowNode1" presStyleIdx="0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64EA38-8C7B-49D2-A8D4-ED4341F15DC8}" type="pres">
      <dgm:prSet presAssocID="{E73EF20D-2517-4BD3-9B40-67A52FF0CDCD}" presName="sp" presStyleCnt="0"/>
      <dgm:spPr/>
    </dgm:pt>
    <dgm:pt modelId="{5B6A2035-6B70-4233-A32F-08A98F734608}" type="pres">
      <dgm:prSet presAssocID="{B6E369A9-2FD3-4C5F-AEC2-6A71A29BDD07}" presName="linNode" presStyleCnt="0"/>
      <dgm:spPr/>
    </dgm:pt>
    <dgm:pt modelId="{160897FD-61D7-4B6A-8AD1-3EC8421F9A17}" type="pres">
      <dgm:prSet presAssocID="{B6E369A9-2FD3-4C5F-AEC2-6A71A29BDD07}" presName="parentText" presStyleLbl="node1" presStyleIdx="1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8649808-BC26-4F69-97FD-106C95D45932}" type="pres">
      <dgm:prSet presAssocID="{B6E369A9-2FD3-4C5F-AEC2-6A71A29BDD07}" presName="descendantText" presStyleLbl="alignAccFollowNode1" presStyleIdx="1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6B6944-081E-4B02-874C-36EC8A1287CD}" type="pres">
      <dgm:prSet presAssocID="{2CA59CBE-7895-4F1F-9DCD-6D751D2A70B8}" presName="sp" presStyleCnt="0"/>
      <dgm:spPr/>
    </dgm:pt>
    <dgm:pt modelId="{EC7BEBBC-40AD-4E01-BE94-573A0DDC1E71}" type="pres">
      <dgm:prSet presAssocID="{950155B1-E93E-4D1A-B908-CED2972A34FA}" presName="linNode" presStyleCnt="0"/>
      <dgm:spPr/>
    </dgm:pt>
    <dgm:pt modelId="{B96A6EBD-4DA7-49E0-A0EB-3963BFE6DDA8}" type="pres">
      <dgm:prSet presAssocID="{950155B1-E93E-4D1A-B908-CED2972A34FA}" presName="parentText" presStyleLbl="node1" presStyleIdx="2" presStyleCnt="3" custScaleX="619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21C2F2F-9CA6-41FC-8504-ECB95FD3C5CF}" type="pres">
      <dgm:prSet presAssocID="{950155B1-E93E-4D1A-B908-CED2972A34FA}" presName="descendantText" presStyleLbl="alignAccFollowNode1" presStyleIdx="2" presStyleCnt="3" custScaleX="172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4FBF775-B444-425C-8A63-A5F3DF0D12C8}" type="presOf" srcId="{B6E369A9-2FD3-4C5F-AEC2-6A71A29BDD07}" destId="{160897FD-61D7-4B6A-8AD1-3EC8421F9A17}" srcOrd="0" destOrd="0" presId="urn:microsoft.com/office/officeart/2005/8/layout/vList5"/>
    <dgm:cxn modelId="{96731C44-6094-46BA-902C-4C9DC6A00A39}" srcId="{78A26B78-BA8E-42F0-8084-62B546F4E0F0}" destId="{1AA72D46-4256-40C5-81A0-AF4846B7FB7B}" srcOrd="0" destOrd="0" parTransId="{2ED8E0E9-F1A4-4A2F-8EA7-93197CDB09E8}" sibTransId="{5BDA0118-FCD2-4AEF-A7AF-F920F85BBF63}"/>
    <dgm:cxn modelId="{D6F6C084-8974-4096-ADAB-8FD7FACCCE19}" srcId="{853BE5C9-21DD-417F-B729-437793B2C757}" destId="{950155B1-E93E-4D1A-B908-CED2972A34FA}" srcOrd="2" destOrd="0" parTransId="{E015C0A7-FF5B-4514-ACE1-570D19E103C9}" sibTransId="{D449AF05-7316-4272-AD0E-1EB737AF383A}"/>
    <dgm:cxn modelId="{E4BFD5CE-E15C-41A9-B7F6-30CC176C17F8}" type="presOf" srcId="{1AA72D46-4256-40C5-81A0-AF4846B7FB7B}" destId="{AE266F61-1D2A-4EF8-BAD1-0CE14C4A950C}" srcOrd="0" destOrd="0" presId="urn:microsoft.com/office/officeart/2005/8/layout/vList5"/>
    <dgm:cxn modelId="{DB655F57-001A-456C-A66B-DE030CFB2C1C}" type="presOf" srcId="{950155B1-E93E-4D1A-B908-CED2972A34FA}" destId="{B96A6EBD-4DA7-49E0-A0EB-3963BFE6DDA8}" srcOrd="0" destOrd="0" presId="urn:microsoft.com/office/officeart/2005/8/layout/vList5"/>
    <dgm:cxn modelId="{5168B5DD-E052-4A58-A3AB-296FB6A92387}" srcId="{B6E369A9-2FD3-4C5F-AEC2-6A71A29BDD07}" destId="{B1A82707-70A2-4045-9BEB-A3CA2632DEF4}" srcOrd="0" destOrd="0" parTransId="{9425F9F2-4F6E-4182-98DC-A6DA74595383}" sibTransId="{2CC4472F-1213-4F0B-BFDA-0A83089F872E}"/>
    <dgm:cxn modelId="{48A7B068-B72A-4B06-B5ED-DD48DAD80223}" type="presOf" srcId="{26D9A3B9-50CF-4783-A8CE-61429C4D7C1D}" destId="{D21C2F2F-9CA6-41FC-8504-ECB95FD3C5CF}" srcOrd="0" destOrd="1" presId="urn:microsoft.com/office/officeart/2005/8/layout/vList5"/>
    <dgm:cxn modelId="{B9686D38-96B3-4ABE-A41C-0E3ADE19C29D}" srcId="{950155B1-E93E-4D1A-B908-CED2972A34FA}" destId="{7ABD193E-5D81-45CE-8760-456FF69D6AA9}" srcOrd="0" destOrd="0" parTransId="{A3CAEA0C-7BFF-466A-8541-D8517FFA384D}" sibTransId="{679916CC-91BD-4F1C-8BD8-281854821DA7}"/>
    <dgm:cxn modelId="{5762D33C-8467-40CF-8039-FE67115F83CA}" type="presOf" srcId="{B1A82707-70A2-4045-9BEB-A3CA2632DEF4}" destId="{48649808-BC26-4F69-97FD-106C95D45932}" srcOrd="0" destOrd="0" presId="urn:microsoft.com/office/officeart/2005/8/layout/vList5"/>
    <dgm:cxn modelId="{3586B794-FFB6-41D3-BBFE-562127EF3581}" srcId="{853BE5C9-21DD-417F-B729-437793B2C757}" destId="{78A26B78-BA8E-42F0-8084-62B546F4E0F0}" srcOrd="0" destOrd="0" parTransId="{D0689FDC-C64F-4A71-BE4E-4A0C08C67046}" sibTransId="{E73EF20D-2517-4BD3-9B40-67A52FF0CDCD}"/>
    <dgm:cxn modelId="{FADD8FB5-BEF2-48EC-BE59-0C1E947538B5}" type="presOf" srcId="{78A26B78-BA8E-42F0-8084-62B546F4E0F0}" destId="{1FE013EC-772B-41F1-A26F-F70A36AFA7E6}" srcOrd="0" destOrd="0" presId="urn:microsoft.com/office/officeart/2005/8/layout/vList5"/>
    <dgm:cxn modelId="{70A76C80-3829-4D2A-B8DC-6FF8F975FE94}" srcId="{950155B1-E93E-4D1A-B908-CED2972A34FA}" destId="{26D9A3B9-50CF-4783-A8CE-61429C4D7C1D}" srcOrd="1" destOrd="0" parTransId="{70EC203D-08AA-4CF4-B76F-727D72815FE7}" sibTransId="{55ABB719-25FC-4A60-853C-1B871266899B}"/>
    <dgm:cxn modelId="{34CA67BE-9408-4B72-9C86-0604EE87CB32}" type="presOf" srcId="{853BE5C9-21DD-417F-B729-437793B2C757}" destId="{2573DB02-042B-4E9A-B682-7FCC626EDF17}" srcOrd="0" destOrd="0" presId="urn:microsoft.com/office/officeart/2005/8/layout/vList5"/>
    <dgm:cxn modelId="{9BA6955C-0F39-407B-BD5E-BBE8FEC500F2}" srcId="{853BE5C9-21DD-417F-B729-437793B2C757}" destId="{B6E369A9-2FD3-4C5F-AEC2-6A71A29BDD07}" srcOrd="1" destOrd="0" parTransId="{C77B3D7B-C1A9-416B-9A0D-EBA1F0C8AFF4}" sibTransId="{2CA59CBE-7895-4F1F-9DCD-6D751D2A70B8}"/>
    <dgm:cxn modelId="{DCE38759-B5FA-409A-91E4-A95A8C3442E4}" type="presOf" srcId="{7ABD193E-5D81-45CE-8760-456FF69D6AA9}" destId="{D21C2F2F-9CA6-41FC-8504-ECB95FD3C5CF}" srcOrd="0" destOrd="0" presId="urn:microsoft.com/office/officeart/2005/8/layout/vList5"/>
    <dgm:cxn modelId="{C8DE7D25-1FD9-4711-8A4B-0BF1919688F3}" type="presParOf" srcId="{2573DB02-042B-4E9A-B682-7FCC626EDF17}" destId="{7F24C835-A8E6-4CC4-A7F3-618A50A198B1}" srcOrd="0" destOrd="0" presId="urn:microsoft.com/office/officeart/2005/8/layout/vList5"/>
    <dgm:cxn modelId="{DB1A4578-0719-44D6-BB5E-8295F2E31921}" type="presParOf" srcId="{7F24C835-A8E6-4CC4-A7F3-618A50A198B1}" destId="{1FE013EC-772B-41F1-A26F-F70A36AFA7E6}" srcOrd="0" destOrd="0" presId="urn:microsoft.com/office/officeart/2005/8/layout/vList5"/>
    <dgm:cxn modelId="{008AD7B2-7404-4790-922E-681CC75B89FA}" type="presParOf" srcId="{7F24C835-A8E6-4CC4-A7F3-618A50A198B1}" destId="{AE266F61-1D2A-4EF8-BAD1-0CE14C4A950C}" srcOrd="1" destOrd="0" presId="urn:microsoft.com/office/officeart/2005/8/layout/vList5"/>
    <dgm:cxn modelId="{82AB65D9-85EF-40E7-BF05-634FCB0ED683}" type="presParOf" srcId="{2573DB02-042B-4E9A-B682-7FCC626EDF17}" destId="{CA64EA38-8C7B-49D2-A8D4-ED4341F15DC8}" srcOrd="1" destOrd="0" presId="urn:microsoft.com/office/officeart/2005/8/layout/vList5"/>
    <dgm:cxn modelId="{FC411D30-DAAF-43EB-AF12-C5C9BD97FE3F}" type="presParOf" srcId="{2573DB02-042B-4E9A-B682-7FCC626EDF17}" destId="{5B6A2035-6B70-4233-A32F-08A98F734608}" srcOrd="2" destOrd="0" presId="urn:microsoft.com/office/officeart/2005/8/layout/vList5"/>
    <dgm:cxn modelId="{C409B94F-622E-43A1-9802-73BA7F2B26B2}" type="presParOf" srcId="{5B6A2035-6B70-4233-A32F-08A98F734608}" destId="{160897FD-61D7-4B6A-8AD1-3EC8421F9A17}" srcOrd="0" destOrd="0" presId="urn:microsoft.com/office/officeart/2005/8/layout/vList5"/>
    <dgm:cxn modelId="{F3EF2D94-8D02-457B-B8E9-28FF6B0AF3A7}" type="presParOf" srcId="{5B6A2035-6B70-4233-A32F-08A98F734608}" destId="{48649808-BC26-4F69-97FD-106C95D45932}" srcOrd="1" destOrd="0" presId="urn:microsoft.com/office/officeart/2005/8/layout/vList5"/>
    <dgm:cxn modelId="{BA3E251D-BCA9-4DE5-8298-738C22B863C3}" type="presParOf" srcId="{2573DB02-042B-4E9A-B682-7FCC626EDF17}" destId="{AB6B6944-081E-4B02-874C-36EC8A1287CD}" srcOrd="3" destOrd="0" presId="urn:microsoft.com/office/officeart/2005/8/layout/vList5"/>
    <dgm:cxn modelId="{259E6408-583C-4FD9-A63A-4A7103F80169}" type="presParOf" srcId="{2573DB02-042B-4E9A-B682-7FCC626EDF17}" destId="{EC7BEBBC-40AD-4E01-BE94-573A0DDC1E71}" srcOrd="4" destOrd="0" presId="urn:microsoft.com/office/officeart/2005/8/layout/vList5"/>
    <dgm:cxn modelId="{1255DD26-577B-4399-95DA-58E129E4D785}" type="presParOf" srcId="{EC7BEBBC-40AD-4E01-BE94-573A0DDC1E71}" destId="{B96A6EBD-4DA7-49E0-A0EB-3963BFE6DDA8}" srcOrd="0" destOrd="0" presId="urn:microsoft.com/office/officeart/2005/8/layout/vList5"/>
    <dgm:cxn modelId="{E67724B1-A7E8-415F-A28A-A10357067536}" type="presParOf" srcId="{EC7BEBBC-40AD-4E01-BE94-573A0DDC1E71}" destId="{D21C2F2F-9CA6-41FC-8504-ECB95FD3C5C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66F61-1D2A-4EF8-BAD1-0CE14C4A950C}">
      <dsp:nvSpPr>
        <dsp:cNvPr id="0" name=""/>
        <dsp:cNvSpPr/>
      </dsp:nvSpPr>
      <dsp:spPr>
        <a:xfrm rot="5400000">
          <a:off x="5302783" y="-3480417"/>
          <a:ext cx="1087477" cy="832430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氣象局的全球預報模式</a:t>
          </a:r>
          <a:r>
            <a:rPr lang="en-US" altLang="zh-TW" sz="2000" kern="1200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rPr>
            <a:t>(CWB/GFS)</a:t>
          </a:r>
          <a:r>
            <a:rPr lang="zh-TW" altLang="en-US" sz="2000" kern="1200" dirty="0" smtClean="0"/>
            <a:t>目前並未完整納入海氣交互作用對海表面溫度的修正。</a:t>
          </a:r>
          <a:endParaRPr lang="zh-TW" altLang="en-US" sz="2000" kern="1200" dirty="0"/>
        </a:p>
      </dsp:txBody>
      <dsp:txXfrm rot="-5400000">
        <a:off x="1684372" y="191080"/>
        <a:ext cx="8271214" cy="981305"/>
      </dsp:txXfrm>
    </dsp:sp>
    <dsp:sp modelId="{1FE013EC-772B-41F1-A26F-F70A36AFA7E6}">
      <dsp:nvSpPr>
        <dsp:cNvPr id="0" name=""/>
        <dsp:cNvSpPr/>
      </dsp:nvSpPr>
      <dsp:spPr>
        <a:xfrm>
          <a:off x="514" y="2059"/>
          <a:ext cx="1683857" cy="135934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現況</a:t>
          </a:r>
          <a:endParaRPr lang="zh-TW" altLang="en-US" sz="2800" kern="1200" dirty="0"/>
        </a:p>
      </dsp:txBody>
      <dsp:txXfrm>
        <a:off x="66872" y="68417"/>
        <a:ext cx="1551141" cy="1226630"/>
      </dsp:txXfrm>
    </dsp:sp>
    <dsp:sp modelId="{48649808-BC26-4F69-97FD-106C95D45932}">
      <dsp:nvSpPr>
        <dsp:cNvPr id="0" name=""/>
        <dsp:cNvSpPr/>
      </dsp:nvSpPr>
      <dsp:spPr>
        <a:xfrm rot="5400000">
          <a:off x="5302783" y="-2053103"/>
          <a:ext cx="1087477" cy="832430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未考量完整海氣交互作用的情況下，僅用定值或一維簡化模組來計算海溫，容易使中長期的預報模擬結果產生偏差。</a:t>
          </a:r>
          <a:endParaRPr lang="zh-TW" altLang="en-US" sz="2000" kern="1200" dirty="0">
            <a:latin typeface="+mn-ea"/>
            <a:ea typeface="+mn-ea"/>
          </a:endParaRPr>
        </a:p>
      </dsp:txBody>
      <dsp:txXfrm rot="-5400000">
        <a:off x="1684372" y="1618394"/>
        <a:ext cx="8271214" cy="981305"/>
      </dsp:txXfrm>
    </dsp:sp>
    <dsp:sp modelId="{160897FD-61D7-4B6A-8AD1-3EC8421F9A17}">
      <dsp:nvSpPr>
        <dsp:cNvPr id="0" name=""/>
        <dsp:cNvSpPr/>
      </dsp:nvSpPr>
      <dsp:spPr>
        <a:xfrm>
          <a:off x="514" y="1429373"/>
          <a:ext cx="1683857" cy="135934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缺點</a:t>
          </a:r>
          <a:endParaRPr lang="zh-TW" altLang="en-US" sz="2800" kern="1200" dirty="0"/>
        </a:p>
      </dsp:txBody>
      <dsp:txXfrm>
        <a:off x="66872" y="1495731"/>
        <a:ext cx="1551141" cy="1226630"/>
      </dsp:txXfrm>
    </dsp:sp>
    <dsp:sp modelId="{D21C2F2F-9CA6-41FC-8504-ECB95FD3C5CF}">
      <dsp:nvSpPr>
        <dsp:cNvPr id="0" name=""/>
        <dsp:cNvSpPr/>
      </dsp:nvSpPr>
      <dsp:spPr>
        <a:xfrm rot="5400000">
          <a:off x="5302783" y="-625789"/>
          <a:ext cx="1087477" cy="83243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+mn-ea"/>
              <a:ea typeface="+mn-ea"/>
            </a:rPr>
            <a:t>設計並實作能支援作業化的大氣海洋偶合系統模式。</a:t>
          </a:r>
          <a:endParaRPr lang="zh-TW" altLang="en-US" sz="2000" kern="1200" dirty="0">
            <a:latin typeface="+mn-ea"/>
            <a:ea typeface="+mn-ea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定性與定量測試偶合系統模式的穩定性與準確性。</a:t>
          </a:r>
          <a:endParaRPr lang="zh-TW" altLang="en-US" sz="2000" kern="1200" dirty="0"/>
        </a:p>
      </dsp:txBody>
      <dsp:txXfrm rot="-5400000">
        <a:off x="1684372" y="3045708"/>
        <a:ext cx="8271214" cy="981305"/>
      </dsp:txXfrm>
    </dsp:sp>
    <dsp:sp modelId="{B96A6EBD-4DA7-49E0-A0EB-3963BFE6DDA8}">
      <dsp:nvSpPr>
        <dsp:cNvPr id="0" name=""/>
        <dsp:cNvSpPr/>
      </dsp:nvSpPr>
      <dsp:spPr>
        <a:xfrm>
          <a:off x="514" y="2856687"/>
          <a:ext cx="1683857" cy="135934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工作</a:t>
          </a:r>
          <a:r>
            <a:rPr lang="en-US" altLang="zh-TW" sz="2800" kern="1200" dirty="0" smtClean="0"/>
            <a:t/>
          </a:r>
          <a:br>
            <a:rPr lang="en-US" altLang="zh-TW" sz="2800" kern="1200" dirty="0" smtClean="0"/>
          </a:br>
          <a:r>
            <a:rPr lang="zh-TW" altLang="en-US" sz="2800" kern="1200" dirty="0" smtClean="0"/>
            <a:t>目標</a:t>
          </a:r>
          <a:endParaRPr lang="zh-TW" altLang="en-US" sz="2800" kern="1200" dirty="0"/>
        </a:p>
      </dsp:txBody>
      <dsp:txXfrm>
        <a:off x="66872" y="2923045"/>
        <a:ext cx="1551141" cy="12266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441295" y="779929"/>
            <a:ext cx="8915399" cy="2262781"/>
          </a:xfrm>
        </p:spPr>
        <p:txBody>
          <a:bodyPr anchor="t">
            <a:normAutofit fontScale="90000"/>
          </a:bodyPr>
          <a:lstStyle/>
          <a:p>
            <a:pPr algn="ctr"/>
            <a:r>
              <a:rPr lang="zh-TW" altLang="en-US" dirty="0" smtClean="0">
                <a:latin typeface="+mn-ea"/>
                <a:ea typeface="+mn-ea"/>
              </a:rPr>
              <a:t>全球海</a:t>
            </a:r>
            <a:r>
              <a:rPr lang="zh-TW" altLang="en-US" dirty="0">
                <a:latin typeface="+mn-ea"/>
                <a:ea typeface="+mn-ea"/>
              </a:rPr>
              <a:t>氣</a:t>
            </a:r>
            <a:r>
              <a:rPr lang="zh-TW" altLang="en-US" dirty="0" smtClean="0">
                <a:latin typeface="+mn-ea"/>
                <a:ea typeface="+mn-ea"/>
              </a:rPr>
              <a:t>偶合數值預報模式對中長期天氣預報結果的改善</a:t>
            </a:r>
            <a:r>
              <a:rPr lang="en-US" altLang="zh-TW" dirty="0">
                <a:latin typeface="+mn-ea"/>
                <a:ea typeface="+mn-ea"/>
              </a:rPr>
              <a:t> </a:t>
            </a:r>
            <a:r>
              <a:rPr lang="en-US" altLang="zh-TW" dirty="0" smtClean="0">
                <a:latin typeface="+mn-ea"/>
                <a:ea typeface="+mn-ea"/>
              </a:rPr>
              <a:t>– </a:t>
            </a:r>
            <a:r>
              <a:rPr lang="zh-TW" altLang="en-US" dirty="0" smtClean="0">
                <a:latin typeface="+mn-ea"/>
                <a:ea typeface="+mn-ea"/>
              </a:rPr>
              <a:t>以馬登</a:t>
            </a:r>
            <a:r>
              <a:rPr lang="en-US" altLang="zh-TW" dirty="0" smtClean="0">
                <a:latin typeface="+mn-ea"/>
                <a:ea typeface="+mn-ea"/>
              </a:rPr>
              <a:t>-</a:t>
            </a:r>
            <a:r>
              <a:rPr lang="zh-TW" altLang="en-US" dirty="0" smtClean="0">
                <a:latin typeface="+mn-ea"/>
                <a:ea typeface="+mn-ea"/>
              </a:rPr>
              <a:t>朱利安震盪為例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anchor="b">
            <a:noAutofit/>
          </a:bodyPr>
          <a:lstStyle/>
          <a:p>
            <a:pPr algn="ctr"/>
            <a:r>
              <a:rPr lang="zh-TW" altLang="en-US" sz="2400" dirty="0" smtClean="0">
                <a:latin typeface="+mj-ea"/>
                <a:ea typeface="+mj-ea"/>
              </a:rPr>
              <a:t>邵允銓</a:t>
            </a:r>
            <a:r>
              <a:rPr lang="en-US" altLang="zh-TW" sz="2400" baseline="30000" dirty="0" smtClean="0">
                <a:latin typeface="+mj-ea"/>
                <a:ea typeface="+mj-ea"/>
              </a:rPr>
              <a:t>1</a:t>
            </a:r>
            <a:r>
              <a:rPr lang="zh-TW" altLang="en-US" sz="2400" dirty="0" smtClean="0">
                <a:latin typeface="+mj-ea"/>
                <a:ea typeface="+mj-ea"/>
              </a:rPr>
              <a:t>、曾于恒</a:t>
            </a:r>
            <a:r>
              <a:rPr lang="en-US" altLang="zh-TW" sz="2400" baseline="30000" dirty="0" smtClean="0">
                <a:latin typeface="+mj-ea"/>
                <a:ea typeface="+mj-ea"/>
              </a:rPr>
              <a:t>1</a:t>
            </a:r>
            <a:r>
              <a:rPr lang="zh-TW" altLang="en-US" sz="2400" dirty="0" smtClean="0">
                <a:latin typeface="+mj-ea"/>
                <a:ea typeface="+mj-ea"/>
              </a:rPr>
              <a:t>、陳建河</a:t>
            </a:r>
            <a:r>
              <a:rPr lang="en-US" altLang="zh-TW" sz="2400" baseline="30000" dirty="0" smtClean="0">
                <a:latin typeface="+mj-ea"/>
                <a:ea typeface="+mj-ea"/>
              </a:rPr>
              <a:t>2</a:t>
            </a:r>
            <a:r>
              <a:rPr lang="zh-TW" altLang="en-US" sz="2400" dirty="0" smtClean="0">
                <a:latin typeface="+mj-ea"/>
                <a:ea typeface="+mj-ea"/>
              </a:rPr>
              <a:t>、郭怡君</a:t>
            </a:r>
            <a:r>
              <a:rPr lang="en-US" altLang="zh-TW" sz="2400" baseline="30000" dirty="0" smtClean="0">
                <a:latin typeface="+mj-ea"/>
                <a:ea typeface="+mj-ea"/>
              </a:rPr>
              <a:t>1</a:t>
            </a:r>
          </a:p>
          <a:p>
            <a:pPr algn="ctr"/>
            <a:endParaRPr lang="en-US" altLang="zh-TW" sz="2400" dirty="0" smtClean="0">
              <a:latin typeface="+mj-ea"/>
              <a:ea typeface="+mj-ea"/>
            </a:endParaRPr>
          </a:p>
          <a:p>
            <a:pPr algn="ctr"/>
            <a:r>
              <a:rPr lang="en-US" altLang="zh-TW" sz="2400" baseline="30000" dirty="0" smtClean="0">
                <a:latin typeface="+mj-ea"/>
                <a:ea typeface="+mj-ea"/>
              </a:rPr>
              <a:t>1</a:t>
            </a:r>
            <a:r>
              <a:rPr lang="zh-TW" altLang="en-US" sz="2400" dirty="0" smtClean="0">
                <a:latin typeface="+mj-ea"/>
                <a:ea typeface="+mj-ea"/>
              </a:rPr>
              <a:t>國立</a:t>
            </a:r>
            <a:r>
              <a:rPr lang="zh-TW" altLang="en-US" sz="2400" dirty="0" smtClean="0">
                <a:latin typeface="+mj-ea"/>
                <a:ea typeface="+mj-ea"/>
              </a:rPr>
              <a:t>臺灣大學海洋</a:t>
            </a:r>
            <a:r>
              <a:rPr lang="zh-TW" altLang="en-US" sz="2400" dirty="0" smtClean="0">
                <a:latin typeface="+mj-ea"/>
                <a:ea typeface="+mj-ea"/>
              </a:rPr>
              <a:t>研究所</a:t>
            </a:r>
            <a:endParaRPr lang="en-US" altLang="zh-TW" sz="2400" dirty="0" smtClean="0">
              <a:latin typeface="+mj-ea"/>
              <a:ea typeface="+mj-ea"/>
            </a:endParaRPr>
          </a:p>
          <a:p>
            <a:pPr algn="ctr"/>
            <a:r>
              <a:rPr lang="en-US" altLang="zh-TW" sz="2400" baseline="30000" dirty="0" smtClean="0">
                <a:latin typeface="+mj-ea"/>
                <a:ea typeface="+mj-ea"/>
              </a:rPr>
              <a:t>2</a:t>
            </a:r>
            <a:r>
              <a:rPr lang="zh-TW" altLang="en-US" sz="2400" dirty="0" smtClean="0">
                <a:latin typeface="+mj-ea"/>
                <a:ea typeface="+mj-ea"/>
              </a:rPr>
              <a:t>中央氣象局資訊中心</a:t>
            </a:r>
            <a:endParaRPr lang="zh-TW" altLang="en-US" sz="24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2767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4405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+mn-ea"/>
              </a:rPr>
              <a:t>馬登朱利安震盪的</a:t>
            </a:r>
            <a:r>
              <a:rPr lang="zh-TW" altLang="en-US" dirty="0" smtClean="0">
                <a:latin typeface="+mn-ea"/>
              </a:rPr>
              <a:t>模擬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428541"/>
              </p:ext>
            </p:extLst>
          </p:nvPr>
        </p:nvGraphicFramePr>
        <p:xfrm>
          <a:off x="3047068" y="1497001"/>
          <a:ext cx="6080154" cy="4624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7437"/>
                <a:gridCol w="2335999"/>
                <a:gridCol w="2026718"/>
              </a:tblGrid>
              <a:tr h="770687"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大氣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模式</a:t>
                      </a:r>
                      <a:endParaRPr lang="en-US" altLang="zh-TW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</a:t>
                      </a:r>
                      <a:r>
                        <a:rPr lang="en-US" altLang="zh-TW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newSAS</a:t>
                      </a:r>
                      <a:r>
                        <a:rPr lang="zh-TW" altLang="en-US" baseline="0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、</a:t>
                      </a:r>
                      <a:r>
                        <a:rPr lang="en-US" altLang="zh-TW" baseline="0" dirty="0" err="1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tiedtke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en-US" altLang="zh-TW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海洋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模式</a:t>
                      </a:r>
                      <a:endParaRPr lang="en-US" altLang="zh-TW" dirty="0" smtClean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模擬初始時間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2011-11-12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 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00:00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模擬天數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45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天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(1080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小時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 anchor="ctr"/>
                </a:tc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網格解析度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960x480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(0.375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度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320x288</a:t>
                      </a:r>
                    </a:p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(1.125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度</a:t>
                      </a:r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)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數值時間步階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180 sec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480 sec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</a:tr>
              <a:tr h="7706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資料偶合頻率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小時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2</a:t>
                      </a:r>
                      <a:r>
                        <a:rPr lang="zh-TW" altLang="en-US" dirty="0" smtClean="0">
                          <a:latin typeface="Arial Unicode MS" panose="020B0604020202020204" pitchFamily="34" charset="-120"/>
                          <a:ea typeface="Arial Unicode MS" panose="020B0604020202020204" pitchFamily="34" charset="-120"/>
                          <a:cs typeface="Arial Unicode MS" panose="020B0604020202020204" pitchFamily="34" charset="-120"/>
                        </a:rPr>
                        <a:t>小時</a:t>
                      </a:r>
                      <a:endParaRPr lang="zh-TW" altLang="en-US" dirty="0">
                        <a:latin typeface="Arial Unicode MS" panose="020B0604020202020204" pitchFamily="34" charset="-120"/>
                        <a:ea typeface="Arial Unicode MS" panose="020B0604020202020204" pitchFamily="34" charset="-120"/>
                        <a:cs typeface="Arial Unicode MS" panose="020B0604020202020204" pitchFamily="34" charset="-12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1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54405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+mn-ea"/>
              </a:rPr>
              <a:t>結果與</a:t>
            </a:r>
            <a:r>
              <a:rPr lang="zh-TW" altLang="en-US" dirty="0" smtClean="0">
                <a:latin typeface="+mn-ea"/>
              </a:rPr>
              <a:t>討論 </a:t>
            </a:r>
            <a:r>
              <a:rPr lang="en-US" altLang="zh-TW" dirty="0" smtClean="0">
                <a:latin typeface="+mn-ea"/>
              </a:rPr>
              <a:t>–</a:t>
            </a:r>
            <a:r>
              <a:rPr lang="zh-TW" altLang="en-US" dirty="0" smtClean="0">
                <a:latin typeface="+mn-ea"/>
              </a:rPr>
              <a:t> 觀測資料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584561" y="1849339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降水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506183" y="1849339"/>
            <a:ext cx="712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OLR</a:t>
            </a:r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98" y="2218671"/>
            <a:ext cx="5030419" cy="372433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321" y="2218670"/>
            <a:ext cx="5030419" cy="372433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9019337" y="6312336"/>
            <a:ext cx="3172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+mn-ea"/>
                <a:cs typeface="Arial Unicode MS" panose="020B0604020202020204" pitchFamily="34" charset="-120"/>
              </a:rPr>
              <a:t>顏色分布為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10S-10N</a:t>
            </a:r>
            <a:r>
              <a:rPr lang="zh-TW" altLang="en-US" dirty="0" smtClean="0">
                <a:latin typeface="+mn-ea"/>
              </a:rPr>
              <a:t>的</a:t>
            </a:r>
            <a:r>
              <a:rPr lang="zh-TW" altLang="en-US" dirty="0" smtClean="0">
                <a:latin typeface="+mn-ea"/>
              </a:rPr>
              <a:t>平均值</a:t>
            </a:r>
            <a:endParaRPr lang="en-US" altLang="zh-TW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90653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54405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+mn-ea"/>
              </a:rPr>
              <a:t>結果與</a:t>
            </a:r>
            <a:r>
              <a:rPr lang="zh-TW" altLang="en-US" dirty="0" smtClean="0">
                <a:latin typeface="+mn-ea"/>
              </a:rPr>
              <a:t>討論</a:t>
            </a:r>
            <a:r>
              <a:rPr lang="en-US" altLang="zh-TW" dirty="0" smtClean="0">
                <a:latin typeface="+mn-ea"/>
              </a:rPr>
              <a:t> </a:t>
            </a:r>
            <a:r>
              <a:rPr lang="en-US" altLang="zh-TW" dirty="0" smtClean="0"/>
              <a:t>- 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24</a:t>
            </a:r>
            <a:r>
              <a:rPr lang="zh-TW" altLang="en-US" dirty="0" smtClean="0"/>
              <a:t>小時</a:t>
            </a:r>
            <a:r>
              <a:rPr lang="zh-TW" altLang="en-US" dirty="0"/>
              <a:t>降水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9010863" y="6205717"/>
            <a:ext cx="3172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+mn-ea"/>
                <a:cs typeface="Arial Unicode MS" panose="020B0604020202020204" pitchFamily="34" charset="-120"/>
              </a:rPr>
              <a:t>顏色分布為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10S-10N</a:t>
            </a:r>
            <a:r>
              <a:rPr lang="zh-TW" altLang="en-US" dirty="0" smtClean="0">
                <a:latin typeface="+mn-ea"/>
              </a:rPr>
              <a:t>的</a:t>
            </a:r>
            <a:r>
              <a:rPr lang="zh-TW" altLang="en-US" dirty="0" smtClean="0">
                <a:latin typeface="+mn-ea"/>
              </a:rPr>
              <a:t>平均值</a:t>
            </a:r>
            <a:endParaRPr lang="en-US" altLang="zh-TW" dirty="0" smtClean="0">
              <a:latin typeface="+mn-ea"/>
            </a:endParaRPr>
          </a:p>
          <a:p>
            <a:r>
              <a:rPr lang="zh-TW" altLang="en-US" dirty="0" smtClean="0">
                <a:latin typeface="+mn-ea"/>
              </a:rPr>
              <a:t>等高線為</a:t>
            </a:r>
            <a:r>
              <a:rPr lang="zh-TW" altLang="en-US" dirty="0">
                <a:latin typeface="+mn-ea"/>
              </a:rPr>
              <a:t>實</a:t>
            </a:r>
            <a:r>
              <a:rPr lang="zh-TW" altLang="en-US" dirty="0" smtClean="0">
                <a:latin typeface="+mn-ea"/>
              </a:rPr>
              <a:t>測降水</a:t>
            </a:r>
            <a:endParaRPr lang="zh-TW" altLang="en-US" dirty="0">
              <a:latin typeface="+mn-ea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61" y="3717787"/>
            <a:ext cx="3360420" cy="248793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61" y="1229857"/>
            <a:ext cx="3360420" cy="248793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78" y="1229857"/>
            <a:ext cx="3360420" cy="24879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778" y="3717787"/>
            <a:ext cx="3360420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54405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>
                <a:latin typeface="+mn-ea"/>
              </a:rPr>
              <a:t>結果與</a:t>
            </a:r>
            <a:r>
              <a:rPr lang="zh-TW" altLang="en-US" dirty="0" smtClean="0">
                <a:latin typeface="+mn-ea"/>
              </a:rPr>
              <a:t>討論</a:t>
            </a:r>
            <a:r>
              <a:rPr lang="en-US" altLang="zh-TW" dirty="0" smtClean="0">
                <a:latin typeface="+mn-ea"/>
              </a:rPr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熱通量與降水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9938710" y="644114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 smtClean="0">
                <a:latin typeface="+mn-ea"/>
              </a:rPr>
              <a:t>等高線為模擬降水</a:t>
            </a:r>
            <a:endParaRPr lang="zh-TW" altLang="en-US" dirty="0">
              <a:latin typeface="+mn-ea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78" y="1465280"/>
            <a:ext cx="3360420" cy="248793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78" y="3953210"/>
            <a:ext cx="3360420" cy="248793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98" y="1468147"/>
            <a:ext cx="3360420" cy="248793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98" y="3953210"/>
            <a:ext cx="3360420" cy="248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61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1890565" y="56844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結果與討</a:t>
            </a:r>
            <a:r>
              <a:rPr lang="zh-TW" altLang="en-US" dirty="0"/>
              <a:t>論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海表面溫度變化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356" y="1533584"/>
            <a:ext cx="7954556" cy="443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68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621" y="1403961"/>
            <a:ext cx="4760014" cy="5158204"/>
          </a:xfrm>
          <a:prstGeom prst="rect">
            <a:avLst/>
          </a:prstGeom>
        </p:spPr>
      </p:pic>
      <p:sp>
        <p:nvSpPr>
          <p:cNvPr id="5" name="標題 1"/>
          <p:cNvSpPr txBox="1">
            <a:spLocks/>
          </p:cNvSpPr>
          <p:nvPr/>
        </p:nvSpPr>
        <p:spPr>
          <a:xfrm>
            <a:off x="2381453" y="56482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TW" altLang="en-US" dirty="0" smtClean="0"/>
              <a:t>結果與討</a:t>
            </a:r>
            <a:r>
              <a:rPr lang="zh-TW" altLang="en-US" dirty="0"/>
              <a:t>論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實測資料定量比較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99518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結論</a:t>
            </a:r>
            <a:endParaRPr lang="zh-TW" altLang="en-US" dirty="0"/>
          </a:p>
        </p:txBody>
      </p:sp>
      <p:sp>
        <p:nvSpPr>
          <p:cNvPr id="4" name="內容版面配置區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zh-TW" altLang="en-US" sz="2400" dirty="0" smtClean="0"/>
              <a:t>以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</a:t>
            </a:r>
            <a:r>
              <a:rPr lang="zh-TW" altLang="en-US" sz="2400" dirty="0" smtClean="0"/>
              <a:t>為核心開發完成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CWB/GFS</a:t>
            </a:r>
            <a:r>
              <a:rPr lang="zh-TW" altLang="en-US" sz="2400" dirty="0" smtClean="0"/>
              <a:t>與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TIMCOM</a:t>
            </a:r>
            <a:r>
              <a:rPr lang="zh-TW" altLang="en-US" sz="2400" dirty="0" smtClean="0"/>
              <a:t>海洋模式的偶合系統模式。</a:t>
            </a:r>
            <a:endParaRPr lang="en-US" altLang="zh-TW" sz="2400" dirty="0" smtClean="0"/>
          </a:p>
          <a:p>
            <a:r>
              <a:rPr lang="zh-TW" altLang="en-US" sz="2400" dirty="0" smtClean="0"/>
              <a:t>定性分析</a:t>
            </a:r>
            <a:r>
              <a:rPr lang="zh-TW" altLang="en-US" sz="2400" dirty="0" smtClean="0"/>
              <a:t>上，偶合系統比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CWB/GFS</a:t>
            </a:r>
            <a:r>
              <a:rPr lang="zh-TW" altLang="en-US" sz="2400" dirty="0" smtClean="0"/>
              <a:t>模式能更準確的預測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MJO</a:t>
            </a:r>
            <a:r>
              <a:rPr lang="zh-TW" altLang="en-US" sz="2400" dirty="0" smtClean="0"/>
              <a:t>雲雨帶東移的發生時間與位置。</a:t>
            </a:r>
            <a:endParaRPr lang="en-US" altLang="zh-TW" sz="2400" dirty="0" smtClean="0"/>
          </a:p>
          <a:p>
            <a:r>
              <a:rPr lang="zh-TW" altLang="en-US" sz="2400" dirty="0" smtClean="0"/>
              <a:t>定量驗證上，比較實測資料對應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500mb</a:t>
            </a:r>
            <a:r>
              <a:rPr lang="zh-TW" altLang="en-US" sz="2400" dirty="0" smtClean="0"/>
              <a:t>高度場、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850mb</a:t>
            </a:r>
            <a:r>
              <a:rPr lang="zh-TW" altLang="en-US" sz="2400" dirty="0" smtClean="0"/>
              <a:t>溫度場與海平面壓力場，目前僅有些微的改善，後續可藉由調整模式解析度、偶合頻率等方式來增加準確度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積雲參數化對偶合系統的結果影響很大，需要進一步的分析</a:t>
            </a:r>
            <a:r>
              <a:rPr lang="en-US" altLang="zh-TW" sz="2400" dirty="0" smtClean="0"/>
              <a:t>MJO</a:t>
            </a:r>
            <a:r>
              <a:rPr lang="zh-TW" altLang="en-US" sz="2400" dirty="0" smtClean="0"/>
              <a:t>事件中，雲動力對於海面溫度調節的影響。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452078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602" y="2994085"/>
            <a:ext cx="8911687" cy="1280890"/>
          </a:xfrm>
        </p:spPr>
        <p:txBody>
          <a:bodyPr/>
          <a:lstStyle/>
          <a:p>
            <a:pPr algn="ctr"/>
            <a:r>
              <a:rPr lang="en-US" altLang="zh-TW" dirty="0" smtClean="0">
                <a:latin typeface="+mn-ea"/>
                <a:ea typeface="+mn-ea"/>
              </a:rPr>
              <a:t>Thanks for Your Attention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601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+mn-ea"/>
              </a:rPr>
              <a:t>動</a:t>
            </a:r>
            <a:r>
              <a:rPr lang="zh-TW" altLang="en-US" sz="2400" dirty="0">
                <a:latin typeface="+mn-ea"/>
              </a:rPr>
              <a:t>機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 smtClean="0">
                <a:latin typeface="+mn-ea"/>
              </a:rPr>
              <a:t>海</a:t>
            </a:r>
            <a:r>
              <a:rPr lang="zh-TW" altLang="en-US" sz="2400" dirty="0">
                <a:latin typeface="+mn-ea"/>
              </a:rPr>
              <a:t>氣</a:t>
            </a:r>
            <a:r>
              <a:rPr lang="zh-TW" altLang="en-US" sz="2400" dirty="0" smtClean="0">
                <a:latin typeface="+mn-ea"/>
              </a:rPr>
              <a:t>偶合系統</a:t>
            </a:r>
            <a:r>
              <a:rPr lang="zh-TW" altLang="en-US" sz="2400" dirty="0">
                <a:latin typeface="+mn-ea"/>
              </a:rPr>
              <a:t>架構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 smtClean="0">
                <a:latin typeface="+mn-ea"/>
              </a:rPr>
              <a:t>馬登朱利安震盪的模擬</a:t>
            </a:r>
            <a:endParaRPr lang="en-US" altLang="zh-TW" sz="2400" dirty="0" smtClean="0">
              <a:latin typeface="+mn-ea"/>
            </a:endParaRPr>
          </a:p>
          <a:p>
            <a:r>
              <a:rPr lang="zh-TW" altLang="en-US" sz="2400" dirty="0" smtClean="0">
                <a:latin typeface="+mn-ea"/>
              </a:rPr>
              <a:t>結果與討論</a:t>
            </a:r>
            <a:endParaRPr lang="en-US" altLang="zh-TW" sz="24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133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動機</a:t>
            </a:r>
            <a:endParaRPr lang="zh-TW" altLang="en-US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585816289"/>
              </p:ext>
            </p:extLst>
          </p:nvPr>
        </p:nvGraphicFramePr>
        <p:xfrm>
          <a:off x="1660842" y="1905000"/>
          <a:ext cx="10009188" cy="4218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763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+mj-ea"/>
                <a:cs typeface="Arial Unicode MS" panose="020B0604020202020204" pitchFamily="34" charset="-120"/>
              </a:rPr>
              <a:t>海</a:t>
            </a:r>
            <a:r>
              <a:rPr lang="zh-TW" altLang="en-US" dirty="0">
                <a:latin typeface="+mj-ea"/>
                <a:cs typeface="Arial Unicode MS" panose="020B0604020202020204" pitchFamily="34" charset="-120"/>
              </a:rPr>
              <a:t>氣</a:t>
            </a:r>
            <a:r>
              <a:rPr lang="zh-TW" altLang="en-US" dirty="0" smtClean="0">
                <a:latin typeface="+mj-ea"/>
                <a:cs typeface="Arial Unicode MS" panose="020B0604020202020204" pitchFamily="34" charset="-120"/>
              </a:rPr>
              <a:t>偶合系統架構</a:t>
            </a:r>
            <a:r>
              <a:rPr lang="zh-TW" altLang="en-US" dirty="0" smtClean="0">
                <a:latin typeface="+mj-ea"/>
                <a:cs typeface="Arial Unicode MS" panose="020B0604020202020204" pitchFamily="34" charset="-120"/>
              </a:rPr>
              <a:t> </a:t>
            </a:r>
            <a:r>
              <a:rPr lang="en-US" altLang="zh-TW" dirty="0" smtClean="0">
                <a:latin typeface="+mj-ea"/>
                <a:cs typeface="Arial Unicode MS" panose="020B0604020202020204" pitchFamily="34" charset="-120"/>
              </a:rPr>
              <a:t>–</a:t>
            </a:r>
            <a:r>
              <a:rPr lang="zh-TW" altLang="en-US" dirty="0" smtClean="0">
                <a:latin typeface="+mj-ea"/>
                <a:cs typeface="Arial Unicode MS" panose="020B0604020202020204" pitchFamily="34" charset="-120"/>
              </a:rPr>
              <a:t> </a:t>
            </a:r>
            <a:r>
              <a:rPr lang="zh-TW" altLang="en-US" dirty="0" smtClean="0">
                <a:latin typeface="+mj-ea"/>
                <a:cs typeface="Arial Unicode MS" panose="020B0604020202020204" pitchFamily="34" charset="-120"/>
              </a:rPr>
              <a:t>遭遇問題</a:t>
            </a:r>
            <a:endParaRPr lang="zh-TW" altLang="en-US" dirty="0">
              <a:latin typeface="+mj-ea"/>
              <a:cs typeface="Arial Unicode MS" panose="020B060402020202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505413" y="3141167"/>
            <a:ext cx="1725930" cy="638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480x240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925358" y="3141167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564578" y="1907203"/>
            <a:ext cx="160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模式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A</a:t>
            </a:r>
          </a:p>
          <a:p>
            <a:pPr algn="ctr"/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cores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8925358" y="1905000"/>
            <a:ext cx="160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模式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B</a:t>
            </a:r>
          </a:p>
          <a:p>
            <a:pPr algn="ctr"/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6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cores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9" name="直線單箭頭接點 8"/>
          <p:cNvCxnSpPr/>
          <p:nvPr/>
        </p:nvCxnSpPr>
        <p:spPr>
          <a:xfrm>
            <a:off x="5822809" y="3318287"/>
            <a:ext cx="2366010" cy="0"/>
          </a:xfrm>
          <a:prstGeom prst="straightConnector1">
            <a:avLst/>
          </a:prstGeom>
          <a:ln w="381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5822809" y="3625431"/>
            <a:ext cx="2366010" cy="0"/>
          </a:xfrm>
          <a:prstGeom prst="straightConnector1">
            <a:avLst/>
          </a:prstGeom>
          <a:ln w="38100"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505413" y="4037916"/>
            <a:ext cx="1725930" cy="638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480x240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05413" y="4934665"/>
            <a:ext cx="1725930" cy="638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480x240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05413" y="5831414"/>
            <a:ext cx="1725930" cy="6386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480x240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25358" y="3742401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25358" y="4339762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25358" y="4934665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25358" y="5529568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925358" y="6138558"/>
            <a:ext cx="1725930" cy="331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360x180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882596" y="3924263"/>
            <a:ext cx="2391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模式之間使用不同核心數與不同網格數，耦合的資料該如何傳遞與轉換</a:t>
            </a:r>
            <a:r>
              <a:rPr lang="en-US" altLang="zh-TW" sz="2400" dirty="0" smtClean="0">
                <a:latin typeface="+mn-ea"/>
                <a:cs typeface="Arial Unicode MS" panose="020B0604020202020204" pitchFamily="34" charset="-120"/>
              </a:rPr>
              <a:t>?</a:t>
            </a:r>
            <a:endParaRPr lang="zh-TW" altLang="en-US" sz="2400" dirty="0">
              <a:latin typeface="+mn-ea"/>
              <a:cs typeface="Arial Unicode MS" panose="020B0604020202020204" pitchFamily="34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699123" y="5888794"/>
            <a:ext cx="2699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+mn-ea"/>
                <a:cs typeface="Arial Unicode MS" panose="020B0604020202020204" pitchFamily="34" charset="-120"/>
              </a:rPr>
              <a:t>在兩模式中間建立一個資料交換介面</a:t>
            </a:r>
            <a:endParaRPr lang="en-US" altLang="zh-TW" sz="2400" dirty="0" smtClean="0">
              <a:latin typeface="+mn-ea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488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群組 12"/>
          <p:cNvGrpSpPr/>
          <p:nvPr/>
        </p:nvGrpSpPr>
        <p:grpSpPr>
          <a:xfrm>
            <a:off x="6899846" y="1614195"/>
            <a:ext cx="4708650" cy="2536208"/>
            <a:chOff x="5276239" y="2420228"/>
            <a:chExt cx="6650819" cy="3768387"/>
          </a:xfrm>
        </p:grpSpPr>
        <p:sp>
          <p:nvSpPr>
            <p:cNvPr id="14" name="立方體 13"/>
            <p:cNvSpPr/>
            <p:nvPr/>
          </p:nvSpPr>
          <p:spPr>
            <a:xfrm>
              <a:off x="5276239" y="3923715"/>
              <a:ext cx="1772529" cy="779585"/>
            </a:xfrm>
            <a:prstGeom prst="cub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2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24" name="立方體 23"/>
            <p:cNvSpPr/>
            <p:nvPr/>
          </p:nvSpPr>
          <p:spPr>
            <a:xfrm>
              <a:off x="7716126" y="5409030"/>
              <a:ext cx="1772529" cy="779585"/>
            </a:xfrm>
            <a:prstGeom prst="cub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4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25" name="立方體 24"/>
            <p:cNvSpPr/>
            <p:nvPr/>
          </p:nvSpPr>
          <p:spPr>
            <a:xfrm>
              <a:off x="7709095" y="3938954"/>
              <a:ext cx="1772529" cy="779585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 smtClean="0">
                  <a:latin typeface="+mn-ea"/>
                </a:rPr>
                <a:t>耦合層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26" name="左-右雙向箭號 25"/>
            <p:cNvSpPr/>
            <p:nvPr/>
          </p:nvSpPr>
          <p:spPr>
            <a:xfrm rot="5400000">
              <a:off x="8208496" y="4880318"/>
              <a:ext cx="787791" cy="464233"/>
            </a:xfrm>
            <a:prstGeom prst="leftRigh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7" name="左-右雙向箭號 26"/>
            <p:cNvSpPr/>
            <p:nvPr/>
          </p:nvSpPr>
          <p:spPr>
            <a:xfrm>
              <a:off x="6921304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8" name="左-右雙向箭號 27"/>
            <p:cNvSpPr/>
            <p:nvPr/>
          </p:nvSpPr>
          <p:spPr>
            <a:xfrm>
              <a:off x="9366738" y="4096629"/>
              <a:ext cx="787791" cy="464233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29" name="立方體 28"/>
            <p:cNvSpPr/>
            <p:nvPr/>
          </p:nvSpPr>
          <p:spPr>
            <a:xfrm>
              <a:off x="7716126" y="2420228"/>
              <a:ext cx="1772529" cy="779585"/>
            </a:xfrm>
            <a:prstGeom prst="cub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1</a:t>
              </a:r>
              <a:endParaRPr lang="zh-TW" altLang="en-US" sz="2400" dirty="0">
                <a:latin typeface="+mn-ea"/>
              </a:endParaRPr>
            </a:p>
          </p:txBody>
        </p:sp>
        <p:sp>
          <p:nvSpPr>
            <p:cNvPr id="30" name="左-右雙向箭號 29"/>
            <p:cNvSpPr/>
            <p:nvPr/>
          </p:nvSpPr>
          <p:spPr>
            <a:xfrm rot="5400000">
              <a:off x="8208496" y="3402036"/>
              <a:ext cx="787791" cy="464233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1" name="立方體 30"/>
            <p:cNvSpPr/>
            <p:nvPr/>
          </p:nvSpPr>
          <p:spPr>
            <a:xfrm>
              <a:off x="10154529" y="3931921"/>
              <a:ext cx="1772529" cy="779585"/>
            </a:xfrm>
            <a:prstGeom prst="cub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2400" dirty="0">
                  <a:latin typeface="+mn-ea"/>
                </a:rPr>
                <a:t>模式</a:t>
              </a:r>
              <a:r>
                <a:rPr lang="en-US" altLang="zh-TW" sz="2400" dirty="0" smtClean="0">
                  <a:latin typeface="+mn-ea"/>
                </a:rPr>
                <a:t> 3</a:t>
              </a:r>
              <a:endParaRPr lang="zh-TW" altLang="en-US" sz="2400" dirty="0">
                <a:latin typeface="+mn-ea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7415978" y="4615119"/>
            <a:ext cx="3551846" cy="1879834"/>
            <a:chOff x="7784847" y="4406945"/>
            <a:chExt cx="3551846" cy="1879834"/>
          </a:xfrm>
        </p:grpSpPr>
        <p:grpSp>
          <p:nvGrpSpPr>
            <p:cNvPr id="33" name="群組 32"/>
            <p:cNvGrpSpPr/>
            <p:nvPr/>
          </p:nvGrpSpPr>
          <p:grpSpPr>
            <a:xfrm>
              <a:off x="8952585" y="4406945"/>
              <a:ext cx="1344467" cy="768099"/>
              <a:chOff x="8472501" y="3000325"/>
              <a:chExt cx="1316922" cy="1136761"/>
            </a:xfrm>
          </p:grpSpPr>
          <p:sp>
            <p:nvSpPr>
              <p:cNvPr id="43" name="立方體 42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 smtClean="0">
                    <a:latin typeface="+mn-ea"/>
                  </a:rPr>
                  <a:t>耦合層</a:t>
                </a:r>
                <a:endParaRPr lang="zh-TW" altLang="en-US" sz="2400" dirty="0">
                  <a:latin typeface="+mn-ea"/>
                </a:endParaRPr>
              </a:p>
            </p:txBody>
          </p:sp>
          <p:sp>
            <p:nvSpPr>
              <p:cNvPr id="44" name="立方體 43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 1</a:t>
                </a:r>
                <a:endParaRPr lang="zh-TW" altLang="en-US" sz="2400" dirty="0">
                  <a:latin typeface="+mn-ea"/>
                </a:endParaRPr>
              </a:p>
            </p:txBody>
          </p:sp>
        </p:grpSp>
        <p:grpSp>
          <p:nvGrpSpPr>
            <p:cNvPr id="34" name="群組 33"/>
            <p:cNvGrpSpPr/>
            <p:nvPr/>
          </p:nvGrpSpPr>
          <p:grpSpPr>
            <a:xfrm>
              <a:off x="7784847" y="5518680"/>
              <a:ext cx="1344467" cy="768099"/>
              <a:chOff x="8472501" y="3000325"/>
              <a:chExt cx="1316922" cy="1136761"/>
            </a:xfrm>
          </p:grpSpPr>
          <p:sp>
            <p:nvSpPr>
              <p:cNvPr id="41" name="立方體 40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 smtClean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2</a:t>
                </a:r>
                <a:endParaRPr lang="zh-TW" altLang="en-US" sz="2400" dirty="0">
                  <a:latin typeface="+mn-ea"/>
                </a:endParaRPr>
              </a:p>
            </p:txBody>
          </p:sp>
          <p:sp>
            <p:nvSpPr>
              <p:cNvPr id="42" name="立方體 41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 smtClean="0">
                    <a:latin typeface="+mn-ea"/>
                  </a:rPr>
                  <a:t>耦合</a:t>
                </a:r>
                <a:r>
                  <a:rPr lang="zh-TW" altLang="en-US" sz="2400" dirty="0">
                    <a:latin typeface="+mn-ea"/>
                  </a:rPr>
                  <a:t>層</a:t>
                </a:r>
              </a:p>
            </p:txBody>
          </p:sp>
        </p:grpSp>
        <p:grpSp>
          <p:nvGrpSpPr>
            <p:cNvPr id="35" name="群組 34"/>
            <p:cNvGrpSpPr/>
            <p:nvPr/>
          </p:nvGrpSpPr>
          <p:grpSpPr>
            <a:xfrm>
              <a:off x="9992226" y="5518680"/>
              <a:ext cx="1344467" cy="768099"/>
              <a:chOff x="8472501" y="3000325"/>
              <a:chExt cx="1316922" cy="1136761"/>
            </a:xfrm>
          </p:grpSpPr>
          <p:sp>
            <p:nvSpPr>
              <p:cNvPr id="39" name="立方體 38"/>
              <p:cNvSpPr/>
              <p:nvPr/>
            </p:nvSpPr>
            <p:spPr>
              <a:xfrm>
                <a:off x="8472501" y="3488948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 smtClean="0">
                    <a:latin typeface="+mn-ea"/>
                  </a:rPr>
                  <a:t>模式</a:t>
                </a:r>
                <a:r>
                  <a:rPr lang="en-US" altLang="zh-TW" sz="2400" dirty="0" smtClean="0">
                    <a:latin typeface="+mn-ea"/>
                  </a:rPr>
                  <a:t>3</a:t>
                </a:r>
                <a:endParaRPr lang="zh-TW" altLang="en-US" sz="2400" dirty="0">
                  <a:latin typeface="+mn-ea"/>
                </a:endParaRPr>
              </a:p>
            </p:txBody>
          </p:sp>
          <p:sp>
            <p:nvSpPr>
              <p:cNvPr id="40" name="立方體 39"/>
              <p:cNvSpPr/>
              <p:nvPr/>
            </p:nvSpPr>
            <p:spPr>
              <a:xfrm>
                <a:off x="8472502" y="3000325"/>
                <a:ext cx="1316921" cy="648138"/>
              </a:xfrm>
              <a:prstGeom prst="cub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dirty="0" smtClean="0">
                    <a:latin typeface="+mn-ea"/>
                  </a:rPr>
                  <a:t>耦合</a:t>
                </a:r>
                <a:r>
                  <a:rPr lang="zh-TW" altLang="en-US" sz="2400" dirty="0">
                    <a:latin typeface="+mn-ea"/>
                  </a:rPr>
                  <a:t>層</a:t>
                </a:r>
              </a:p>
            </p:txBody>
          </p:sp>
        </p:grpSp>
        <p:sp>
          <p:nvSpPr>
            <p:cNvPr id="36" name="左-右雙向箭號 35"/>
            <p:cNvSpPr/>
            <p:nvPr/>
          </p:nvSpPr>
          <p:spPr>
            <a:xfrm rot="8100000">
              <a:off x="8315978" y="5210354"/>
              <a:ext cx="599976" cy="233050"/>
            </a:xfrm>
            <a:prstGeom prst="left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7" name="左-右雙向箭號 36"/>
            <p:cNvSpPr/>
            <p:nvPr/>
          </p:nvSpPr>
          <p:spPr>
            <a:xfrm>
              <a:off x="9195656" y="5641942"/>
              <a:ext cx="730226" cy="260788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sp>
          <p:nvSpPr>
            <p:cNvPr id="38" name="左-右雙向箭號 37"/>
            <p:cNvSpPr/>
            <p:nvPr/>
          </p:nvSpPr>
          <p:spPr>
            <a:xfrm rot="2700000">
              <a:off x="10194288" y="5252262"/>
              <a:ext cx="599976" cy="233050"/>
            </a:xfrm>
            <a:prstGeom prst="leftRightArrow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</p:grpSp>
      <p:sp>
        <p:nvSpPr>
          <p:cNvPr id="45" name="文字方塊 28"/>
          <p:cNvSpPr txBox="1"/>
          <p:nvPr/>
        </p:nvSpPr>
        <p:spPr>
          <a:xfrm>
            <a:off x="9877177" y="1259342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n-ea"/>
              </a:rPr>
              <a:t>獨立模</a:t>
            </a:r>
            <a:r>
              <a:rPr lang="zh-TW" altLang="en-US" dirty="0">
                <a:latin typeface="+mn-ea"/>
              </a:rPr>
              <a:t>式</a:t>
            </a:r>
            <a:r>
              <a:rPr lang="zh-TW" altLang="en-US" dirty="0" smtClean="0">
                <a:latin typeface="+mn-ea"/>
              </a:rPr>
              <a:t>型</a:t>
            </a:r>
            <a:endParaRPr lang="en-US" altLang="zh-TW" dirty="0" smtClean="0">
              <a:latin typeface="+mn-ea"/>
            </a:endParaRPr>
          </a:p>
        </p:txBody>
      </p:sp>
      <p:sp>
        <p:nvSpPr>
          <p:cNvPr id="46" name="文字方塊 30"/>
          <p:cNvSpPr txBox="1"/>
          <p:nvPr/>
        </p:nvSpPr>
        <p:spPr>
          <a:xfrm>
            <a:off x="9877177" y="4324333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n-ea"/>
              </a:rPr>
              <a:t>模式介面型</a:t>
            </a:r>
            <a:endParaRPr lang="zh-TW" altLang="en-US" dirty="0">
              <a:latin typeface="+mn-ea"/>
            </a:endParaRPr>
          </a:p>
        </p:txBody>
      </p:sp>
      <p:sp>
        <p:nvSpPr>
          <p:cNvPr id="48" name="文字方塊 34"/>
          <p:cNvSpPr txBox="1"/>
          <p:nvPr/>
        </p:nvSpPr>
        <p:spPr>
          <a:xfrm>
            <a:off x="546220" y="2218353"/>
            <a:ext cx="6085327" cy="36317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耦合的模式數量較多時，可採用將耦合層作為獨立的模式來處理耦合資料的傳輸與計算。</a:t>
            </a: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+mn-ea"/>
            </a:endParaRPr>
          </a:p>
          <a:p>
            <a:pPr marL="285750" indent="-285750">
              <a:lnSpc>
                <a:spcPct val="1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+mn-ea"/>
              </a:rPr>
              <a:t>耦合模式的架構較簡單時，可將耦合層依附在模式中作為傳輸介面，模式之間直接的資料對傳可減少資料傳遞時間。</a:t>
            </a:r>
            <a:endParaRPr lang="en-US" altLang="zh-TW" sz="2400" dirty="0" smtClean="0">
              <a:latin typeface="+mn-ea"/>
            </a:endParaRPr>
          </a:p>
        </p:txBody>
      </p:sp>
      <p:sp>
        <p:nvSpPr>
          <p:cNvPr id="47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海氣偶合系統架構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zh-TW" altLang="en-US" dirty="0" smtClean="0"/>
              <a:t>運作架構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6812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101"/>
          <p:cNvSpPr txBox="1"/>
          <p:nvPr/>
        </p:nvSpPr>
        <p:spPr>
          <a:xfrm>
            <a:off x="840403" y="5043598"/>
            <a:ext cx="190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n-ea"/>
              </a:rPr>
              <a:t>基礎</a:t>
            </a:r>
            <a:r>
              <a:rPr lang="zh-TW" altLang="en-US" dirty="0">
                <a:latin typeface="+mn-ea"/>
              </a:rPr>
              <a:t>結構</a:t>
            </a:r>
            <a:r>
              <a:rPr lang="zh-TW" altLang="en-US" dirty="0" smtClean="0">
                <a:latin typeface="+mn-ea"/>
              </a:rPr>
              <a:t>層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(infrastructure)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874031" y="1545097"/>
            <a:ext cx="8654208" cy="5062030"/>
            <a:chOff x="2874031" y="1545097"/>
            <a:chExt cx="8654208" cy="5062030"/>
          </a:xfrm>
        </p:grpSpPr>
        <p:grpSp>
          <p:nvGrpSpPr>
            <p:cNvPr id="5" name="群組 4"/>
            <p:cNvGrpSpPr/>
            <p:nvPr/>
          </p:nvGrpSpPr>
          <p:grpSpPr>
            <a:xfrm>
              <a:off x="2874031" y="1545097"/>
              <a:ext cx="8654208" cy="4608711"/>
              <a:chOff x="1556463" y="404243"/>
              <a:chExt cx="8654208" cy="4608711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4902102" y="404243"/>
                <a:ext cx="1869402" cy="1169184"/>
              </a:xfrm>
              <a:prstGeom prst="rect">
                <a:avLst/>
              </a:prstGeom>
              <a:ln w="25400"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主驅動器</a:t>
                </a:r>
                <a:endPara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(Driver)</a:t>
                </a:r>
              </a:p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呼</a:t>
                </a:r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叫</a:t>
                </a:r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 MPI_INIT</a:t>
                </a:r>
              </a:p>
              <a:p>
                <a:pPr algn="ctr"/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分配計算核心</a:t>
                </a:r>
                <a:endPara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圓角矩形 13"/>
              <p:cNvSpPr/>
              <p:nvPr/>
            </p:nvSpPr>
            <p:spPr>
              <a:xfrm>
                <a:off x="3163918" y="2173701"/>
                <a:ext cx="1738184" cy="560173"/>
              </a:xfrm>
              <a:prstGeom prst="round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CWB/GFS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模式</a:t>
                </a:r>
                <a:endPara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TW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ibgfcst.a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圓角矩形 14"/>
              <p:cNvSpPr/>
              <p:nvPr/>
            </p:nvSpPr>
            <p:spPr>
              <a:xfrm>
                <a:off x="6771504" y="2197326"/>
                <a:ext cx="1738184" cy="560173"/>
              </a:xfrm>
              <a:prstGeom prst="round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TIMCOM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模式</a:t>
                </a:r>
                <a:endPara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altLang="zh-TW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l</a:t>
                </a:r>
                <a:r>
                  <a:rPr lang="en-US" altLang="zh-TW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ibtimcom.a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6" name="肘形接點 15"/>
              <p:cNvCxnSpPr>
                <a:stCxn id="13" idx="2"/>
                <a:endCxn id="14" idx="0"/>
              </p:cNvCxnSpPr>
              <p:nvPr/>
            </p:nvCxnSpPr>
            <p:spPr>
              <a:xfrm rot="5400000">
                <a:off x="4634770" y="971668"/>
                <a:ext cx="600274" cy="1803793"/>
              </a:xfrm>
              <a:prstGeom prst="bentConnector3">
                <a:avLst>
                  <a:gd name="adj1" fmla="val 50000"/>
                </a:avLst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肘形接點 16"/>
              <p:cNvCxnSpPr>
                <a:stCxn id="13" idx="2"/>
                <a:endCxn id="15" idx="0"/>
              </p:cNvCxnSpPr>
              <p:nvPr/>
            </p:nvCxnSpPr>
            <p:spPr>
              <a:xfrm rot="16200000" flipH="1">
                <a:off x="6426750" y="983479"/>
                <a:ext cx="623899" cy="1803793"/>
              </a:xfrm>
              <a:prstGeom prst="bentConnector3">
                <a:avLst>
                  <a:gd name="adj1" fmla="val 47359"/>
                </a:avLst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群組 17"/>
              <p:cNvGrpSpPr/>
              <p:nvPr/>
            </p:nvGrpSpPr>
            <p:grpSpPr>
              <a:xfrm>
                <a:off x="1556463" y="3162604"/>
                <a:ext cx="1403350" cy="1850350"/>
                <a:chOff x="1896878" y="3162604"/>
                <a:chExt cx="1403350" cy="1850350"/>
              </a:xfrm>
            </p:grpSpPr>
            <p:sp>
              <p:nvSpPr>
                <p:cNvPr id="104" name="矩形 103"/>
                <p:cNvSpPr/>
                <p:nvPr/>
              </p:nvSpPr>
              <p:spPr>
                <a:xfrm>
                  <a:off x="1899874" y="3162604"/>
                  <a:ext cx="1400354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0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矩形 104"/>
                <p:cNvSpPr/>
                <p:nvPr/>
              </p:nvSpPr>
              <p:spPr>
                <a:xfrm>
                  <a:off x="1897876" y="353267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矩形 105"/>
                <p:cNvSpPr/>
                <p:nvPr/>
              </p:nvSpPr>
              <p:spPr>
                <a:xfrm>
                  <a:off x="1897876" y="390274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矩形 106"/>
                <p:cNvSpPr/>
                <p:nvPr/>
              </p:nvSpPr>
              <p:spPr>
                <a:xfrm>
                  <a:off x="1896878" y="464288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n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>
                  <a:off x="1896878" y="427281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………….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19" name="群組 18"/>
              <p:cNvGrpSpPr/>
              <p:nvPr/>
            </p:nvGrpSpPr>
            <p:grpSpPr>
              <a:xfrm>
                <a:off x="3328906" y="3154333"/>
                <a:ext cx="1408207" cy="1850350"/>
                <a:chOff x="3493895" y="3162604"/>
                <a:chExt cx="1408207" cy="1850350"/>
              </a:xfrm>
            </p:grpSpPr>
            <p:sp>
              <p:nvSpPr>
                <p:cNvPr id="99" name="矩形 98"/>
                <p:cNvSpPr/>
                <p:nvPr/>
              </p:nvSpPr>
              <p:spPr>
                <a:xfrm>
                  <a:off x="3493895" y="3162604"/>
                  <a:ext cx="1400354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0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矩形 99"/>
                <p:cNvSpPr/>
                <p:nvPr/>
              </p:nvSpPr>
              <p:spPr>
                <a:xfrm>
                  <a:off x="3500135" y="353267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矩形 100"/>
                <p:cNvSpPr/>
                <p:nvPr/>
              </p:nvSpPr>
              <p:spPr>
                <a:xfrm>
                  <a:off x="3500135" y="390274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矩形 101"/>
                <p:cNvSpPr/>
                <p:nvPr/>
              </p:nvSpPr>
              <p:spPr>
                <a:xfrm>
                  <a:off x="3493895" y="464288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n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矩形 102"/>
                <p:cNvSpPr/>
                <p:nvPr/>
              </p:nvSpPr>
              <p:spPr>
                <a:xfrm>
                  <a:off x="3499137" y="4272814"/>
                  <a:ext cx="1401967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………….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0" name="矩形 19"/>
              <p:cNvSpPr/>
              <p:nvPr/>
            </p:nvSpPr>
            <p:spPr>
              <a:xfrm>
                <a:off x="5124300" y="3154333"/>
                <a:ext cx="377967" cy="1850350"/>
              </a:xfrm>
              <a:prstGeom prst="rect">
                <a:avLst/>
              </a:prstGeom>
              <a:ln w="254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總介面</a:t>
                </a:r>
                <a:endParaRPr lang="zh-TW" altLang="en-US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" name="肘形接點 20"/>
              <p:cNvCxnSpPr>
                <a:stCxn id="14" idx="1"/>
                <a:endCxn id="104" idx="0"/>
              </p:cNvCxnSpPr>
              <p:nvPr/>
            </p:nvCxnSpPr>
            <p:spPr>
              <a:xfrm rot="10800000" flipV="1">
                <a:off x="2259636" y="2453788"/>
                <a:ext cx="904282" cy="708816"/>
              </a:xfrm>
              <a:prstGeom prst="bentConnector2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矩形 21"/>
              <p:cNvSpPr/>
              <p:nvPr/>
            </p:nvSpPr>
            <p:spPr>
              <a:xfrm>
                <a:off x="6167416" y="3145390"/>
                <a:ext cx="377967" cy="1850350"/>
              </a:xfrm>
              <a:prstGeom prst="rect">
                <a:avLst/>
              </a:prstGeom>
              <a:ln w="28575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TW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MCT</a:t>
                </a:r>
                <a:r>
                  <a:rPr lang="zh-TW" altLang="en-US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總</a:t>
                </a:r>
                <a:endParaRPr lang="en-US" altLang="zh-TW" dirty="0" smtClean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algn="ctr"/>
                <a:r>
                  <a: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介面</a:t>
                </a:r>
              </a:p>
            </p:txBody>
          </p:sp>
          <p:grpSp>
            <p:nvGrpSpPr>
              <p:cNvPr id="23" name="群組 22"/>
              <p:cNvGrpSpPr/>
              <p:nvPr/>
            </p:nvGrpSpPr>
            <p:grpSpPr>
              <a:xfrm>
                <a:off x="5509091" y="3894351"/>
                <a:ext cx="666178" cy="298866"/>
                <a:chOff x="7695934" y="4272814"/>
                <a:chExt cx="369094" cy="209787"/>
              </a:xfrm>
            </p:grpSpPr>
            <p:cxnSp>
              <p:nvCxnSpPr>
                <p:cNvPr id="97" name="直線單箭頭接點 96"/>
                <p:cNvCxnSpPr/>
                <p:nvPr/>
              </p:nvCxnSpPr>
              <p:spPr>
                <a:xfrm flipV="1">
                  <a:off x="7695935" y="4272814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單箭頭接點 97"/>
                <p:cNvCxnSpPr/>
                <p:nvPr/>
              </p:nvCxnSpPr>
              <p:spPr>
                <a:xfrm flipV="1">
                  <a:off x="7695934" y="4474330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群組 23"/>
              <p:cNvGrpSpPr/>
              <p:nvPr/>
            </p:nvGrpSpPr>
            <p:grpSpPr>
              <a:xfrm>
                <a:off x="6936492" y="3145390"/>
                <a:ext cx="1479720" cy="1850350"/>
                <a:chOff x="3493895" y="3162604"/>
                <a:chExt cx="1479720" cy="1850350"/>
              </a:xfrm>
            </p:grpSpPr>
            <p:sp>
              <p:nvSpPr>
                <p:cNvPr id="92" name="矩形 91"/>
                <p:cNvSpPr/>
                <p:nvPr/>
              </p:nvSpPr>
              <p:spPr>
                <a:xfrm>
                  <a:off x="3493895" y="3162604"/>
                  <a:ext cx="1479720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0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3500135" y="3532674"/>
                  <a:ext cx="1473480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3500135" y="3902744"/>
                  <a:ext cx="1473480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3493895" y="4642884"/>
                  <a:ext cx="1479720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MCT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矩形 95"/>
                <p:cNvSpPr/>
                <p:nvPr/>
              </p:nvSpPr>
              <p:spPr>
                <a:xfrm>
                  <a:off x="3499137" y="4272814"/>
                  <a:ext cx="1474478" cy="370070"/>
                </a:xfrm>
                <a:prstGeom prst="rect">
                  <a:avLst/>
                </a:prstGeom>
                <a:ln w="254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………….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>
                <a:off x="2957292" y="3283983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90" name="直線單箭頭接點 89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線單箭頭接點 90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群組 25"/>
              <p:cNvGrpSpPr/>
              <p:nvPr/>
            </p:nvGrpSpPr>
            <p:grpSpPr>
              <a:xfrm>
                <a:off x="4741044" y="3288489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88" name="直線單箭頭接點 87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線單箭頭接點 88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" name="群組 26"/>
              <p:cNvGrpSpPr/>
              <p:nvPr/>
            </p:nvGrpSpPr>
            <p:grpSpPr>
              <a:xfrm>
                <a:off x="2952646" y="3659356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86" name="直線單箭頭接點 85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線單箭頭接點 86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群組 27"/>
              <p:cNvGrpSpPr/>
              <p:nvPr/>
            </p:nvGrpSpPr>
            <p:grpSpPr>
              <a:xfrm>
                <a:off x="2945711" y="4015851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84" name="直線單箭頭接點 83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線單箭頭接點 84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群組 28"/>
              <p:cNvGrpSpPr/>
              <p:nvPr/>
            </p:nvGrpSpPr>
            <p:grpSpPr>
              <a:xfrm>
                <a:off x="2946971" y="4391856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82" name="直線單箭頭接點 81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線單箭頭接點 82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0" name="群組 29"/>
              <p:cNvGrpSpPr/>
              <p:nvPr/>
            </p:nvGrpSpPr>
            <p:grpSpPr>
              <a:xfrm>
                <a:off x="2945804" y="4746735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80" name="直線單箭頭接點 79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線單箭頭接點 80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群組 30"/>
              <p:cNvGrpSpPr/>
              <p:nvPr/>
            </p:nvGrpSpPr>
            <p:grpSpPr>
              <a:xfrm>
                <a:off x="4729260" y="3655220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78" name="直線單箭頭接點 77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線單箭頭接點 78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" name="群組 31"/>
              <p:cNvGrpSpPr/>
              <p:nvPr/>
            </p:nvGrpSpPr>
            <p:grpSpPr>
              <a:xfrm>
                <a:off x="4737262" y="4016382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76" name="直線單箭頭接點 75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線單箭頭接點 76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群組 32"/>
              <p:cNvGrpSpPr/>
              <p:nvPr/>
            </p:nvGrpSpPr>
            <p:grpSpPr>
              <a:xfrm>
                <a:off x="4736115" y="4391856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74" name="直線單箭頭接點 73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線單箭頭接點 74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群組 33"/>
              <p:cNvGrpSpPr/>
              <p:nvPr/>
            </p:nvGrpSpPr>
            <p:grpSpPr>
              <a:xfrm>
                <a:off x="4747444" y="4746602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72" name="直線單箭頭接點 71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線單箭頭接點 72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群組 34"/>
              <p:cNvGrpSpPr/>
              <p:nvPr/>
            </p:nvGrpSpPr>
            <p:grpSpPr>
              <a:xfrm>
                <a:off x="6548954" y="3302850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70" name="直線單箭頭接點 69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線單箭頭接點 70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群組 35"/>
              <p:cNvGrpSpPr/>
              <p:nvPr/>
            </p:nvGrpSpPr>
            <p:grpSpPr>
              <a:xfrm>
                <a:off x="8807321" y="3154333"/>
                <a:ext cx="1403350" cy="1850350"/>
                <a:chOff x="1896878" y="3162604"/>
                <a:chExt cx="1403350" cy="1850350"/>
              </a:xfrm>
            </p:grpSpPr>
            <p:sp>
              <p:nvSpPr>
                <p:cNvPr id="65" name="矩形 64"/>
                <p:cNvSpPr/>
                <p:nvPr/>
              </p:nvSpPr>
              <p:spPr>
                <a:xfrm>
                  <a:off x="1899874" y="3162604"/>
                  <a:ext cx="1400354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0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1897876" y="3532674"/>
                  <a:ext cx="1401967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1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矩形 66"/>
                <p:cNvSpPr/>
                <p:nvPr/>
              </p:nvSpPr>
              <p:spPr>
                <a:xfrm>
                  <a:off x="1897876" y="3902744"/>
                  <a:ext cx="1401967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2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矩形 67"/>
                <p:cNvSpPr/>
                <p:nvPr/>
              </p:nvSpPr>
              <p:spPr>
                <a:xfrm>
                  <a:off x="1896878" y="4642884"/>
                  <a:ext cx="1401967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MPI</a:t>
                  </a:r>
                  <a:r>
                    <a:rPr lang="zh-TW" altLang="en-US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 </a:t>
                  </a:r>
                  <a:r>
                    <a:rPr lang="zh-TW" altLang="en-US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核心 </a:t>
                  </a:r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m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矩形 68"/>
                <p:cNvSpPr/>
                <p:nvPr/>
              </p:nvSpPr>
              <p:spPr>
                <a:xfrm>
                  <a:off x="1896878" y="4272814"/>
                  <a:ext cx="1401967" cy="370070"/>
                </a:xfrm>
                <a:prstGeom prst="rect">
                  <a:avLst/>
                </a:prstGeom>
                <a:ln w="28575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TW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標楷體" panose="03000509000000000000" pitchFamily="65" charset="-120"/>
                      <a:cs typeface="Times New Roman" panose="02020603050405020304" pitchFamily="18" charset="0"/>
                    </a:rPr>
                    <a:t>………….</a:t>
                  </a:r>
                  <a:endParaRPr lang="zh-TW" altLang="en-US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37" name="群組 36"/>
              <p:cNvGrpSpPr/>
              <p:nvPr/>
            </p:nvGrpSpPr>
            <p:grpSpPr>
              <a:xfrm>
                <a:off x="8416212" y="3291972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63" name="直線單箭頭接點 62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線單箭頭接點 63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肘形接點 37"/>
              <p:cNvCxnSpPr>
                <a:stCxn id="15" idx="3"/>
                <a:endCxn id="65" idx="0"/>
              </p:cNvCxnSpPr>
              <p:nvPr/>
            </p:nvCxnSpPr>
            <p:spPr>
              <a:xfrm>
                <a:off x="8509688" y="2477413"/>
                <a:ext cx="1000806" cy="676920"/>
              </a:xfrm>
              <a:prstGeom prst="bentConnector2">
                <a:avLst/>
              </a:prstGeom>
              <a:ln w="25400"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群組 38"/>
              <p:cNvGrpSpPr/>
              <p:nvPr/>
            </p:nvGrpSpPr>
            <p:grpSpPr>
              <a:xfrm>
                <a:off x="6562358" y="3652902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61" name="直線單箭頭接點 60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線單箭頭接點 61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群組 39"/>
              <p:cNvGrpSpPr/>
              <p:nvPr/>
            </p:nvGrpSpPr>
            <p:grpSpPr>
              <a:xfrm>
                <a:off x="6555130" y="4006908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59" name="直線單箭頭接點 58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線單箭頭接點 59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群組 40"/>
              <p:cNvGrpSpPr/>
              <p:nvPr/>
            </p:nvGrpSpPr>
            <p:grpSpPr>
              <a:xfrm>
                <a:off x="6547693" y="4383149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57" name="直線單箭頭接點 56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線單箭頭接點 57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群組 41"/>
              <p:cNvGrpSpPr/>
              <p:nvPr/>
            </p:nvGrpSpPr>
            <p:grpSpPr>
              <a:xfrm>
                <a:off x="6544954" y="4747048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55" name="直線單箭頭接點 54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線單箭頭接點 55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群組 42"/>
              <p:cNvGrpSpPr/>
              <p:nvPr/>
            </p:nvGrpSpPr>
            <p:grpSpPr>
              <a:xfrm>
                <a:off x="8424972" y="3654052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53" name="直線單箭頭接點 52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線單箭頭接點 53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群組 43"/>
              <p:cNvGrpSpPr/>
              <p:nvPr/>
            </p:nvGrpSpPr>
            <p:grpSpPr>
              <a:xfrm>
                <a:off x="8414951" y="4006908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51" name="直線單箭頭接點 50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線單箭頭接點 51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群組 44"/>
              <p:cNvGrpSpPr/>
              <p:nvPr/>
            </p:nvGrpSpPr>
            <p:grpSpPr>
              <a:xfrm>
                <a:off x="8412430" y="4402023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49" name="直線單箭頭接點 48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線單箭頭接點 49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6" name="群組 45"/>
              <p:cNvGrpSpPr/>
              <p:nvPr/>
            </p:nvGrpSpPr>
            <p:grpSpPr>
              <a:xfrm>
                <a:off x="8412430" y="4755991"/>
                <a:ext cx="371614" cy="127313"/>
                <a:chOff x="6503300" y="5935534"/>
                <a:chExt cx="371614" cy="127313"/>
              </a:xfrm>
            </p:grpSpPr>
            <p:cxnSp>
              <p:nvCxnSpPr>
                <p:cNvPr id="47" name="直線單箭頭接點 46"/>
                <p:cNvCxnSpPr/>
                <p:nvPr/>
              </p:nvCxnSpPr>
              <p:spPr>
                <a:xfrm flipV="1">
                  <a:off x="6503300" y="6054576"/>
                  <a:ext cx="369093" cy="8271"/>
                </a:xfrm>
                <a:prstGeom prst="straightConnector1">
                  <a:avLst/>
                </a:prstGeom>
                <a:ln w="25400"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直線單箭頭接點 47"/>
                <p:cNvCxnSpPr/>
                <p:nvPr/>
              </p:nvCxnSpPr>
              <p:spPr>
                <a:xfrm flipV="1">
                  <a:off x="6505821" y="5935534"/>
                  <a:ext cx="369093" cy="8271"/>
                </a:xfrm>
                <a:prstGeom prst="straightConnector1">
                  <a:avLst/>
                </a:prstGeom>
                <a:ln w="25400">
                  <a:headEnd type="triangle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文字方塊 99"/>
            <p:cNvSpPr txBox="1"/>
            <p:nvPr/>
          </p:nvSpPr>
          <p:spPr>
            <a:xfrm>
              <a:off x="3116874" y="6237795"/>
              <a:ext cx="2729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MCT</a:t>
              </a:r>
              <a:r>
                <a:rPr lang="zh-TW" altLang="en-US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與</a:t>
              </a:r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MPI</a:t>
              </a:r>
              <a:r>
                <a:rPr lang="zh-TW" altLang="en-US" dirty="0" smtClean="0">
                  <a:latin typeface="+mn-ea"/>
                </a:rPr>
                <a:t>共用計算核心</a:t>
              </a:r>
              <a:endParaRPr lang="zh-TW" altLang="en-US" dirty="0">
                <a:latin typeface="+mn-ea"/>
              </a:endParaRPr>
            </a:p>
          </p:txBody>
        </p:sp>
        <p:sp>
          <p:nvSpPr>
            <p:cNvPr id="7" name="文字方塊 100"/>
            <p:cNvSpPr txBox="1"/>
            <p:nvPr/>
          </p:nvSpPr>
          <p:spPr>
            <a:xfrm>
              <a:off x="8549932" y="6235939"/>
              <a:ext cx="2729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MCT</a:t>
              </a:r>
              <a:r>
                <a:rPr lang="zh-TW" altLang="en-US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與</a:t>
              </a:r>
              <a:r>
                <a:rPr lang="en-US" altLang="zh-TW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MPI</a:t>
              </a:r>
              <a:r>
                <a:rPr lang="zh-TW" altLang="en-US" dirty="0" smtClean="0">
                  <a:latin typeface="+mn-ea"/>
                </a:rPr>
                <a:t>共用計算核心</a:t>
              </a:r>
              <a:endParaRPr lang="zh-TW" altLang="en-US" dirty="0">
                <a:latin typeface="+mn-ea"/>
              </a:endParaRPr>
            </a:p>
          </p:txBody>
        </p:sp>
        <p:sp>
          <p:nvSpPr>
            <p:cNvPr id="9" name="文字方塊 102"/>
            <p:cNvSpPr txBox="1"/>
            <p:nvPr/>
          </p:nvSpPr>
          <p:spPr>
            <a:xfrm>
              <a:off x="3950346" y="4011534"/>
              <a:ext cx="343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200" dirty="0" smtClean="0">
                  <a:latin typeface="+mn-ea"/>
                </a:rPr>
                <a:t>讀取</a:t>
              </a:r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SCRIP</a:t>
              </a:r>
              <a:r>
                <a:rPr lang="zh-TW" altLang="en-US" sz="1200" dirty="0" smtClean="0">
                  <a:latin typeface="+mn-ea"/>
                </a:rPr>
                <a:t>製作的權重矩陣計算網格內插</a:t>
              </a:r>
              <a:endParaRPr lang="zh-TW" altLang="en-US" sz="1200" dirty="0">
                <a:latin typeface="+mn-ea"/>
              </a:endParaRPr>
            </a:p>
          </p:txBody>
        </p:sp>
        <p:sp>
          <p:nvSpPr>
            <p:cNvPr id="10" name="文字方塊 103"/>
            <p:cNvSpPr txBox="1"/>
            <p:nvPr/>
          </p:nvSpPr>
          <p:spPr>
            <a:xfrm>
              <a:off x="7512808" y="4023687"/>
              <a:ext cx="34346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altLang="en-US" sz="1200" dirty="0" smtClean="0">
                  <a:latin typeface="+mn-ea"/>
                </a:rPr>
                <a:t>讀取</a:t>
              </a:r>
              <a:r>
                <a:rPr lang="en-US" altLang="zh-TW" sz="1200" dirty="0" smtClean="0"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SCRIP</a:t>
              </a:r>
              <a:r>
                <a:rPr lang="zh-TW" altLang="en-US" sz="1200" dirty="0" smtClean="0">
                  <a:latin typeface="+mn-ea"/>
                </a:rPr>
                <a:t>製作的權重矩陣計算網格內插</a:t>
              </a:r>
              <a:endParaRPr lang="zh-TW" altLang="en-US" sz="1200" dirty="0">
                <a:latin typeface="+mn-ea"/>
              </a:endParaRPr>
            </a:p>
          </p:txBody>
        </p:sp>
      </p:grpSp>
      <p:sp>
        <p:nvSpPr>
          <p:cNvPr id="11" name="文字方塊 104"/>
          <p:cNvSpPr txBox="1"/>
          <p:nvPr/>
        </p:nvSpPr>
        <p:spPr>
          <a:xfrm>
            <a:off x="840403" y="1649926"/>
            <a:ext cx="1908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n-ea"/>
              </a:rPr>
              <a:t>頂層</a:t>
            </a:r>
            <a:r>
              <a:rPr lang="zh-TW" altLang="en-US" dirty="0">
                <a:latin typeface="+mn-ea"/>
              </a:rPr>
              <a:t>驅動</a:t>
            </a:r>
            <a:r>
              <a:rPr lang="zh-TW" altLang="en-US" dirty="0" smtClean="0">
                <a:latin typeface="+mn-ea"/>
              </a:rPr>
              <a:t>層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(superstructure)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文字方塊 105"/>
          <p:cNvSpPr txBox="1"/>
          <p:nvPr/>
        </p:nvSpPr>
        <p:spPr>
          <a:xfrm>
            <a:off x="663761" y="3295100"/>
            <a:ext cx="226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n-ea"/>
              </a:rPr>
              <a:t>組成</a:t>
            </a:r>
            <a:r>
              <a:rPr lang="zh-TW" altLang="en-US" dirty="0">
                <a:latin typeface="+mn-ea"/>
              </a:rPr>
              <a:t>模式</a:t>
            </a:r>
            <a:endParaRPr lang="en-US" altLang="zh-TW" dirty="0" smtClean="0">
              <a:latin typeface="+mn-ea"/>
            </a:endParaRPr>
          </a:p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(component model)</a:t>
            </a:r>
            <a:endParaRPr lang="zh-TW" altLang="en-US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09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 smtClean="0"/>
              <a:t>海</a:t>
            </a:r>
            <a:r>
              <a:rPr lang="zh-TW" altLang="en-US" dirty="0"/>
              <a:t>氣</a:t>
            </a:r>
            <a:r>
              <a:rPr lang="zh-TW" altLang="en-US" dirty="0" smtClean="0"/>
              <a:t>偶合系統</a:t>
            </a:r>
            <a:r>
              <a:rPr lang="zh-TW" altLang="en-US" dirty="0"/>
              <a:t>架構</a:t>
            </a:r>
            <a:r>
              <a:rPr lang="zh-TW" altLang="en-US" dirty="0" smtClean="0"/>
              <a:t>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zh-TW" altLang="en-US" dirty="0" smtClean="0"/>
              <a:t>運作架構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7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/>
              <a:t>海氣偶合系統</a:t>
            </a:r>
            <a:r>
              <a:rPr lang="zh-TW" altLang="en-US" dirty="0" smtClean="0"/>
              <a:t>架構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</a:t>
            </a:r>
            <a:r>
              <a:rPr lang="zh-TW" altLang="en-US" dirty="0" smtClean="0"/>
              <a:t>主驅動器工作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5944073" y="5332427"/>
            <a:ext cx="1779372" cy="796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gfcst</a:t>
            </a:r>
            <a:endParaRPr lang="en-US" altLang="zh-TW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723445" y="5332428"/>
            <a:ext cx="1779372" cy="7965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zh-TW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imcom_global</a:t>
            </a:r>
            <a:endParaRPr lang="en-US" altLang="zh-TW" sz="1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9646503" y="2106533"/>
            <a:ext cx="2215984" cy="7386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MPI_COMM_WORLD = 0</a:t>
            </a:r>
          </a:p>
          <a:p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cores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8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Rank = 0~7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0745" y="2106533"/>
            <a:ext cx="5181601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call MPI_INIT(</a:t>
            </a:r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ierr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MPI_COMM_SIZE(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MPI_COMM_WORLD,ncores,ierr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MPI_COMM_RANK(</a:t>
            </a:r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MPI_COMM_WORLD,rank,ierr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10745" y="3403324"/>
            <a:ext cx="5181601" cy="16004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if (rank .lt. nproc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/2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</a:p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color 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0</a:t>
            </a:r>
          </a:p>
          <a:p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color 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ndif</a:t>
            </a:r>
            <a:endParaRPr lang="en-US" altLang="zh-TW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all </a:t>
            </a:r>
            <a:r>
              <a:rPr lang="en-US" altLang="zh-TW" sz="14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MPI_COMM_SPLIT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(MPI_COMM_WORLD,color,0, &amp; 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splitcomm,ierr</a:t>
            </a:r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35" name="群組 34"/>
          <p:cNvGrpSpPr/>
          <p:nvPr/>
        </p:nvGrpSpPr>
        <p:grpSpPr>
          <a:xfrm>
            <a:off x="5950275" y="2100192"/>
            <a:ext cx="3558744" cy="824705"/>
            <a:chOff x="5950275" y="2246933"/>
            <a:chExt cx="3558744" cy="824705"/>
          </a:xfrm>
        </p:grpSpPr>
        <p:sp>
          <p:nvSpPr>
            <p:cNvPr id="2" name="矩形 1"/>
            <p:cNvSpPr/>
            <p:nvPr/>
          </p:nvSpPr>
          <p:spPr>
            <a:xfrm>
              <a:off x="5950275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6395118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6839961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7284804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7729647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8174490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8619333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  <p:sp>
          <p:nvSpPr>
            <p:cNvPr id="21" name="矩形 20"/>
            <p:cNvSpPr/>
            <p:nvPr/>
          </p:nvSpPr>
          <p:spPr>
            <a:xfrm>
              <a:off x="9064176" y="2247854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7</a:t>
              </a:r>
              <a:endParaRPr lang="zh-TW" altLang="en-US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5950275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28" name="矩形 27"/>
            <p:cNvSpPr/>
            <p:nvPr/>
          </p:nvSpPr>
          <p:spPr>
            <a:xfrm>
              <a:off x="6395118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TW" dirty="0" smtClean="0"/>
            </a:p>
          </p:txBody>
        </p:sp>
        <p:sp>
          <p:nvSpPr>
            <p:cNvPr id="29" name="矩形 28"/>
            <p:cNvSpPr/>
            <p:nvPr/>
          </p:nvSpPr>
          <p:spPr>
            <a:xfrm>
              <a:off x="6839961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7284804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1" name="矩形 30"/>
            <p:cNvSpPr/>
            <p:nvPr/>
          </p:nvSpPr>
          <p:spPr>
            <a:xfrm>
              <a:off x="7729647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2" name="矩形 31"/>
            <p:cNvSpPr/>
            <p:nvPr/>
          </p:nvSpPr>
          <p:spPr>
            <a:xfrm>
              <a:off x="8174490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3" name="矩形 32"/>
            <p:cNvSpPr/>
            <p:nvPr/>
          </p:nvSpPr>
          <p:spPr>
            <a:xfrm>
              <a:off x="8619333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9064176" y="2659746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5944073" y="3412768"/>
            <a:ext cx="3558744" cy="824705"/>
            <a:chOff x="5950275" y="2246933"/>
            <a:chExt cx="3558744" cy="824705"/>
          </a:xfrm>
        </p:grpSpPr>
        <p:sp>
          <p:nvSpPr>
            <p:cNvPr id="37" name="矩形 36"/>
            <p:cNvSpPr/>
            <p:nvPr/>
          </p:nvSpPr>
          <p:spPr>
            <a:xfrm>
              <a:off x="5950275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6395118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</a:p>
          </p:txBody>
        </p:sp>
        <p:sp>
          <p:nvSpPr>
            <p:cNvPr id="39" name="矩形 38"/>
            <p:cNvSpPr/>
            <p:nvPr/>
          </p:nvSpPr>
          <p:spPr>
            <a:xfrm>
              <a:off x="6839961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2</a:t>
              </a:r>
              <a:endParaRPr lang="zh-TW" altLang="en-US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7284804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3</a:t>
              </a:r>
              <a:endParaRPr lang="zh-TW" altLang="en-US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7729647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4</a:t>
              </a:r>
              <a:endParaRPr lang="zh-TW" altLang="en-US" dirty="0"/>
            </a:p>
          </p:txBody>
        </p:sp>
        <p:sp>
          <p:nvSpPr>
            <p:cNvPr id="42" name="矩形 41"/>
            <p:cNvSpPr/>
            <p:nvPr/>
          </p:nvSpPr>
          <p:spPr>
            <a:xfrm>
              <a:off x="8174490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/>
                <a:t>5</a:t>
              </a:r>
              <a:endParaRPr lang="zh-TW" altLang="en-US" dirty="0"/>
            </a:p>
          </p:txBody>
        </p:sp>
        <p:sp>
          <p:nvSpPr>
            <p:cNvPr id="43" name="矩形 42"/>
            <p:cNvSpPr/>
            <p:nvPr/>
          </p:nvSpPr>
          <p:spPr>
            <a:xfrm>
              <a:off x="8619333" y="2246933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6</a:t>
              </a:r>
              <a:endParaRPr lang="zh-TW" altLang="en-US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9064176" y="2247854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7</a:t>
              </a:r>
              <a:endParaRPr lang="zh-TW" altLang="en-US" dirty="0"/>
            </a:p>
          </p:txBody>
        </p:sp>
        <p:sp>
          <p:nvSpPr>
            <p:cNvPr id="45" name="矩形 44"/>
            <p:cNvSpPr/>
            <p:nvPr/>
          </p:nvSpPr>
          <p:spPr>
            <a:xfrm>
              <a:off x="5950275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6395118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6839961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sp>
          <p:nvSpPr>
            <p:cNvPr id="48" name="矩形 47"/>
            <p:cNvSpPr/>
            <p:nvPr/>
          </p:nvSpPr>
          <p:spPr>
            <a:xfrm>
              <a:off x="7284804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0</a:t>
              </a:r>
              <a:endParaRPr lang="zh-TW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7729647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8174490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8619333" y="2658825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  <p:sp>
          <p:nvSpPr>
            <p:cNvPr id="52" name="矩形 51"/>
            <p:cNvSpPr/>
            <p:nvPr/>
          </p:nvSpPr>
          <p:spPr>
            <a:xfrm>
              <a:off x="9064176" y="2659746"/>
              <a:ext cx="444843" cy="41189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/>
                <a:t>1</a:t>
              </a:r>
              <a:endParaRPr lang="zh-TW" altLang="en-US" dirty="0"/>
            </a:p>
          </p:txBody>
        </p:sp>
      </p:grpSp>
      <p:sp>
        <p:nvSpPr>
          <p:cNvPr id="53" name="矩形 52"/>
          <p:cNvSpPr/>
          <p:nvPr/>
        </p:nvSpPr>
        <p:spPr>
          <a:xfrm>
            <a:off x="510745" y="5287680"/>
            <a:ext cx="5181601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select case (color)</a:t>
            </a:r>
          </a:p>
          <a:p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case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(0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call 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gfcst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(splitcomm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ncomps,compid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case</a:t>
            </a:r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(1)</a:t>
            </a:r>
          </a:p>
          <a:p>
            <a:r>
              <a: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call 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timcom_global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(splitcomm,ncomps,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compid</a:t>
            </a:r>
            <a:r>
              <a:rPr lang="zh-TW" alt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altLang="zh-TW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nd select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9646503" y="3403324"/>
            <a:ext cx="221598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MPI_COMM_WORLD = 0</a:t>
            </a:r>
          </a:p>
          <a:p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cores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8</a:t>
            </a:r>
          </a:p>
          <a:p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Rank = 0~7</a:t>
            </a:r>
          </a:p>
          <a:p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Splitcomm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3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9646503" y="5303144"/>
            <a:ext cx="2041683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comps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</a:t>
            </a:r>
          </a:p>
          <a:p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AtmID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</a:p>
          <a:p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OcnID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</a:t>
            </a:r>
          </a:p>
          <a:p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compid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(1)=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AtmID</a:t>
            </a:r>
            <a:endParaRPr lang="en-US" altLang="zh-TW" sz="1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altLang="zh-TW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ompid</a:t>
            </a:r>
            <a:r>
              <a: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(2)=</a:t>
            </a:r>
            <a:r>
              <a:rPr lang="en-US" altLang="zh-TW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OcnID</a:t>
            </a:r>
            <a:endParaRPr lang="zh-TW" alt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7" name="肘形接點 56"/>
          <p:cNvCxnSpPr>
            <a:stCxn id="45" idx="2"/>
            <a:endCxn id="16" idx="0"/>
          </p:cNvCxnSpPr>
          <p:nvPr/>
        </p:nvCxnSpPr>
        <p:spPr>
          <a:xfrm rot="16200000" flipH="1">
            <a:off x="5952190" y="4450857"/>
            <a:ext cx="1095875" cy="667264"/>
          </a:xfrm>
          <a:prstGeom prst="bentConnector3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肘形接點 57"/>
          <p:cNvCxnSpPr>
            <a:stCxn id="46" idx="2"/>
            <a:endCxn id="16" idx="0"/>
          </p:cNvCxnSpPr>
          <p:nvPr/>
        </p:nvCxnSpPr>
        <p:spPr>
          <a:xfrm rot="16200000" flipH="1">
            <a:off x="6174611" y="4673278"/>
            <a:ext cx="1095875" cy="222421"/>
          </a:xfrm>
          <a:prstGeom prst="bentConnector3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肘形接點 60"/>
          <p:cNvCxnSpPr>
            <a:stCxn id="47" idx="2"/>
            <a:endCxn id="16" idx="0"/>
          </p:cNvCxnSpPr>
          <p:nvPr/>
        </p:nvCxnSpPr>
        <p:spPr>
          <a:xfrm rot="5400000">
            <a:off x="6397033" y="4673278"/>
            <a:ext cx="1095875" cy="222422"/>
          </a:xfrm>
          <a:prstGeom prst="bentConnector3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肘形接點 63"/>
          <p:cNvCxnSpPr>
            <a:stCxn id="48" idx="2"/>
            <a:endCxn id="16" idx="0"/>
          </p:cNvCxnSpPr>
          <p:nvPr/>
        </p:nvCxnSpPr>
        <p:spPr>
          <a:xfrm rot="5400000">
            <a:off x="6619455" y="4450857"/>
            <a:ext cx="1095875" cy="667265"/>
          </a:xfrm>
          <a:prstGeom prst="bentConnector3">
            <a:avLst/>
          </a:prstGeom>
          <a:ln w="317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肘形接點 66"/>
          <p:cNvCxnSpPr>
            <a:stCxn id="49" idx="2"/>
            <a:endCxn id="17" idx="0"/>
          </p:cNvCxnSpPr>
          <p:nvPr/>
        </p:nvCxnSpPr>
        <p:spPr>
          <a:xfrm rot="16200000" flipH="1">
            <a:off x="7731561" y="4450858"/>
            <a:ext cx="1095876" cy="667264"/>
          </a:xfrm>
          <a:prstGeom prst="bentConnector3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肘形接點 69"/>
          <p:cNvCxnSpPr>
            <a:stCxn id="50" idx="2"/>
            <a:endCxn id="17" idx="0"/>
          </p:cNvCxnSpPr>
          <p:nvPr/>
        </p:nvCxnSpPr>
        <p:spPr>
          <a:xfrm rot="16200000" flipH="1">
            <a:off x="7953982" y="4673279"/>
            <a:ext cx="1095876" cy="222421"/>
          </a:xfrm>
          <a:prstGeom prst="bentConnector3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肘形接點 72"/>
          <p:cNvCxnSpPr>
            <a:stCxn id="51" idx="2"/>
            <a:endCxn id="17" idx="0"/>
          </p:cNvCxnSpPr>
          <p:nvPr/>
        </p:nvCxnSpPr>
        <p:spPr>
          <a:xfrm rot="5400000">
            <a:off x="8176404" y="4673279"/>
            <a:ext cx="1095876" cy="222422"/>
          </a:xfrm>
          <a:prstGeom prst="bentConnector3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肘形接點 75"/>
          <p:cNvCxnSpPr>
            <a:stCxn id="52" idx="2"/>
            <a:endCxn id="17" idx="0"/>
          </p:cNvCxnSpPr>
          <p:nvPr/>
        </p:nvCxnSpPr>
        <p:spPr>
          <a:xfrm rot="5400000">
            <a:off x="8399287" y="4451318"/>
            <a:ext cx="1094955" cy="667265"/>
          </a:xfrm>
          <a:prstGeom prst="bentConnector3">
            <a:avLst/>
          </a:prstGeom>
          <a:ln w="317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文字方塊 104"/>
          <p:cNvSpPr txBox="1"/>
          <p:nvPr/>
        </p:nvSpPr>
        <p:spPr>
          <a:xfrm>
            <a:off x="4176719" y="1777267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MPI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初始化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9" name="文字方塊 104"/>
          <p:cNvSpPr txBox="1"/>
          <p:nvPr/>
        </p:nvSpPr>
        <p:spPr>
          <a:xfrm>
            <a:off x="4035847" y="3085049"/>
            <a:ext cx="1908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j-ea"/>
                <a:ea typeface="+mj-ea"/>
                <a:cs typeface="Arial Unicode MS" panose="020B0604020202020204" pitchFamily="34" charset="-120"/>
              </a:rPr>
              <a:t>分配計算資源</a:t>
            </a:r>
            <a:endParaRPr lang="en-US" altLang="zh-TW" dirty="0" smtClean="0">
              <a:latin typeface="+mj-ea"/>
              <a:ea typeface="+mj-ea"/>
              <a:cs typeface="Arial Unicode MS" panose="020B0604020202020204" pitchFamily="34" charset="-120"/>
            </a:endParaRPr>
          </a:p>
        </p:txBody>
      </p:sp>
      <p:sp>
        <p:nvSpPr>
          <p:cNvPr id="60" name="文字方塊 104"/>
          <p:cNvSpPr txBox="1"/>
          <p:nvPr/>
        </p:nvSpPr>
        <p:spPr>
          <a:xfrm>
            <a:off x="3395987" y="5003762"/>
            <a:ext cx="244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+mj-ea"/>
                <a:ea typeface="+mj-ea"/>
                <a:cs typeface="Arial Unicode MS" panose="020B0604020202020204" pitchFamily="34" charset="-120"/>
              </a:rPr>
              <a:t>呼叫大氣與海洋模式</a:t>
            </a:r>
            <a:endParaRPr lang="en-US" altLang="zh-TW" dirty="0" smtClean="0">
              <a:latin typeface="+mj-ea"/>
              <a:ea typeface="+mj-ea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66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/>
              <a:t>海氣偶合系統架構 </a:t>
            </a:r>
            <a:r>
              <a:rPr lang="en-US" altLang="zh-TW" dirty="0" smtClean="0"/>
              <a:t>–</a:t>
            </a:r>
            <a:r>
              <a:rPr lang="zh-TW" altLang="en-US" dirty="0" smtClean="0"/>
              <a:t> 大氣模式工作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510744" y="2090331"/>
            <a:ext cx="11578759" cy="3745640"/>
            <a:chOff x="510744" y="2090331"/>
            <a:chExt cx="11578759" cy="3745640"/>
          </a:xfrm>
        </p:grpSpPr>
        <p:cxnSp>
          <p:nvCxnSpPr>
            <p:cNvPr id="122" name="肘形接點 121"/>
            <p:cNvCxnSpPr/>
            <p:nvPr/>
          </p:nvCxnSpPr>
          <p:spPr>
            <a:xfrm rot="5400000">
              <a:off x="8253806" y="4165223"/>
              <a:ext cx="1024757" cy="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肘形接點 122"/>
            <p:cNvCxnSpPr/>
            <p:nvPr/>
          </p:nvCxnSpPr>
          <p:spPr>
            <a:xfrm rot="5400000">
              <a:off x="8698645" y="4165223"/>
              <a:ext cx="1024757" cy="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肘形接點 123"/>
            <p:cNvCxnSpPr/>
            <p:nvPr/>
          </p:nvCxnSpPr>
          <p:spPr>
            <a:xfrm rot="5400000">
              <a:off x="9143484" y="4158990"/>
              <a:ext cx="1024757" cy="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肘形接點 120"/>
            <p:cNvCxnSpPr/>
            <p:nvPr/>
          </p:nvCxnSpPr>
          <p:spPr>
            <a:xfrm rot="5400000">
              <a:off x="7799421" y="4165224"/>
              <a:ext cx="1024757" cy="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肘形接點 118"/>
            <p:cNvCxnSpPr/>
            <p:nvPr/>
          </p:nvCxnSpPr>
          <p:spPr>
            <a:xfrm rot="5400000">
              <a:off x="6021503" y="4146146"/>
              <a:ext cx="1024757" cy="1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肘形接點 119"/>
            <p:cNvCxnSpPr/>
            <p:nvPr/>
          </p:nvCxnSpPr>
          <p:spPr>
            <a:xfrm rot="5400000">
              <a:off x="6470485" y="4146146"/>
              <a:ext cx="1024757" cy="1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肘形接點 114"/>
            <p:cNvCxnSpPr/>
            <p:nvPr/>
          </p:nvCxnSpPr>
          <p:spPr>
            <a:xfrm rot="5400000">
              <a:off x="6917746" y="4163637"/>
              <a:ext cx="1002387" cy="3176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肘形接點 105"/>
            <p:cNvCxnSpPr>
              <a:endCxn id="85" idx="0"/>
            </p:cNvCxnSpPr>
            <p:nvPr/>
          </p:nvCxnSpPr>
          <p:spPr>
            <a:xfrm rot="5400000">
              <a:off x="5579977" y="4154042"/>
              <a:ext cx="1024757" cy="1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510745" y="2101643"/>
              <a:ext cx="518160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call MPI_COMM_SIZE(</a:t>
              </a:r>
              <a:r>
                <a:rPr lang="en-US" altLang="zh-TW" sz="1400" dirty="0" err="1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splitcomm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,nprocs,ierr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call MPI_COMM_RANK(</a:t>
              </a:r>
              <a:r>
                <a:rPr lang="en-US" altLang="zh-TW" sz="1400" dirty="0" err="1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splitcomm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,myrank,ierr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  <a:endPara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510744" y="4658525"/>
              <a:ext cx="5181601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call </a:t>
              </a:r>
              <a:r>
                <a:rPr lang="en-US" altLang="zh-TW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MCTWorld_init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altLang="zh-TW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ncomps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, MPI_COMM_WORLD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</a:t>
              </a:r>
              <a:r>
                <a:rPr lang="zh-TW" altLang="en-US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&amp; </a:t>
              </a:r>
              <a:b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</a:br>
              <a:r>
                <a:rPr lang="zh-TW" altLang="en-US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      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splitcomm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, 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compid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(1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))</a:t>
              </a:r>
              <a:endPara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6092354" y="2101643"/>
              <a:ext cx="3558744" cy="412813"/>
              <a:chOff x="5869933" y="2101643"/>
              <a:chExt cx="3558744" cy="412813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5869933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314776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6759619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7204462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7649305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4</a:t>
                </a:r>
                <a:endParaRPr lang="zh-TW" altLang="en-US" dirty="0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8094148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5</a:t>
                </a:r>
                <a:endParaRPr lang="zh-TW" altLang="en-US" dirty="0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8538991" y="2101643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6</a:t>
                </a:r>
                <a:endParaRPr lang="zh-TW" altLang="en-US" dirty="0"/>
              </a:p>
            </p:txBody>
          </p:sp>
          <p:sp>
            <p:nvSpPr>
              <p:cNvPr id="33" name="矩形 32"/>
              <p:cNvSpPr/>
              <p:nvPr/>
            </p:nvSpPr>
            <p:spPr>
              <a:xfrm>
                <a:off x="8983834" y="2102564"/>
                <a:ext cx="444843" cy="41189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7</a:t>
                </a:r>
                <a:endParaRPr lang="zh-TW" altLang="en-US" dirty="0"/>
              </a:p>
            </p:txBody>
          </p:sp>
        </p:grpSp>
        <p:grpSp>
          <p:nvGrpSpPr>
            <p:cNvPr id="3" name="群組 2"/>
            <p:cNvGrpSpPr/>
            <p:nvPr/>
          </p:nvGrpSpPr>
          <p:grpSpPr>
            <a:xfrm>
              <a:off x="5869932" y="3229770"/>
              <a:ext cx="1779372" cy="411892"/>
              <a:chOff x="5869933" y="3390139"/>
              <a:chExt cx="1779372" cy="41189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43" name="矩形 42"/>
              <p:cNvSpPr/>
              <p:nvPr/>
            </p:nvSpPr>
            <p:spPr>
              <a:xfrm>
                <a:off x="5869933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6314776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6759619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7204462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grpSp>
          <p:nvGrpSpPr>
            <p:cNvPr id="2" name="群組 1"/>
            <p:cNvGrpSpPr/>
            <p:nvPr/>
          </p:nvGrpSpPr>
          <p:grpSpPr>
            <a:xfrm>
              <a:off x="8094147" y="3229770"/>
              <a:ext cx="1779372" cy="412813"/>
              <a:chOff x="7649305" y="3390139"/>
              <a:chExt cx="1779372" cy="41281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47" name="矩形 46"/>
              <p:cNvSpPr/>
              <p:nvPr/>
            </p:nvSpPr>
            <p:spPr>
              <a:xfrm>
                <a:off x="7649305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8094148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  <a:endParaRPr lang="zh-TW" altLang="en-US" dirty="0"/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8538991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8983834" y="3391060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sp>
          <p:nvSpPr>
            <p:cNvPr id="59" name="文字方塊 58"/>
            <p:cNvSpPr txBox="1"/>
            <p:nvPr/>
          </p:nvSpPr>
          <p:spPr>
            <a:xfrm>
              <a:off x="9873519" y="2090331"/>
              <a:ext cx="2215984" cy="9541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MPI_COMM_WORLD = 0</a:t>
              </a:r>
            </a:p>
            <a:p>
              <a:r>
                <a:rPr lang="en-US" altLang="zh-TW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Splitcomm</a:t>
              </a:r>
              <a:r>
                <a:rPr lang="en-US" altLang="zh-TW" sz="1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</a:t>
              </a:r>
            </a:p>
            <a:p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nprocs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4</a:t>
              </a:r>
            </a:p>
            <a:p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Myrank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0~3</a:t>
              </a:r>
            </a:p>
          </p:txBody>
        </p:sp>
        <p:cxnSp>
          <p:nvCxnSpPr>
            <p:cNvPr id="61" name="肘形接點 60"/>
            <p:cNvCxnSpPr>
              <a:stCxn id="26" idx="2"/>
              <a:endCxn id="43" idx="0"/>
            </p:cNvCxnSpPr>
            <p:nvPr/>
          </p:nvCxnSpPr>
          <p:spPr>
            <a:xfrm rot="5400000">
              <a:off x="5845448" y="2760441"/>
              <a:ext cx="716235" cy="222422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肘形接點 61"/>
            <p:cNvCxnSpPr>
              <a:stCxn id="27" idx="2"/>
              <a:endCxn id="44" idx="0"/>
            </p:cNvCxnSpPr>
            <p:nvPr/>
          </p:nvCxnSpPr>
          <p:spPr>
            <a:xfrm rot="5400000">
              <a:off x="6290291" y="2760441"/>
              <a:ext cx="716235" cy="222422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肘形接點 64"/>
            <p:cNvCxnSpPr>
              <a:stCxn id="28" idx="2"/>
              <a:endCxn id="45" idx="0"/>
            </p:cNvCxnSpPr>
            <p:nvPr/>
          </p:nvCxnSpPr>
          <p:spPr>
            <a:xfrm rot="5400000">
              <a:off x="6735134" y="2760441"/>
              <a:ext cx="716235" cy="222422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肘形接點 68"/>
            <p:cNvCxnSpPr>
              <a:stCxn id="29" idx="2"/>
              <a:endCxn id="46" idx="0"/>
            </p:cNvCxnSpPr>
            <p:nvPr/>
          </p:nvCxnSpPr>
          <p:spPr>
            <a:xfrm rot="5400000">
              <a:off x="7179977" y="2760441"/>
              <a:ext cx="716235" cy="222422"/>
            </a:xfrm>
            <a:prstGeom prst="bentConnector3">
              <a:avLst/>
            </a:prstGeom>
            <a:ln w="31750">
              <a:solidFill>
                <a:schemeClr val="accent5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肘形接點 71"/>
            <p:cNvCxnSpPr>
              <a:stCxn id="30" idx="2"/>
              <a:endCxn id="47" idx="0"/>
            </p:cNvCxnSpPr>
            <p:nvPr/>
          </p:nvCxnSpPr>
          <p:spPr>
            <a:xfrm rot="16200000" flipH="1">
              <a:off x="7847241" y="2760441"/>
              <a:ext cx="716235" cy="22242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肘形接點 74"/>
            <p:cNvCxnSpPr>
              <a:stCxn id="31" idx="2"/>
              <a:endCxn id="48" idx="0"/>
            </p:cNvCxnSpPr>
            <p:nvPr/>
          </p:nvCxnSpPr>
          <p:spPr>
            <a:xfrm rot="16200000" flipH="1">
              <a:off x="8292084" y="2760441"/>
              <a:ext cx="716235" cy="22242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肘形接點 77"/>
            <p:cNvCxnSpPr>
              <a:stCxn id="32" idx="2"/>
              <a:endCxn id="49" idx="0"/>
            </p:cNvCxnSpPr>
            <p:nvPr/>
          </p:nvCxnSpPr>
          <p:spPr>
            <a:xfrm rot="16200000" flipH="1">
              <a:off x="8736927" y="2760441"/>
              <a:ext cx="716235" cy="222421"/>
            </a:xfrm>
            <a:prstGeom prst="bentConnector3">
              <a:avLst/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肘形接點 80"/>
            <p:cNvCxnSpPr>
              <a:stCxn id="33" idx="2"/>
              <a:endCxn id="50" idx="0"/>
            </p:cNvCxnSpPr>
            <p:nvPr/>
          </p:nvCxnSpPr>
          <p:spPr>
            <a:xfrm rot="16200000" flipH="1">
              <a:off x="9181770" y="2761362"/>
              <a:ext cx="716235" cy="222421"/>
            </a:xfrm>
            <a:prstGeom prst="bentConnector3">
              <a:avLst>
                <a:gd name="adj1" fmla="val 50000"/>
              </a:avLst>
            </a:prstGeom>
            <a:ln w="317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群組 83"/>
            <p:cNvGrpSpPr/>
            <p:nvPr/>
          </p:nvGrpSpPr>
          <p:grpSpPr>
            <a:xfrm>
              <a:off x="5869932" y="4666421"/>
              <a:ext cx="1779372" cy="411892"/>
              <a:chOff x="5869933" y="3390139"/>
              <a:chExt cx="1779372" cy="41189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5" name="矩形 84"/>
              <p:cNvSpPr/>
              <p:nvPr/>
            </p:nvSpPr>
            <p:spPr>
              <a:xfrm>
                <a:off x="5869933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0</a:t>
                </a:r>
              </a:p>
            </p:txBody>
          </p:sp>
          <p:sp>
            <p:nvSpPr>
              <p:cNvPr id="86" name="矩形 85"/>
              <p:cNvSpPr/>
              <p:nvPr/>
            </p:nvSpPr>
            <p:spPr>
              <a:xfrm>
                <a:off x="6314776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</a:p>
            </p:txBody>
          </p:sp>
          <p:sp>
            <p:nvSpPr>
              <p:cNvPr id="87" name="矩形 86"/>
              <p:cNvSpPr/>
              <p:nvPr/>
            </p:nvSpPr>
            <p:spPr>
              <a:xfrm>
                <a:off x="6759619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7204462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sp>
          <p:nvSpPr>
            <p:cNvPr id="89" name="矩形 88"/>
            <p:cNvSpPr/>
            <p:nvPr/>
          </p:nvSpPr>
          <p:spPr>
            <a:xfrm>
              <a:off x="5869931" y="3641662"/>
              <a:ext cx="1779371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大氣</a:t>
              </a:r>
              <a:r>
                <a:rPr lang="zh-TW" altLang="en-US" dirty="0"/>
                <a:t>模式</a:t>
              </a:r>
              <a:endParaRPr lang="en-US" altLang="zh-TW" dirty="0" smtClean="0"/>
            </a:p>
          </p:txBody>
        </p:sp>
        <p:sp>
          <p:nvSpPr>
            <p:cNvPr id="90" name="矩形 89"/>
            <p:cNvSpPr/>
            <p:nvPr/>
          </p:nvSpPr>
          <p:spPr>
            <a:xfrm>
              <a:off x="8094143" y="3641662"/>
              <a:ext cx="1779376" cy="4118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/>
                <a:t>海洋模式</a:t>
              </a:r>
              <a:endParaRPr lang="zh-TW" altLang="en-US" dirty="0"/>
            </a:p>
          </p:txBody>
        </p:sp>
        <p:sp>
          <p:nvSpPr>
            <p:cNvPr id="96" name="矩形 95"/>
            <p:cNvSpPr/>
            <p:nvPr/>
          </p:nvSpPr>
          <p:spPr>
            <a:xfrm>
              <a:off x="5869931" y="5033578"/>
              <a:ext cx="1779371" cy="41189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偶</a:t>
              </a:r>
              <a:r>
                <a:rPr lang="zh-TW" altLang="en-US" dirty="0" smtClean="0"/>
                <a:t>合介面</a:t>
              </a:r>
              <a:endParaRPr lang="en-US" altLang="zh-TW" dirty="0" smtClean="0"/>
            </a:p>
          </p:txBody>
        </p:sp>
        <p:grpSp>
          <p:nvGrpSpPr>
            <p:cNvPr id="97" name="群組 96"/>
            <p:cNvGrpSpPr/>
            <p:nvPr/>
          </p:nvGrpSpPr>
          <p:grpSpPr>
            <a:xfrm>
              <a:off x="8094149" y="4666421"/>
              <a:ext cx="1779372" cy="412813"/>
              <a:chOff x="7649305" y="3390139"/>
              <a:chExt cx="1779372" cy="412813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98" name="矩形 97"/>
              <p:cNvSpPr/>
              <p:nvPr/>
            </p:nvSpPr>
            <p:spPr>
              <a:xfrm>
                <a:off x="7649305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0</a:t>
                </a:r>
                <a:endParaRPr lang="zh-TW" altLang="en-US" dirty="0"/>
              </a:p>
            </p:txBody>
          </p:sp>
          <p:sp>
            <p:nvSpPr>
              <p:cNvPr id="99" name="矩形 98"/>
              <p:cNvSpPr/>
              <p:nvPr/>
            </p:nvSpPr>
            <p:spPr>
              <a:xfrm>
                <a:off x="8094148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 smtClean="0"/>
                  <a:t>1</a:t>
                </a:r>
                <a:endParaRPr lang="zh-TW" altLang="en-US" dirty="0"/>
              </a:p>
            </p:txBody>
          </p:sp>
          <p:sp>
            <p:nvSpPr>
              <p:cNvPr id="100" name="矩形 99"/>
              <p:cNvSpPr/>
              <p:nvPr/>
            </p:nvSpPr>
            <p:spPr>
              <a:xfrm>
                <a:off x="8538991" y="3390139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2</a:t>
                </a:r>
                <a:endParaRPr lang="zh-TW" altLang="en-US" dirty="0"/>
              </a:p>
            </p:txBody>
          </p:sp>
          <p:sp>
            <p:nvSpPr>
              <p:cNvPr id="101" name="矩形 100"/>
              <p:cNvSpPr/>
              <p:nvPr/>
            </p:nvSpPr>
            <p:spPr>
              <a:xfrm>
                <a:off x="8983834" y="3391060"/>
                <a:ext cx="444843" cy="411892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dirty="0"/>
                  <a:t>3</a:t>
                </a:r>
                <a:endParaRPr lang="zh-TW" altLang="en-US" dirty="0"/>
              </a:p>
            </p:txBody>
          </p:sp>
        </p:grpSp>
        <p:sp>
          <p:nvSpPr>
            <p:cNvPr id="102" name="矩形 101"/>
            <p:cNvSpPr/>
            <p:nvPr/>
          </p:nvSpPr>
          <p:spPr>
            <a:xfrm>
              <a:off x="8094143" y="5033578"/>
              <a:ext cx="1779376" cy="4118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dirty="0"/>
                <a:t>偶</a:t>
              </a:r>
              <a:r>
                <a:rPr lang="zh-TW" altLang="en-US" dirty="0" smtClean="0"/>
                <a:t>合</a:t>
              </a:r>
              <a:r>
                <a:rPr lang="zh-TW" altLang="en-US" dirty="0"/>
                <a:t>介面</a:t>
              </a:r>
            </a:p>
          </p:txBody>
        </p:sp>
        <p:cxnSp>
          <p:nvCxnSpPr>
            <p:cNvPr id="105" name="直線單箭頭接點 104"/>
            <p:cNvCxnSpPr>
              <a:stCxn id="96" idx="3"/>
              <a:endCxn id="102" idx="1"/>
            </p:cNvCxnSpPr>
            <p:nvPr/>
          </p:nvCxnSpPr>
          <p:spPr>
            <a:xfrm>
              <a:off x="7649302" y="5239524"/>
              <a:ext cx="444841" cy="0"/>
            </a:xfrm>
            <a:prstGeom prst="straightConnector1">
              <a:avLst/>
            </a:prstGeom>
            <a:ln w="31750">
              <a:solidFill>
                <a:srgbClr val="FF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文字方塊 115"/>
            <p:cNvSpPr txBox="1"/>
            <p:nvPr/>
          </p:nvSpPr>
          <p:spPr>
            <a:xfrm>
              <a:off x="9960669" y="4666420"/>
              <a:ext cx="2041683" cy="116955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zh-TW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comps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= 2</a:t>
              </a:r>
            </a:p>
            <a:p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AtmID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=1</a:t>
              </a:r>
            </a:p>
            <a:p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OcnID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=2</a:t>
              </a:r>
            </a:p>
            <a:p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compid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(1)=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AtmID</a:t>
              </a:r>
              <a:endParaRPr lang="en-US" altLang="zh-TW" sz="14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altLang="zh-TW" sz="14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ompid</a:t>
              </a:r>
              <a:r>
                <a:rPr lang="en-US" altLang="zh-TW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(2)=</a:t>
              </a:r>
              <a:r>
                <a:rPr lang="en-US" altLang="zh-TW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OcnID</a:t>
              </a:r>
              <a:endParaRPr lang="zh-TW" alt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25" name="文字方塊 124"/>
          <p:cNvSpPr txBox="1"/>
          <p:nvPr/>
        </p:nvSpPr>
        <p:spPr>
          <a:xfrm>
            <a:off x="5486633" y="5887032"/>
            <a:ext cx="5065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雖然組成模式跟偶合介面共用計算資源，但在進行偶合資料傳輸或運算時，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</a:t>
            </a:r>
            <a:r>
              <a:rPr lang="zh-TW" altLang="en-US" dirty="0" smtClean="0"/>
              <a:t>會將變數存成</a:t>
            </a:r>
            <a:r>
              <a:rPr lang="zh-TW" altLang="en-US" dirty="0" smtClean="0">
                <a:solidFill>
                  <a:srgbClr val="FF0000"/>
                </a:solidFill>
              </a:rPr>
              <a:t>一維陣列</a:t>
            </a:r>
            <a:r>
              <a:rPr lang="zh-TW" altLang="en-US" dirty="0" smtClean="0"/>
              <a:t>來提升處理資料的效能。</a:t>
            </a:r>
            <a:endParaRPr lang="zh-TW" altLang="en-US" dirty="0"/>
          </a:p>
        </p:txBody>
      </p:sp>
      <p:sp>
        <p:nvSpPr>
          <p:cNvPr id="60" name="文字方塊 104"/>
          <p:cNvSpPr txBox="1"/>
          <p:nvPr/>
        </p:nvSpPr>
        <p:spPr>
          <a:xfrm>
            <a:off x="3702469" y="1769961"/>
            <a:ext cx="216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取得</a:t>
            </a:r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MPI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環境變數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3" name="文字方塊 104"/>
          <p:cNvSpPr txBox="1"/>
          <p:nvPr/>
        </p:nvSpPr>
        <p:spPr>
          <a:xfrm>
            <a:off x="3973863" y="4300700"/>
            <a:ext cx="2167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TW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MCT</a:t>
            </a:r>
            <a:r>
              <a:rPr lang="zh-TW" altLang="en-US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初始化</a:t>
            </a:r>
            <a:endParaRPr lang="en-US" altLang="zh-TW" dirty="0" smtClean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831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pPr algn="ctr"/>
            <a:r>
              <a:rPr lang="zh-TW" altLang="en-US" dirty="0"/>
              <a:t>海氣偶合系統</a:t>
            </a:r>
            <a:r>
              <a:rPr lang="zh-TW" altLang="en-US" dirty="0" smtClean="0"/>
              <a:t>架構 </a:t>
            </a:r>
            <a:r>
              <a:rPr lang="en-US" altLang="zh-TW" dirty="0" smtClean="0"/>
              <a:t>-</a:t>
            </a:r>
            <a:r>
              <a:rPr lang="zh-TW" altLang="en-US" dirty="0" smtClean="0"/>
              <a:t> </a:t>
            </a:r>
            <a:r>
              <a:rPr lang="zh-TW" altLang="en-US" dirty="0" smtClean="0"/>
              <a:t>交換</a:t>
            </a:r>
            <a:r>
              <a:rPr lang="zh-TW" altLang="en-US" dirty="0" smtClean="0"/>
              <a:t>通量</a:t>
            </a:r>
            <a:r>
              <a:rPr lang="en-US" altLang="zh-TW" dirty="0"/>
              <a:t/>
            </a:r>
            <a:br>
              <a:rPr lang="en-US" altLang="zh-TW" dirty="0"/>
            </a:b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1915195" y="2310522"/>
            <a:ext cx="9706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Wind stress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7986" y="1576079"/>
            <a:ext cx="3167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風</a:t>
            </a:r>
            <a:r>
              <a:rPr lang="zh-TW" altLang="en-US" sz="3200" dirty="0" smtClean="0"/>
              <a:t>應力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dyne/cm^2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07986" y="2922022"/>
            <a:ext cx="30024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 smtClean="0"/>
              <a:t>熱通量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Watt/m^2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360950" y="4267965"/>
            <a:ext cx="36330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/>
              <a:t>質量</a:t>
            </a:r>
            <a:r>
              <a:rPr lang="zh-TW" altLang="en-US" sz="3200" dirty="0" smtClean="0"/>
              <a:t>通量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(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kg/M^2/sec</a:t>
            </a:r>
            <a:r>
              <a:rPr lang="en-US" altLang="zh-TW" sz="32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)</a:t>
            </a:r>
            <a:endParaRPr lang="zh-TW" altLang="en-US" sz="32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915195" y="5002575"/>
            <a:ext cx="8451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Precipitation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zh-TW" altLang="en-US" sz="2400" dirty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evaporation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river run-off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915194" y="3656465"/>
            <a:ext cx="9589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Sensible heat 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+</a:t>
            </a:r>
            <a:r>
              <a:rPr lang="zh-TW" altLang="en-US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2400" dirty="0" smtClean="0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latent heat + net long wave + net short wave</a:t>
            </a:r>
            <a:endParaRPr lang="zh-TW" altLang="en-US" sz="2400" dirty="0"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0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7557</TotalTime>
  <Words>982</Words>
  <Application>Microsoft Office PowerPoint</Application>
  <PresentationFormat>寬螢幕</PresentationFormat>
  <Paragraphs>239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Arial Unicode MS</vt:lpstr>
      <vt:lpstr>微軟正黑體</vt:lpstr>
      <vt:lpstr>標楷體</vt:lpstr>
      <vt:lpstr>Arial</vt:lpstr>
      <vt:lpstr>Century Gothic</vt:lpstr>
      <vt:lpstr>Courier New</vt:lpstr>
      <vt:lpstr>Times New Roman</vt:lpstr>
      <vt:lpstr>Wingdings 3</vt:lpstr>
      <vt:lpstr>絲縷</vt:lpstr>
      <vt:lpstr>全球海氣偶合數值預報模式對中長期天氣預報結果的改善 – 以馬登-朱利安震盪為例</vt:lpstr>
      <vt:lpstr>大綱</vt:lpstr>
      <vt:lpstr>動機</vt:lpstr>
      <vt:lpstr>海氣偶合系統架構 – 遭遇問題</vt:lpstr>
      <vt:lpstr>海氣偶合系統架構 – 運作架構 </vt:lpstr>
      <vt:lpstr>海氣偶合系統架構 – 運作架構 </vt:lpstr>
      <vt:lpstr>海氣偶合系統架構 – 主驅動器工作 </vt:lpstr>
      <vt:lpstr>海氣偶合系統架構 – 大氣模式工作 </vt:lpstr>
      <vt:lpstr>海氣偶合系統架構 - 交換通量 </vt:lpstr>
      <vt:lpstr>馬登朱利安震盪的模擬  </vt:lpstr>
      <vt:lpstr>結果與討論 – 觀測資料 </vt:lpstr>
      <vt:lpstr>結果與討論 - 24小時降水 </vt:lpstr>
      <vt:lpstr>結果與討論 –熱通量與降水 </vt:lpstr>
      <vt:lpstr>結果與討論 – 海表面溫度變化</vt:lpstr>
      <vt:lpstr>PowerPoint 簡報</vt:lpstr>
      <vt:lpstr>結論</vt:lpstr>
      <vt:lpstr>Thanks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MCT耦合器實作教學</dc:title>
  <dc:creator>user</dc:creator>
  <cp:lastModifiedBy>YUN-CHUAN SHAO</cp:lastModifiedBy>
  <cp:revision>314</cp:revision>
  <dcterms:created xsi:type="dcterms:W3CDTF">2017-12-21T00:00:11Z</dcterms:created>
  <dcterms:modified xsi:type="dcterms:W3CDTF">2018-09-06T06:45:59Z</dcterms:modified>
</cp:coreProperties>
</file>