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804" r:id="rId2"/>
    <p:sldId id="858" r:id="rId3"/>
    <p:sldId id="806" r:id="rId4"/>
    <p:sldId id="805" r:id="rId5"/>
    <p:sldId id="859" r:id="rId6"/>
    <p:sldId id="850" r:id="rId7"/>
    <p:sldId id="849" r:id="rId8"/>
    <p:sldId id="851" r:id="rId9"/>
    <p:sldId id="848" r:id="rId10"/>
    <p:sldId id="834" r:id="rId11"/>
    <p:sldId id="852" r:id="rId12"/>
    <p:sldId id="853" r:id="rId13"/>
    <p:sldId id="854" r:id="rId14"/>
    <p:sldId id="855" r:id="rId15"/>
    <p:sldId id="808" r:id="rId16"/>
    <p:sldId id="856" r:id="rId17"/>
    <p:sldId id="857" r:id="rId18"/>
    <p:sldId id="807" r:id="rId19"/>
    <p:sldId id="809" r:id="rId20"/>
    <p:sldId id="810" r:id="rId21"/>
    <p:sldId id="812" r:id="rId22"/>
    <p:sldId id="813" r:id="rId23"/>
    <p:sldId id="824" r:id="rId24"/>
    <p:sldId id="823" r:id="rId25"/>
    <p:sldId id="814" r:id="rId26"/>
    <p:sldId id="815" r:id="rId27"/>
    <p:sldId id="816" r:id="rId28"/>
    <p:sldId id="860" r:id="rId29"/>
    <p:sldId id="861" r:id="rId30"/>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ctr" rtl="0" fontAlgn="base">
      <a:spcBef>
        <a:spcPct val="0"/>
      </a:spcBef>
      <a:spcAft>
        <a:spcPct val="0"/>
      </a:spcAft>
      <a:defRPr sz="1200" kern="1200">
        <a:solidFill>
          <a:schemeClr val="tx1"/>
        </a:solidFill>
        <a:latin typeface="Times New Roman" pitchFamily="18" charset="0"/>
        <a:ea typeface="ＭＳ Ｐゴシック" charset="-128"/>
        <a:cs typeface="+mn-cs"/>
      </a:defRPr>
    </a:lvl1pPr>
    <a:lvl2pPr marL="4572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2pPr>
    <a:lvl3pPr marL="9144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3pPr>
    <a:lvl4pPr marL="13716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4pPr>
    <a:lvl5pPr marL="18288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Times New Roman" pitchFamily="18" charset="0"/>
        <a:ea typeface="ＭＳ Ｐゴシック" charset="-128"/>
        <a:cs typeface="+mn-cs"/>
      </a:defRPr>
    </a:lvl6pPr>
    <a:lvl7pPr marL="2743200" algn="l" defTabSz="914400" rtl="0" eaLnBrk="1" latinLnBrk="0" hangingPunct="1">
      <a:defRPr sz="1200" kern="1200">
        <a:solidFill>
          <a:schemeClr val="tx1"/>
        </a:solidFill>
        <a:latin typeface="Times New Roman" pitchFamily="18" charset="0"/>
        <a:ea typeface="ＭＳ Ｐゴシック" charset="-128"/>
        <a:cs typeface="+mn-cs"/>
      </a:defRPr>
    </a:lvl7pPr>
    <a:lvl8pPr marL="3200400" algn="l" defTabSz="914400" rtl="0" eaLnBrk="1" latinLnBrk="0" hangingPunct="1">
      <a:defRPr sz="1200" kern="1200">
        <a:solidFill>
          <a:schemeClr val="tx1"/>
        </a:solidFill>
        <a:latin typeface="Times New Roman" pitchFamily="18" charset="0"/>
        <a:ea typeface="ＭＳ Ｐゴシック" charset="-128"/>
        <a:cs typeface="+mn-cs"/>
      </a:defRPr>
    </a:lvl8pPr>
    <a:lvl9pPr marL="3657600" algn="l" defTabSz="914400" rtl="0" eaLnBrk="1" latinLnBrk="0" hangingPunct="1">
      <a:defRPr sz="1200" kern="1200">
        <a:solidFill>
          <a:schemeClr val="tx1"/>
        </a:solidFill>
        <a:latin typeface="Times New Roman" pitchFamily="18" charset="0"/>
        <a:ea typeface="ＭＳ Ｐゴシック" charset="-128"/>
        <a:cs typeface="+mn-cs"/>
      </a:defRPr>
    </a:lvl9pPr>
  </p:defaultTextStyle>
  <p:extLst>
    <p:ext uri="{EFAFB233-063F-42B5-8137-9DF3F51BA10A}">
      <p15:sldGuideLst xmlns="" xmlns:p15="http://schemas.microsoft.com/office/powerpoint/2012/main">
        <p15:guide id="1" orient="horz" pos="4032">
          <p15:clr>
            <a:srgbClr val="A4A3A4"/>
          </p15:clr>
        </p15:guide>
        <p15:guide id="2" orient="horz" pos="768">
          <p15:clr>
            <a:srgbClr val="A4A3A4"/>
          </p15:clr>
        </p15:guide>
        <p15:guide id="3" pos="288">
          <p15:clr>
            <a:srgbClr val="A4A3A4"/>
          </p15:clr>
        </p15:guide>
        <p15:guide id="4" pos="5472">
          <p15:clr>
            <a:srgbClr val="A4A3A4"/>
          </p15:clr>
        </p15:guide>
      </p15:sldGuideLst>
    </p:ext>
    <p:ext uri="{2D200454-40CA-4A62-9FC3-DE9A4176ACB9}">
      <p15:notesGuideLst xmlns=""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478FF"/>
    <a:srgbClr val="180F9B"/>
    <a:srgbClr val="057D44"/>
    <a:srgbClr val="CC6600"/>
    <a:srgbClr val="1467FF"/>
    <a:srgbClr val="66FF33"/>
    <a:srgbClr val="007B7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2" autoAdjust="0"/>
    <p:restoredTop sz="68468" autoAdjust="0"/>
  </p:normalViewPr>
  <p:slideViewPr>
    <p:cSldViewPr>
      <p:cViewPr varScale="1">
        <p:scale>
          <a:sx n="90" d="100"/>
          <a:sy n="90" d="100"/>
        </p:scale>
        <p:origin x="-2406" y="-108"/>
      </p:cViewPr>
      <p:guideLst>
        <p:guide orient="horz" pos="4032"/>
        <p:guide orient="horz" pos="768"/>
        <p:guide pos="288"/>
        <p:guide pos="5472"/>
      </p:guideLst>
    </p:cSldViewPr>
  </p:slideViewPr>
  <p:outlineViewPr>
    <p:cViewPr>
      <p:scale>
        <a:sx n="33" d="100"/>
        <a:sy n="33" d="100"/>
      </p:scale>
      <p:origin x="0" y="10862"/>
    </p:cViewPr>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70" d="100"/>
          <a:sy n="70" d="100"/>
        </p:scale>
        <p:origin x="-1997" y="-82"/>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5" Type="http://schemas.openxmlformats.org/officeDocument/2006/relationships/image" Target="../media/image36.wmf"/><Relationship Id="rId4"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92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5513" y="4387850"/>
            <a:ext cx="5099050" cy="4156075"/>
          </a:xfrm>
          <a:prstGeom prst="rect">
            <a:avLst/>
          </a:prstGeom>
          <a:noFill/>
          <a:ln w="12700">
            <a:noFill/>
            <a:miter lim="800000"/>
            <a:headEnd/>
            <a:tailEnd/>
          </a:ln>
          <a:effectLst/>
        </p:spPr>
        <p:txBody>
          <a:bodyPr vert="horz" wrap="square" lIns="91746" tIns="45068" rIns="91746" bIns="4506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1" name="Rectangle 3"/>
          <p:cNvSpPr>
            <a:spLocks noGrp="1" noRot="1" noChangeAspect="1" noChangeArrowheads="1" noTextEdit="1"/>
          </p:cNvSpPr>
          <p:nvPr>
            <p:ph type="sldImg" idx="2"/>
          </p:nvPr>
        </p:nvSpPr>
        <p:spPr bwMode="auto">
          <a:xfrm>
            <a:off x="1166813" y="692150"/>
            <a:ext cx="4618037" cy="34639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8837002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impact-scale/overwash.ph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impact-scale/overwash.php"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impact-scale/overwash.ph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afternoon. My name is </a:t>
            </a:r>
            <a:r>
              <a:rPr lang="en-US" baseline="0" dirty="0" err="1" smtClean="0"/>
              <a:t>Maitane</a:t>
            </a:r>
            <a:r>
              <a:rPr lang="en-US" baseline="0" dirty="0" smtClean="0"/>
              <a:t> </a:t>
            </a:r>
            <a:r>
              <a:rPr lang="en-US" baseline="0" dirty="0" err="1" smtClean="0"/>
              <a:t>Olabarrieta</a:t>
            </a:r>
            <a:r>
              <a:rPr lang="en-US" baseline="0" dirty="0" smtClean="0"/>
              <a:t> and the work I am going to show now was done in collaboration with John and Brandy Armstrong.</a:t>
            </a:r>
          </a:p>
          <a:p>
            <a:r>
              <a:rPr lang="en-US" baseline="0" dirty="0" smtClean="0"/>
              <a:t>Our main interest, when we started with this project, was to analyze the sensitivity of COAWST to the wind wave roughness effects, and who the feedbacks between the wind, heat fluxes and waves would affect the estimation of wind intensity, waves, surface ocean currents and the storm surge. To make this analysis we selected a extreme storm (</a:t>
            </a:r>
            <a:r>
              <a:rPr lang="en-US" baseline="0" dirty="0" err="1" smtClean="0"/>
              <a:t>NorIda</a:t>
            </a:r>
            <a:r>
              <a:rPr lang="en-US" baseline="0" dirty="0" smtClean="0"/>
              <a:t> that happened in November 2009).</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This is to say that we analyzed the effect of the interaction indicated with the red and green arrows together.</a:t>
            </a:r>
            <a:endParaRPr lang="en-US" smtClean="0"/>
          </a:p>
          <a:p>
            <a:pPr eaLnBrk="1" hangingPunct="1">
              <a:spcBef>
                <a:spcPct val="0"/>
              </a:spcBef>
            </a:pPr>
            <a:endParaRPr lang="en-US" smtClean="0"/>
          </a:p>
        </p:txBody>
      </p:sp>
      <p:sp>
        <p:nvSpPr>
          <p:cNvPr id="44036"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E7A058D1-F8CD-4425-ABA5-50EDDAB1C4A6}" type="slidenum">
              <a:rPr lang="en-US"/>
              <a:pPr eaLnBrk="1" hangingPunct="1"/>
              <a:t>20</a:t>
            </a:fld>
            <a:endParaRPr lang="en-US"/>
          </a:p>
        </p:txBody>
      </p:sp>
    </p:spTree>
    <p:extLst>
      <p:ext uri="{BB962C8B-B14F-4D97-AF65-F5344CB8AC3E}">
        <p14:creationId xmlns:p14="http://schemas.microsoft.com/office/powerpoint/2010/main" val="3459091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6084"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F2475FAF-F725-4E60-8290-8DB0C1EADCCE}" type="slidenum">
              <a:rPr lang="en-US"/>
              <a:pPr eaLnBrk="1" hangingPunct="1"/>
              <a:t>21</a:t>
            </a:fld>
            <a:endParaRPr lang="en-US"/>
          </a:p>
        </p:txBody>
      </p:sp>
    </p:spTree>
    <p:extLst>
      <p:ext uri="{BB962C8B-B14F-4D97-AF65-F5344CB8AC3E}">
        <p14:creationId xmlns:p14="http://schemas.microsoft.com/office/powerpoint/2010/main" val="18625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7108"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ABBE57BD-65E4-44C7-B0AF-9821CA2D3808}" type="slidenum">
              <a:rPr lang="en-US"/>
              <a:pPr eaLnBrk="1" hangingPunct="1"/>
              <a:t>22</a:t>
            </a:fld>
            <a:endParaRPr lang="en-US"/>
          </a:p>
        </p:txBody>
      </p:sp>
    </p:spTree>
    <p:extLst>
      <p:ext uri="{BB962C8B-B14F-4D97-AF65-F5344CB8AC3E}">
        <p14:creationId xmlns:p14="http://schemas.microsoft.com/office/powerpoint/2010/main" val="240786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2708"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A463E3A6-C89E-484D-AE68-EB94D92EB799}" type="slidenum">
              <a:rPr lang="en-US" altLang="en-US"/>
              <a:pPr eaLnBrk="1" hangingPunct="1"/>
              <a:t>23</a:t>
            </a:fld>
            <a:endParaRPr lang="en-US" altLang="en-US"/>
          </a:p>
        </p:txBody>
      </p:sp>
    </p:spTree>
    <p:extLst>
      <p:ext uri="{BB962C8B-B14F-4D97-AF65-F5344CB8AC3E}">
        <p14:creationId xmlns:p14="http://schemas.microsoft.com/office/powerpoint/2010/main" val="898415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684"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50641174-3687-4B38-8B3C-16FDEE755731}" type="slidenum">
              <a:rPr lang="en-US" altLang="en-US"/>
              <a:pPr eaLnBrk="1" hangingPunct="1"/>
              <a:t>24</a:t>
            </a:fld>
            <a:endParaRPr lang="en-US" altLang="en-US"/>
          </a:p>
        </p:txBody>
      </p:sp>
    </p:spTree>
    <p:extLst>
      <p:ext uri="{BB962C8B-B14F-4D97-AF65-F5344CB8AC3E}">
        <p14:creationId xmlns:p14="http://schemas.microsoft.com/office/powerpoint/2010/main" val="335465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8132"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FC0313E7-1F29-4496-A1D8-B4884BC3B5AD}" type="slidenum">
              <a:rPr lang="en-US"/>
              <a:pPr eaLnBrk="1" hangingPunct="1"/>
              <a:t>25</a:t>
            </a:fld>
            <a:endParaRPr lang="en-US"/>
          </a:p>
        </p:txBody>
      </p:sp>
    </p:spTree>
    <p:extLst>
      <p:ext uri="{BB962C8B-B14F-4D97-AF65-F5344CB8AC3E}">
        <p14:creationId xmlns:p14="http://schemas.microsoft.com/office/powerpoint/2010/main" val="364736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9156"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83CE30B9-C498-46B0-BD40-4C4D4A415845}" type="slidenum">
              <a:rPr lang="en-US"/>
              <a:pPr eaLnBrk="1" hangingPunct="1"/>
              <a:t>26</a:t>
            </a:fld>
            <a:endParaRPr lang="en-US"/>
          </a:p>
        </p:txBody>
      </p:sp>
    </p:spTree>
    <p:extLst>
      <p:ext uri="{BB962C8B-B14F-4D97-AF65-F5344CB8AC3E}">
        <p14:creationId xmlns:p14="http://schemas.microsoft.com/office/powerpoint/2010/main" val="620912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0180"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9B33540F-40C9-483D-8409-43CAEDD6C7F3}" type="slidenum">
              <a:rPr lang="en-US"/>
              <a:pPr eaLnBrk="1" hangingPunct="1"/>
              <a:t>27</a:t>
            </a:fld>
            <a:endParaRPr lang="en-US"/>
          </a:p>
        </p:txBody>
      </p:sp>
    </p:spTree>
    <p:extLst>
      <p:ext uri="{BB962C8B-B14F-4D97-AF65-F5344CB8AC3E}">
        <p14:creationId xmlns:p14="http://schemas.microsoft.com/office/powerpoint/2010/main" val="1575410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smtClean="0"/>
          </a:p>
          <a:p>
            <a:pPr>
              <a:defRPr/>
            </a:pPr>
            <a:endParaRPr lang="en-US" dirty="0" smtClean="0"/>
          </a:p>
          <a:p>
            <a:pPr>
              <a:defRPr/>
            </a:pPr>
            <a:r>
              <a:rPr lang="en-US" b="1" dirty="0" smtClean="0"/>
              <a:t>Location 1: Oblique aerial photography from Wallops Island, VA</a:t>
            </a:r>
            <a:r>
              <a:rPr lang="en-US" dirty="0" smtClean="0"/>
              <a:t> on May 21, 2009 (top) and December 4, 2009 (bottom), roughly two weeks after the storm. The yellow arrows point to the same location in each photograph. The protective beach fronting this section of the NASA facility on Wallops Island was severely eroded, exposing what appears to be more than one generation of shore protection structures. Some </a:t>
            </a:r>
            <a:r>
              <a:rPr lang="en-US" dirty="0" err="1" smtClean="0">
                <a:hlinkClick r:id="rId3" action="ppaction://hlinkfile"/>
              </a:rPr>
              <a:t>overwash</a:t>
            </a:r>
            <a:r>
              <a:rPr lang="en-US" dirty="0" smtClean="0"/>
              <a:t> deposition is evident in the post-storm photograph, particularly in the right (north) half of the image. </a:t>
            </a:r>
          </a:p>
          <a:p>
            <a:pPr>
              <a:defRPr/>
            </a:pPr>
            <a:endParaRPr lang="en-US" dirty="0" smtClean="0"/>
          </a:p>
          <a:p>
            <a:pPr>
              <a:defRPr/>
            </a:pPr>
            <a:endParaRPr lang="en-US" dirty="0" smtClean="0"/>
          </a:p>
          <a:p>
            <a:pPr marL="514350" indent="-514350" algn="just" eaLnBrk="1" hangingPunct="1">
              <a:buAutoNum type="arabicPeriod"/>
            </a:pPr>
            <a:r>
              <a:rPr lang="en-US" sz="1200" b="1" dirty="0" smtClean="0">
                <a:latin typeface="Arial" charset="0"/>
              </a:rPr>
              <a:t>HOW  MUCH DOES THE OCEAN SURFACE ROUGHNESS  PARAMETERIZATION AFFECT  WIND, WAVE AND SURGE PREDICTIONS DURING EXTREME STORMS?</a:t>
            </a:r>
          </a:p>
          <a:p>
            <a:pPr marL="514350" indent="-514350" algn="just" eaLnBrk="1" hangingPunct="1">
              <a:buAutoNum type="arabicPeriod"/>
            </a:pPr>
            <a:r>
              <a:rPr lang="en-US" sz="1200" b="1" dirty="0" smtClean="0">
                <a:latin typeface="Arial" charset="0"/>
              </a:rPr>
              <a:t>DOES THE MODEL SKILL IMPROVE WHEN INCLUDING THE WAVE DEPENDENCY?</a:t>
            </a:r>
          </a:p>
          <a:p>
            <a:pPr marL="514350" indent="-514350" algn="just" eaLnBrk="1" hangingPunct="1">
              <a:buAutoNum type="arabicPeriod"/>
            </a:pPr>
            <a:r>
              <a:rPr lang="en-US" sz="1200" b="1" dirty="0" smtClean="0">
                <a:latin typeface="Arial" charset="0"/>
              </a:rPr>
              <a:t>IS THERE ANY PARAMETERIZATION THAT PROVIDES THE BEST WIND, WAVE AND STORM SURGE ESTIMATIONS?</a:t>
            </a:r>
          </a:p>
          <a:p>
            <a:pPr>
              <a:defRPr/>
            </a:pPr>
            <a:endParaRPr lang="en-US" dirty="0" smtClean="0"/>
          </a:p>
          <a:p>
            <a:pPr>
              <a:defRPr/>
            </a:pPr>
            <a:endParaRPr lang="en-US" dirty="0"/>
          </a:p>
        </p:txBody>
      </p:sp>
    </p:spTree>
    <p:extLst>
      <p:ext uri="{BB962C8B-B14F-4D97-AF65-F5344CB8AC3E}">
        <p14:creationId xmlns:p14="http://schemas.microsoft.com/office/powerpoint/2010/main" val="2037343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5060"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4F21F950-5162-4B84-865C-9E906D74D49A}" type="slidenum">
              <a:rPr lang="en-US"/>
              <a:pPr eaLnBrk="1" hangingPunct="1"/>
              <a:t>29</a:t>
            </a:fld>
            <a:endParaRPr lang="en-US"/>
          </a:p>
        </p:txBody>
      </p:sp>
    </p:spTree>
    <p:extLst>
      <p:ext uri="{BB962C8B-B14F-4D97-AF65-F5344CB8AC3E}">
        <p14:creationId xmlns:p14="http://schemas.microsoft.com/office/powerpoint/2010/main" val="77232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smtClean="0"/>
          </a:p>
          <a:p>
            <a:pPr>
              <a:defRPr/>
            </a:pPr>
            <a:endParaRPr lang="en-US" dirty="0" smtClean="0"/>
          </a:p>
          <a:p>
            <a:pPr>
              <a:defRPr/>
            </a:pPr>
            <a:r>
              <a:rPr lang="en-US" b="1" dirty="0" smtClean="0"/>
              <a:t>Location 1: Oblique aerial photography from Wallops Island, VA</a:t>
            </a:r>
            <a:r>
              <a:rPr lang="en-US" dirty="0" smtClean="0"/>
              <a:t> on May 21, 2009 (top) and December 4, 2009 (bottom), roughly two weeks after the storm. The yellow arrows point to the same location in each photograph. The protective beach fronting this section of the NASA facility on Wallops Island was severely eroded, exposing what appears to be more than one generation of shore protection structures. Some </a:t>
            </a:r>
            <a:r>
              <a:rPr lang="en-US" dirty="0" err="1" smtClean="0">
                <a:hlinkClick r:id="rId3" action="ppaction://hlinkfile"/>
              </a:rPr>
              <a:t>overwash</a:t>
            </a:r>
            <a:r>
              <a:rPr lang="en-US" dirty="0" smtClean="0"/>
              <a:t> deposition is evident in the post-storm photograph, particularly in the right (north) half of the image. </a:t>
            </a:r>
          </a:p>
          <a:p>
            <a:pPr>
              <a:defRPr/>
            </a:pPr>
            <a:endParaRPr lang="en-US" dirty="0"/>
          </a:p>
        </p:txBody>
      </p:sp>
    </p:spTree>
    <p:extLst>
      <p:ext uri="{BB962C8B-B14F-4D97-AF65-F5344CB8AC3E}">
        <p14:creationId xmlns:p14="http://schemas.microsoft.com/office/powerpoint/2010/main" val="203734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Basically</a:t>
            </a:r>
            <a:r>
              <a:rPr lang="en-US" baseline="0" dirty="0" smtClean="0"/>
              <a:t> we wanted to determine was the effect of considering a wave dependent ocean roughness and how this dependency affects wind, wave and storm surge predictions.</a:t>
            </a:r>
            <a:endParaRPr lang="en-US" dirty="0" smtClean="0"/>
          </a:p>
        </p:txBody>
      </p:sp>
      <p:sp>
        <p:nvSpPr>
          <p:cNvPr id="39940"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ED42B5C7-293B-4FCB-8857-D3044B968589}" type="slidenum">
              <a:rPr lang="en-US"/>
              <a:pPr eaLnBrk="1" hangingPunct="1"/>
              <a:t>3</a:t>
            </a:fld>
            <a:endParaRPr lang="en-US"/>
          </a:p>
        </p:txBody>
      </p:sp>
    </p:spTree>
    <p:extLst>
      <p:ext uri="{BB962C8B-B14F-4D97-AF65-F5344CB8AC3E}">
        <p14:creationId xmlns:p14="http://schemas.microsoft.com/office/powerpoint/2010/main" val="378931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b="1" dirty="0" smtClean="0"/>
              <a:t>Location 4: Oblique aerial photography from </a:t>
            </a:r>
            <a:r>
              <a:rPr lang="en-US" b="1" dirty="0" err="1" smtClean="0"/>
              <a:t>Bodie</a:t>
            </a:r>
            <a:r>
              <a:rPr lang="en-US" b="1" dirty="0" smtClean="0"/>
              <a:t> Island (South Nags Head), NC</a:t>
            </a:r>
            <a:r>
              <a:rPr lang="en-US" dirty="0" smtClean="0"/>
              <a:t> on May 6, 2008 (top) and December 4, 2009 (bottom), roughly two weeks after the storm. The yellow arrows point to the same location in each photograph. Working from left to right (south to north) in the post-storm photograph, note (1) the dune erosion around the base of the southernmost house; (2) the road perpendicular to the beach has been undermined and has retreated to the approximate location of the orange truck in the 2008 photo; (3) the driveway that has been undermined and has lost pavement ; (4) a large pile of </a:t>
            </a:r>
            <a:r>
              <a:rPr lang="en-US" dirty="0" err="1" smtClean="0"/>
              <a:t>overwashed</a:t>
            </a:r>
            <a:r>
              <a:rPr lang="en-US" dirty="0" smtClean="0"/>
              <a:t> sand one block back from the beach that was likely cleared from the road; (5) the deterioration of the sand bag structure protecting oceanfront houses; (6) the change in exposed length of pilings on the house on the left (south) and the collapsed house on the right indicating undermining by erosion; (7) the significant </a:t>
            </a:r>
            <a:r>
              <a:rPr lang="en-US" dirty="0" err="1" smtClean="0"/>
              <a:t>erosional</a:t>
            </a:r>
            <a:r>
              <a:rPr lang="en-US" dirty="0" smtClean="0"/>
              <a:t> scarp located behind two oceanfront houses</a:t>
            </a:r>
          </a:p>
          <a:p>
            <a:pPr>
              <a:defRPr/>
            </a:pPr>
            <a:endParaRPr lang="en-US" dirty="0" smtClean="0"/>
          </a:p>
          <a:p>
            <a:pPr>
              <a:defRPr/>
            </a:pPr>
            <a:endParaRPr lang="en-US" dirty="0" smtClean="0"/>
          </a:p>
          <a:p>
            <a:pPr>
              <a:defRPr/>
            </a:pPr>
            <a:r>
              <a:rPr lang="en-US" b="1" dirty="0" smtClean="0"/>
              <a:t>Location 1: Oblique aerial photography from Wallops Island, VA</a:t>
            </a:r>
            <a:r>
              <a:rPr lang="en-US" dirty="0" smtClean="0"/>
              <a:t> on May 21, 2009 (top) and December 4, 2009 (bottom), roughly two weeks after the storm. The yellow arrows point to the same location in each photograph. The protective beach fronting this section of the NASA facility on Wallops Island was severely eroded, exposing what appears to be more than one generation of shore protection structures. Some </a:t>
            </a:r>
            <a:r>
              <a:rPr lang="en-US" dirty="0" err="1" smtClean="0">
                <a:hlinkClick r:id="rId3" action="ppaction://hlinkfile"/>
              </a:rPr>
              <a:t>overwash</a:t>
            </a:r>
            <a:r>
              <a:rPr lang="en-US" dirty="0" smtClean="0"/>
              <a:t> deposition is evident in the post-storm photograph, particularly in the right (north) half of the image. </a:t>
            </a:r>
          </a:p>
          <a:p>
            <a:pPr>
              <a:defRPr/>
            </a:pPr>
            <a:endParaRPr lang="en-US" dirty="0"/>
          </a:p>
        </p:txBody>
      </p:sp>
    </p:spTree>
    <p:extLst>
      <p:ext uri="{BB962C8B-B14F-4D97-AF65-F5344CB8AC3E}">
        <p14:creationId xmlns:p14="http://schemas.microsoft.com/office/powerpoint/2010/main" val="203734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Basically</a:t>
            </a:r>
            <a:r>
              <a:rPr lang="en-US" baseline="0" dirty="0" smtClean="0"/>
              <a:t> we wanted to determine was the effect of considering a wave dependent ocean roughness and how this dependency affects wind, wave and storm surge predictions.</a:t>
            </a:r>
            <a:endParaRPr lang="en-US" dirty="0" smtClean="0"/>
          </a:p>
        </p:txBody>
      </p:sp>
      <p:sp>
        <p:nvSpPr>
          <p:cNvPr id="39940"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ED42B5C7-293B-4FCB-8857-D3044B968589}" type="slidenum">
              <a:rPr lang="en-US"/>
              <a:pPr eaLnBrk="1" hangingPunct="1"/>
              <a:t>5</a:t>
            </a:fld>
            <a:endParaRPr lang="en-US"/>
          </a:p>
        </p:txBody>
      </p:sp>
    </p:spTree>
    <p:extLst>
      <p:ext uri="{BB962C8B-B14F-4D97-AF65-F5344CB8AC3E}">
        <p14:creationId xmlns:p14="http://schemas.microsoft.com/office/powerpoint/2010/main" val="378931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5060"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4F21F950-5162-4B84-865C-9E906D74D49A}" type="slidenum">
              <a:rPr lang="en-US"/>
              <a:pPr eaLnBrk="1" hangingPunct="1"/>
              <a:t>9</a:t>
            </a:fld>
            <a:endParaRPr lang="en-US"/>
          </a:p>
        </p:txBody>
      </p:sp>
    </p:spTree>
    <p:extLst>
      <p:ext uri="{BB962C8B-B14F-4D97-AF65-F5344CB8AC3E}">
        <p14:creationId xmlns:p14="http://schemas.microsoft.com/office/powerpoint/2010/main" val="772324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Biggest effect was with the waves.  Swan used OOST.</a:t>
            </a:r>
          </a:p>
        </p:txBody>
      </p:sp>
      <p:sp>
        <p:nvSpPr>
          <p:cNvPr id="41988"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EC2224F3-5473-451A-A18F-177911A99F6C}" type="slidenum">
              <a:rPr lang="en-US"/>
              <a:pPr eaLnBrk="1" hangingPunct="1"/>
              <a:t>15</a:t>
            </a:fld>
            <a:endParaRPr lang="en-US"/>
          </a:p>
        </p:txBody>
      </p:sp>
    </p:spTree>
    <p:extLst>
      <p:ext uri="{BB962C8B-B14F-4D97-AF65-F5344CB8AC3E}">
        <p14:creationId xmlns:p14="http://schemas.microsoft.com/office/powerpoint/2010/main" val="449093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964"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46803D55-213D-4689-855B-8885D51418BB}" type="slidenum">
              <a:rPr lang="en-US"/>
              <a:pPr eaLnBrk="1" hangingPunct="1"/>
              <a:t>18</a:t>
            </a:fld>
            <a:endParaRPr lang="en-US"/>
          </a:p>
        </p:txBody>
      </p:sp>
    </p:spTree>
    <p:extLst>
      <p:ext uri="{BB962C8B-B14F-4D97-AF65-F5344CB8AC3E}">
        <p14:creationId xmlns:p14="http://schemas.microsoft.com/office/powerpoint/2010/main" val="841957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3012" name="Slide Number Placeholder 3"/>
          <p:cNvSpPr>
            <a:spLocks noGrp="1"/>
          </p:cNvSpPr>
          <p:nvPr>
            <p:ph type="sldNum" sz="quarter" idx="4294967295"/>
          </p:nvPr>
        </p:nvSpPr>
        <p:spPr bwMode="auto">
          <a:xfrm>
            <a:off x="3937000" y="8774113"/>
            <a:ext cx="3011488"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90" tIns="43745" rIns="87490" bIns="43745"/>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9C961018-43F8-4B4C-893A-8E32FB3B64D8}" type="slidenum">
              <a:rPr lang="en-US"/>
              <a:pPr eaLnBrk="1" hangingPunct="1"/>
              <a:t>19</a:t>
            </a:fld>
            <a:endParaRPr lang="en-US"/>
          </a:p>
        </p:txBody>
      </p:sp>
    </p:spTree>
    <p:extLst>
      <p:ext uri="{BB962C8B-B14F-4D97-AF65-F5344CB8AC3E}">
        <p14:creationId xmlns:p14="http://schemas.microsoft.com/office/powerpoint/2010/main" val="2023847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404813" y="6083300"/>
            <a:ext cx="20161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p>
            <a:pPr algn="l" defTabSz="885825" eaLnBrk="0" hangingPunct="0"/>
            <a:r>
              <a:rPr lang="en-US" sz="1000" b="1">
                <a:solidFill>
                  <a:schemeClr val="bg1"/>
                </a:solidFill>
                <a:latin typeface="Arial" charset="0"/>
              </a:rPr>
              <a:t>U.S. Department of the Interior</a:t>
            </a:r>
          </a:p>
          <a:p>
            <a:pPr algn="l" defTabSz="885825" eaLnBrk="0" hangingPunct="0"/>
            <a:r>
              <a:rPr lang="en-US" sz="1000" b="1">
                <a:solidFill>
                  <a:schemeClr val="bg1"/>
                </a:solidFill>
                <a:latin typeface="Arial" charset="0"/>
              </a:rPr>
              <a:t>U.S. Geological Survey</a:t>
            </a:r>
          </a:p>
        </p:txBody>
      </p:sp>
      <p:pic>
        <p:nvPicPr>
          <p:cNvPr id="5" name="Picture 9" descr="ident_4_onscreen_png"/>
          <p:cNvPicPr>
            <a:picLocks noChangeAspect="1" noChangeArrowheads="1"/>
          </p:cNvPicPr>
          <p:nvPr userDrawn="1"/>
        </p:nvPicPr>
        <p:blipFill>
          <a:blip r:embed="rId2" cstate="print">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64850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407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136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6957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143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423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64540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141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4716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249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506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2208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782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1A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1" descr="ident-small_4_onscreen_png"/>
          <p:cNvPicPr>
            <a:picLocks noChangeAspect="1" noChangeArrowheads="1"/>
          </p:cNvPicPr>
          <p:nvPr userDrawn="1"/>
        </p:nvPicPr>
        <p:blipFill>
          <a:blip r:embed="rId14">
            <a:lum bright="100000"/>
            <a:extLst>
              <a:ext uri="{28A0092B-C50C-407E-A947-70E740481C1C}">
                <a14:useLocalDpi xmlns:a14="http://schemas.microsoft.com/office/drawing/2010/main" val="0"/>
              </a:ext>
            </a:extLst>
          </a:blip>
          <a:srcRect/>
          <a:stretch>
            <a:fillRect/>
          </a:stretch>
        </p:blipFill>
        <p:spPr bwMode="black">
          <a:xfrm>
            <a:off x="45720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63"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Lst>
  <p:txStyles>
    <p:title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rf-model.org/index.php" TargetMode="External"/><Relationship Id="rId11" Type="http://schemas.openxmlformats.org/officeDocument/2006/relationships/hyperlink" Target="https://www.myroms.org/projects/cstm" TargetMode="External"/><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4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9.xml"/><Relationship Id="rId7" Type="http://schemas.openxmlformats.org/officeDocument/2006/relationships/image" Target="../media/image33.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34.wm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wrf-model.org/index.php" TargetMode="External"/><Relationship Id="rId11" Type="http://schemas.openxmlformats.org/officeDocument/2006/relationships/hyperlink" Target="https://www.myroms.org/projects/cstm" TargetMode="External"/><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rf-model.org/index.php" TargetMode="External"/><Relationship Id="rId11" Type="http://schemas.openxmlformats.org/officeDocument/2006/relationships/hyperlink" Target="https://www.myroms.org/projects/cstm" TargetMode="External"/><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9.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36.wmf"/><Relationship Id="rId3" Type="http://schemas.openxmlformats.org/officeDocument/2006/relationships/notesSlide" Target="../notesSlides/notesSlide6.xml"/><Relationship Id="rId7" Type="http://schemas.openxmlformats.org/officeDocument/2006/relationships/image" Target="../media/image33.wmf"/><Relationship Id="rId12"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3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1905000"/>
            <a:ext cx="8229600" cy="1295400"/>
          </a:xfrm>
        </p:spPr>
        <p:txBody>
          <a:bodyPr/>
          <a:lstStyle/>
          <a:p>
            <a:pPr algn="ctr"/>
            <a:r>
              <a:rPr lang="en-US" dirty="0" smtClean="0"/>
              <a:t>Effects of wave dependent ocean roughness during Hurricane Ida – </a:t>
            </a:r>
            <a:r>
              <a:rPr lang="en-US" dirty="0" err="1" smtClean="0"/>
              <a:t>Nor’Ida</a:t>
            </a:r>
            <a:endParaRPr lang="en-US" dirty="0"/>
          </a:p>
        </p:txBody>
      </p:sp>
      <p:sp>
        <p:nvSpPr>
          <p:cNvPr id="2" name="Rectangle 1"/>
          <p:cNvSpPr/>
          <p:nvPr/>
        </p:nvSpPr>
        <p:spPr>
          <a:xfrm>
            <a:off x="2209800" y="5867400"/>
            <a:ext cx="6934200" cy="830997"/>
          </a:xfrm>
          <a:prstGeom prst="rect">
            <a:avLst/>
          </a:prstGeom>
        </p:spPr>
        <p:txBody>
          <a:bodyPr wrap="square">
            <a:spAutoFit/>
          </a:bodyPr>
          <a:lstStyle/>
          <a:p>
            <a:pPr algn="just"/>
            <a:r>
              <a:rPr lang="en-US" sz="1600" dirty="0" err="1">
                <a:solidFill>
                  <a:schemeClr val="bg1"/>
                </a:solidFill>
              </a:rPr>
              <a:t>Olabarrieta</a:t>
            </a:r>
            <a:r>
              <a:rPr lang="en-US" sz="1600" dirty="0">
                <a:solidFill>
                  <a:schemeClr val="bg1"/>
                </a:solidFill>
              </a:rPr>
              <a:t>, M., Warner, J.C., and Armstrong, B. (2012). “Ocean-atmosphere dynamics during Hurricane Ida and </a:t>
            </a:r>
            <a:r>
              <a:rPr lang="en-US" sz="1600" dirty="0" err="1">
                <a:solidFill>
                  <a:schemeClr val="bg1"/>
                </a:solidFill>
              </a:rPr>
              <a:t>Nor'Ida</a:t>
            </a:r>
            <a:r>
              <a:rPr lang="en-US" sz="1600" dirty="0">
                <a:solidFill>
                  <a:schemeClr val="bg1"/>
                </a:solidFill>
              </a:rPr>
              <a:t>: an atmosphere-ocean-wave coupled modeling system application.” Ocean </a:t>
            </a:r>
            <a:r>
              <a:rPr lang="en-US" sz="1600" dirty="0" err="1">
                <a:solidFill>
                  <a:schemeClr val="bg1"/>
                </a:solidFill>
              </a:rPr>
              <a:t>Modelling</a:t>
            </a:r>
            <a:r>
              <a:rPr lang="en-US" sz="1600" dirty="0">
                <a:solidFill>
                  <a:schemeClr val="bg1"/>
                </a:solidFill>
              </a:rPr>
              <a:t>, 43-44, </a:t>
            </a:r>
            <a:r>
              <a:rPr lang="en-US" sz="1600" dirty="0" err="1">
                <a:solidFill>
                  <a:schemeClr val="bg1"/>
                </a:solidFill>
              </a:rPr>
              <a:t>pp</a:t>
            </a:r>
            <a:r>
              <a:rPr lang="en-US" sz="1600" dirty="0">
                <a:solidFill>
                  <a:schemeClr val="bg1"/>
                </a:solidFill>
              </a:rPr>
              <a:t> 112-137. </a:t>
            </a:r>
          </a:p>
        </p:txBody>
      </p:sp>
      <p:sp>
        <p:nvSpPr>
          <p:cNvPr id="7" name="TextBox 6"/>
          <p:cNvSpPr txBox="1"/>
          <p:nvPr/>
        </p:nvSpPr>
        <p:spPr>
          <a:xfrm>
            <a:off x="2743200" y="4038600"/>
            <a:ext cx="3820278" cy="1077218"/>
          </a:xfrm>
          <a:prstGeom prst="rect">
            <a:avLst/>
          </a:prstGeom>
          <a:noFill/>
        </p:spPr>
        <p:txBody>
          <a:bodyPr wrap="none" rtlCol="0">
            <a:spAutoFit/>
          </a:bodyPr>
          <a:lstStyle/>
          <a:p>
            <a:r>
              <a:rPr lang="en-US" sz="3200" b="1" dirty="0" err="1" smtClean="0">
                <a:solidFill>
                  <a:schemeClr val="bg2">
                    <a:lumMod val="20000"/>
                    <a:lumOff val="80000"/>
                  </a:schemeClr>
                </a:solidFill>
              </a:rPr>
              <a:t>Maitane</a:t>
            </a:r>
            <a:r>
              <a:rPr lang="en-US" sz="3200" b="1" dirty="0" smtClean="0">
                <a:solidFill>
                  <a:schemeClr val="bg2">
                    <a:lumMod val="20000"/>
                    <a:lumOff val="80000"/>
                  </a:schemeClr>
                </a:solidFill>
              </a:rPr>
              <a:t> </a:t>
            </a:r>
            <a:r>
              <a:rPr lang="en-US" sz="3200" b="1" dirty="0" err="1" smtClean="0">
                <a:solidFill>
                  <a:schemeClr val="bg2">
                    <a:lumMod val="20000"/>
                    <a:lumOff val="80000"/>
                  </a:schemeClr>
                </a:solidFill>
              </a:rPr>
              <a:t>Olabarrieta</a:t>
            </a:r>
            <a:endParaRPr lang="en-US" sz="3200" b="1" dirty="0" smtClean="0">
              <a:solidFill>
                <a:schemeClr val="bg2">
                  <a:lumMod val="20000"/>
                  <a:lumOff val="80000"/>
                </a:schemeClr>
              </a:solidFill>
            </a:endParaRPr>
          </a:p>
          <a:p>
            <a:r>
              <a:rPr lang="en-US" sz="3200" b="1" dirty="0" smtClean="0">
                <a:solidFill>
                  <a:schemeClr val="bg2">
                    <a:lumMod val="20000"/>
                    <a:lumOff val="80000"/>
                  </a:schemeClr>
                </a:solidFill>
              </a:rPr>
              <a:t>John C. Warner</a:t>
            </a:r>
            <a:endParaRPr lang="en-US" sz="3200" b="1" dirty="0">
              <a:solidFill>
                <a:schemeClr val="bg2">
                  <a:lumMod val="20000"/>
                  <a:lumOff val="80000"/>
                </a:schemeClr>
              </a:solidFill>
            </a:endParaRPr>
          </a:p>
        </p:txBody>
      </p:sp>
      <p:pic>
        <p:nvPicPr>
          <p:cNvPr id="8" name="Picture 6" descr="usgs logo banner"/>
          <p:cNvPicPr>
            <a:picLocks noChangeAspect="1" noChangeArrowheads="1"/>
          </p:cNvPicPr>
          <p:nvPr/>
        </p:nvPicPr>
        <p:blipFill>
          <a:blip r:embed="rId3" cstate="screen"/>
          <a:srcRect/>
          <a:stretch>
            <a:fillRect/>
          </a:stretch>
        </p:blipFill>
        <p:spPr bwMode="auto">
          <a:xfrm>
            <a:off x="457200" y="381000"/>
            <a:ext cx="3124201" cy="580875"/>
          </a:xfrm>
          <a:prstGeom prst="rect">
            <a:avLst/>
          </a:prstGeom>
          <a:noFill/>
          <a:ln w="9525">
            <a:noFill/>
            <a:miter lim="800000"/>
            <a:headEnd/>
            <a:tailEnd/>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381000"/>
            <a:ext cx="2244397" cy="635000"/>
          </a:xfrm>
          <a:prstGeom prst="rect">
            <a:avLst/>
          </a:prstGeom>
          <a:solidFill>
            <a:schemeClr val="bg1"/>
          </a:solidFill>
        </p:spPr>
      </p:pic>
    </p:spTree>
    <p:extLst>
      <p:ext uri="{BB962C8B-B14F-4D97-AF65-F5344CB8AC3E}">
        <p14:creationId xmlns:p14="http://schemas.microsoft.com/office/powerpoint/2010/main" val="864513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setup</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305800" cy="386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52600" y="5123900"/>
            <a:ext cx="2031325" cy="1200329"/>
          </a:xfrm>
          <a:prstGeom prst="rect">
            <a:avLst/>
          </a:prstGeom>
          <a:noFill/>
        </p:spPr>
        <p:txBody>
          <a:bodyPr wrap="none" rtlCol="0">
            <a:spAutoFit/>
          </a:bodyPr>
          <a:lstStyle/>
          <a:p>
            <a:pPr algn="l"/>
            <a:r>
              <a:rPr lang="en-US" u="sng" dirty="0" smtClean="0">
                <a:solidFill>
                  <a:schemeClr val="bg1"/>
                </a:solidFill>
              </a:rPr>
              <a:t>WRF  configuration:</a:t>
            </a:r>
          </a:p>
          <a:p>
            <a:pPr algn="l"/>
            <a:r>
              <a:rPr lang="en-US" dirty="0" smtClean="0">
                <a:solidFill>
                  <a:schemeClr val="bg1"/>
                </a:solidFill>
              </a:rPr>
              <a:t>6 km grid</a:t>
            </a:r>
          </a:p>
          <a:p>
            <a:pPr algn="l"/>
            <a:r>
              <a:rPr lang="en-US" dirty="0" smtClean="0">
                <a:solidFill>
                  <a:schemeClr val="bg1"/>
                </a:solidFill>
              </a:rPr>
              <a:t>28 vertical levels</a:t>
            </a:r>
          </a:p>
          <a:p>
            <a:pPr algn="l"/>
            <a:r>
              <a:rPr lang="en-US" dirty="0" smtClean="0">
                <a:solidFill>
                  <a:schemeClr val="bg1"/>
                </a:solidFill>
              </a:rPr>
              <a:t>2 km vortex following nest</a:t>
            </a:r>
          </a:p>
          <a:p>
            <a:pPr algn="l"/>
            <a:r>
              <a:rPr lang="en-US" dirty="0" err="1" smtClean="0">
                <a:solidFill>
                  <a:schemeClr val="bg1"/>
                </a:solidFill>
              </a:rPr>
              <a:t>Kain</a:t>
            </a:r>
            <a:r>
              <a:rPr lang="en-US" dirty="0" smtClean="0">
                <a:solidFill>
                  <a:schemeClr val="bg1"/>
                </a:solidFill>
              </a:rPr>
              <a:t>-Fritsch cumulus </a:t>
            </a:r>
            <a:r>
              <a:rPr lang="en-US" dirty="0" err="1" smtClean="0">
                <a:solidFill>
                  <a:schemeClr val="bg1"/>
                </a:solidFill>
              </a:rPr>
              <a:t>param</a:t>
            </a:r>
            <a:r>
              <a:rPr lang="en-US" dirty="0" smtClean="0">
                <a:solidFill>
                  <a:schemeClr val="bg1"/>
                </a:solidFill>
              </a:rPr>
              <a:t>.</a:t>
            </a:r>
          </a:p>
          <a:p>
            <a:pPr algn="l"/>
            <a:r>
              <a:rPr lang="en-US" dirty="0" smtClean="0">
                <a:solidFill>
                  <a:schemeClr val="bg1"/>
                </a:solidFill>
              </a:rPr>
              <a:t>MYNN PBL scheme</a:t>
            </a:r>
            <a:endParaRPr lang="en-US" dirty="0">
              <a:solidFill>
                <a:schemeClr val="bg1"/>
              </a:solidFill>
            </a:endParaRPr>
          </a:p>
        </p:txBody>
      </p:sp>
      <p:sp>
        <p:nvSpPr>
          <p:cNvPr id="5" name="TextBox 4"/>
          <p:cNvSpPr txBox="1"/>
          <p:nvPr/>
        </p:nvSpPr>
        <p:spPr>
          <a:xfrm>
            <a:off x="3804415" y="5105400"/>
            <a:ext cx="2329484" cy="1200329"/>
          </a:xfrm>
          <a:prstGeom prst="rect">
            <a:avLst/>
          </a:prstGeom>
          <a:noFill/>
        </p:spPr>
        <p:txBody>
          <a:bodyPr wrap="none" rtlCol="0">
            <a:spAutoFit/>
          </a:bodyPr>
          <a:lstStyle/>
          <a:p>
            <a:pPr algn="l"/>
            <a:r>
              <a:rPr lang="en-US" u="sng" dirty="0" smtClean="0">
                <a:solidFill>
                  <a:schemeClr val="bg1"/>
                </a:solidFill>
              </a:rPr>
              <a:t>ROMS  configuration:</a:t>
            </a:r>
          </a:p>
          <a:p>
            <a:pPr algn="l"/>
            <a:r>
              <a:rPr lang="en-US" dirty="0" smtClean="0">
                <a:solidFill>
                  <a:schemeClr val="bg1"/>
                </a:solidFill>
              </a:rPr>
              <a:t>5 km grid</a:t>
            </a:r>
          </a:p>
          <a:p>
            <a:pPr algn="l"/>
            <a:r>
              <a:rPr lang="en-US" dirty="0" smtClean="0">
                <a:solidFill>
                  <a:schemeClr val="bg1"/>
                </a:solidFill>
              </a:rPr>
              <a:t>16 vertical levels</a:t>
            </a:r>
          </a:p>
          <a:p>
            <a:pPr algn="l"/>
            <a:r>
              <a:rPr lang="en-US" dirty="0" smtClean="0">
                <a:solidFill>
                  <a:schemeClr val="bg1"/>
                </a:solidFill>
              </a:rPr>
              <a:t>Wave enhanced : bed roughness</a:t>
            </a:r>
          </a:p>
          <a:p>
            <a:pPr algn="l"/>
            <a:r>
              <a:rPr lang="en-US" dirty="0">
                <a:solidFill>
                  <a:schemeClr val="bg1"/>
                </a:solidFill>
              </a:rPr>
              <a:t>	</a:t>
            </a:r>
            <a:r>
              <a:rPr lang="en-US" dirty="0" smtClean="0">
                <a:solidFill>
                  <a:schemeClr val="bg1"/>
                </a:solidFill>
              </a:rPr>
              <a:t>and surface </a:t>
            </a:r>
            <a:r>
              <a:rPr lang="en-US" dirty="0" err="1" smtClean="0">
                <a:solidFill>
                  <a:schemeClr val="bg1"/>
                </a:solidFill>
              </a:rPr>
              <a:t>tke</a:t>
            </a:r>
            <a:r>
              <a:rPr lang="en-US" dirty="0" smtClean="0">
                <a:solidFill>
                  <a:schemeClr val="bg1"/>
                </a:solidFill>
              </a:rPr>
              <a:t> flux</a:t>
            </a:r>
          </a:p>
          <a:p>
            <a:pPr algn="l"/>
            <a:r>
              <a:rPr lang="en-US" dirty="0" smtClean="0">
                <a:solidFill>
                  <a:schemeClr val="bg1"/>
                </a:solidFill>
              </a:rPr>
              <a:t>Wave –current </a:t>
            </a:r>
            <a:r>
              <a:rPr lang="en-US" dirty="0">
                <a:solidFill>
                  <a:schemeClr val="bg1"/>
                </a:solidFill>
              </a:rPr>
              <a:t> </a:t>
            </a:r>
            <a:r>
              <a:rPr lang="en-US" dirty="0" smtClean="0">
                <a:solidFill>
                  <a:schemeClr val="bg1"/>
                </a:solidFill>
              </a:rPr>
              <a:t>interaction</a:t>
            </a:r>
          </a:p>
        </p:txBody>
      </p:sp>
      <p:sp>
        <p:nvSpPr>
          <p:cNvPr id="6" name="TextBox 5"/>
          <p:cNvSpPr txBox="1"/>
          <p:nvPr/>
        </p:nvSpPr>
        <p:spPr>
          <a:xfrm>
            <a:off x="6304534" y="5124271"/>
            <a:ext cx="1571841" cy="830997"/>
          </a:xfrm>
          <a:prstGeom prst="rect">
            <a:avLst/>
          </a:prstGeom>
          <a:noFill/>
        </p:spPr>
        <p:txBody>
          <a:bodyPr wrap="none" rtlCol="0">
            <a:spAutoFit/>
          </a:bodyPr>
          <a:lstStyle/>
          <a:p>
            <a:pPr algn="l"/>
            <a:r>
              <a:rPr lang="en-US" u="sng" dirty="0" smtClean="0">
                <a:solidFill>
                  <a:schemeClr val="bg1"/>
                </a:solidFill>
              </a:rPr>
              <a:t>SWAN  configuration:</a:t>
            </a:r>
          </a:p>
          <a:p>
            <a:pPr algn="l"/>
            <a:r>
              <a:rPr lang="en-US" dirty="0" smtClean="0">
                <a:solidFill>
                  <a:schemeClr val="bg1"/>
                </a:solidFill>
              </a:rPr>
              <a:t>5 km grid</a:t>
            </a:r>
          </a:p>
          <a:p>
            <a:pPr algn="l"/>
            <a:r>
              <a:rPr lang="en-US" dirty="0" smtClean="0">
                <a:solidFill>
                  <a:schemeClr val="bg1"/>
                </a:solidFill>
              </a:rPr>
              <a:t>25 </a:t>
            </a:r>
            <a:r>
              <a:rPr lang="en-US" dirty="0" err="1" smtClean="0">
                <a:solidFill>
                  <a:schemeClr val="bg1"/>
                </a:solidFill>
              </a:rPr>
              <a:t>freq</a:t>
            </a:r>
            <a:r>
              <a:rPr lang="en-US" dirty="0" smtClean="0">
                <a:solidFill>
                  <a:schemeClr val="bg1"/>
                </a:solidFill>
              </a:rPr>
              <a:t> bins</a:t>
            </a:r>
          </a:p>
          <a:p>
            <a:pPr algn="l"/>
            <a:r>
              <a:rPr lang="en-US" dirty="0" smtClean="0">
                <a:solidFill>
                  <a:schemeClr val="bg1"/>
                </a:solidFill>
              </a:rPr>
              <a:t>60 directional bins</a:t>
            </a:r>
          </a:p>
        </p:txBody>
      </p:sp>
    </p:spTree>
    <p:extLst>
      <p:ext uri="{BB962C8B-B14F-4D97-AF65-F5344CB8AC3E}">
        <p14:creationId xmlns:p14="http://schemas.microsoft.com/office/powerpoint/2010/main" val="3542592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simulations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443748" cy="452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76400" y="6138672"/>
            <a:ext cx="7292509" cy="338554"/>
          </a:xfrm>
          <a:prstGeom prst="rect">
            <a:avLst/>
          </a:prstGeom>
          <a:noFill/>
        </p:spPr>
        <p:txBody>
          <a:bodyPr wrap="none" rtlCol="0">
            <a:spAutoFit/>
          </a:bodyPr>
          <a:lstStyle/>
          <a:p>
            <a:r>
              <a:rPr lang="en-US" sz="1600" dirty="0" smtClean="0">
                <a:solidFill>
                  <a:schemeClr val="bg1"/>
                </a:solidFill>
              </a:rPr>
              <a:t>Test sensitivity of model performance to inclusion of model physics through coupling.</a:t>
            </a:r>
            <a:endParaRPr lang="en-US" sz="1600" dirty="0">
              <a:solidFill>
                <a:schemeClr val="bg1"/>
              </a:solidFill>
            </a:endParaRPr>
          </a:p>
        </p:txBody>
      </p:sp>
      <p:sp>
        <p:nvSpPr>
          <p:cNvPr id="5" name="TextBox 13"/>
          <p:cNvSpPr txBox="1">
            <a:spLocks noChangeArrowheads="1"/>
          </p:cNvSpPr>
          <p:nvPr/>
        </p:nvSpPr>
        <p:spPr bwMode="auto">
          <a:xfrm>
            <a:off x="393163" y="4572000"/>
            <a:ext cx="1664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100" b="1" dirty="0"/>
              <a:t>WRF + ROMS + SWAN</a:t>
            </a:r>
          </a:p>
        </p:txBody>
      </p:sp>
      <p:sp>
        <p:nvSpPr>
          <p:cNvPr id="6" name="TextBox 13"/>
          <p:cNvSpPr txBox="1">
            <a:spLocks noChangeArrowheads="1"/>
          </p:cNvSpPr>
          <p:nvPr/>
        </p:nvSpPr>
        <p:spPr bwMode="auto">
          <a:xfrm>
            <a:off x="393163" y="4953000"/>
            <a:ext cx="1664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100" b="1" dirty="0"/>
              <a:t>WRF + ROMS + SWAN</a:t>
            </a:r>
          </a:p>
        </p:txBody>
      </p:sp>
      <p:sp>
        <p:nvSpPr>
          <p:cNvPr id="7" name="TextBox 13"/>
          <p:cNvSpPr txBox="1">
            <a:spLocks noChangeArrowheads="1"/>
          </p:cNvSpPr>
          <p:nvPr/>
        </p:nvSpPr>
        <p:spPr bwMode="auto">
          <a:xfrm>
            <a:off x="381000" y="5334000"/>
            <a:ext cx="1664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100" b="1" dirty="0"/>
              <a:t>WRF + ROMS + SWAN</a:t>
            </a:r>
          </a:p>
        </p:txBody>
      </p:sp>
      <p:sp>
        <p:nvSpPr>
          <p:cNvPr id="8" name="TextBox 13"/>
          <p:cNvSpPr txBox="1">
            <a:spLocks noChangeArrowheads="1"/>
          </p:cNvSpPr>
          <p:nvPr/>
        </p:nvSpPr>
        <p:spPr bwMode="auto">
          <a:xfrm>
            <a:off x="651105" y="4234190"/>
            <a:ext cx="11240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100" b="1" dirty="0"/>
              <a:t>WRF + ROMS </a:t>
            </a:r>
          </a:p>
        </p:txBody>
      </p:sp>
      <p:sp>
        <p:nvSpPr>
          <p:cNvPr id="9" name="TextBox 13"/>
          <p:cNvSpPr txBox="1">
            <a:spLocks noChangeArrowheads="1"/>
          </p:cNvSpPr>
          <p:nvPr/>
        </p:nvSpPr>
        <p:spPr bwMode="auto">
          <a:xfrm>
            <a:off x="967838" y="3853190"/>
            <a:ext cx="5148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100" b="1" dirty="0" smtClean="0"/>
              <a:t>WRF</a:t>
            </a:r>
            <a:endParaRPr lang="en-US" sz="1100" b="1" dirty="0"/>
          </a:p>
        </p:txBody>
      </p:sp>
    </p:spTree>
    <p:extLst>
      <p:ext uri="{BB962C8B-B14F-4D97-AF65-F5344CB8AC3E}">
        <p14:creationId xmlns:p14="http://schemas.microsoft.com/office/powerpoint/2010/main" val="293502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305800" cy="762000"/>
          </a:xfrm>
        </p:spPr>
        <p:txBody>
          <a:bodyPr/>
          <a:lstStyle/>
          <a:p>
            <a:r>
              <a:rPr lang="en-US" dirty="0" smtClean="0"/>
              <a:t>WRF only (Run 1)  - winds</a:t>
            </a:r>
            <a:endParaRPr lang="en-US"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3" b="8380"/>
          <a:stretch/>
        </p:blipFill>
        <p:spPr bwMode="auto">
          <a:xfrm>
            <a:off x="463296" y="965510"/>
            <a:ext cx="8601456" cy="5398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539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WRF+ROMS (Run 2)</a:t>
            </a:r>
            <a:r>
              <a:rPr lang="en-US" dirty="0"/>
              <a:t> - winds</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785637"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54369" y="6490900"/>
            <a:ext cx="2034980" cy="276999"/>
          </a:xfrm>
          <a:prstGeom prst="rect">
            <a:avLst/>
          </a:prstGeom>
          <a:noFill/>
        </p:spPr>
        <p:txBody>
          <a:bodyPr wrap="none" rtlCol="0">
            <a:spAutoFit/>
          </a:bodyPr>
          <a:lstStyle/>
          <a:p>
            <a:r>
              <a:rPr lang="en-US" dirty="0" smtClean="0">
                <a:solidFill>
                  <a:schemeClr val="bg1"/>
                </a:solidFill>
              </a:rPr>
              <a:t>In </a:t>
            </a:r>
            <a:r>
              <a:rPr lang="en-US" dirty="0" err="1" smtClean="0">
                <a:solidFill>
                  <a:schemeClr val="bg1"/>
                </a:solidFill>
              </a:rPr>
              <a:t>GoM</a:t>
            </a:r>
            <a:r>
              <a:rPr lang="en-US" dirty="0" smtClean="0">
                <a:solidFill>
                  <a:schemeClr val="bg1"/>
                </a:solidFill>
              </a:rPr>
              <a:t> – </a:t>
            </a:r>
            <a:r>
              <a:rPr lang="en-US" dirty="0" err="1" smtClean="0">
                <a:solidFill>
                  <a:schemeClr val="bg1"/>
                </a:solidFill>
              </a:rPr>
              <a:t>sst</a:t>
            </a:r>
            <a:r>
              <a:rPr lang="en-US" dirty="0" smtClean="0">
                <a:solidFill>
                  <a:schemeClr val="bg1"/>
                </a:solidFill>
              </a:rPr>
              <a:t> not much effect.</a:t>
            </a:r>
            <a:endParaRPr lang="en-US" dirty="0">
              <a:solidFill>
                <a:schemeClr val="bg1"/>
              </a:solidFill>
            </a:endParaRPr>
          </a:p>
        </p:txBody>
      </p:sp>
      <p:sp>
        <p:nvSpPr>
          <p:cNvPr id="9" name="TextBox 8"/>
          <p:cNvSpPr txBox="1"/>
          <p:nvPr/>
        </p:nvSpPr>
        <p:spPr>
          <a:xfrm>
            <a:off x="5754161" y="6477368"/>
            <a:ext cx="3175869" cy="276999"/>
          </a:xfrm>
          <a:prstGeom prst="rect">
            <a:avLst/>
          </a:prstGeom>
          <a:noFill/>
        </p:spPr>
        <p:txBody>
          <a:bodyPr wrap="none" rtlCol="0">
            <a:spAutoFit/>
          </a:bodyPr>
          <a:lstStyle/>
          <a:p>
            <a:r>
              <a:rPr lang="en-US" dirty="0" smtClean="0">
                <a:solidFill>
                  <a:schemeClr val="bg1"/>
                </a:solidFill>
              </a:rPr>
              <a:t>Along US east coast, </a:t>
            </a:r>
            <a:r>
              <a:rPr lang="en-US" dirty="0" err="1" smtClean="0">
                <a:solidFill>
                  <a:schemeClr val="bg1"/>
                </a:solidFill>
              </a:rPr>
              <a:t>sst</a:t>
            </a:r>
            <a:r>
              <a:rPr lang="en-US" dirty="0" smtClean="0">
                <a:solidFill>
                  <a:schemeClr val="bg1"/>
                </a:solidFill>
              </a:rPr>
              <a:t> increased wind speeds</a:t>
            </a:r>
            <a:endParaRPr lang="en-US" dirty="0">
              <a:solidFill>
                <a:schemeClr val="bg1"/>
              </a:solidFill>
            </a:endParaRPr>
          </a:p>
        </p:txBody>
      </p:sp>
    </p:spTree>
    <p:extLst>
      <p:ext uri="{BB962C8B-B14F-4D97-AF65-F5344CB8AC3E}">
        <p14:creationId xmlns:p14="http://schemas.microsoft.com/office/powerpoint/2010/main" val="533481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WRF+ROMS+SWAN (Run 3)</a:t>
            </a:r>
            <a:r>
              <a:rPr lang="en-US" dirty="0"/>
              <a:t> - winds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785637"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14149" y="6490900"/>
            <a:ext cx="2515432" cy="276999"/>
          </a:xfrm>
          <a:prstGeom prst="rect">
            <a:avLst/>
          </a:prstGeom>
          <a:noFill/>
        </p:spPr>
        <p:txBody>
          <a:bodyPr wrap="none" rtlCol="0">
            <a:spAutoFit/>
          </a:bodyPr>
          <a:lstStyle/>
          <a:p>
            <a:r>
              <a:rPr lang="en-US" dirty="0" smtClean="0">
                <a:solidFill>
                  <a:schemeClr val="bg1"/>
                </a:solidFill>
              </a:rPr>
              <a:t>In </a:t>
            </a:r>
            <a:r>
              <a:rPr lang="en-US" dirty="0" err="1" smtClean="0">
                <a:solidFill>
                  <a:schemeClr val="bg1"/>
                </a:solidFill>
              </a:rPr>
              <a:t>GoM</a:t>
            </a:r>
            <a:r>
              <a:rPr lang="en-US" dirty="0" smtClean="0">
                <a:solidFill>
                  <a:schemeClr val="bg1"/>
                </a:solidFill>
              </a:rPr>
              <a:t> – waves reduced wind speed</a:t>
            </a:r>
            <a:endParaRPr lang="en-US" dirty="0">
              <a:solidFill>
                <a:schemeClr val="bg1"/>
              </a:solidFill>
            </a:endParaRPr>
          </a:p>
        </p:txBody>
      </p:sp>
      <p:sp>
        <p:nvSpPr>
          <p:cNvPr id="7" name="TextBox 6"/>
          <p:cNvSpPr txBox="1"/>
          <p:nvPr/>
        </p:nvSpPr>
        <p:spPr>
          <a:xfrm>
            <a:off x="5711684" y="6477368"/>
            <a:ext cx="3260829" cy="276999"/>
          </a:xfrm>
          <a:prstGeom prst="rect">
            <a:avLst/>
          </a:prstGeom>
          <a:noFill/>
        </p:spPr>
        <p:txBody>
          <a:bodyPr wrap="none" rtlCol="0">
            <a:spAutoFit/>
          </a:bodyPr>
          <a:lstStyle/>
          <a:p>
            <a:r>
              <a:rPr lang="en-US" dirty="0" smtClean="0">
                <a:solidFill>
                  <a:schemeClr val="bg1"/>
                </a:solidFill>
              </a:rPr>
              <a:t>Along US east coast, waves reduced wind speeds</a:t>
            </a:r>
            <a:endParaRPr lang="en-US" dirty="0">
              <a:solidFill>
                <a:schemeClr val="bg1"/>
              </a:solidFill>
            </a:endParaRPr>
          </a:p>
        </p:txBody>
      </p:sp>
    </p:spTree>
    <p:extLst>
      <p:ext uri="{BB962C8B-B14F-4D97-AF65-F5344CB8AC3E}">
        <p14:creationId xmlns:p14="http://schemas.microsoft.com/office/powerpoint/2010/main" val="533481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7"/>
          <p:cNvSpPr>
            <a:spLocks noChangeArrowheads="1"/>
          </p:cNvSpPr>
          <p:nvPr/>
        </p:nvSpPr>
        <p:spPr bwMode="auto">
          <a:xfrm>
            <a:off x="7620000" y="4343400"/>
            <a:ext cx="1219200" cy="2286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2531" name="Rectangle 17"/>
          <p:cNvSpPr>
            <a:spLocks noChangeArrowheads="1"/>
          </p:cNvSpPr>
          <p:nvPr/>
        </p:nvSpPr>
        <p:spPr bwMode="auto">
          <a:xfrm>
            <a:off x="0" y="609600"/>
            <a:ext cx="9144000" cy="4572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pic>
        <p:nvPicPr>
          <p:cNvPr id="22532" name="Picture 5" descr="F:\MAITANE\PROJECTS\IDA\GORDON_JOHN\FIGURES\WINDS\Wind_int_2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43400"/>
            <a:ext cx="7315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21"/>
          <p:cNvGrpSpPr>
            <a:grpSpLocks/>
          </p:cNvGrpSpPr>
          <p:nvPr/>
        </p:nvGrpSpPr>
        <p:grpSpPr bwMode="auto">
          <a:xfrm>
            <a:off x="0" y="685800"/>
            <a:ext cx="3962400" cy="3108325"/>
            <a:chOff x="76200" y="942201"/>
            <a:chExt cx="3884543" cy="2943999"/>
          </a:xfrm>
        </p:grpSpPr>
        <p:sp>
          <p:nvSpPr>
            <p:cNvPr id="22547" name="TextBox 6"/>
            <p:cNvSpPr txBox="1">
              <a:spLocks noChangeArrowheads="1"/>
            </p:cNvSpPr>
            <p:nvPr/>
          </p:nvSpPr>
          <p:spPr bwMode="auto">
            <a:xfrm>
              <a:off x="1327501" y="942201"/>
              <a:ext cx="649347" cy="32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dirty="0"/>
                <a:t>WRF</a:t>
              </a:r>
            </a:p>
          </p:txBody>
        </p:sp>
        <p:pic>
          <p:nvPicPr>
            <p:cNvPr id="22548" name="Picture 1" descr="F:\MAITANE\PROJECTS\IDA\GORDON_JOHN\FIGURES\WINDS\WRF\WRF_WINDS_5.png"/>
            <p:cNvPicPr>
              <a:picLocks noChangeAspect="1" noChangeArrowheads="1"/>
            </p:cNvPicPr>
            <p:nvPr/>
          </p:nvPicPr>
          <p:blipFill>
            <a:blip r:embed="rId4" cstate="print">
              <a:extLst>
                <a:ext uri="{28A0092B-C50C-407E-A947-70E740481C1C}">
                  <a14:useLocalDpi xmlns:a14="http://schemas.microsoft.com/office/drawing/2010/main" val="0"/>
                </a:ext>
              </a:extLst>
            </a:blip>
            <a:srcRect l="6944" t="7407" b="7407"/>
            <a:stretch>
              <a:fillRect/>
            </a:stretch>
          </p:blipFill>
          <p:spPr bwMode="auto">
            <a:xfrm>
              <a:off x="76200" y="1219200"/>
              <a:ext cx="388454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34" name="Picture 3" descr="F:\MAITANE\PROJECTS\IDA\GORDON_JOHN\FIGURES\WINDS\SST\SST_WINDS_5.png"/>
          <p:cNvPicPr>
            <a:picLocks noChangeAspect="1" noChangeArrowheads="1"/>
          </p:cNvPicPr>
          <p:nvPr/>
        </p:nvPicPr>
        <p:blipFill>
          <a:blip r:embed="rId5" cstate="print">
            <a:extLst>
              <a:ext uri="{28A0092B-C50C-407E-A947-70E740481C1C}">
                <a14:useLocalDpi xmlns:a14="http://schemas.microsoft.com/office/drawing/2010/main" val="0"/>
              </a:ext>
            </a:extLst>
          </a:blip>
          <a:srcRect l="7248" t="6424" r="9418" b="7465"/>
          <a:stretch>
            <a:fillRect/>
          </a:stretch>
        </p:blipFill>
        <p:spPr bwMode="auto">
          <a:xfrm>
            <a:off x="2743200" y="984250"/>
            <a:ext cx="3638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Box 9"/>
          <p:cNvSpPr txBox="1">
            <a:spLocks noChangeArrowheads="1"/>
          </p:cNvSpPr>
          <p:nvPr/>
        </p:nvSpPr>
        <p:spPr bwMode="auto">
          <a:xfrm>
            <a:off x="0" y="152400"/>
            <a:ext cx="1403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800" b="1">
                <a:solidFill>
                  <a:schemeClr val="bg1"/>
                </a:solidFill>
              </a:rPr>
              <a:t>WINDS</a:t>
            </a:r>
          </a:p>
        </p:txBody>
      </p:sp>
      <p:grpSp>
        <p:nvGrpSpPr>
          <p:cNvPr id="22536" name="Group 20"/>
          <p:cNvGrpSpPr>
            <a:grpSpLocks/>
          </p:cNvGrpSpPr>
          <p:nvPr/>
        </p:nvGrpSpPr>
        <p:grpSpPr bwMode="auto">
          <a:xfrm>
            <a:off x="5638800" y="685800"/>
            <a:ext cx="3505200" cy="3124200"/>
            <a:chOff x="150824" y="3962082"/>
            <a:chExt cx="3430576" cy="2895918"/>
          </a:xfrm>
        </p:grpSpPr>
        <p:sp>
          <p:nvSpPr>
            <p:cNvPr id="22544" name="TextBox 13"/>
            <p:cNvSpPr txBox="1">
              <a:spLocks noChangeArrowheads="1"/>
            </p:cNvSpPr>
            <p:nvPr/>
          </p:nvSpPr>
          <p:spPr bwMode="auto">
            <a:xfrm>
              <a:off x="469867" y="3962082"/>
              <a:ext cx="2251713" cy="30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dirty="0"/>
                <a:t>WRF + ROMS + SWAN</a:t>
              </a:r>
            </a:p>
          </p:txBody>
        </p:sp>
        <p:pic>
          <p:nvPicPr>
            <p:cNvPr id="22545" name="Picture 3" descr="F:\MAITANE\PROJECTS\IDA\GORDON_JOHN\FIGURES\WINDS\OOST\OO_WINDS_5.png"/>
            <p:cNvPicPr>
              <a:picLocks noChangeAspect="1" noChangeArrowheads="1"/>
            </p:cNvPicPr>
            <p:nvPr/>
          </p:nvPicPr>
          <p:blipFill>
            <a:blip r:embed="rId6" cstate="print">
              <a:extLst>
                <a:ext uri="{28A0092B-C50C-407E-A947-70E740481C1C}">
                  <a14:useLocalDpi xmlns:a14="http://schemas.microsoft.com/office/drawing/2010/main" val="0"/>
                </a:ext>
              </a:extLst>
            </a:blip>
            <a:srcRect l="8333" t="7755" r="8333" b="8333"/>
            <a:stretch>
              <a:fillRect/>
            </a:stretch>
          </p:blipFill>
          <p:spPr bwMode="auto">
            <a:xfrm>
              <a:off x="150824" y="4267200"/>
              <a:ext cx="343057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6" name="TextBox 17"/>
            <p:cNvSpPr txBox="1">
              <a:spLocks noChangeArrowheads="1"/>
            </p:cNvSpPr>
            <p:nvPr/>
          </p:nvSpPr>
          <p:spPr bwMode="auto">
            <a:xfrm>
              <a:off x="2971800" y="4038600"/>
              <a:ext cx="425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t>m/s</a:t>
              </a:r>
            </a:p>
          </p:txBody>
        </p:sp>
      </p:grpSp>
      <p:sp>
        <p:nvSpPr>
          <p:cNvPr id="22537" name="TextBox 27"/>
          <p:cNvSpPr txBox="1">
            <a:spLocks noChangeArrowheads="1"/>
          </p:cNvSpPr>
          <p:nvPr/>
        </p:nvSpPr>
        <p:spPr bwMode="auto">
          <a:xfrm>
            <a:off x="3505200" y="685800"/>
            <a:ext cx="1490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dirty="0"/>
              <a:t>WRF + ROMS</a:t>
            </a:r>
          </a:p>
        </p:txBody>
      </p:sp>
      <p:sp>
        <p:nvSpPr>
          <p:cNvPr id="22538" name="TextBox 34"/>
          <p:cNvSpPr txBox="1">
            <a:spLocks noChangeArrowheads="1"/>
          </p:cNvSpPr>
          <p:nvPr/>
        </p:nvSpPr>
        <p:spPr bwMode="auto">
          <a:xfrm>
            <a:off x="8035925" y="4648200"/>
            <a:ext cx="4984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S</a:t>
            </a:r>
            <a:r>
              <a:rPr lang="en-US" sz="1400" b="1" baseline="-25000"/>
              <a:t> </a:t>
            </a:r>
          </a:p>
          <a:p>
            <a:pPr eaLnBrk="1" hangingPunct="1"/>
            <a:r>
              <a:rPr lang="en-US" sz="1400" b="1"/>
              <a:t>0.85</a:t>
            </a:r>
          </a:p>
          <a:p>
            <a:pPr eaLnBrk="1" hangingPunct="1"/>
            <a:r>
              <a:rPr lang="en-US" sz="1400" b="1"/>
              <a:t>0.78</a:t>
            </a:r>
          </a:p>
          <a:p>
            <a:pPr eaLnBrk="1" hangingPunct="1"/>
            <a:r>
              <a:rPr lang="en-US" sz="1400" b="1"/>
              <a:t>0.89</a:t>
            </a:r>
            <a:endParaRPr lang="en-US" sz="1400" b="1" baseline="-25000"/>
          </a:p>
          <a:p>
            <a:pPr eaLnBrk="1" hangingPunct="1"/>
            <a:endParaRPr lang="en-US" sz="1400" b="1"/>
          </a:p>
        </p:txBody>
      </p:sp>
      <p:grpSp>
        <p:nvGrpSpPr>
          <p:cNvPr id="22539" name="Group 38"/>
          <p:cNvGrpSpPr>
            <a:grpSpLocks/>
          </p:cNvGrpSpPr>
          <p:nvPr/>
        </p:nvGrpSpPr>
        <p:grpSpPr bwMode="auto">
          <a:xfrm>
            <a:off x="5632450" y="4648200"/>
            <a:ext cx="2597150" cy="954088"/>
            <a:chOff x="5320899" y="3855575"/>
            <a:chExt cx="2596420" cy="954127"/>
          </a:xfrm>
        </p:grpSpPr>
        <p:pic>
          <p:nvPicPr>
            <p:cNvPr id="22541" name="Picture 5" descr="F:\MAITANE\PROJECTS\IDA\OUR_PAPER\FIGURES\FIGURE6\Wind_int_1.png"/>
            <p:cNvPicPr>
              <a:picLocks noChangeAspect="1" noChangeArrowheads="1"/>
            </p:cNvPicPr>
            <p:nvPr/>
          </p:nvPicPr>
          <p:blipFill>
            <a:blip r:embed="rId7">
              <a:extLst>
                <a:ext uri="{28A0092B-C50C-407E-A947-70E740481C1C}">
                  <a14:useLocalDpi xmlns:a14="http://schemas.microsoft.com/office/drawing/2010/main" val="0"/>
                </a:ext>
              </a:extLst>
            </a:blip>
            <a:srcRect l="71875" t="12500" r="21375" b="67564"/>
            <a:stretch>
              <a:fillRect/>
            </a:stretch>
          </p:blipFill>
          <p:spPr bwMode="auto">
            <a:xfrm>
              <a:off x="5320899" y="3997298"/>
              <a:ext cx="622701" cy="57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TextBox 31"/>
            <p:cNvSpPr txBox="1">
              <a:spLocks noChangeArrowheads="1"/>
            </p:cNvSpPr>
            <p:nvPr/>
          </p:nvSpPr>
          <p:spPr bwMode="auto">
            <a:xfrm>
              <a:off x="5671627" y="3855575"/>
              <a:ext cx="2245692" cy="95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DATA</a:t>
              </a:r>
            </a:p>
            <a:p>
              <a:pPr eaLnBrk="1" hangingPunct="1"/>
              <a:r>
                <a:rPr lang="en-US" sz="1400" b="1"/>
                <a:t>WRF</a:t>
              </a:r>
            </a:p>
            <a:p>
              <a:pPr eaLnBrk="1" hangingPunct="1"/>
              <a:r>
                <a:rPr lang="en-US" sz="1400" b="1"/>
                <a:t>WRF+ROMS</a:t>
              </a:r>
            </a:p>
            <a:p>
              <a:pPr eaLnBrk="1" hangingPunct="1"/>
              <a:r>
                <a:rPr lang="en-US" sz="1400" b="1"/>
                <a:t>WRF+ROMS+SWAN</a:t>
              </a:r>
            </a:p>
          </p:txBody>
        </p:sp>
        <p:pic>
          <p:nvPicPr>
            <p:cNvPr id="22543" name="Picture 5" descr="F:\MAITANE\PROJECTS\IDA\OUR_PAPER\FIGURES\FIGURE6\Wind_int_1.png"/>
            <p:cNvPicPr>
              <a:picLocks noChangeAspect="1" noChangeArrowheads="1"/>
            </p:cNvPicPr>
            <p:nvPr/>
          </p:nvPicPr>
          <p:blipFill>
            <a:blip r:embed="rId7">
              <a:extLst>
                <a:ext uri="{28A0092B-C50C-407E-A947-70E740481C1C}">
                  <a14:useLocalDpi xmlns:a14="http://schemas.microsoft.com/office/drawing/2010/main" val="0"/>
                </a:ext>
              </a:extLst>
            </a:blip>
            <a:srcRect l="71875" t="46861" r="21375" b="45209"/>
            <a:stretch>
              <a:fillRect/>
            </a:stretch>
          </p:blipFill>
          <p:spPr bwMode="auto">
            <a:xfrm>
              <a:off x="5320899" y="4572000"/>
              <a:ext cx="62270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40" name="TextBox 28"/>
          <p:cNvSpPr txBox="1">
            <a:spLocks noChangeArrowheads="1"/>
          </p:cNvSpPr>
          <p:nvPr/>
        </p:nvSpPr>
        <p:spPr bwMode="auto">
          <a:xfrm>
            <a:off x="4114800" y="3962400"/>
            <a:ext cx="2813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Reduced wind speed with waves coupling.</a:t>
            </a:r>
          </a:p>
        </p:txBody>
      </p:sp>
    </p:spTree>
    <p:extLst>
      <p:ext uri="{BB962C8B-B14F-4D97-AF65-F5344CB8AC3E}">
        <p14:creationId xmlns:p14="http://schemas.microsoft.com/office/powerpoint/2010/main" val="939328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fluxes</a:t>
            </a:r>
            <a:endParaRPr lang="en-US"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817"/>
          <a:stretch/>
        </p:blipFill>
        <p:spPr bwMode="auto">
          <a:xfrm>
            <a:off x="1905000" y="1600200"/>
            <a:ext cx="6704387" cy="447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9"/>
          <p:cNvGrpSpPr>
            <a:grpSpLocks/>
          </p:cNvGrpSpPr>
          <p:nvPr/>
        </p:nvGrpSpPr>
        <p:grpSpPr bwMode="auto">
          <a:xfrm>
            <a:off x="2667000" y="1184276"/>
            <a:ext cx="5652878" cy="345660"/>
            <a:chOff x="3352800" y="948843"/>
            <a:chExt cx="5653494" cy="346141"/>
          </a:xfrm>
        </p:grpSpPr>
        <p:sp>
          <p:nvSpPr>
            <p:cNvPr id="5" name="TextBox 13"/>
            <p:cNvSpPr txBox="1">
              <a:spLocks noChangeArrowheads="1"/>
            </p:cNvSpPr>
            <p:nvPr/>
          </p:nvSpPr>
          <p:spPr bwMode="auto">
            <a:xfrm>
              <a:off x="6705600" y="948843"/>
              <a:ext cx="2300694" cy="33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 SWAN</a:t>
              </a:r>
            </a:p>
          </p:txBody>
        </p:sp>
        <p:sp>
          <p:nvSpPr>
            <p:cNvPr id="6" name="TextBox 27"/>
            <p:cNvSpPr txBox="1">
              <a:spLocks noChangeArrowheads="1"/>
            </p:cNvSpPr>
            <p:nvPr/>
          </p:nvSpPr>
          <p:spPr bwMode="auto">
            <a:xfrm>
              <a:off x="5105400" y="956846"/>
              <a:ext cx="1490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a:t>
              </a:r>
            </a:p>
          </p:txBody>
        </p:sp>
        <p:sp>
          <p:nvSpPr>
            <p:cNvPr id="7" name="TextBox 6"/>
            <p:cNvSpPr txBox="1">
              <a:spLocks noChangeArrowheads="1"/>
            </p:cNvSpPr>
            <p:nvPr/>
          </p:nvSpPr>
          <p:spPr bwMode="auto">
            <a:xfrm>
              <a:off x="3352800" y="956147"/>
              <a:ext cx="662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dirty="0"/>
                <a:t>WRF</a:t>
              </a:r>
            </a:p>
          </p:txBody>
        </p:sp>
      </p:grpSp>
    </p:spTree>
    <p:extLst>
      <p:ext uri="{BB962C8B-B14F-4D97-AF65-F5344CB8AC3E}">
        <p14:creationId xmlns:p14="http://schemas.microsoft.com/office/powerpoint/2010/main" val="3660543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Precipitation</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77721"/>
            <a:ext cx="786765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7" y="4105656"/>
            <a:ext cx="2447925"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9"/>
          <p:cNvGrpSpPr>
            <a:grpSpLocks/>
          </p:cNvGrpSpPr>
          <p:nvPr/>
        </p:nvGrpSpPr>
        <p:grpSpPr bwMode="auto">
          <a:xfrm>
            <a:off x="2514600" y="1184276"/>
            <a:ext cx="5652878" cy="345660"/>
            <a:chOff x="2438092" y="948843"/>
            <a:chExt cx="5653494" cy="346141"/>
          </a:xfrm>
        </p:grpSpPr>
        <p:sp>
          <p:nvSpPr>
            <p:cNvPr id="6" name="TextBox 13"/>
            <p:cNvSpPr txBox="1">
              <a:spLocks noChangeArrowheads="1"/>
            </p:cNvSpPr>
            <p:nvPr/>
          </p:nvSpPr>
          <p:spPr bwMode="auto">
            <a:xfrm>
              <a:off x="5790892" y="948843"/>
              <a:ext cx="2300694" cy="33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 SWAN</a:t>
              </a:r>
            </a:p>
          </p:txBody>
        </p:sp>
        <p:sp>
          <p:nvSpPr>
            <p:cNvPr id="7" name="TextBox 27"/>
            <p:cNvSpPr txBox="1">
              <a:spLocks noChangeArrowheads="1"/>
            </p:cNvSpPr>
            <p:nvPr/>
          </p:nvSpPr>
          <p:spPr bwMode="auto">
            <a:xfrm>
              <a:off x="4190692" y="956846"/>
              <a:ext cx="1490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dirty="0"/>
                <a:t>WRF + ROMS</a:t>
              </a:r>
            </a:p>
          </p:txBody>
        </p:sp>
        <p:sp>
          <p:nvSpPr>
            <p:cNvPr id="8" name="TextBox 6"/>
            <p:cNvSpPr txBox="1">
              <a:spLocks noChangeArrowheads="1"/>
            </p:cNvSpPr>
            <p:nvPr/>
          </p:nvSpPr>
          <p:spPr bwMode="auto">
            <a:xfrm>
              <a:off x="2438092" y="956147"/>
              <a:ext cx="662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dirty="0"/>
                <a:t>WRF</a:t>
              </a:r>
            </a:p>
          </p:txBody>
        </p:sp>
      </p:grpSp>
      <p:sp>
        <p:nvSpPr>
          <p:cNvPr id="10" name="TextBox 9"/>
          <p:cNvSpPr txBox="1"/>
          <p:nvPr/>
        </p:nvSpPr>
        <p:spPr>
          <a:xfrm>
            <a:off x="2667000" y="926068"/>
            <a:ext cx="742512" cy="369332"/>
          </a:xfrm>
          <a:prstGeom prst="rect">
            <a:avLst/>
          </a:prstGeom>
          <a:noFill/>
        </p:spPr>
        <p:txBody>
          <a:bodyPr wrap="none" rtlCol="0">
            <a:spAutoFit/>
          </a:bodyPr>
          <a:lstStyle/>
          <a:p>
            <a:r>
              <a:rPr lang="en-US" sz="1800" dirty="0" smtClean="0">
                <a:solidFill>
                  <a:schemeClr val="bg1"/>
                </a:solidFill>
              </a:rPr>
              <a:t>Run 1</a:t>
            </a:r>
            <a:endParaRPr lang="en-US" sz="1800" dirty="0">
              <a:solidFill>
                <a:schemeClr val="bg1"/>
              </a:solidFill>
            </a:endParaRPr>
          </a:p>
        </p:txBody>
      </p:sp>
      <p:sp>
        <p:nvSpPr>
          <p:cNvPr id="11" name="TextBox 10"/>
          <p:cNvSpPr txBox="1"/>
          <p:nvPr/>
        </p:nvSpPr>
        <p:spPr>
          <a:xfrm>
            <a:off x="4774126" y="890754"/>
            <a:ext cx="742511" cy="369332"/>
          </a:xfrm>
          <a:prstGeom prst="rect">
            <a:avLst/>
          </a:prstGeom>
          <a:noFill/>
        </p:spPr>
        <p:txBody>
          <a:bodyPr wrap="none" rtlCol="0">
            <a:spAutoFit/>
          </a:bodyPr>
          <a:lstStyle/>
          <a:p>
            <a:r>
              <a:rPr lang="en-US" sz="1800" dirty="0" smtClean="0">
                <a:solidFill>
                  <a:schemeClr val="bg1"/>
                </a:solidFill>
              </a:rPr>
              <a:t>Run 2</a:t>
            </a:r>
            <a:endParaRPr lang="en-US" sz="1800" dirty="0">
              <a:solidFill>
                <a:schemeClr val="bg1"/>
              </a:solidFill>
            </a:endParaRPr>
          </a:p>
        </p:txBody>
      </p:sp>
      <p:sp>
        <p:nvSpPr>
          <p:cNvPr id="12" name="TextBox 11"/>
          <p:cNvSpPr txBox="1"/>
          <p:nvPr/>
        </p:nvSpPr>
        <p:spPr>
          <a:xfrm>
            <a:off x="6702922" y="890754"/>
            <a:ext cx="742512" cy="369332"/>
          </a:xfrm>
          <a:prstGeom prst="rect">
            <a:avLst/>
          </a:prstGeom>
          <a:noFill/>
        </p:spPr>
        <p:txBody>
          <a:bodyPr wrap="none" rtlCol="0">
            <a:spAutoFit/>
          </a:bodyPr>
          <a:lstStyle/>
          <a:p>
            <a:r>
              <a:rPr lang="en-US" sz="1800" dirty="0" smtClean="0">
                <a:solidFill>
                  <a:schemeClr val="bg1"/>
                </a:solidFill>
              </a:rPr>
              <a:t>Run 3</a:t>
            </a:r>
            <a:endParaRPr lang="en-US" sz="1800" dirty="0">
              <a:solidFill>
                <a:schemeClr val="bg1"/>
              </a:solidFill>
            </a:endParaRPr>
          </a:p>
        </p:txBody>
      </p:sp>
      <p:sp>
        <p:nvSpPr>
          <p:cNvPr id="3" name="TextBox 2"/>
          <p:cNvSpPr txBox="1"/>
          <p:nvPr/>
        </p:nvSpPr>
        <p:spPr>
          <a:xfrm>
            <a:off x="613313" y="5248268"/>
            <a:ext cx="4512838" cy="307777"/>
          </a:xfrm>
          <a:prstGeom prst="rect">
            <a:avLst/>
          </a:prstGeom>
          <a:noFill/>
        </p:spPr>
        <p:txBody>
          <a:bodyPr wrap="none" rtlCol="0">
            <a:spAutoFit/>
          </a:bodyPr>
          <a:lstStyle/>
          <a:p>
            <a:r>
              <a:rPr lang="en-US" sz="1400" dirty="0" smtClean="0">
                <a:solidFill>
                  <a:schemeClr val="bg1"/>
                </a:solidFill>
              </a:rPr>
              <a:t>Waves coupling increased maximum precipitation eastward.</a:t>
            </a:r>
            <a:endParaRPr lang="en-US" sz="1400" dirty="0">
              <a:solidFill>
                <a:schemeClr val="bg1"/>
              </a:solidFill>
            </a:endParaRPr>
          </a:p>
        </p:txBody>
      </p:sp>
    </p:spTree>
    <p:extLst>
      <p:ext uri="{BB962C8B-B14F-4D97-AF65-F5344CB8AC3E}">
        <p14:creationId xmlns:p14="http://schemas.microsoft.com/office/powerpoint/2010/main" val="2566862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201613" y="392113"/>
            <a:ext cx="823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800" b="1">
                <a:solidFill>
                  <a:schemeClr val="bg1"/>
                </a:solidFill>
              </a:rPr>
              <a:t>SST</a:t>
            </a:r>
          </a:p>
        </p:txBody>
      </p:sp>
      <p:pic>
        <p:nvPicPr>
          <p:cNvPr id="21507" name="Picture 3" descr="SST.png"/>
          <p:cNvPicPr>
            <a:picLocks noChangeAspect="1"/>
          </p:cNvPicPr>
          <p:nvPr/>
        </p:nvPicPr>
        <p:blipFill>
          <a:blip r:embed="rId3">
            <a:extLst>
              <a:ext uri="{28A0092B-C50C-407E-A947-70E740481C1C}">
                <a14:useLocalDpi xmlns:a14="http://schemas.microsoft.com/office/drawing/2010/main" val="0"/>
              </a:ext>
            </a:extLst>
          </a:blip>
          <a:srcRect r="23334"/>
          <a:stretch>
            <a:fillRect/>
          </a:stretch>
        </p:blipFill>
        <p:spPr bwMode="auto">
          <a:xfrm>
            <a:off x="200025" y="1371600"/>
            <a:ext cx="8867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8"/>
          <p:cNvSpPr>
            <a:spLocks noChangeArrowheads="1"/>
          </p:cNvSpPr>
          <p:nvPr/>
        </p:nvSpPr>
        <p:spPr bwMode="auto">
          <a:xfrm>
            <a:off x="152400" y="1117600"/>
            <a:ext cx="8915400" cy="5334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grpSp>
        <p:nvGrpSpPr>
          <p:cNvPr id="21509" name="Group 9"/>
          <p:cNvGrpSpPr>
            <a:grpSpLocks/>
          </p:cNvGrpSpPr>
          <p:nvPr/>
        </p:nvGrpSpPr>
        <p:grpSpPr bwMode="auto">
          <a:xfrm>
            <a:off x="1249363" y="1184275"/>
            <a:ext cx="7832725" cy="346075"/>
            <a:chOff x="1172715" y="948843"/>
            <a:chExt cx="7833579" cy="346557"/>
          </a:xfrm>
        </p:grpSpPr>
        <p:sp>
          <p:nvSpPr>
            <p:cNvPr id="21510" name="TextBox 13"/>
            <p:cNvSpPr txBox="1">
              <a:spLocks noChangeArrowheads="1"/>
            </p:cNvSpPr>
            <p:nvPr/>
          </p:nvSpPr>
          <p:spPr bwMode="auto">
            <a:xfrm>
              <a:off x="6705600" y="948843"/>
              <a:ext cx="2300694" cy="33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 SWAN</a:t>
              </a:r>
            </a:p>
          </p:txBody>
        </p:sp>
        <p:sp>
          <p:nvSpPr>
            <p:cNvPr id="21511" name="TextBox 27"/>
            <p:cNvSpPr txBox="1">
              <a:spLocks noChangeArrowheads="1"/>
            </p:cNvSpPr>
            <p:nvPr/>
          </p:nvSpPr>
          <p:spPr bwMode="auto">
            <a:xfrm>
              <a:off x="5105400" y="956846"/>
              <a:ext cx="1490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a:t>
              </a:r>
            </a:p>
          </p:txBody>
        </p:sp>
        <p:sp>
          <p:nvSpPr>
            <p:cNvPr id="21512" name="TextBox 6"/>
            <p:cNvSpPr txBox="1">
              <a:spLocks noChangeArrowheads="1"/>
            </p:cNvSpPr>
            <p:nvPr/>
          </p:nvSpPr>
          <p:spPr bwMode="auto">
            <a:xfrm>
              <a:off x="3352800" y="956147"/>
              <a:ext cx="662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dirty="0"/>
                <a:t>WRF</a:t>
              </a:r>
            </a:p>
          </p:txBody>
        </p:sp>
        <p:sp>
          <p:nvSpPr>
            <p:cNvPr id="21513" name="TextBox 7"/>
            <p:cNvSpPr txBox="1">
              <a:spLocks noChangeArrowheads="1"/>
            </p:cNvSpPr>
            <p:nvPr/>
          </p:nvSpPr>
          <p:spPr bwMode="auto">
            <a:xfrm>
              <a:off x="1172715" y="956846"/>
              <a:ext cx="7553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GOES</a:t>
              </a:r>
            </a:p>
          </p:txBody>
        </p:sp>
      </p:grpSp>
      <p:sp>
        <p:nvSpPr>
          <p:cNvPr id="2" name="TextBox 1"/>
          <p:cNvSpPr txBox="1"/>
          <p:nvPr/>
        </p:nvSpPr>
        <p:spPr>
          <a:xfrm>
            <a:off x="3124200" y="653534"/>
            <a:ext cx="742512" cy="369332"/>
          </a:xfrm>
          <a:prstGeom prst="rect">
            <a:avLst/>
          </a:prstGeom>
          <a:noFill/>
        </p:spPr>
        <p:txBody>
          <a:bodyPr wrap="none" rtlCol="0">
            <a:spAutoFit/>
          </a:bodyPr>
          <a:lstStyle/>
          <a:p>
            <a:r>
              <a:rPr lang="en-US" sz="1800" dirty="0" smtClean="0">
                <a:solidFill>
                  <a:schemeClr val="bg1"/>
                </a:solidFill>
              </a:rPr>
              <a:t>Run 1</a:t>
            </a:r>
            <a:endParaRPr lang="en-US" sz="1800" dirty="0">
              <a:solidFill>
                <a:schemeClr val="bg1"/>
              </a:solidFill>
            </a:endParaRPr>
          </a:p>
        </p:txBody>
      </p:sp>
      <p:sp>
        <p:nvSpPr>
          <p:cNvPr id="11" name="TextBox 10"/>
          <p:cNvSpPr txBox="1"/>
          <p:nvPr/>
        </p:nvSpPr>
        <p:spPr>
          <a:xfrm>
            <a:off x="5334001" y="643446"/>
            <a:ext cx="742511" cy="369332"/>
          </a:xfrm>
          <a:prstGeom prst="rect">
            <a:avLst/>
          </a:prstGeom>
          <a:noFill/>
        </p:spPr>
        <p:txBody>
          <a:bodyPr wrap="none" rtlCol="0">
            <a:spAutoFit/>
          </a:bodyPr>
          <a:lstStyle/>
          <a:p>
            <a:r>
              <a:rPr lang="en-US" sz="1800" dirty="0" smtClean="0">
                <a:solidFill>
                  <a:schemeClr val="bg1"/>
                </a:solidFill>
              </a:rPr>
              <a:t>Run 2</a:t>
            </a:r>
            <a:endParaRPr lang="en-US" sz="1800" dirty="0">
              <a:solidFill>
                <a:schemeClr val="bg1"/>
              </a:solidFill>
            </a:endParaRPr>
          </a:p>
        </p:txBody>
      </p:sp>
      <p:sp>
        <p:nvSpPr>
          <p:cNvPr id="12" name="TextBox 11"/>
          <p:cNvSpPr txBox="1"/>
          <p:nvPr/>
        </p:nvSpPr>
        <p:spPr>
          <a:xfrm>
            <a:off x="7484410" y="618220"/>
            <a:ext cx="742512" cy="369332"/>
          </a:xfrm>
          <a:prstGeom prst="rect">
            <a:avLst/>
          </a:prstGeom>
          <a:noFill/>
        </p:spPr>
        <p:txBody>
          <a:bodyPr wrap="none" rtlCol="0">
            <a:spAutoFit/>
          </a:bodyPr>
          <a:lstStyle/>
          <a:p>
            <a:r>
              <a:rPr lang="en-US" sz="1800" dirty="0" smtClean="0">
                <a:solidFill>
                  <a:schemeClr val="bg1"/>
                </a:solidFill>
              </a:rPr>
              <a:t>Run 3</a:t>
            </a:r>
            <a:endParaRPr lang="en-US" sz="1800" dirty="0">
              <a:solidFill>
                <a:schemeClr val="bg1"/>
              </a:solidFill>
            </a:endParaRPr>
          </a:p>
        </p:txBody>
      </p:sp>
      <p:sp>
        <p:nvSpPr>
          <p:cNvPr id="3" name="TextBox 2"/>
          <p:cNvSpPr txBox="1"/>
          <p:nvPr/>
        </p:nvSpPr>
        <p:spPr>
          <a:xfrm rot="16200000">
            <a:off x="-240027" y="2221227"/>
            <a:ext cx="604653" cy="276999"/>
          </a:xfrm>
          <a:prstGeom prst="rect">
            <a:avLst/>
          </a:prstGeom>
          <a:noFill/>
        </p:spPr>
        <p:txBody>
          <a:bodyPr wrap="none" rtlCol="0">
            <a:spAutoFit/>
          </a:bodyPr>
          <a:lstStyle/>
          <a:p>
            <a:r>
              <a:rPr lang="en-US" dirty="0" smtClean="0"/>
              <a:t>Before</a:t>
            </a:r>
            <a:endParaRPr lang="en-US" dirty="0"/>
          </a:p>
        </p:txBody>
      </p:sp>
      <p:sp>
        <p:nvSpPr>
          <p:cNvPr id="14" name="TextBox 13"/>
          <p:cNvSpPr txBox="1"/>
          <p:nvPr/>
        </p:nvSpPr>
        <p:spPr>
          <a:xfrm rot="16200000">
            <a:off x="-164938" y="4359774"/>
            <a:ext cx="510076" cy="276999"/>
          </a:xfrm>
          <a:prstGeom prst="rect">
            <a:avLst/>
          </a:prstGeom>
          <a:noFill/>
        </p:spPr>
        <p:txBody>
          <a:bodyPr wrap="none" rtlCol="0">
            <a:spAutoFit/>
          </a:bodyPr>
          <a:lstStyle/>
          <a:p>
            <a:r>
              <a:rPr lang="en-US" dirty="0" smtClean="0"/>
              <a:t>After</a:t>
            </a:r>
            <a:endParaRPr lang="en-US" dirty="0"/>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9999"/>
          <a:stretch/>
        </p:blipFill>
        <p:spPr bwMode="auto">
          <a:xfrm rot="5400000">
            <a:off x="7796134" y="4625438"/>
            <a:ext cx="271464"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484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F:\MAITANE\PROJECTS\IDA\GORDON_JOHN\FIGURES\WAVES\Wind_int_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462463"/>
            <a:ext cx="7315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F:\MAITANE\PROJECTS\IDA\GORDON_JOHN\FIGURES\WAVES\SST\SST_WAVES_53.png"/>
          <p:cNvPicPr>
            <a:picLocks noChangeAspect="1" noChangeArrowheads="1"/>
          </p:cNvPicPr>
          <p:nvPr/>
        </p:nvPicPr>
        <p:blipFill>
          <a:blip r:embed="rId4" cstate="print">
            <a:extLst>
              <a:ext uri="{28A0092B-C50C-407E-A947-70E740481C1C}">
                <a14:useLocalDpi xmlns:a14="http://schemas.microsoft.com/office/drawing/2010/main" val="0"/>
              </a:ext>
            </a:extLst>
          </a:blip>
          <a:srcRect l="8333" t="8334" b="8333"/>
          <a:stretch>
            <a:fillRect/>
          </a:stretch>
        </p:blipFill>
        <p:spPr bwMode="auto">
          <a:xfrm>
            <a:off x="2895600" y="1117600"/>
            <a:ext cx="381000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9"/>
          <p:cNvSpPr txBox="1">
            <a:spLocks noChangeArrowheads="1"/>
          </p:cNvSpPr>
          <p:nvPr/>
        </p:nvSpPr>
        <p:spPr bwMode="auto">
          <a:xfrm>
            <a:off x="-44450" y="152400"/>
            <a:ext cx="1416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800" b="1">
                <a:solidFill>
                  <a:schemeClr val="bg1"/>
                </a:solidFill>
              </a:rPr>
              <a:t>WAVES</a:t>
            </a:r>
          </a:p>
        </p:txBody>
      </p:sp>
      <p:grpSp>
        <p:nvGrpSpPr>
          <p:cNvPr id="23557" name="Group 10"/>
          <p:cNvGrpSpPr>
            <a:grpSpLocks/>
          </p:cNvGrpSpPr>
          <p:nvPr/>
        </p:nvGrpSpPr>
        <p:grpSpPr bwMode="auto">
          <a:xfrm>
            <a:off x="76200" y="762000"/>
            <a:ext cx="2819400" cy="2971800"/>
            <a:chOff x="228600" y="838200"/>
            <a:chExt cx="2819400" cy="2971800"/>
          </a:xfrm>
        </p:grpSpPr>
        <p:sp>
          <p:nvSpPr>
            <p:cNvPr id="23574" name="TextBox 11"/>
            <p:cNvSpPr txBox="1">
              <a:spLocks noChangeArrowheads="1"/>
            </p:cNvSpPr>
            <p:nvPr/>
          </p:nvSpPr>
          <p:spPr bwMode="auto">
            <a:xfrm>
              <a:off x="1411564" y="838200"/>
              <a:ext cx="4812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a:t>
              </a:r>
            </a:p>
          </p:txBody>
        </p:sp>
        <p:pic>
          <p:nvPicPr>
            <p:cNvPr id="23575" name="Picture 1" descr="F:\MAITANE\PROJECTS\IDA\GORDON_JOHN\FIGURES\WAVES\WRF\WRF_WAVES_53.png"/>
            <p:cNvPicPr>
              <a:picLocks noChangeAspect="1" noChangeArrowheads="1"/>
            </p:cNvPicPr>
            <p:nvPr/>
          </p:nvPicPr>
          <p:blipFill>
            <a:blip r:embed="rId5" cstate="print">
              <a:extLst>
                <a:ext uri="{28A0092B-C50C-407E-A947-70E740481C1C}">
                  <a14:useLocalDpi xmlns:a14="http://schemas.microsoft.com/office/drawing/2010/main" val="0"/>
                </a:ext>
              </a:extLst>
            </a:blip>
            <a:srcRect l="8333" t="8334" r="25000" b="8333"/>
            <a:stretch>
              <a:fillRect/>
            </a:stretch>
          </p:blipFill>
          <p:spPr bwMode="auto">
            <a:xfrm>
              <a:off x="228600" y="1166812"/>
              <a:ext cx="28194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8" name="Picture 2" descr="F:\MAITANE\PROJECTS\IDA\GORDON_JOHN\FIGURES\WAVES\OOST\OO_WAVES_53.png"/>
          <p:cNvPicPr>
            <a:picLocks noChangeAspect="1" noChangeArrowheads="1"/>
          </p:cNvPicPr>
          <p:nvPr/>
        </p:nvPicPr>
        <p:blipFill>
          <a:blip r:embed="rId6" cstate="print">
            <a:extLst>
              <a:ext uri="{28A0092B-C50C-407E-A947-70E740481C1C}">
                <a14:useLocalDpi xmlns:a14="http://schemas.microsoft.com/office/drawing/2010/main" val="0"/>
              </a:ext>
            </a:extLst>
          </a:blip>
          <a:srcRect l="7335" t="6308" r="9085" b="7581"/>
          <a:stretch>
            <a:fillRect/>
          </a:stretch>
        </p:blipFill>
        <p:spPr bwMode="auto">
          <a:xfrm>
            <a:off x="5638800" y="1071563"/>
            <a:ext cx="3444875"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16"/>
          <p:cNvSpPr txBox="1">
            <a:spLocks noChangeArrowheads="1"/>
          </p:cNvSpPr>
          <p:nvPr/>
        </p:nvSpPr>
        <p:spPr bwMode="auto">
          <a:xfrm>
            <a:off x="6475413" y="919163"/>
            <a:ext cx="1350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+OOST </a:t>
            </a:r>
          </a:p>
        </p:txBody>
      </p:sp>
      <p:sp>
        <p:nvSpPr>
          <p:cNvPr id="23560" name="TextBox 26"/>
          <p:cNvSpPr txBox="1">
            <a:spLocks noChangeArrowheads="1"/>
          </p:cNvSpPr>
          <p:nvPr/>
        </p:nvSpPr>
        <p:spPr bwMode="auto">
          <a:xfrm>
            <a:off x="3987800" y="838200"/>
            <a:ext cx="884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a:t>
            </a:r>
          </a:p>
        </p:txBody>
      </p:sp>
      <p:grpSp>
        <p:nvGrpSpPr>
          <p:cNvPr id="23561" name="Group 28"/>
          <p:cNvGrpSpPr>
            <a:grpSpLocks/>
          </p:cNvGrpSpPr>
          <p:nvPr/>
        </p:nvGrpSpPr>
        <p:grpSpPr bwMode="auto">
          <a:xfrm>
            <a:off x="5632450" y="4572000"/>
            <a:ext cx="2368550" cy="954088"/>
            <a:chOff x="5320899" y="3855575"/>
            <a:chExt cx="2367925" cy="954127"/>
          </a:xfrm>
        </p:grpSpPr>
        <p:pic>
          <p:nvPicPr>
            <p:cNvPr id="23571" name="Picture 5" descr="F:\MAITANE\PROJECTS\IDA\OUR_PAPER\FIGURES\FIGURE6\Wind_int_1.png"/>
            <p:cNvPicPr>
              <a:picLocks noChangeAspect="1" noChangeArrowheads="1"/>
            </p:cNvPicPr>
            <p:nvPr/>
          </p:nvPicPr>
          <p:blipFill>
            <a:blip r:embed="rId7">
              <a:extLst>
                <a:ext uri="{28A0092B-C50C-407E-A947-70E740481C1C}">
                  <a14:useLocalDpi xmlns:a14="http://schemas.microsoft.com/office/drawing/2010/main" val="0"/>
                </a:ext>
              </a:extLst>
            </a:blip>
            <a:srcRect l="71875" t="12500" r="21375" b="67564"/>
            <a:stretch>
              <a:fillRect/>
            </a:stretch>
          </p:blipFill>
          <p:spPr bwMode="auto">
            <a:xfrm>
              <a:off x="5320899" y="3997298"/>
              <a:ext cx="622701" cy="57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 name="TextBox 30"/>
            <p:cNvSpPr txBox="1">
              <a:spLocks noChangeArrowheads="1"/>
            </p:cNvSpPr>
            <p:nvPr/>
          </p:nvSpPr>
          <p:spPr bwMode="auto">
            <a:xfrm>
              <a:off x="5823983" y="3855575"/>
              <a:ext cx="1864841" cy="95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dirty="0"/>
                <a:t>DATA</a:t>
              </a:r>
            </a:p>
            <a:p>
              <a:pPr eaLnBrk="1" hangingPunct="1"/>
              <a:r>
                <a:rPr lang="en-US" sz="1400" b="1" dirty="0"/>
                <a:t>WRF</a:t>
              </a:r>
            </a:p>
            <a:p>
              <a:pPr eaLnBrk="1" hangingPunct="1"/>
              <a:r>
                <a:rPr lang="en-US" sz="1400" b="1" dirty="0"/>
                <a:t>WRF+ROMS</a:t>
              </a:r>
            </a:p>
            <a:p>
              <a:pPr eaLnBrk="1" hangingPunct="1"/>
              <a:r>
                <a:rPr lang="en-US" sz="1400" b="1" dirty="0"/>
                <a:t>WRF+ROMS+SWAN</a:t>
              </a:r>
            </a:p>
          </p:txBody>
        </p:sp>
        <p:pic>
          <p:nvPicPr>
            <p:cNvPr id="23573" name="Picture 5" descr="F:\MAITANE\PROJECTS\IDA\OUR_PAPER\FIGURES\FIGURE6\Wind_int_1.png"/>
            <p:cNvPicPr>
              <a:picLocks noChangeAspect="1" noChangeArrowheads="1"/>
            </p:cNvPicPr>
            <p:nvPr/>
          </p:nvPicPr>
          <p:blipFill>
            <a:blip r:embed="rId7">
              <a:extLst>
                <a:ext uri="{28A0092B-C50C-407E-A947-70E740481C1C}">
                  <a14:useLocalDpi xmlns:a14="http://schemas.microsoft.com/office/drawing/2010/main" val="0"/>
                </a:ext>
              </a:extLst>
            </a:blip>
            <a:srcRect l="71875" t="46861" r="21375" b="45209"/>
            <a:stretch>
              <a:fillRect/>
            </a:stretch>
          </p:blipFill>
          <p:spPr bwMode="auto">
            <a:xfrm>
              <a:off x="5320899" y="4572000"/>
              <a:ext cx="622701"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62" name="Rectangle 19"/>
          <p:cNvSpPr>
            <a:spLocks noChangeArrowheads="1"/>
          </p:cNvSpPr>
          <p:nvPr/>
        </p:nvSpPr>
        <p:spPr bwMode="auto">
          <a:xfrm>
            <a:off x="84138" y="609600"/>
            <a:ext cx="9059862" cy="5334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grpSp>
        <p:nvGrpSpPr>
          <p:cNvPr id="23563" name="Group 20"/>
          <p:cNvGrpSpPr>
            <a:grpSpLocks/>
          </p:cNvGrpSpPr>
          <p:nvPr/>
        </p:nvGrpSpPr>
        <p:grpSpPr bwMode="auto">
          <a:xfrm>
            <a:off x="1447800" y="676275"/>
            <a:ext cx="6705600" cy="346075"/>
            <a:chOff x="3352800" y="948843"/>
            <a:chExt cx="6705600" cy="346141"/>
          </a:xfrm>
        </p:grpSpPr>
        <p:sp>
          <p:nvSpPr>
            <p:cNvPr id="23568" name="TextBox 13"/>
            <p:cNvSpPr txBox="1">
              <a:spLocks noChangeArrowheads="1"/>
            </p:cNvSpPr>
            <p:nvPr/>
          </p:nvSpPr>
          <p:spPr bwMode="auto">
            <a:xfrm>
              <a:off x="7757706" y="948843"/>
              <a:ext cx="2300694" cy="33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 SWAN</a:t>
              </a:r>
            </a:p>
          </p:txBody>
        </p:sp>
        <p:sp>
          <p:nvSpPr>
            <p:cNvPr id="23569" name="TextBox 27"/>
            <p:cNvSpPr txBox="1">
              <a:spLocks noChangeArrowheads="1"/>
            </p:cNvSpPr>
            <p:nvPr/>
          </p:nvSpPr>
          <p:spPr bwMode="auto">
            <a:xfrm>
              <a:off x="5367337" y="956846"/>
              <a:ext cx="1490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a:t>
              </a:r>
            </a:p>
          </p:txBody>
        </p:sp>
        <p:sp>
          <p:nvSpPr>
            <p:cNvPr id="23570" name="TextBox 23"/>
            <p:cNvSpPr txBox="1">
              <a:spLocks noChangeArrowheads="1"/>
            </p:cNvSpPr>
            <p:nvPr/>
          </p:nvSpPr>
          <p:spPr bwMode="auto">
            <a:xfrm>
              <a:off x="3352800" y="956147"/>
              <a:ext cx="662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a:t>
              </a:r>
            </a:p>
          </p:txBody>
        </p:sp>
      </p:grpSp>
      <p:sp>
        <p:nvSpPr>
          <p:cNvPr id="23564" name="Rectangle 17"/>
          <p:cNvSpPr>
            <a:spLocks noChangeArrowheads="1"/>
          </p:cNvSpPr>
          <p:nvPr/>
        </p:nvSpPr>
        <p:spPr bwMode="auto">
          <a:xfrm>
            <a:off x="7762875" y="4462463"/>
            <a:ext cx="1219200" cy="2286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3565" name="TextBox 34"/>
          <p:cNvSpPr txBox="1">
            <a:spLocks noChangeArrowheads="1"/>
          </p:cNvSpPr>
          <p:nvPr/>
        </p:nvSpPr>
        <p:spPr bwMode="auto">
          <a:xfrm>
            <a:off x="8178800" y="4545013"/>
            <a:ext cx="4984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S</a:t>
            </a:r>
            <a:r>
              <a:rPr lang="en-US" sz="1400" b="1" baseline="-25000"/>
              <a:t> </a:t>
            </a:r>
          </a:p>
          <a:p>
            <a:pPr eaLnBrk="1" hangingPunct="1"/>
            <a:r>
              <a:rPr lang="en-US" sz="1400" b="1"/>
              <a:t>0.80</a:t>
            </a:r>
          </a:p>
          <a:p>
            <a:pPr eaLnBrk="1" hangingPunct="1"/>
            <a:r>
              <a:rPr lang="en-US" sz="1400" b="1"/>
              <a:t>0.74</a:t>
            </a:r>
          </a:p>
          <a:p>
            <a:pPr eaLnBrk="1" hangingPunct="1"/>
            <a:r>
              <a:rPr lang="en-US" sz="1400" b="1"/>
              <a:t>0.88</a:t>
            </a:r>
            <a:endParaRPr lang="en-US" sz="1400" b="1" baseline="-25000"/>
          </a:p>
          <a:p>
            <a:pPr eaLnBrk="1" hangingPunct="1"/>
            <a:endParaRPr lang="en-US" sz="1400" b="1"/>
          </a:p>
        </p:txBody>
      </p:sp>
      <p:sp>
        <p:nvSpPr>
          <p:cNvPr id="23566" name="TextBox 18"/>
          <p:cNvSpPr txBox="1">
            <a:spLocks noChangeArrowheads="1"/>
          </p:cNvSpPr>
          <p:nvPr/>
        </p:nvSpPr>
        <p:spPr bwMode="auto">
          <a:xfrm>
            <a:off x="8607425" y="919163"/>
            <a:ext cx="307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t>m</a:t>
            </a:r>
          </a:p>
        </p:txBody>
      </p:sp>
      <p:sp>
        <p:nvSpPr>
          <p:cNvPr id="23567" name="TextBox 28"/>
          <p:cNvSpPr txBox="1">
            <a:spLocks noChangeArrowheads="1"/>
          </p:cNvSpPr>
          <p:nvPr/>
        </p:nvSpPr>
        <p:spPr bwMode="auto">
          <a:xfrm>
            <a:off x="4270375" y="3990975"/>
            <a:ext cx="2501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Reduced waves with waves coupling.</a:t>
            </a:r>
          </a:p>
        </p:txBody>
      </p:sp>
    </p:spTree>
    <p:extLst>
      <p:ext uri="{BB962C8B-B14F-4D97-AF65-F5344CB8AC3E}">
        <p14:creationId xmlns:p14="http://schemas.microsoft.com/office/powerpoint/2010/main" val="2696911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
          <p:cNvSpPr txBox="1">
            <a:spLocks noChangeArrowheads="1"/>
          </p:cNvSpPr>
          <p:nvPr/>
        </p:nvSpPr>
        <p:spPr bwMode="auto">
          <a:xfrm>
            <a:off x="533400" y="685800"/>
            <a:ext cx="8001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t"/>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just" eaLnBrk="1" hangingPunct="1"/>
            <a:r>
              <a:rPr lang="en-US" sz="2800" b="1" u="sng" dirty="0" smtClean="0">
                <a:latin typeface="Arial" charset="0"/>
              </a:rPr>
              <a:t>QUESTIONS WE WANTED TO ANSWER WITH THIS STUDY:</a:t>
            </a:r>
          </a:p>
          <a:p>
            <a:pPr algn="just" eaLnBrk="1" hangingPunct="1"/>
            <a:endParaRPr lang="en-US" sz="2400" b="1" u="sng" dirty="0" smtClean="0">
              <a:latin typeface="Arial" charset="0"/>
            </a:endParaRPr>
          </a:p>
          <a:p>
            <a:pPr marL="514350" indent="-514350" algn="just" eaLnBrk="1" hangingPunct="1">
              <a:buAutoNum type="arabicPeriod"/>
            </a:pPr>
            <a:r>
              <a:rPr lang="en-US" sz="2400" b="1" dirty="0" smtClean="0">
                <a:latin typeface="Arial" charset="0"/>
              </a:rPr>
              <a:t>HOW  MUCH DOES THE OCEAN SURFACE ROUGHNESS  PARAMETERIZATION AFFECT  WIND, WAVE AND SURGE PREDICTIONS DURING EXTREME STORMS?</a:t>
            </a:r>
          </a:p>
          <a:p>
            <a:pPr marL="514350" indent="-514350" algn="just" eaLnBrk="1" hangingPunct="1">
              <a:buAutoNum type="arabicPeriod"/>
            </a:pPr>
            <a:r>
              <a:rPr lang="en-US" sz="2400" b="1" dirty="0" smtClean="0">
                <a:latin typeface="Arial" charset="0"/>
              </a:rPr>
              <a:t>DOES THE MODEL SKILL IMPROVE WHEN INCLUDING THE WAVE DEPENDENCY?</a:t>
            </a:r>
          </a:p>
          <a:p>
            <a:pPr marL="514350" indent="-514350" algn="just" eaLnBrk="1" hangingPunct="1">
              <a:buAutoNum type="arabicPeriod"/>
            </a:pPr>
            <a:r>
              <a:rPr lang="en-US" sz="2400" b="1" dirty="0" smtClean="0">
                <a:latin typeface="Arial" charset="0"/>
              </a:rPr>
              <a:t>IS THERE ANY PARAMETERIZARION THAT PROVIDES THE BEST WIND, WAVE AND STORM SURGE ESTIMATIONS?</a:t>
            </a:r>
          </a:p>
          <a:p>
            <a:pPr algn="just" eaLnBrk="1" hangingPunct="1"/>
            <a:endParaRPr lang="en-US" sz="2800" b="1" u="sng" dirty="0" smtClean="0">
              <a:latin typeface="Arial" charset="0"/>
            </a:endParaRPr>
          </a:p>
        </p:txBody>
      </p:sp>
    </p:spTree>
    <p:extLst>
      <p:ext uri="{BB962C8B-B14F-4D97-AF65-F5344CB8AC3E}">
        <p14:creationId xmlns:p14="http://schemas.microsoft.com/office/powerpoint/2010/main" val="3657812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5943600" y="3886200"/>
            <a:ext cx="2438400" cy="19812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5123" name="Rectangle 4"/>
          <p:cNvSpPr>
            <a:spLocks noChangeArrowheads="1"/>
          </p:cNvSpPr>
          <p:nvPr/>
        </p:nvSpPr>
        <p:spPr bwMode="auto">
          <a:xfrm>
            <a:off x="838200" y="4038600"/>
            <a:ext cx="2286000" cy="1905000"/>
          </a:xfrm>
          <a:prstGeom prst="rect">
            <a:avLst/>
          </a:prstGeom>
          <a:solidFill>
            <a:schemeClr val="accent6">
              <a:lumMod val="60000"/>
              <a:lumOff val="40000"/>
            </a:schemeClr>
          </a:solidFill>
          <a:ln w="12700">
            <a:solidFill>
              <a:schemeClr val="tx1"/>
            </a:solidFill>
            <a:miter lim="800000"/>
            <a:headEnd/>
            <a:tailEnd/>
          </a:ln>
        </p:spPr>
        <p:txBody>
          <a:bodyPr wrap="none" anchor="ctr"/>
          <a:lstStyle/>
          <a:p>
            <a:pPr fontAlgn="auto">
              <a:spcBef>
                <a:spcPts val="0"/>
              </a:spcBef>
              <a:spcAft>
                <a:spcPts val="0"/>
              </a:spcAft>
              <a:defRPr/>
            </a:pPr>
            <a:endParaRPr lang="en-US">
              <a:cs typeface="ＭＳ Ｐゴシック"/>
            </a:endParaRPr>
          </a:p>
        </p:txBody>
      </p:sp>
      <p:sp>
        <p:nvSpPr>
          <p:cNvPr id="24580" name="Rectangle 5"/>
          <p:cNvSpPr>
            <a:spLocks noChangeArrowheads="1"/>
          </p:cNvSpPr>
          <p:nvPr/>
        </p:nvSpPr>
        <p:spPr bwMode="auto">
          <a:xfrm>
            <a:off x="2819400" y="1219200"/>
            <a:ext cx="3124200" cy="2209800"/>
          </a:xfrm>
          <a:prstGeom prst="rect">
            <a:avLst/>
          </a:prstGeom>
          <a:solidFill>
            <a:schemeClr val="accent1"/>
          </a:solidFill>
          <a:ln w="12700">
            <a:solidFill>
              <a:schemeClr val="tx1"/>
            </a:solidFill>
            <a:miter lim="800000"/>
            <a:headEnd/>
            <a:tailEnd/>
          </a:ln>
        </p:spPr>
        <p:txBody>
          <a:bodyPr wrap="none" anchor="ctr"/>
          <a:lstStyle/>
          <a:p>
            <a:endParaRPr lang="en-US"/>
          </a:p>
        </p:txBody>
      </p:sp>
      <p:pic>
        <p:nvPicPr>
          <p:cNvPr id="2458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096000"/>
            <a:ext cx="87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8" descr="swa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60198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9"/>
          <p:cNvSpPr txBox="1">
            <a:spLocks noChangeArrowheads="1"/>
          </p:cNvSpPr>
          <p:nvPr/>
        </p:nvSpPr>
        <p:spPr bwMode="auto">
          <a:xfrm>
            <a:off x="1524000" y="37338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b="1">
                <a:latin typeface="Calibri" pitchFamily="34" charset="0"/>
              </a:rPr>
              <a:t>OCEAN</a:t>
            </a:r>
          </a:p>
        </p:txBody>
      </p:sp>
      <p:sp>
        <p:nvSpPr>
          <p:cNvPr id="24584" name="Text Box 10"/>
          <p:cNvSpPr txBox="1">
            <a:spLocks noChangeArrowheads="1"/>
          </p:cNvSpPr>
          <p:nvPr/>
        </p:nvSpPr>
        <p:spPr bwMode="auto">
          <a:xfrm>
            <a:off x="3657600" y="11430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b="1">
                <a:latin typeface="Calibri" pitchFamily="34" charset="0"/>
              </a:rPr>
              <a:t>ATMOSPHERE</a:t>
            </a:r>
          </a:p>
        </p:txBody>
      </p:sp>
      <p:sp>
        <p:nvSpPr>
          <p:cNvPr id="24585" name="Text Box 11"/>
          <p:cNvSpPr txBox="1">
            <a:spLocks noChangeArrowheads="1"/>
          </p:cNvSpPr>
          <p:nvPr/>
        </p:nvSpPr>
        <p:spPr bwMode="auto">
          <a:xfrm>
            <a:off x="6859588" y="3581400"/>
            <a:ext cx="76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b="1">
                <a:latin typeface="Calibri" pitchFamily="34" charset="0"/>
              </a:rPr>
              <a:t>WAVE</a:t>
            </a:r>
          </a:p>
        </p:txBody>
      </p:sp>
      <p:sp>
        <p:nvSpPr>
          <p:cNvPr id="24586" name="Line 12"/>
          <p:cNvSpPr>
            <a:spLocks noChangeShapeType="1"/>
          </p:cNvSpPr>
          <p:nvPr/>
        </p:nvSpPr>
        <p:spPr bwMode="auto">
          <a:xfrm>
            <a:off x="4648200" y="5029200"/>
            <a:ext cx="1066800" cy="0"/>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7" name="Text Box 13"/>
          <p:cNvSpPr txBox="1">
            <a:spLocks noChangeArrowheads="1"/>
          </p:cNvSpPr>
          <p:nvPr/>
        </p:nvSpPr>
        <p:spPr bwMode="auto">
          <a:xfrm>
            <a:off x="4471988" y="5059363"/>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u</a:t>
            </a:r>
            <a:r>
              <a:rPr lang="en-US" baseline="-25000">
                <a:latin typeface="Calibri" pitchFamily="34" charset="0"/>
              </a:rPr>
              <a:t>s</a:t>
            </a:r>
            <a:r>
              <a:rPr lang="en-US">
                <a:latin typeface="Calibri" pitchFamily="34" charset="0"/>
              </a:rPr>
              <a:t>, v</a:t>
            </a:r>
            <a:r>
              <a:rPr lang="en-US" baseline="-25000">
                <a:latin typeface="Calibri" pitchFamily="34" charset="0"/>
              </a:rPr>
              <a:t>s</a:t>
            </a:r>
            <a:r>
              <a:rPr lang="en-US">
                <a:latin typeface="Calibri" pitchFamily="34" charset="0"/>
              </a:rPr>
              <a:t>, </a:t>
            </a:r>
            <a:r>
              <a:rPr lang="en-US">
                <a:latin typeface="Symbol" pitchFamily="18" charset="2"/>
              </a:rPr>
              <a:t>h</a:t>
            </a:r>
            <a:r>
              <a:rPr lang="en-US">
                <a:latin typeface="Calibri" pitchFamily="34" charset="0"/>
              </a:rPr>
              <a:t>, bath</a:t>
            </a:r>
          </a:p>
        </p:txBody>
      </p:sp>
      <p:sp>
        <p:nvSpPr>
          <p:cNvPr id="24588" name="Line 14"/>
          <p:cNvSpPr>
            <a:spLocks noChangeShapeType="1"/>
          </p:cNvSpPr>
          <p:nvPr/>
        </p:nvSpPr>
        <p:spPr bwMode="auto">
          <a:xfrm>
            <a:off x="3810000" y="4876800"/>
            <a:ext cx="1219200" cy="0"/>
          </a:xfrm>
          <a:prstGeom prst="line">
            <a:avLst/>
          </a:prstGeom>
          <a:noFill/>
          <a:ln w="444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4589" name="Text Box 15"/>
          <p:cNvSpPr txBox="1">
            <a:spLocks noChangeArrowheads="1"/>
          </p:cNvSpPr>
          <p:nvPr/>
        </p:nvSpPr>
        <p:spPr bwMode="auto">
          <a:xfrm>
            <a:off x="3810000" y="4267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H</a:t>
            </a:r>
            <a:r>
              <a:rPr lang="en-US" baseline="-25000">
                <a:latin typeface="Calibri" pitchFamily="34" charset="0"/>
              </a:rPr>
              <a:t>sig</a:t>
            </a:r>
            <a:r>
              <a:rPr lang="en-US">
                <a:latin typeface="Calibri" pitchFamily="34" charset="0"/>
              </a:rPr>
              <a:t>, L</a:t>
            </a:r>
            <a:r>
              <a:rPr lang="en-US" baseline="-25000">
                <a:latin typeface="Calibri" pitchFamily="34" charset="0"/>
              </a:rPr>
              <a:t>wave</a:t>
            </a:r>
            <a:r>
              <a:rPr lang="en-US">
                <a:latin typeface="Calibri" pitchFamily="34" charset="0"/>
              </a:rPr>
              <a:t>, D</a:t>
            </a:r>
            <a:r>
              <a:rPr lang="en-US" baseline="-25000">
                <a:latin typeface="Calibri" pitchFamily="34" charset="0"/>
              </a:rPr>
              <a:t>wave</a:t>
            </a:r>
            <a:r>
              <a:rPr lang="en-US">
                <a:latin typeface="Calibri" pitchFamily="34" charset="0"/>
              </a:rPr>
              <a:t>,</a:t>
            </a:r>
          </a:p>
          <a:p>
            <a:r>
              <a:rPr lang="en-US">
                <a:latin typeface="Calibri" pitchFamily="34" charset="0"/>
              </a:rPr>
              <a:t>T</a:t>
            </a:r>
            <a:r>
              <a:rPr lang="en-US" baseline="-25000">
                <a:latin typeface="Calibri" pitchFamily="34" charset="0"/>
              </a:rPr>
              <a:t>surf</a:t>
            </a:r>
            <a:r>
              <a:rPr lang="en-US">
                <a:latin typeface="Calibri" pitchFamily="34" charset="0"/>
              </a:rPr>
              <a:t>, T</a:t>
            </a:r>
            <a:r>
              <a:rPr lang="en-US" baseline="-25000">
                <a:latin typeface="Calibri" pitchFamily="34" charset="0"/>
              </a:rPr>
              <a:t>bott</a:t>
            </a:r>
            <a:r>
              <a:rPr lang="en-US">
                <a:latin typeface="Calibri" pitchFamily="34" charset="0"/>
              </a:rPr>
              <a:t>,Q</a:t>
            </a:r>
            <a:r>
              <a:rPr lang="en-US" baseline="-25000">
                <a:latin typeface="Calibri" pitchFamily="34" charset="0"/>
              </a:rPr>
              <a:t>b</a:t>
            </a:r>
            <a:r>
              <a:rPr lang="en-US">
                <a:latin typeface="Calibri" pitchFamily="34" charset="0"/>
              </a:rPr>
              <a:t>, W</a:t>
            </a:r>
            <a:r>
              <a:rPr lang="en-US" baseline="-25000">
                <a:latin typeface="Calibri" pitchFamily="34" charset="0"/>
              </a:rPr>
              <a:t>dissip</a:t>
            </a:r>
            <a:r>
              <a:rPr lang="en-US">
                <a:latin typeface="Calibri" pitchFamily="34" charset="0"/>
              </a:rPr>
              <a:t>, U</a:t>
            </a:r>
            <a:r>
              <a:rPr lang="en-US" baseline="-25000">
                <a:latin typeface="Calibri" pitchFamily="34" charset="0"/>
              </a:rPr>
              <a:t>b</a:t>
            </a:r>
            <a:endParaRPr lang="en-US">
              <a:latin typeface="Calibri" pitchFamily="34" charset="0"/>
            </a:endParaRPr>
          </a:p>
        </p:txBody>
      </p:sp>
      <p:sp>
        <p:nvSpPr>
          <p:cNvPr id="24590" name="Text Box 16"/>
          <p:cNvSpPr txBox="1">
            <a:spLocks noChangeArrowheads="1"/>
          </p:cNvSpPr>
          <p:nvPr/>
        </p:nvSpPr>
        <p:spPr bwMode="auto">
          <a:xfrm>
            <a:off x="4419600" y="4800600"/>
            <a:ext cx="685800" cy="304800"/>
          </a:xfrm>
          <a:prstGeom prst="rect">
            <a:avLst/>
          </a:prstGeom>
          <a:solidFill>
            <a:schemeClr val="bg2"/>
          </a:solidFill>
          <a:ln w="12700">
            <a:solidFill>
              <a:schemeClr val="tx1"/>
            </a:solidFill>
            <a:miter lim="800000"/>
            <a:headEnd/>
            <a:tailEnd/>
          </a:ln>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400" b="1">
                <a:latin typeface="Calibri" pitchFamily="34" charset="0"/>
              </a:rPr>
              <a:t>MCT</a:t>
            </a:r>
          </a:p>
        </p:txBody>
      </p:sp>
      <p:sp>
        <p:nvSpPr>
          <p:cNvPr id="24591" name="Text Box 17"/>
          <p:cNvSpPr txBox="1">
            <a:spLocks noChangeArrowheads="1"/>
          </p:cNvSpPr>
          <p:nvPr/>
        </p:nvSpPr>
        <p:spPr bwMode="auto">
          <a:xfrm rot="-2654249">
            <a:off x="533400" y="2209800"/>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Uwind, Vwind, Patm, RH, Tair,</a:t>
            </a:r>
          </a:p>
          <a:p>
            <a:r>
              <a:rPr lang="en-US" sz="1000">
                <a:latin typeface="Calibri" pitchFamily="34" charset="0"/>
              </a:rPr>
              <a:t>cloud, rain, SWrad, LWrad, LHeat, SHeat</a:t>
            </a:r>
          </a:p>
        </p:txBody>
      </p:sp>
      <p:sp>
        <p:nvSpPr>
          <p:cNvPr id="24592" name="Text Box 18"/>
          <p:cNvSpPr txBox="1">
            <a:spLocks noChangeArrowheads="1"/>
          </p:cNvSpPr>
          <p:nvPr/>
        </p:nvSpPr>
        <p:spPr bwMode="auto">
          <a:xfrm rot="-2672498">
            <a:off x="2297113" y="2433638"/>
            <a:ext cx="446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SST</a:t>
            </a:r>
          </a:p>
        </p:txBody>
      </p:sp>
      <p:grpSp>
        <p:nvGrpSpPr>
          <p:cNvPr id="24593" name="Group 19"/>
          <p:cNvGrpSpPr>
            <a:grpSpLocks/>
          </p:cNvGrpSpPr>
          <p:nvPr/>
        </p:nvGrpSpPr>
        <p:grpSpPr bwMode="auto">
          <a:xfrm rot="-2700000">
            <a:off x="971781" y="2610081"/>
            <a:ext cx="1905000" cy="304800"/>
            <a:chOff x="1104" y="1248"/>
            <a:chExt cx="1200" cy="192"/>
          </a:xfrm>
        </p:grpSpPr>
        <p:sp>
          <p:nvSpPr>
            <p:cNvPr id="24615" name="Line 20"/>
            <p:cNvSpPr>
              <a:spLocks noChangeShapeType="1"/>
            </p:cNvSpPr>
            <p:nvPr/>
          </p:nvSpPr>
          <p:spPr bwMode="auto">
            <a:xfrm>
              <a:off x="1632" y="1392"/>
              <a:ext cx="672" cy="0"/>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616" name="Line 21"/>
            <p:cNvSpPr>
              <a:spLocks noChangeShapeType="1"/>
            </p:cNvSpPr>
            <p:nvPr/>
          </p:nvSpPr>
          <p:spPr bwMode="auto">
            <a:xfrm>
              <a:off x="1104" y="1296"/>
              <a:ext cx="768" cy="0"/>
            </a:xfrm>
            <a:prstGeom prst="line">
              <a:avLst/>
            </a:prstGeom>
            <a:noFill/>
            <a:ln w="444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4617" name="Text Box 22"/>
            <p:cNvSpPr txBox="1">
              <a:spLocks noChangeArrowheads="1"/>
            </p:cNvSpPr>
            <p:nvPr/>
          </p:nvSpPr>
          <p:spPr bwMode="auto">
            <a:xfrm>
              <a:off x="1488" y="1248"/>
              <a:ext cx="432" cy="192"/>
            </a:xfrm>
            <a:prstGeom prst="rect">
              <a:avLst/>
            </a:prstGeom>
            <a:solidFill>
              <a:schemeClr val="bg2"/>
            </a:solidFill>
            <a:ln w="12700">
              <a:solidFill>
                <a:schemeClr val="tx1"/>
              </a:solidFill>
              <a:miter lim="800000"/>
              <a:headEnd/>
              <a:tailEnd/>
            </a:ln>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400" b="1">
                  <a:latin typeface="Calibri" pitchFamily="34" charset="0"/>
                </a:rPr>
                <a:t>MCT</a:t>
              </a:r>
            </a:p>
          </p:txBody>
        </p:sp>
      </p:grpSp>
      <p:sp>
        <p:nvSpPr>
          <p:cNvPr id="24594" name="Text Box 23"/>
          <p:cNvSpPr txBox="1">
            <a:spLocks noChangeArrowheads="1"/>
          </p:cNvSpPr>
          <p:nvPr/>
        </p:nvSpPr>
        <p:spPr bwMode="auto">
          <a:xfrm rot="2947334">
            <a:off x="6373019" y="3096419"/>
            <a:ext cx="969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Uwind, Vwind</a:t>
            </a:r>
          </a:p>
        </p:txBody>
      </p:sp>
      <p:sp>
        <p:nvSpPr>
          <p:cNvPr id="24595" name="Text Box 24"/>
          <p:cNvSpPr txBox="1">
            <a:spLocks noChangeArrowheads="1"/>
          </p:cNvSpPr>
          <p:nvPr/>
        </p:nvSpPr>
        <p:spPr bwMode="auto">
          <a:xfrm rot="2757491">
            <a:off x="6159500" y="1930400"/>
            <a:ext cx="969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H</a:t>
            </a:r>
            <a:r>
              <a:rPr lang="en-US" baseline="-25000">
                <a:latin typeface="Calibri" pitchFamily="34" charset="0"/>
              </a:rPr>
              <a:t>sig,</a:t>
            </a:r>
            <a:r>
              <a:rPr lang="en-US">
                <a:latin typeface="Calibri" pitchFamily="34" charset="0"/>
              </a:rPr>
              <a:t> L</a:t>
            </a:r>
            <a:r>
              <a:rPr lang="en-US" baseline="-25000">
                <a:latin typeface="Calibri" pitchFamily="34" charset="0"/>
              </a:rPr>
              <a:t>wave</a:t>
            </a:r>
            <a:r>
              <a:rPr lang="en-US">
                <a:latin typeface="Calibri" pitchFamily="34" charset="0"/>
              </a:rPr>
              <a:t>, , T</a:t>
            </a:r>
            <a:r>
              <a:rPr lang="en-US" baseline="-25000">
                <a:latin typeface="Calibri" pitchFamily="34" charset="0"/>
              </a:rPr>
              <a:t>wave</a:t>
            </a:r>
            <a:r>
              <a:rPr lang="en-US">
                <a:latin typeface="Calibri" pitchFamily="34" charset="0"/>
              </a:rPr>
              <a:t>, </a:t>
            </a:r>
            <a:endParaRPr lang="en-US" baseline="-25000">
              <a:latin typeface="Calibri" pitchFamily="34" charset="0"/>
            </a:endParaRPr>
          </a:p>
        </p:txBody>
      </p:sp>
      <p:grpSp>
        <p:nvGrpSpPr>
          <p:cNvPr id="24596" name="Group 25"/>
          <p:cNvGrpSpPr>
            <a:grpSpLocks/>
          </p:cNvGrpSpPr>
          <p:nvPr/>
        </p:nvGrpSpPr>
        <p:grpSpPr bwMode="auto">
          <a:xfrm rot="2700000">
            <a:off x="5753100" y="2476500"/>
            <a:ext cx="1905000" cy="304800"/>
            <a:chOff x="2496" y="2016"/>
            <a:chExt cx="1200" cy="192"/>
          </a:xfrm>
        </p:grpSpPr>
        <p:sp>
          <p:nvSpPr>
            <p:cNvPr id="24612" name="Line 26"/>
            <p:cNvSpPr>
              <a:spLocks noChangeShapeType="1"/>
            </p:cNvSpPr>
            <p:nvPr/>
          </p:nvSpPr>
          <p:spPr bwMode="auto">
            <a:xfrm>
              <a:off x="3024" y="2160"/>
              <a:ext cx="672" cy="0"/>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613" name="Line 27"/>
            <p:cNvSpPr>
              <a:spLocks noChangeShapeType="1"/>
            </p:cNvSpPr>
            <p:nvPr/>
          </p:nvSpPr>
          <p:spPr bwMode="auto">
            <a:xfrm>
              <a:off x="2496" y="2064"/>
              <a:ext cx="768" cy="0"/>
            </a:xfrm>
            <a:prstGeom prst="line">
              <a:avLst/>
            </a:prstGeom>
            <a:noFill/>
            <a:ln w="44450">
              <a:solidFill>
                <a:srgbClr val="00B05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4614" name="Text Box 28"/>
            <p:cNvSpPr txBox="1">
              <a:spLocks noChangeArrowheads="1"/>
            </p:cNvSpPr>
            <p:nvPr/>
          </p:nvSpPr>
          <p:spPr bwMode="auto">
            <a:xfrm>
              <a:off x="2880" y="2016"/>
              <a:ext cx="432" cy="192"/>
            </a:xfrm>
            <a:prstGeom prst="rect">
              <a:avLst/>
            </a:prstGeom>
            <a:solidFill>
              <a:schemeClr val="bg2"/>
            </a:solidFill>
            <a:ln w="12700">
              <a:solidFill>
                <a:schemeClr val="tx1"/>
              </a:solidFill>
              <a:miter lim="800000"/>
              <a:headEnd/>
              <a:tailEnd/>
            </a:ln>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400" b="1">
                  <a:latin typeface="Calibri" pitchFamily="34" charset="0"/>
                </a:rPr>
                <a:t>MCT</a:t>
              </a:r>
            </a:p>
          </p:txBody>
        </p:sp>
      </p:grpSp>
      <p:pic>
        <p:nvPicPr>
          <p:cNvPr id="24597" name="Picture 29" descr="wrf_uv10"/>
          <p:cNvPicPr>
            <a:picLocks noChangeAspect="1" noChangeArrowheads="1"/>
          </p:cNvPicPr>
          <p:nvPr/>
        </p:nvPicPr>
        <p:blipFill>
          <a:blip r:embed="rId5" cstate="print">
            <a:extLst>
              <a:ext uri="{28A0092B-C50C-407E-A947-70E740481C1C}">
                <a14:useLocalDpi xmlns:a14="http://schemas.microsoft.com/office/drawing/2010/main" val="0"/>
              </a:ext>
            </a:extLst>
          </a:blip>
          <a:srcRect l="6667" t="4445" r="6667" b="6667"/>
          <a:stretch>
            <a:fillRect/>
          </a:stretch>
        </p:blipFill>
        <p:spPr bwMode="auto">
          <a:xfrm>
            <a:off x="3352800" y="1524000"/>
            <a:ext cx="22098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Text Box 31"/>
          <p:cNvSpPr txBox="1">
            <a:spLocks noChangeArrowheads="1"/>
          </p:cNvSpPr>
          <p:nvPr/>
        </p:nvSpPr>
        <p:spPr bwMode="auto">
          <a:xfrm>
            <a:off x="4262438" y="2819400"/>
            <a:ext cx="10525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WRF wind speed</a:t>
            </a:r>
          </a:p>
        </p:txBody>
      </p:sp>
      <p:sp>
        <p:nvSpPr>
          <p:cNvPr id="24599" name="Text Box 32"/>
          <p:cNvSpPr txBox="1">
            <a:spLocks noChangeArrowheads="1"/>
          </p:cNvSpPr>
          <p:nvPr/>
        </p:nvSpPr>
        <p:spPr bwMode="auto">
          <a:xfrm>
            <a:off x="4140200" y="3184525"/>
            <a:ext cx="704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Longitude</a:t>
            </a:r>
          </a:p>
        </p:txBody>
      </p:sp>
      <p:sp>
        <p:nvSpPr>
          <p:cNvPr id="24600" name="Text Box 33"/>
          <p:cNvSpPr txBox="1">
            <a:spLocks noChangeArrowheads="1"/>
          </p:cNvSpPr>
          <p:nvPr/>
        </p:nvSpPr>
        <p:spPr bwMode="auto">
          <a:xfrm rot="-5400000">
            <a:off x="2838450" y="2209800"/>
            <a:ext cx="631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Latitude</a:t>
            </a:r>
          </a:p>
        </p:txBody>
      </p:sp>
      <p:pic>
        <p:nvPicPr>
          <p:cNvPr id="24601" name="Picture 34" descr="headerlef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r="79167"/>
          <a:stretch>
            <a:fillRect/>
          </a:stretch>
        </p:blipFill>
        <p:spPr bwMode="auto">
          <a:xfrm>
            <a:off x="5410200" y="12779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80" descr="Is_c17_hsignw_frame_144"/>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3962400"/>
            <a:ext cx="2133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81" descr="Is_c17_sst_frame_16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800" y="4114800"/>
            <a:ext cx="1905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4" name="Text Box 39"/>
          <p:cNvSpPr txBox="1">
            <a:spLocks noChangeArrowheads="1"/>
          </p:cNvSpPr>
          <p:nvPr/>
        </p:nvSpPr>
        <p:spPr bwMode="auto">
          <a:xfrm>
            <a:off x="762000" y="3810000"/>
            <a:ext cx="717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ROMS SST</a:t>
            </a:r>
          </a:p>
        </p:txBody>
      </p:sp>
      <p:sp>
        <p:nvSpPr>
          <p:cNvPr id="24605" name="Text Box 40"/>
          <p:cNvSpPr txBox="1">
            <a:spLocks noChangeArrowheads="1"/>
          </p:cNvSpPr>
          <p:nvPr/>
        </p:nvSpPr>
        <p:spPr bwMode="auto">
          <a:xfrm>
            <a:off x="7604125" y="3657600"/>
            <a:ext cx="763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SWAN Hsig</a:t>
            </a:r>
          </a:p>
        </p:txBody>
      </p:sp>
      <p:pic>
        <p:nvPicPr>
          <p:cNvPr id="24606" name="Picture 14" descr="sherwoo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0400" y="5486400"/>
            <a:ext cx="14478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457200" y="990600"/>
            <a:ext cx="8229600" cy="571500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endParaRPr lang="en-US">
              <a:solidFill>
                <a:schemeClr val="tx1"/>
              </a:solidFill>
            </a:endParaRPr>
          </a:p>
        </p:txBody>
      </p:sp>
      <p:sp>
        <p:nvSpPr>
          <p:cNvPr id="24608" name="Rectangle 2"/>
          <p:cNvSpPr txBox="1">
            <a:spLocks noChangeArrowheads="1"/>
          </p:cNvSpPr>
          <p:nvPr/>
        </p:nvSpPr>
        <p:spPr bwMode="auto">
          <a:xfrm>
            <a:off x="1219200" y="76200"/>
            <a:ext cx="6705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200" b="1" u="sng">
                <a:latin typeface="Arial" charset="0"/>
              </a:rPr>
              <a:t>COAWST  (Coupled Ocean – Atmosphere – Wave – Sediment Transport) Modeling System</a:t>
            </a:r>
          </a:p>
        </p:txBody>
      </p:sp>
      <p:pic>
        <p:nvPicPr>
          <p:cNvPr id="24609" name="Picture 5" descr="cstm5">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6248400"/>
            <a:ext cx="1736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p:cNvSpPr/>
          <p:nvPr/>
        </p:nvSpPr>
        <p:spPr>
          <a:xfrm>
            <a:off x="5867400" y="1676400"/>
            <a:ext cx="914400" cy="914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1" name="TextBox 40"/>
          <p:cNvSpPr txBox="1"/>
          <p:nvPr/>
        </p:nvSpPr>
        <p:spPr>
          <a:xfrm>
            <a:off x="6781800" y="1219200"/>
            <a:ext cx="2001838" cy="708025"/>
          </a:xfrm>
          <a:prstGeom prst="rect">
            <a:avLst/>
          </a:prstGeom>
          <a:noFill/>
        </p:spPr>
        <p:txBody>
          <a:bodyPr wrap="none">
            <a:spAutoFit/>
          </a:bodyPr>
          <a:lstStyle/>
          <a:p>
            <a:pPr>
              <a:defRPr/>
            </a:pPr>
            <a:r>
              <a:rPr lang="en-US" sz="2000" dirty="0">
                <a:solidFill>
                  <a:schemeClr val="accent2">
                    <a:lumMod val="40000"/>
                    <a:lumOff val="60000"/>
                  </a:schemeClr>
                </a:solidFill>
                <a:ea typeface="ＭＳ Ｐゴシック"/>
                <a:cs typeface="ＭＳ Ｐゴシック"/>
              </a:rPr>
              <a:t>Different Wave </a:t>
            </a:r>
          </a:p>
          <a:p>
            <a:pPr>
              <a:defRPr/>
            </a:pPr>
            <a:r>
              <a:rPr lang="en-US" sz="2000" dirty="0">
                <a:solidFill>
                  <a:schemeClr val="accent2">
                    <a:lumMod val="40000"/>
                    <a:lumOff val="60000"/>
                  </a:schemeClr>
                </a:solidFill>
                <a:ea typeface="ＭＳ Ｐゴシック"/>
                <a:cs typeface="ＭＳ Ｐゴシック"/>
              </a:rPr>
              <a:t>parameterizations</a:t>
            </a:r>
          </a:p>
        </p:txBody>
      </p:sp>
    </p:spTree>
    <p:extLst>
      <p:ext uri="{BB962C8B-B14F-4D97-AF65-F5344CB8AC3E}">
        <p14:creationId xmlns:p14="http://schemas.microsoft.com/office/powerpoint/2010/main" val="2225244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0"/>
          <p:cNvGrpSpPr>
            <a:grpSpLocks/>
          </p:cNvGrpSpPr>
          <p:nvPr/>
        </p:nvGrpSpPr>
        <p:grpSpPr bwMode="auto">
          <a:xfrm>
            <a:off x="150813" y="714375"/>
            <a:ext cx="3430587" cy="2867025"/>
            <a:chOff x="150824" y="3990201"/>
            <a:chExt cx="3430576" cy="2867799"/>
          </a:xfrm>
        </p:grpSpPr>
        <p:sp>
          <p:nvSpPr>
            <p:cNvPr id="26651" name="TextBox 13"/>
            <p:cNvSpPr txBox="1">
              <a:spLocks noChangeArrowheads="1"/>
            </p:cNvSpPr>
            <p:nvPr/>
          </p:nvSpPr>
          <p:spPr bwMode="auto">
            <a:xfrm>
              <a:off x="919769" y="3990201"/>
              <a:ext cx="13519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+SST + OOST</a:t>
              </a:r>
            </a:p>
          </p:txBody>
        </p:sp>
        <p:pic>
          <p:nvPicPr>
            <p:cNvPr id="26652" name="Picture 3" descr="F:\MAITANE\PROJECTS\IDA\GORDON_JOHN\FIGURES\WINDS\OOST\OO_WINDS_5.png"/>
            <p:cNvPicPr>
              <a:picLocks noChangeAspect="1" noChangeArrowheads="1"/>
            </p:cNvPicPr>
            <p:nvPr/>
          </p:nvPicPr>
          <p:blipFill>
            <a:blip r:embed="rId3" cstate="print">
              <a:extLst>
                <a:ext uri="{28A0092B-C50C-407E-A947-70E740481C1C}">
                  <a14:useLocalDpi xmlns:a14="http://schemas.microsoft.com/office/drawing/2010/main" val="0"/>
                </a:ext>
              </a:extLst>
            </a:blip>
            <a:srcRect l="8333" t="7755" r="8333" b="8333"/>
            <a:stretch>
              <a:fillRect/>
            </a:stretch>
          </p:blipFill>
          <p:spPr bwMode="auto">
            <a:xfrm>
              <a:off x="150824" y="4267200"/>
              <a:ext cx="343057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3" name="TextBox 17"/>
            <p:cNvSpPr txBox="1">
              <a:spLocks noChangeArrowheads="1"/>
            </p:cNvSpPr>
            <p:nvPr/>
          </p:nvSpPr>
          <p:spPr bwMode="auto">
            <a:xfrm>
              <a:off x="2971800" y="4038600"/>
              <a:ext cx="425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t>m/s</a:t>
              </a:r>
            </a:p>
          </p:txBody>
        </p:sp>
      </p:grpSp>
      <p:grpSp>
        <p:nvGrpSpPr>
          <p:cNvPr id="26627" name="Group 21"/>
          <p:cNvGrpSpPr>
            <a:grpSpLocks/>
          </p:cNvGrpSpPr>
          <p:nvPr/>
        </p:nvGrpSpPr>
        <p:grpSpPr bwMode="auto">
          <a:xfrm>
            <a:off x="152400" y="3276600"/>
            <a:ext cx="4470400" cy="3494088"/>
            <a:chOff x="-2314288" y="969053"/>
            <a:chExt cx="4382348" cy="3375581"/>
          </a:xfrm>
        </p:grpSpPr>
        <p:sp>
          <p:nvSpPr>
            <p:cNvPr id="26649" name="TextBox 30"/>
            <p:cNvSpPr txBox="1">
              <a:spLocks noChangeArrowheads="1"/>
            </p:cNvSpPr>
            <p:nvPr/>
          </p:nvSpPr>
          <p:spPr bwMode="auto">
            <a:xfrm>
              <a:off x="1236293" y="969053"/>
              <a:ext cx="831767" cy="26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SST + WRF</a:t>
              </a:r>
            </a:p>
          </p:txBody>
        </p:sp>
        <p:pic>
          <p:nvPicPr>
            <p:cNvPr id="26650" name="Picture 1" descr="F:\MAITANE\PROJECTS\IDA\GORDON_JOHN\FIGURES\WINDS\WRF\WRF_WINDS_5.png"/>
            <p:cNvPicPr>
              <a:picLocks noChangeAspect="1" noChangeArrowheads="1"/>
            </p:cNvPicPr>
            <p:nvPr/>
          </p:nvPicPr>
          <p:blipFill>
            <a:blip r:embed="rId4" cstate="print">
              <a:extLst>
                <a:ext uri="{28A0092B-C50C-407E-A947-70E740481C1C}">
                  <a14:useLocalDpi xmlns:a14="http://schemas.microsoft.com/office/drawing/2010/main" val="0"/>
                </a:ext>
              </a:extLst>
            </a:blip>
            <a:srcRect l="6944" t="7407" b="7407"/>
            <a:stretch>
              <a:fillRect/>
            </a:stretch>
          </p:blipFill>
          <p:spPr bwMode="auto">
            <a:xfrm>
              <a:off x="-2314288" y="1677634"/>
              <a:ext cx="388454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28" name="Picture 5" descr="F:\MAITANE\PROJECTS\IDA\GORDON_JOHN\FIGURES\WINDS\Wind_int_4.png"/>
          <p:cNvPicPr>
            <a:picLocks noChangeAspect="1" noChangeArrowheads="1"/>
          </p:cNvPicPr>
          <p:nvPr/>
        </p:nvPicPr>
        <p:blipFill>
          <a:blip r:embed="rId5" cstate="print">
            <a:extLst>
              <a:ext uri="{28A0092B-C50C-407E-A947-70E740481C1C}">
                <a14:useLocalDpi xmlns:a14="http://schemas.microsoft.com/office/drawing/2010/main" val="0"/>
              </a:ext>
            </a:extLst>
          </a:blip>
          <a:srcRect l="6250" r="6250"/>
          <a:stretch>
            <a:fillRect/>
          </a:stretch>
        </p:blipFill>
        <p:spPr bwMode="auto">
          <a:xfrm>
            <a:off x="3687763" y="4572000"/>
            <a:ext cx="5456237"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9"/>
          <p:cNvSpPr txBox="1">
            <a:spLocks noChangeArrowheads="1"/>
          </p:cNvSpPr>
          <p:nvPr/>
        </p:nvSpPr>
        <p:spPr bwMode="auto">
          <a:xfrm>
            <a:off x="120650" y="9525"/>
            <a:ext cx="1403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800" b="1">
                <a:solidFill>
                  <a:schemeClr val="bg1"/>
                </a:solidFill>
              </a:rPr>
              <a:t>WINDS</a:t>
            </a:r>
          </a:p>
        </p:txBody>
      </p:sp>
      <p:grpSp>
        <p:nvGrpSpPr>
          <p:cNvPr id="26630" name="Group 27"/>
          <p:cNvGrpSpPr>
            <a:grpSpLocks/>
          </p:cNvGrpSpPr>
          <p:nvPr/>
        </p:nvGrpSpPr>
        <p:grpSpPr bwMode="auto">
          <a:xfrm>
            <a:off x="2971800" y="638175"/>
            <a:ext cx="2819400" cy="2943225"/>
            <a:chOff x="2971800" y="942201"/>
            <a:chExt cx="2819400" cy="2943999"/>
          </a:xfrm>
        </p:grpSpPr>
        <p:sp>
          <p:nvSpPr>
            <p:cNvPr id="26647" name="TextBox 7"/>
            <p:cNvSpPr txBox="1">
              <a:spLocks noChangeArrowheads="1"/>
            </p:cNvSpPr>
            <p:nvPr/>
          </p:nvSpPr>
          <p:spPr bwMode="auto">
            <a:xfrm>
              <a:off x="3700306" y="942201"/>
              <a:ext cx="1467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 TY2001</a:t>
              </a:r>
            </a:p>
          </p:txBody>
        </p:sp>
        <p:pic>
          <p:nvPicPr>
            <p:cNvPr id="26648" name="Picture 4" descr="F:\MAITANE\PROJECTS\IDA\GORDON_JOHN\FIGURES\WINDS\TY2001\TY_WINDS_5.png"/>
            <p:cNvPicPr>
              <a:picLocks noChangeAspect="1" noChangeArrowheads="1"/>
            </p:cNvPicPr>
            <p:nvPr/>
          </p:nvPicPr>
          <p:blipFill>
            <a:blip r:embed="rId6" cstate="print">
              <a:extLst>
                <a:ext uri="{28A0092B-C50C-407E-A947-70E740481C1C}">
                  <a14:useLocalDpi xmlns:a14="http://schemas.microsoft.com/office/drawing/2010/main" val="0"/>
                </a:ext>
              </a:extLst>
            </a:blip>
            <a:srcRect l="7317" t="7317" r="25000" b="7317"/>
            <a:stretch>
              <a:fillRect/>
            </a:stretch>
          </p:blipFill>
          <p:spPr bwMode="auto">
            <a:xfrm>
              <a:off x="2971800" y="1219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1" name="Group 28"/>
          <p:cNvGrpSpPr>
            <a:grpSpLocks/>
          </p:cNvGrpSpPr>
          <p:nvPr/>
        </p:nvGrpSpPr>
        <p:grpSpPr bwMode="auto">
          <a:xfrm>
            <a:off x="5791200" y="685800"/>
            <a:ext cx="2844800" cy="2895600"/>
            <a:chOff x="5791200" y="942201"/>
            <a:chExt cx="2844800" cy="2944000"/>
          </a:xfrm>
        </p:grpSpPr>
        <p:sp>
          <p:nvSpPr>
            <p:cNvPr id="26645" name="TextBox 12"/>
            <p:cNvSpPr txBox="1">
              <a:spLocks noChangeArrowheads="1"/>
            </p:cNvSpPr>
            <p:nvPr/>
          </p:nvSpPr>
          <p:spPr bwMode="auto">
            <a:xfrm>
              <a:off x="6594361" y="942201"/>
              <a:ext cx="14655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 DGQH </a:t>
              </a:r>
            </a:p>
          </p:txBody>
        </p:sp>
        <p:pic>
          <p:nvPicPr>
            <p:cNvPr id="26646" name="Picture 5" descr="F:\MAITANE\PROJECTS\IDA\GORDON_JOHN\FIGURES\WINDS\DRENNAN\DR_WINDS_5.png"/>
            <p:cNvPicPr>
              <a:picLocks noChangeAspect="1" noChangeArrowheads="1"/>
            </p:cNvPicPr>
            <p:nvPr/>
          </p:nvPicPr>
          <p:blipFill>
            <a:blip r:embed="rId7" cstate="print">
              <a:extLst>
                <a:ext uri="{28A0092B-C50C-407E-A947-70E740481C1C}">
                  <a14:useLocalDpi xmlns:a14="http://schemas.microsoft.com/office/drawing/2010/main" val="0"/>
                </a:ext>
              </a:extLst>
            </a:blip>
            <a:srcRect l="7768" t="8334" r="25565" b="8333"/>
            <a:stretch>
              <a:fillRect/>
            </a:stretch>
          </p:blipFill>
          <p:spPr bwMode="auto">
            <a:xfrm>
              <a:off x="5791200" y="1219200"/>
              <a:ext cx="2844800" cy="266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2" name="Group 22"/>
          <p:cNvGrpSpPr>
            <a:grpSpLocks/>
          </p:cNvGrpSpPr>
          <p:nvPr/>
        </p:nvGrpSpPr>
        <p:grpSpPr bwMode="auto">
          <a:xfrm>
            <a:off x="7104063" y="3603625"/>
            <a:ext cx="2112962" cy="1814513"/>
            <a:chOff x="7103979" y="3907880"/>
            <a:chExt cx="2113402" cy="1815664"/>
          </a:xfrm>
        </p:grpSpPr>
        <p:grpSp>
          <p:nvGrpSpPr>
            <p:cNvPr id="26641" name="Group 19"/>
            <p:cNvGrpSpPr>
              <a:grpSpLocks/>
            </p:cNvGrpSpPr>
            <p:nvPr/>
          </p:nvGrpSpPr>
          <p:grpSpPr bwMode="auto">
            <a:xfrm>
              <a:off x="7103979" y="3962610"/>
              <a:ext cx="2040537" cy="1523817"/>
              <a:chOff x="7256379" y="3886410"/>
              <a:chExt cx="2040537" cy="1523817"/>
            </a:xfrm>
          </p:grpSpPr>
          <p:pic>
            <p:nvPicPr>
              <p:cNvPr id="26643" name="Picture 5" descr="F:\MAITANE\PROJECTS\IDA\OUR_PAPER\FIGURES\FIGURE6\Wind_int_1.png"/>
              <p:cNvPicPr>
                <a:picLocks noChangeAspect="1" noChangeArrowheads="1"/>
              </p:cNvPicPr>
              <p:nvPr/>
            </p:nvPicPr>
            <p:blipFill>
              <a:blip r:embed="rId8">
                <a:extLst>
                  <a:ext uri="{28A0092B-C50C-407E-A947-70E740481C1C}">
                    <a14:useLocalDpi xmlns:a14="http://schemas.microsoft.com/office/drawing/2010/main" val="0"/>
                  </a:ext>
                </a:extLst>
              </a:blip>
              <a:srcRect l="71875" t="12500" r="10417" b="39999"/>
              <a:stretch>
                <a:fillRect/>
              </a:stretch>
            </p:blipFill>
            <p:spPr bwMode="auto">
              <a:xfrm>
                <a:off x="7256379" y="3964641"/>
                <a:ext cx="1633621" cy="13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7848639" y="3885690"/>
                <a:ext cx="1448102" cy="152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26642" name="TextBox 24"/>
            <p:cNvSpPr txBox="1">
              <a:spLocks noChangeArrowheads="1"/>
            </p:cNvSpPr>
            <p:nvPr/>
          </p:nvSpPr>
          <p:spPr bwMode="auto">
            <a:xfrm>
              <a:off x="7620061" y="3907880"/>
              <a:ext cx="1597320" cy="181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DATA</a:t>
              </a:r>
            </a:p>
            <a:p>
              <a:pPr eaLnBrk="1" hangingPunct="1"/>
              <a:r>
                <a:rPr lang="en-US" sz="1400" b="1"/>
                <a:t>WRF</a:t>
              </a:r>
            </a:p>
            <a:p>
              <a:pPr eaLnBrk="1" hangingPunct="1"/>
              <a:r>
                <a:rPr lang="en-US" sz="1400" b="1"/>
                <a:t>WRF+ROMS</a:t>
              </a:r>
            </a:p>
            <a:p>
              <a:pPr eaLnBrk="1" hangingPunct="1"/>
              <a:r>
                <a:rPr lang="en-US" sz="1400" b="1"/>
                <a:t>  W+R+S (</a:t>
              </a:r>
              <a:r>
                <a:rPr lang="en-US" sz="1400" b="1">
                  <a:solidFill>
                    <a:srgbClr val="C00000"/>
                  </a:solidFill>
                </a:rPr>
                <a:t>DGQH</a:t>
              </a:r>
              <a:r>
                <a:rPr lang="en-US" sz="1400" b="1"/>
                <a:t>)</a:t>
              </a:r>
            </a:p>
            <a:p>
              <a:pPr eaLnBrk="1" hangingPunct="1"/>
              <a:r>
                <a:rPr lang="en-US" sz="1400" b="1"/>
                <a:t>W+R+S (</a:t>
              </a:r>
              <a:r>
                <a:rPr lang="en-US" sz="1400" b="1">
                  <a:solidFill>
                    <a:srgbClr val="C00000"/>
                  </a:solidFill>
                </a:rPr>
                <a:t>TY2001</a:t>
              </a:r>
              <a:r>
                <a:rPr lang="en-US" sz="1400" b="1"/>
                <a:t>)</a:t>
              </a:r>
            </a:p>
            <a:p>
              <a:pPr eaLnBrk="1" hangingPunct="1"/>
              <a:r>
                <a:rPr lang="en-US" sz="1400" b="1"/>
                <a:t>W+R+S (</a:t>
              </a:r>
              <a:r>
                <a:rPr lang="en-US" sz="1400" b="1">
                  <a:solidFill>
                    <a:srgbClr val="C00000"/>
                  </a:solidFill>
                </a:rPr>
                <a:t>OOST</a:t>
              </a:r>
              <a:r>
                <a:rPr lang="en-US" sz="1400" b="1"/>
                <a:t>)</a:t>
              </a:r>
            </a:p>
            <a:p>
              <a:pPr eaLnBrk="1" hangingPunct="1"/>
              <a:r>
                <a:rPr lang="en-US" sz="1400" b="1"/>
                <a:t>NAM</a:t>
              </a:r>
            </a:p>
            <a:p>
              <a:pPr eaLnBrk="1" hangingPunct="1"/>
              <a:endParaRPr lang="en-US" sz="1400" b="1"/>
            </a:p>
          </p:txBody>
        </p:sp>
      </p:grpSp>
      <p:sp>
        <p:nvSpPr>
          <p:cNvPr id="26633" name="Rectangle 22"/>
          <p:cNvSpPr>
            <a:spLocks noChangeArrowheads="1"/>
          </p:cNvSpPr>
          <p:nvPr/>
        </p:nvSpPr>
        <p:spPr bwMode="auto">
          <a:xfrm>
            <a:off x="84138" y="457200"/>
            <a:ext cx="8602662" cy="5334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6634" name="TextBox 13"/>
          <p:cNvSpPr txBox="1">
            <a:spLocks noChangeArrowheads="1"/>
          </p:cNvSpPr>
          <p:nvPr/>
        </p:nvSpPr>
        <p:spPr bwMode="auto">
          <a:xfrm>
            <a:off x="4056063" y="685800"/>
            <a:ext cx="606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TY</a:t>
            </a:r>
            <a:r>
              <a:rPr lang="en-US" sz="1600" b="1"/>
              <a:t>)</a:t>
            </a:r>
          </a:p>
        </p:txBody>
      </p:sp>
      <p:sp>
        <p:nvSpPr>
          <p:cNvPr id="26635" name="TextBox 13"/>
          <p:cNvSpPr txBox="1">
            <a:spLocks noChangeArrowheads="1"/>
          </p:cNvSpPr>
          <p:nvPr/>
        </p:nvSpPr>
        <p:spPr bwMode="auto">
          <a:xfrm>
            <a:off x="3184525" y="457200"/>
            <a:ext cx="248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 SWAN( )</a:t>
            </a:r>
          </a:p>
        </p:txBody>
      </p:sp>
      <p:sp>
        <p:nvSpPr>
          <p:cNvPr id="26636" name="Rectangle 29"/>
          <p:cNvSpPr>
            <a:spLocks noChangeArrowheads="1"/>
          </p:cNvSpPr>
          <p:nvPr/>
        </p:nvSpPr>
        <p:spPr bwMode="auto">
          <a:xfrm>
            <a:off x="457200" y="3657600"/>
            <a:ext cx="1905000" cy="381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6637" name="TextBox 13"/>
          <p:cNvSpPr txBox="1">
            <a:spLocks noChangeArrowheads="1"/>
          </p:cNvSpPr>
          <p:nvPr/>
        </p:nvSpPr>
        <p:spPr bwMode="auto">
          <a:xfrm>
            <a:off x="1133475" y="676275"/>
            <a:ext cx="893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OOST</a:t>
            </a:r>
            <a:r>
              <a:rPr lang="en-US" sz="1600" b="1"/>
              <a:t>)</a:t>
            </a:r>
          </a:p>
        </p:txBody>
      </p:sp>
      <p:sp>
        <p:nvSpPr>
          <p:cNvPr id="26638" name="TextBox 27"/>
          <p:cNvSpPr txBox="1">
            <a:spLocks noChangeArrowheads="1"/>
          </p:cNvSpPr>
          <p:nvPr/>
        </p:nvSpPr>
        <p:spPr bwMode="auto">
          <a:xfrm>
            <a:off x="719138" y="3700463"/>
            <a:ext cx="1490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a:t>
            </a:r>
          </a:p>
        </p:txBody>
      </p:sp>
      <p:sp>
        <p:nvSpPr>
          <p:cNvPr id="26639" name="TextBox 13"/>
          <p:cNvSpPr txBox="1">
            <a:spLocks noChangeArrowheads="1"/>
          </p:cNvSpPr>
          <p:nvPr/>
        </p:nvSpPr>
        <p:spPr bwMode="auto">
          <a:xfrm>
            <a:off x="6823075" y="676275"/>
            <a:ext cx="9509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DGQH</a:t>
            </a:r>
            <a:r>
              <a:rPr lang="en-US" sz="1600" b="1"/>
              <a:t>)</a:t>
            </a:r>
          </a:p>
        </p:txBody>
      </p:sp>
      <p:sp>
        <p:nvSpPr>
          <p:cNvPr id="26640" name="TextBox 28"/>
          <p:cNvSpPr txBox="1">
            <a:spLocks noChangeArrowheads="1"/>
          </p:cNvSpPr>
          <p:nvPr/>
        </p:nvSpPr>
        <p:spPr bwMode="auto">
          <a:xfrm>
            <a:off x="4114800" y="3810000"/>
            <a:ext cx="281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Reduced wind speed with waves coupling.</a:t>
            </a:r>
          </a:p>
          <a:p>
            <a:pPr eaLnBrk="1" hangingPunct="1"/>
            <a:r>
              <a:rPr lang="en-US">
                <a:solidFill>
                  <a:schemeClr val="bg1"/>
                </a:solidFill>
              </a:rPr>
              <a:t>OOST best.</a:t>
            </a:r>
          </a:p>
        </p:txBody>
      </p:sp>
    </p:spTree>
    <p:extLst>
      <p:ext uri="{BB962C8B-B14F-4D97-AF65-F5344CB8AC3E}">
        <p14:creationId xmlns:p14="http://schemas.microsoft.com/office/powerpoint/2010/main" val="26542252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F:\MAITANE\PROJECTS\IDA\GORDON_JOHN\FIGURES\WAVES\Wind_int_4.png"/>
          <p:cNvPicPr>
            <a:picLocks noChangeAspect="1" noChangeArrowheads="1"/>
          </p:cNvPicPr>
          <p:nvPr/>
        </p:nvPicPr>
        <p:blipFill>
          <a:blip r:embed="rId3" cstate="print">
            <a:extLst>
              <a:ext uri="{28A0092B-C50C-407E-A947-70E740481C1C}">
                <a14:useLocalDpi xmlns:a14="http://schemas.microsoft.com/office/drawing/2010/main" val="0"/>
              </a:ext>
            </a:extLst>
          </a:blip>
          <a:srcRect l="7552" r="6509"/>
          <a:stretch>
            <a:fillRect/>
          </a:stretch>
        </p:blipFill>
        <p:spPr bwMode="auto">
          <a:xfrm>
            <a:off x="3657600" y="4738688"/>
            <a:ext cx="54102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26"/>
          <p:cNvGrpSpPr>
            <a:grpSpLocks/>
          </p:cNvGrpSpPr>
          <p:nvPr/>
        </p:nvGrpSpPr>
        <p:grpSpPr bwMode="auto">
          <a:xfrm>
            <a:off x="84138" y="762000"/>
            <a:ext cx="3886200" cy="2860675"/>
            <a:chOff x="152400" y="3962400"/>
            <a:chExt cx="3886200" cy="2860908"/>
          </a:xfrm>
        </p:grpSpPr>
        <p:pic>
          <p:nvPicPr>
            <p:cNvPr id="27675" name="Picture 2" descr="F:\MAITANE\PROJECTS\IDA\GORDON_JOHN\FIGURES\WAVES\OOST\OO_WAVES_53.png"/>
            <p:cNvPicPr>
              <a:picLocks noChangeAspect="1" noChangeArrowheads="1"/>
            </p:cNvPicPr>
            <p:nvPr/>
          </p:nvPicPr>
          <p:blipFill>
            <a:blip r:embed="rId4" cstate="print">
              <a:extLst>
                <a:ext uri="{28A0092B-C50C-407E-A947-70E740481C1C}">
                  <a14:useLocalDpi xmlns:a14="http://schemas.microsoft.com/office/drawing/2010/main" val="0"/>
                </a:ext>
              </a:extLst>
            </a:blip>
            <a:srcRect l="7335" t="6308" b="7581"/>
            <a:stretch>
              <a:fillRect/>
            </a:stretch>
          </p:blipFill>
          <p:spPr bwMode="auto">
            <a:xfrm>
              <a:off x="152400" y="4114800"/>
              <a:ext cx="3886200" cy="270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6" name="TextBox 13"/>
            <p:cNvSpPr txBox="1">
              <a:spLocks noChangeArrowheads="1"/>
            </p:cNvSpPr>
            <p:nvPr/>
          </p:nvSpPr>
          <p:spPr bwMode="auto">
            <a:xfrm>
              <a:off x="988488" y="3962400"/>
              <a:ext cx="13519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+OOST </a:t>
              </a:r>
            </a:p>
          </p:txBody>
        </p:sp>
        <p:sp>
          <p:nvSpPr>
            <p:cNvPr id="27677" name="TextBox 14"/>
            <p:cNvSpPr txBox="1">
              <a:spLocks noChangeArrowheads="1"/>
            </p:cNvSpPr>
            <p:nvPr/>
          </p:nvSpPr>
          <p:spPr bwMode="auto">
            <a:xfrm>
              <a:off x="3120902" y="3962400"/>
              <a:ext cx="3080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t>m</a:t>
              </a:r>
            </a:p>
          </p:txBody>
        </p:sp>
      </p:grpSp>
      <p:sp>
        <p:nvSpPr>
          <p:cNvPr id="27652" name="TextBox 9"/>
          <p:cNvSpPr txBox="1">
            <a:spLocks noChangeArrowheads="1"/>
          </p:cNvSpPr>
          <p:nvPr/>
        </p:nvSpPr>
        <p:spPr bwMode="auto">
          <a:xfrm>
            <a:off x="114300" y="9525"/>
            <a:ext cx="1416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800" b="1">
                <a:solidFill>
                  <a:schemeClr val="bg1"/>
                </a:solidFill>
              </a:rPr>
              <a:t>WAVES</a:t>
            </a:r>
          </a:p>
        </p:txBody>
      </p:sp>
      <p:grpSp>
        <p:nvGrpSpPr>
          <p:cNvPr id="27653" name="Group 22"/>
          <p:cNvGrpSpPr>
            <a:grpSpLocks/>
          </p:cNvGrpSpPr>
          <p:nvPr/>
        </p:nvGrpSpPr>
        <p:grpSpPr bwMode="auto">
          <a:xfrm>
            <a:off x="7104063" y="3603625"/>
            <a:ext cx="2112962" cy="1814513"/>
            <a:chOff x="7103979" y="3907880"/>
            <a:chExt cx="2113402" cy="1815664"/>
          </a:xfrm>
        </p:grpSpPr>
        <p:grpSp>
          <p:nvGrpSpPr>
            <p:cNvPr id="27671" name="Group 19"/>
            <p:cNvGrpSpPr>
              <a:grpSpLocks/>
            </p:cNvGrpSpPr>
            <p:nvPr/>
          </p:nvGrpSpPr>
          <p:grpSpPr bwMode="auto">
            <a:xfrm>
              <a:off x="7103979" y="3962610"/>
              <a:ext cx="2040537" cy="1523817"/>
              <a:chOff x="7256379" y="3886410"/>
              <a:chExt cx="2040537" cy="1523817"/>
            </a:xfrm>
          </p:grpSpPr>
          <p:pic>
            <p:nvPicPr>
              <p:cNvPr id="27673" name="Picture 5" descr="F:\MAITANE\PROJECTS\IDA\OUR_PAPER\FIGURES\FIGURE6\Wind_int_1.png"/>
              <p:cNvPicPr>
                <a:picLocks noChangeAspect="1" noChangeArrowheads="1"/>
              </p:cNvPicPr>
              <p:nvPr/>
            </p:nvPicPr>
            <p:blipFill>
              <a:blip r:embed="rId5">
                <a:extLst>
                  <a:ext uri="{28A0092B-C50C-407E-A947-70E740481C1C}">
                    <a14:useLocalDpi xmlns:a14="http://schemas.microsoft.com/office/drawing/2010/main" val="0"/>
                  </a:ext>
                </a:extLst>
              </a:blip>
              <a:srcRect l="71875" t="12500" r="10417" b="39999"/>
              <a:stretch>
                <a:fillRect/>
              </a:stretch>
            </p:blipFill>
            <p:spPr bwMode="auto">
              <a:xfrm>
                <a:off x="7256379" y="3964641"/>
                <a:ext cx="1633621" cy="13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7848639" y="3885690"/>
                <a:ext cx="1448102" cy="152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27672" name="TextBox 24"/>
            <p:cNvSpPr txBox="1">
              <a:spLocks noChangeArrowheads="1"/>
            </p:cNvSpPr>
            <p:nvPr/>
          </p:nvSpPr>
          <p:spPr bwMode="auto">
            <a:xfrm>
              <a:off x="7620061" y="3907880"/>
              <a:ext cx="1597320" cy="181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DATA</a:t>
              </a:r>
            </a:p>
            <a:p>
              <a:pPr eaLnBrk="1" hangingPunct="1"/>
              <a:r>
                <a:rPr lang="en-US" sz="1400" b="1"/>
                <a:t>WRF</a:t>
              </a:r>
            </a:p>
            <a:p>
              <a:pPr eaLnBrk="1" hangingPunct="1"/>
              <a:r>
                <a:rPr lang="en-US" sz="1400" b="1"/>
                <a:t>WRF+ROMS</a:t>
              </a:r>
            </a:p>
            <a:p>
              <a:pPr eaLnBrk="1" hangingPunct="1"/>
              <a:r>
                <a:rPr lang="en-US" sz="1400" b="1"/>
                <a:t>  W+R+S (</a:t>
              </a:r>
              <a:r>
                <a:rPr lang="en-US" sz="1400" b="1">
                  <a:solidFill>
                    <a:srgbClr val="C00000"/>
                  </a:solidFill>
                </a:rPr>
                <a:t>DGQH</a:t>
              </a:r>
              <a:r>
                <a:rPr lang="en-US" sz="1400" b="1"/>
                <a:t>)</a:t>
              </a:r>
            </a:p>
            <a:p>
              <a:pPr eaLnBrk="1" hangingPunct="1"/>
              <a:r>
                <a:rPr lang="en-US" sz="1400" b="1"/>
                <a:t>W+R+S (</a:t>
              </a:r>
              <a:r>
                <a:rPr lang="en-US" sz="1400" b="1">
                  <a:solidFill>
                    <a:srgbClr val="C00000"/>
                  </a:solidFill>
                </a:rPr>
                <a:t>TY2001</a:t>
              </a:r>
              <a:r>
                <a:rPr lang="en-US" sz="1400" b="1"/>
                <a:t>)</a:t>
              </a:r>
            </a:p>
            <a:p>
              <a:pPr eaLnBrk="1" hangingPunct="1"/>
              <a:r>
                <a:rPr lang="en-US" sz="1400" b="1"/>
                <a:t>W+R+S (</a:t>
              </a:r>
              <a:r>
                <a:rPr lang="en-US" sz="1400" b="1">
                  <a:solidFill>
                    <a:srgbClr val="C00000"/>
                  </a:solidFill>
                </a:rPr>
                <a:t>OOST</a:t>
              </a:r>
              <a:r>
                <a:rPr lang="en-US" sz="1400" b="1"/>
                <a:t>)</a:t>
              </a:r>
            </a:p>
            <a:p>
              <a:pPr eaLnBrk="1" hangingPunct="1"/>
              <a:r>
                <a:rPr lang="en-US" sz="1400" b="1"/>
                <a:t>NAM</a:t>
              </a:r>
            </a:p>
            <a:p>
              <a:pPr eaLnBrk="1" hangingPunct="1"/>
              <a:endParaRPr lang="en-US" sz="1400" b="1"/>
            </a:p>
          </p:txBody>
        </p:sp>
      </p:grpSp>
      <p:sp>
        <p:nvSpPr>
          <p:cNvPr id="27654" name="Rectangle 29"/>
          <p:cNvSpPr>
            <a:spLocks noChangeArrowheads="1"/>
          </p:cNvSpPr>
          <p:nvPr/>
        </p:nvSpPr>
        <p:spPr bwMode="auto">
          <a:xfrm>
            <a:off x="457200" y="3657600"/>
            <a:ext cx="1905000" cy="381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7655" name="TextBox 27"/>
          <p:cNvSpPr txBox="1">
            <a:spLocks noChangeArrowheads="1"/>
          </p:cNvSpPr>
          <p:nvPr/>
        </p:nvSpPr>
        <p:spPr bwMode="auto">
          <a:xfrm>
            <a:off x="719138" y="3700463"/>
            <a:ext cx="1490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a:t>
            </a:r>
          </a:p>
        </p:txBody>
      </p:sp>
      <p:pic>
        <p:nvPicPr>
          <p:cNvPr id="27656" name="Picture 2" descr="F:\MAITANE\PROJECTS\IDA\GORDON_JOHN\FIGURES\WAVES\SST\SST_WAVES_53.png"/>
          <p:cNvPicPr>
            <a:picLocks noChangeAspect="1" noChangeArrowheads="1"/>
          </p:cNvPicPr>
          <p:nvPr/>
        </p:nvPicPr>
        <p:blipFill>
          <a:blip r:embed="rId6" cstate="print">
            <a:extLst>
              <a:ext uri="{28A0092B-C50C-407E-A947-70E740481C1C}">
                <a14:useLocalDpi xmlns:a14="http://schemas.microsoft.com/office/drawing/2010/main" val="0"/>
              </a:ext>
            </a:extLst>
          </a:blip>
          <a:srcRect l="8333" t="8334" r="10783" b="8333"/>
          <a:stretch>
            <a:fillRect/>
          </a:stretch>
        </p:blipFill>
        <p:spPr bwMode="auto">
          <a:xfrm>
            <a:off x="152400" y="4038600"/>
            <a:ext cx="34290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24"/>
          <p:cNvGrpSpPr>
            <a:grpSpLocks/>
          </p:cNvGrpSpPr>
          <p:nvPr/>
        </p:nvGrpSpPr>
        <p:grpSpPr bwMode="auto">
          <a:xfrm>
            <a:off x="2971800" y="600075"/>
            <a:ext cx="2832100" cy="3019425"/>
            <a:chOff x="3111910" y="789801"/>
            <a:chExt cx="2831690" cy="3020199"/>
          </a:xfrm>
        </p:grpSpPr>
        <p:sp>
          <p:nvSpPr>
            <p:cNvPr id="27669" name="TextBox 7"/>
            <p:cNvSpPr txBox="1">
              <a:spLocks noChangeArrowheads="1"/>
            </p:cNvSpPr>
            <p:nvPr/>
          </p:nvSpPr>
          <p:spPr bwMode="auto">
            <a:xfrm>
              <a:off x="3934878" y="789801"/>
              <a:ext cx="15024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 TY2001</a:t>
              </a:r>
            </a:p>
          </p:txBody>
        </p:sp>
        <p:pic>
          <p:nvPicPr>
            <p:cNvPr id="27670" name="Picture 4" descr="F:\MAITANE\PROJECTS\IDA\GORDON_JOHN\FIGURES\WAVES\TY2001\TY_WAVES_53.png"/>
            <p:cNvPicPr>
              <a:picLocks noChangeAspect="1" noChangeArrowheads="1"/>
            </p:cNvPicPr>
            <p:nvPr/>
          </p:nvPicPr>
          <p:blipFill>
            <a:blip r:embed="rId7" cstate="print">
              <a:extLst>
                <a:ext uri="{28A0092B-C50C-407E-A947-70E740481C1C}">
                  <a14:useLocalDpi xmlns:a14="http://schemas.microsoft.com/office/drawing/2010/main" val="0"/>
                </a:ext>
              </a:extLst>
            </a:blip>
            <a:srcRect l="8116" t="6308" r="25217" b="7581"/>
            <a:stretch>
              <a:fillRect/>
            </a:stretch>
          </p:blipFill>
          <p:spPr bwMode="auto">
            <a:xfrm>
              <a:off x="3111910" y="1066800"/>
              <a:ext cx="283169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8" name="Group 25"/>
          <p:cNvGrpSpPr>
            <a:grpSpLocks/>
          </p:cNvGrpSpPr>
          <p:nvPr/>
        </p:nvGrpSpPr>
        <p:grpSpPr bwMode="auto">
          <a:xfrm>
            <a:off x="5808663" y="574675"/>
            <a:ext cx="2832100" cy="3048000"/>
            <a:chOff x="6019800" y="838200"/>
            <a:chExt cx="2831690" cy="3048000"/>
          </a:xfrm>
        </p:grpSpPr>
        <p:sp>
          <p:nvSpPr>
            <p:cNvPr id="27667" name="TextBox 12"/>
            <p:cNvSpPr txBox="1">
              <a:spLocks noChangeArrowheads="1"/>
            </p:cNvSpPr>
            <p:nvPr/>
          </p:nvSpPr>
          <p:spPr bwMode="auto">
            <a:xfrm>
              <a:off x="6811633" y="838200"/>
              <a:ext cx="1395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 DGQH</a:t>
              </a:r>
            </a:p>
          </p:txBody>
        </p:sp>
        <p:pic>
          <p:nvPicPr>
            <p:cNvPr id="27668" name="Picture 3" descr="F:\MAITANE\PROJECTS\IDA\GORDON_JOHN\FIGURES\WAVES\DRENNAN\DR_WAVES_53.png"/>
            <p:cNvPicPr>
              <a:picLocks noChangeAspect="1" noChangeArrowheads="1"/>
            </p:cNvPicPr>
            <p:nvPr/>
          </p:nvPicPr>
          <p:blipFill>
            <a:blip r:embed="rId8" cstate="print">
              <a:extLst>
                <a:ext uri="{28A0092B-C50C-407E-A947-70E740481C1C}">
                  <a14:useLocalDpi xmlns:a14="http://schemas.microsoft.com/office/drawing/2010/main" val="0"/>
                </a:ext>
              </a:extLst>
            </a:blip>
            <a:srcRect l="7465" t="7292" r="25868" b="6596"/>
            <a:stretch>
              <a:fillRect/>
            </a:stretch>
          </p:blipFill>
          <p:spPr bwMode="auto">
            <a:xfrm>
              <a:off x="6019800" y="1143000"/>
              <a:ext cx="283169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9" name="Group 41"/>
          <p:cNvGrpSpPr>
            <a:grpSpLocks/>
          </p:cNvGrpSpPr>
          <p:nvPr/>
        </p:nvGrpSpPr>
        <p:grpSpPr bwMode="auto">
          <a:xfrm>
            <a:off x="84138" y="423863"/>
            <a:ext cx="8602662" cy="566737"/>
            <a:chOff x="84589" y="457200"/>
            <a:chExt cx="8602211" cy="567154"/>
          </a:xfrm>
        </p:grpSpPr>
        <p:sp>
          <p:nvSpPr>
            <p:cNvPr id="27661" name="Rectangle 22"/>
            <p:cNvSpPr>
              <a:spLocks noChangeArrowheads="1"/>
            </p:cNvSpPr>
            <p:nvPr/>
          </p:nvSpPr>
          <p:spPr bwMode="auto">
            <a:xfrm>
              <a:off x="84589" y="457200"/>
              <a:ext cx="8602211" cy="5334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grpSp>
          <p:nvGrpSpPr>
            <p:cNvPr id="27662" name="Group 40"/>
            <p:cNvGrpSpPr>
              <a:grpSpLocks/>
            </p:cNvGrpSpPr>
            <p:nvPr/>
          </p:nvGrpSpPr>
          <p:grpSpPr bwMode="auto">
            <a:xfrm>
              <a:off x="1134211" y="457200"/>
              <a:ext cx="6639548" cy="567154"/>
              <a:chOff x="1134211" y="457200"/>
              <a:chExt cx="6639548" cy="567154"/>
            </a:xfrm>
          </p:grpSpPr>
          <p:sp>
            <p:nvSpPr>
              <p:cNvPr id="27663" name="TextBox 13"/>
              <p:cNvSpPr txBox="1">
                <a:spLocks noChangeArrowheads="1"/>
              </p:cNvSpPr>
              <p:nvPr/>
            </p:nvSpPr>
            <p:spPr bwMode="auto">
              <a:xfrm>
                <a:off x="4055458" y="685800"/>
                <a:ext cx="606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TY</a:t>
                </a:r>
                <a:r>
                  <a:rPr lang="en-US" sz="1600" b="1"/>
                  <a:t>)</a:t>
                </a:r>
              </a:p>
            </p:txBody>
          </p:sp>
          <p:sp>
            <p:nvSpPr>
              <p:cNvPr id="27664" name="TextBox 13"/>
              <p:cNvSpPr txBox="1">
                <a:spLocks noChangeArrowheads="1"/>
              </p:cNvSpPr>
              <p:nvPr/>
            </p:nvSpPr>
            <p:spPr bwMode="auto">
              <a:xfrm>
                <a:off x="3184139" y="457200"/>
                <a:ext cx="2489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 SWAN( )</a:t>
                </a:r>
              </a:p>
            </p:txBody>
          </p:sp>
          <p:sp>
            <p:nvSpPr>
              <p:cNvPr id="27665" name="TextBox 13"/>
              <p:cNvSpPr txBox="1">
                <a:spLocks noChangeArrowheads="1"/>
              </p:cNvSpPr>
              <p:nvPr/>
            </p:nvSpPr>
            <p:spPr bwMode="auto">
              <a:xfrm>
                <a:off x="1134211" y="676970"/>
                <a:ext cx="893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OOST</a:t>
                </a:r>
                <a:r>
                  <a:rPr lang="en-US" sz="1600" b="1"/>
                  <a:t>)</a:t>
                </a:r>
              </a:p>
            </p:txBody>
          </p:sp>
          <p:sp>
            <p:nvSpPr>
              <p:cNvPr id="27666" name="TextBox 13"/>
              <p:cNvSpPr txBox="1">
                <a:spLocks noChangeArrowheads="1"/>
              </p:cNvSpPr>
              <p:nvPr/>
            </p:nvSpPr>
            <p:spPr bwMode="auto">
              <a:xfrm>
                <a:off x="6822858" y="676970"/>
                <a:ext cx="950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DGQH</a:t>
                </a:r>
                <a:r>
                  <a:rPr lang="en-US" sz="1600" b="1"/>
                  <a:t>)</a:t>
                </a:r>
              </a:p>
            </p:txBody>
          </p:sp>
        </p:grpSp>
      </p:grpSp>
      <p:sp>
        <p:nvSpPr>
          <p:cNvPr id="27660" name="TextBox 28"/>
          <p:cNvSpPr txBox="1">
            <a:spLocks noChangeArrowheads="1"/>
          </p:cNvSpPr>
          <p:nvPr/>
        </p:nvSpPr>
        <p:spPr bwMode="auto">
          <a:xfrm>
            <a:off x="4059238" y="3810000"/>
            <a:ext cx="2925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Reduced wave heights with waves coupling.</a:t>
            </a:r>
          </a:p>
          <a:p>
            <a:pPr eaLnBrk="1" hangingPunct="1"/>
            <a:r>
              <a:rPr lang="en-US">
                <a:solidFill>
                  <a:schemeClr val="bg1"/>
                </a:solidFill>
              </a:rPr>
              <a:t>OOST best.</a:t>
            </a:r>
          </a:p>
        </p:txBody>
      </p:sp>
    </p:spTree>
    <p:extLst>
      <p:ext uri="{BB962C8B-B14F-4D97-AF65-F5344CB8AC3E}">
        <p14:creationId xmlns:p14="http://schemas.microsoft.com/office/powerpoint/2010/main" val="2842479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8"/>
          <p:cNvSpPr>
            <a:spLocks noChangeArrowheads="1"/>
          </p:cNvSpPr>
          <p:nvPr/>
        </p:nvSpPr>
        <p:spPr bwMode="auto">
          <a:xfrm>
            <a:off x="3505200" y="4876800"/>
            <a:ext cx="838200" cy="381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endParaRPr lang="en-US" altLang="en-US">
              <a:cs typeface="Times New Roman" pitchFamily="18" charset="0"/>
            </a:endParaRPr>
          </a:p>
        </p:txBody>
      </p:sp>
      <p:sp>
        <p:nvSpPr>
          <p:cNvPr id="43011" name="TextBox 9"/>
          <p:cNvSpPr txBox="1">
            <a:spLocks noChangeArrowheads="1"/>
          </p:cNvSpPr>
          <p:nvPr/>
        </p:nvSpPr>
        <p:spPr bwMode="auto">
          <a:xfrm>
            <a:off x="60325" y="9525"/>
            <a:ext cx="496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2800" b="1">
                <a:solidFill>
                  <a:schemeClr val="bg1"/>
                </a:solidFill>
              </a:rPr>
              <a:t>SEA SURFACE ROUGHNESS</a:t>
            </a:r>
          </a:p>
        </p:txBody>
      </p:sp>
      <p:sp>
        <p:nvSpPr>
          <p:cNvPr id="43012" name="Rectangle 29"/>
          <p:cNvSpPr>
            <a:spLocks noChangeArrowheads="1"/>
          </p:cNvSpPr>
          <p:nvPr/>
        </p:nvSpPr>
        <p:spPr bwMode="auto">
          <a:xfrm>
            <a:off x="457200" y="3810000"/>
            <a:ext cx="2667000" cy="381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endParaRPr lang="en-US" altLang="en-US">
              <a:cs typeface="Times New Roman" pitchFamily="18" charset="0"/>
            </a:endParaRPr>
          </a:p>
        </p:txBody>
      </p:sp>
      <p:sp>
        <p:nvSpPr>
          <p:cNvPr id="43013" name="TextBox 27"/>
          <p:cNvSpPr txBox="1">
            <a:spLocks noChangeArrowheads="1"/>
          </p:cNvSpPr>
          <p:nvPr/>
        </p:nvSpPr>
        <p:spPr bwMode="auto">
          <a:xfrm>
            <a:off x="525463" y="3759200"/>
            <a:ext cx="2498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WRF + ROMS (charnock)</a:t>
            </a:r>
          </a:p>
        </p:txBody>
      </p:sp>
      <p:grpSp>
        <p:nvGrpSpPr>
          <p:cNvPr id="43014" name="Group 41"/>
          <p:cNvGrpSpPr>
            <a:grpSpLocks/>
          </p:cNvGrpSpPr>
          <p:nvPr/>
        </p:nvGrpSpPr>
        <p:grpSpPr bwMode="auto">
          <a:xfrm>
            <a:off x="84138" y="423863"/>
            <a:ext cx="8602662" cy="566737"/>
            <a:chOff x="84589" y="457200"/>
            <a:chExt cx="8602211" cy="567154"/>
          </a:xfrm>
        </p:grpSpPr>
        <p:sp>
          <p:nvSpPr>
            <p:cNvPr id="43022" name="Rectangle 22"/>
            <p:cNvSpPr>
              <a:spLocks noChangeArrowheads="1"/>
            </p:cNvSpPr>
            <p:nvPr/>
          </p:nvSpPr>
          <p:spPr bwMode="auto">
            <a:xfrm>
              <a:off x="84589" y="457200"/>
              <a:ext cx="8602211" cy="5334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endParaRPr lang="en-US" altLang="en-US">
                <a:cs typeface="Times New Roman" pitchFamily="18" charset="0"/>
              </a:endParaRPr>
            </a:p>
          </p:txBody>
        </p:sp>
        <p:grpSp>
          <p:nvGrpSpPr>
            <p:cNvPr id="43023" name="Group 40"/>
            <p:cNvGrpSpPr>
              <a:grpSpLocks/>
            </p:cNvGrpSpPr>
            <p:nvPr/>
          </p:nvGrpSpPr>
          <p:grpSpPr bwMode="auto">
            <a:xfrm>
              <a:off x="1134211" y="457200"/>
              <a:ext cx="6639548" cy="567154"/>
              <a:chOff x="1134211" y="457200"/>
              <a:chExt cx="6639548" cy="567154"/>
            </a:xfrm>
          </p:grpSpPr>
          <p:sp>
            <p:nvSpPr>
              <p:cNvPr id="43024" name="TextBox 13"/>
              <p:cNvSpPr txBox="1">
                <a:spLocks noChangeArrowheads="1"/>
              </p:cNvSpPr>
              <p:nvPr/>
            </p:nvSpPr>
            <p:spPr bwMode="auto">
              <a:xfrm>
                <a:off x="4055458" y="685800"/>
                <a:ext cx="606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a:t>
                </a:r>
                <a:r>
                  <a:rPr lang="en-US" altLang="en-US" sz="1600" b="1">
                    <a:solidFill>
                      <a:srgbClr val="C00000"/>
                    </a:solidFill>
                  </a:rPr>
                  <a:t>TY</a:t>
                </a:r>
                <a:r>
                  <a:rPr lang="en-US" altLang="en-US" sz="1600" b="1"/>
                  <a:t>)</a:t>
                </a:r>
              </a:p>
            </p:txBody>
          </p:sp>
          <p:sp>
            <p:nvSpPr>
              <p:cNvPr id="43025" name="TextBox 13"/>
              <p:cNvSpPr txBox="1">
                <a:spLocks noChangeArrowheads="1"/>
              </p:cNvSpPr>
              <p:nvPr/>
            </p:nvSpPr>
            <p:spPr bwMode="auto">
              <a:xfrm>
                <a:off x="3184139" y="457200"/>
                <a:ext cx="2489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WRF + ROMS + SWAN( )</a:t>
                </a:r>
              </a:p>
            </p:txBody>
          </p:sp>
          <p:sp>
            <p:nvSpPr>
              <p:cNvPr id="43026" name="TextBox 13"/>
              <p:cNvSpPr txBox="1">
                <a:spLocks noChangeArrowheads="1"/>
              </p:cNvSpPr>
              <p:nvPr/>
            </p:nvSpPr>
            <p:spPr bwMode="auto">
              <a:xfrm>
                <a:off x="1134211" y="676970"/>
                <a:ext cx="893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a:t>
                </a:r>
                <a:r>
                  <a:rPr lang="en-US" altLang="en-US" sz="1600" b="1">
                    <a:solidFill>
                      <a:srgbClr val="C00000"/>
                    </a:solidFill>
                  </a:rPr>
                  <a:t>OOST</a:t>
                </a:r>
                <a:r>
                  <a:rPr lang="en-US" altLang="en-US" sz="1600" b="1"/>
                  <a:t>)</a:t>
                </a:r>
              </a:p>
            </p:txBody>
          </p:sp>
          <p:sp>
            <p:nvSpPr>
              <p:cNvPr id="43027" name="TextBox 13"/>
              <p:cNvSpPr txBox="1">
                <a:spLocks noChangeArrowheads="1"/>
              </p:cNvSpPr>
              <p:nvPr/>
            </p:nvSpPr>
            <p:spPr bwMode="auto">
              <a:xfrm>
                <a:off x="6822858" y="676970"/>
                <a:ext cx="950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a:t>
                </a:r>
                <a:r>
                  <a:rPr lang="en-US" altLang="en-US" sz="1600" b="1">
                    <a:solidFill>
                      <a:srgbClr val="C00000"/>
                    </a:solidFill>
                  </a:rPr>
                  <a:t>DGQH</a:t>
                </a:r>
                <a:r>
                  <a:rPr lang="en-US" altLang="en-US" sz="1600" b="1"/>
                  <a:t>)</a:t>
                </a:r>
              </a:p>
            </p:txBody>
          </p:sp>
        </p:grpSp>
      </p:grpSp>
      <p:pic>
        <p:nvPicPr>
          <p:cNvPr id="43015" name="Picture 1" descr="F:\MAITANE\PROJECTS\IDA\KWS_COMPARISON\WRF_KSW_DGHQ53.png"/>
          <p:cNvPicPr>
            <a:picLocks noChangeAspect="1" noChangeArrowheads="1"/>
          </p:cNvPicPr>
          <p:nvPr/>
        </p:nvPicPr>
        <p:blipFill>
          <a:blip r:embed="rId3" cstate="print">
            <a:extLst>
              <a:ext uri="{28A0092B-C50C-407E-A947-70E740481C1C}">
                <a14:useLocalDpi xmlns:a14="http://schemas.microsoft.com/office/drawing/2010/main" val="0"/>
              </a:ext>
            </a:extLst>
          </a:blip>
          <a:srcRect l="8768" t="5278" r="19009" b="6389"/>
          <a:stretch>
            <a:fillRect/>
          </a:stretch>
        </p:blipFill>
        <p:spPr bwMode="auto">
          <a:xfrm>
            <a:off x="6096000" y="911225"/>
            <a:ext cx="27432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 descr="F:\MAITANE\PROJECTS\IDA\KWS_COMPARISON\WRF_KSW_TY0153.png"/>
          <p:cNvPicPr>
            <a:picLocks noChangeAspect="1" noChangeArrowheads="1"/>
          </p:cNvPicPr>
          <p:nvPr/>
        </p:nvPicPr>
        <p:blipFill>
          <a:blip r:embed="rId4" cstate="print">
            <a:extLst>
              <a:ext uri="{28A0092B-C50C-407E-A947-70E740481C1C}">
                <a14:useLocalDpi xmlns:a14="http://schemas.microsoft.com/office/drawing/2010/main" val="0"/>
              </a:ext>
            </a:extLst>
          </a:blip>
          <a:srcRect l="9721" t="7208" r="19444" b="6667"/>
          <a:stretch>
            <a:fillRect/>
          </a:stretch>
        </p:blipFill>
        <p:spPr bwMode="auto">
          <a:xfrm>
            <a:off x="3124200" y="911225"/>
            <a:ext cx="2782888"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3" descr="F:\MAITANE\PROJECTS\IDA\KWS_COMPARISON\WRF_KSW_WRF53.png"/>
          <p:cNvPicPr>
            <a:picLocks noChangeAspect="1" noChangeArrowheads="1"/>
          </p:cNvPicPr>
          <p:nvPr/>
        </p:nvPicPr>
        <p:blipFill>
          <a:blip r:embed="rId5" cstate="print">
            <a:extLst>
              <a:ext uri="{28A0092B-C50C-407E-A947-70E740481C1C}">
                <a14:useLocalDpi xmlns:a14="http://schemas.microsoft.com/office/drawing/2010/main" val="0"/>
              </a:ext>
            </a:extLst>
          </a:blip>
          <a:srcRect l="9605" t="5382" r="19560" b="6285"/>
          <a:stretch>
            <a:fillRect/>
          </a:stretch>
        </p:blipFill>
        <p:spPr bwMode="auto">
          <a:xfrm>
            <a:off x="381000" y="4038600"/>
            <a:ext cx="27130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2" descr="F:\MAITANE\PROJECTS\IDA\KWS_COMPARISON\WRF_KSW_OOST53.png"/>
          <p:cNvPicPr>
            <a:picLocks noChangeAspect="1" noChangeArrowheads="1"/>
          </p:cNvPicPr>
          <p:nvPr/>
        </p:nvPicPr>
        <p:blipFill>
          <a:blip r:embed="rId6" cstate="print">
            <a:extLst>
              <a:ext uri="{28A0092B-C50C-407E-A947-70E740481C1C}">
                <a14:useLocalDpi xmlns:a14="http://schemas.microsoft.com/office/drawing/2010/main" val="0"/>
              </a:ext>
            </a:extLst>
          </a:blip>
          <a:srcRect l="8333" t="5347" r="18690" b="6319"/>
          <a:stretch>
            <a:fillRect/>
          </a:stretch>
        </p:blipFill>
        <p:spPr bwMode="auto">
          <a:xfrm>
            <a:off x="152400" y="914400"/>
            <a:ext cx="27955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Box 16"/>
          <p:cNvSpPr txBox="1">
            <a:spLocks noChangeArrowheads="1"/>
          </p:cNvSpPr>
          <p:nvPr/>
        </p:nvSpPr>
        <p:spPr bwMode="auto">
          <a:xfrm>
            <a:off x="3430588" y="4876800"/>
            <a:ext cx="989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a:t>log</a:t>
            </a:r>
            <a:r>
              <a:rPr lang="en-US" altLang="en-US" sz="1600" baseline="-25000"/>
              <a:t>10</a:t>
            </a:r>
            <a:r>
              <a:rPr lang="en-US" altLang="en-US" sz="1600"/>
              <a:t>(z</a:t>
            </a:r>
            <a:r>
              <a:rPr lang="en-US" altLang="en-US" sz="1600" baseline="-25000"/>
              <a:t>0m</a:t>
            </a:r>
            <a:r>
              <a:rPr lang="en-US" altLang="en-US" sz="1600"/>
              <a:t>)</a:t>
            </a:r>
          </a:p>
        </p:txBody>
      </p:sp>
      <p:pic>
        <p:nvPicPr>
          <p:cNvPr id="43020" name="Picture 2" descr="F:\MAITANE\PROJECTS\IDA\KWS_COMPARISON\WRF_KSW_OOST53.png"/>
          <p:cNvPicPr>
            <a:picLocks noChangeAspect="1" noChangeArrowheads="1"/>
          </p:cNvPicPr>
          <p:nvPr/>
        </p:nvPicPr>
        <p:blipFill>
          <a:blip r:embed="rId6" cstate="print">
            <a:extLst>
              <a:ext uri="{28A0092B-C50C-407E-A947-70E740481C1C}">
                <a14:useLocalDpi xmlns:a14="http://schemas.microsoft.com/office/drawing/2010/main" val="0"/>
              </a:ext>
            </a:extLst>
          </a:blip>
          <a:srcRect l="79942" t="5347" r="9721" b="6319"/>
          <a:stretch>
            <a:fillRect/>
          </a:stretch>
        </p:blipFill>
        <p:spPr bwMode="auto">
          <a:xfrm>
            <a:off x="3048000" y="4038600"/>
            <a:ext cx="3952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TextBox 18"/>
          <p:cNvSpPr txBox="1">
            <a:spLocks noChangeArrowheads="1"/>
          </p:cNvSpPr>
          <p:nvPr/>
        </p:nvSpPr>
        <p:spPr bwMode="auto">
          <a:xfrm>
            <a:off x="3622675" y="3957638"/>
            <a:ext cx="3797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a:solidFill>
                  <a:schemeClr val="bg1"/>
                </a:solidFill>
              </a:rPr>
              <a:t>Increased stress  was higher because roughness was larger.</a:t>
            </a:r>
          </a:p>
          <a:p>
            <a:pPr eaLnBrk="1" hangingPunct="1"/>
            <a:r>
              <a:rPr lang="en-US" altLang="en-US">
                <a:solidFill>
                  <a:schemeClr val="bg1"/>
                </a:solidFill>
              </a:rPr>
              <a:t>OOST highest.</a:t>
            </a:r>
          </a:p>
        </p:txBody>
      </p:sp>
    </p:spTree>
    <p:extLst>
      <p:ext uri="{BB962C8B-B14F-4D97-AF65-F5344CB8AC3E}">
        <p14:creationId xmlns:p14="http://schemas.microsoft.com/office/powerpoint/2010/main" val="293925847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9" descr="F:\MAITANE\PROJECTS\IDA\GORDON_JOHN\FIGURES\STRESS\WRF_STRESS_53.png"/>
          <p:cNvPicPr>
            <a:picLocks noChangeAspect="1" noChangeArrowheads="1"/>
          </p:cNvPicPr>
          <p:nvPr/>
        </p:nvPicPr>
        <p:blipFill>
          <a:blip r:embed="rId3" cstate="print">
            <a:extLst>
              <a:ext uri="{28A0092B-C50C-407E-A947-70E740481C1C}">
                <a14:useLocalDpi xmlns:a14="http://schemas.microsoft.com/office/drawing/2010/main" val="0"/>
              </a:ext>
            </a:extLst>
          </a:blip>
          <a:srcRect l="6944"/>
          <a:stretch>
            <a:fillRect/>
          </a:stretch>
        </p:blipFill>
        <p:spPr bwMode="auto">
          <a:xfrm>
            <a:off x="152400" y="3916363"/>
            <a:ext cx="364807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58"/>
          <p:cNvSpPr>
            <a:spLocks noChangeArrowheads="1"/>
          </p:cNvSpPr>
          <p:nvPr/>
        </p:nvSpPr>
        <p:spPr bwMode="auto">
          <a:xfrm>
            <a:off x="3581400" y="4876800"/>
            <a:ext cx="533400" cy="381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endParaRPr lang="en-US" altLang="en-US">
              <a:cs typeface="Times New Roman" pitchFamily="18" charset="0"/>
            </a:endParaRPr>
          </a:p>
        </p:txBody>
      </p:sp>
      <p:sp>
        <p:nvSpPr>
          <p:cNvPr id="41988" name="TextBox 9"/>
          <p:cNvSpPr txBox="1">
            <a:spLocks noChangeArrowheads="1"/>
          </p:cNvSpPr>
          <p:nvPr/>
        </p:nvSpPr>
        <p:spPr bwMode="auto">
          <a:xfrm>
            <a:off x="228600" y="9525"/>
            <a:ext cx="2630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2800" b="1">
                <a:solidFill>
                  <a:schemeClr val="bg1"/>
                </a:solidFill>
              </a:rPr>
              <a:t>WIND STRESS</a:t>
            </a:r>
          </a:p>
        </p:txBody>
      </p:sp>
      <p:sp>
        <p:nvSpPr>
          <p:cNvPr id="41989" name="Rectangle 29"/>
          <p:cNvSpPr>
            <a:spLocks noChangeArrowheads="1"/>
          </p:cNvSpPr>
          <p:nvPr/>
        </p:nvSpPr>
        <p:spPr bwMode="auto">
          <a:xfrm>
            <a:off x="457200" y="3886200"/>
            <a:ext cx="2667000" cy="3048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endParaRPr lang="en-US" altLang="en-US">
              <a:cs typeface="Times New Roman" pitchFamily="18" charset="0"/>
            </a:endParaRPr>
          </a:p>
        </p:txBody>
      </p:sp>
      <p:sp>
        <p:nvSpPr>
          <p:cNvPr id="41990" name="TextBox 27"/>
          <p:cNvSpPr txBox="1">
            <a:spLocks noChangeArrowheads="1"/>
          </p:cNvSpPr>
          <p:nvPr/>
        </p:nvSpPr>
        <p:spPr bwMode="auto">
          <a:xfrm>
            <a:off x="525463" y="3852863"/>
            <a:ext cx="2498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WRF + ROMS (charnock)</a:t>
            </a:r>
          </a:p>
        </p:txBody>
      </p:sp>
      <p:sp>
        <p:nvSpPr>
          <p:cNvPr id="41991" name="TextBox 16"/>
          <p:cNvSpPr txBox="1">
            <a:spLocks noChangeArrowheads="1"/>
          </p:cNvSpPr>
          <p:nvPr/>
        </p:nvSpPr>
        <p:spPr bwMode="auto">
          <a:xfrm>
            <a:off x="3563938" y="4876800"/>
            <a:ext cx="619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a:t>N/m</a:t>
            </a:r>
            <a:r>
              <a:rPr lang="en-US" altLang="en-US" sz="1600" baseline="30000"/>
              <a:t>2</a:t>
            </a:r>
          </a:p>
        </p:txBody>
      </p:sp>
      <p:pic>
        <p:nvPicPr>
          <p:cNvPr id="41992" name="Picture 10" descr="F:\MAITANE\PROJECTS\IDA\GORDON_JOHN\FIGURES\STRESS\TY_STRESS_53.png"/>
          <p:cNvPicPr>
            <a:picLocks noChangeAspect="1" noChangeArrowheads="1"/>
          </p:cNvPicPr>
          <p:nvPr/>
        </p:nvPicPr>
        <p:blipFill>
          <a:blip r:embed="rId4" cstate="print">
            <a:extLst>
              <a:ext uri="{28A0092B-C50C-407E-A947-70E740481C1C}">
                <a14:useLocalDpi xmlns:a14="http://schemas.microsoft.com/office/drawing/2010/main" val="0"/>
              </a:ext>
            </a:extLst>
          </a:blip>
          <a:srcRect l="12152" r="25352" b="4878"/>
          <a:stretch>
            <a:fillRect/>
          </a:stretch>
        </p:blipFill>
        <p:spPr bwMode="auto">
          <a:xfrm>
            <a:off x="3048000" y="762000"/>
            <a:ext cx="2667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2" descr="F:\MAITANE\PROJECTS\IDA\GORDON_JOHN\FIGURES\STRESS\DR_STRESS_53.png"/>
          <p:cNvPicPr>
            <a:picLocks noChangeAspect="1" noChangeArrowheads="1"/>
          </p:cNvPicPr>
          <p:nvPr/>
        </p:nvPicPr>
        <p:blipFill>
          <a:blip r:embed="rId5" cstate="print">
            <a:extLst>
              <a:ext uri="{28A0092B-C50C-407E-A947-70E740481C1C}">
                <a14:useLocalDpi xmlns:a14="http://schemas.microsoft.com/office/drawing/2010/main" val="0"/>
              </a:ext>
            </a:extLst>
          </a:blip>
          <a:srcRect l="6258" r="26041" b="4855"/>
          <a:stretch>
            <a:fillRect/>
          </a:stretch>
        </p:blipFill>
        <p:spPr bwMode="auto">
          <a:xfrm>
            <a:off x="5791200" y="747713"/>
            <a:ext cx="2906713"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1" descr="F:\MAITANE\PROJECTS\IDA\GORDON_JOHN\FIGURES\STRESS\OO_STRESS_53.png"/>
          <p:cNvPicPr>
            <a:picLocks noChangeAspect="1" noChangeArrowheads="1"/>
          </p:cNvPicPr>
          <p:nvPr/>
        </p:nvPicPr>
        <p:blipFill>
          <a:blip r:embed="rId6" cstate="print">
            <a:extLst>
              <a:ext uri="{28A0092B-C50C-407E-A947-70E740481C1C}">
                <a14:useLocalDpi xmlns:a14="http://schemas.microsoft.com/office/drawing/2010/main" val="0"/>
              </a:ext>
            </a:extLst>
          </a:blip>
          <a:srcRect l="6737" r="25560" b="4866"/>
          <a:stretch>
            <a:fillRect/>
          </a:stretch>
        </p:blipFill>
        <p:spPr bwMode="auto">
          <a:xfrm>
            <a:off x="76200" y="762000"/>
            <a:ext cx="28956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5" name="Group 41"/>
          <p:cNvGrpSpPr>
            <a:grpSpLocks/>
          </p:cNvGrpSpPr>
          <p:nvPr/>
        </p:nvGrpSpPr>
        <p:grpSpPr bwMode="auto">
          <a:xfrm>
            <a:off x="84138" y="423863"/>
            <a:ext cx="8678862" cy="566737"/>
            <a:chOff x="84589" y="457200"/>
            <a:chExt cx="8602211" cy="567154"/>
          </a:xfrm>
        </p:grpSpPr>
        <p:sp>
          <p:nvSpPr>
            <p:cNvPr id="41997" name="Rectangle 22"/>
            <p:cNvSpPr>
              <a:spLocks noChangeArrowheads="1"/>
            </p:cNvSpPr>
            <p:nvPr/>
          </p:nvSpPr>
          <p:spPr bwMode="auto">
            <a:xfrm>
              <a:off x="84589" y="457200"/>
              <a:ext cx="8602211" cy="5334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endParaRPr lang="en-US" altLang="en-US">
                <a:cs typeface="Times New Roman" pitchFamily="18" charset="0"/>
              </a:endParaRPr>
            </a:p>
          </p:txBody>
        </p:sp>
        <p:grpSp>
          <p:nvGrpSpPr>
            <p:cNvPr id="41998" name="Group 40"/>
            <p:cNvGrpSpPr>
              <a:grpSpLocks/>
            </p:cNvGrpSpPr>
            <p:nvPr/>
          </p:nvGrpSpPr>
          <p:grpSpPr bwMode="auto">
            <a:xfrm>
              <a:off x="1134211" y="457200"/>
              <a:ext cx="6639548" cy="567154"/>
              <a:chOff x="1134211" y="457200"/>
              <a:chExt cx="6639548" cy="567154"/>
            </a:xfrm>
          </p:grpSpPr>
          <p:sp>
            <p:nvSpPr>
              <p:cNvPr id="41999" name="TextBox 13"/>
              <p:cNvSpPr txBox="1">
                <a:spLocks noChangeArrowheads="1"/>
              </p:cNvSpPr>
              <p:nvPr/>
            </p:nvSpPr>
            <p:spPr bwMode="auto">
              <a:xfrm>
                <a:off x="4055458" y="685800"/>
                <a:ext cx="606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a:t>
                </a:r>
                <a:r>
                  <a:rPr lang="en-US" altLang="en-US" sz="1600" b="1">
                    <a:solidFill>
                      <a:srgbClr val="C00000"/>
                    </a:solidFill>
                  </a:rPr>
                  <a:t>TY</a:t>
                </a:r>
                <a:r>
                  <a:rPr lang="en-US" altLang="en-US" sz="1600" b="1"/>
                  <a:t>)</a:t>
                </a:r>
              </a:p>
            </p:txBody>
          </p:sp>
          <p:sp>
            <p:nvSpPr>
              <p:cNvPr id="42000" name="TextBox 13"/>
              <p:cNvSpPr txBox="1">
                <a:spLocks noChangeArrowheads="1"/>
              </p:cNvSpPr>
              <p:nvPr/>
            </p:nvSpPr>
            <p:spPr bwMode="auto">
              <a:xfrm>
                <a:off x="3184139" y="457200"/>
                <a:ext cx="2489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WRF + ROMS + SWAN( )</a:t>
                </a:r>
              </a:p>
            </p:txBody>
          </p:sp>
          <p:sp>
            <p:nvSpPr>
              <p:cNvPr id="42001" name="TextBox 13"/>
              <p:cNvSpPr txBox="1">
                <a:spLocks noChangeArrowheads="1"/>
              </p:cNvSpPr>
              <p:nvPr/>
            </p:nvSpPr>
            <p:spPr bwMode="auto">
              <a:xfrm>
                <a:off x="1134211" y="676970"/>
                <a:ext cx="893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a:t>
                </a:r>
                <a:r>
                  <a:rPr lang="en-US" altLang="en-US" sz="1600" b="1">
                    <a:solidFill>
                      <a:srgbClr val="C00000"/>
                    </a:solidFill>
                  </a:rPr>
                  <a:t>OOST</a:t>
                </a:r>
                <a:r>
                  <a:rPr lang="en-US" altLang="en-US" sz="1600" b="1"/>
                  <a:t>)</a:t>
                </a:r>
              </a:p>
            </p:txBody>
          </p:sp>
          <p:sp>
            <p:nvSpPr>
              <p:cNvPr id="42002" name="TextBox 13"/>
              <p:cNvSpPr txBox="1">
                <a:spLocks noChangeArrowheads="1"/>
              </p:cNvSpPr>
              <p:nvPr/>
            </p:nvSpPr>
            <p:spPr bwMode="auto">
              <a:xfrm>
                <a:off x="6822858" y="676970"/>
                <a:ext cx="950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sz="1600" b="1"/>
                  <a:t>(</a:t>
                </a:r>
                <a:r>
                  <a:rPr lang="en-US" altLang="en-US" sz="1600" b="1">
                    <a:solidFill>
                      <a:srgbClr val="C00000"/>
                    </a:solidFill>
                  </a:rPr>
                  <a:t>DGQH</a:t>
                </a:r>
                <a:r>
                  <a:rPr lang="en-US" altLang="en-US" sz="1600" b="1"/>
                  <a:t>)</a:t>
                </a:r>
              </a:p>
            </p:txBody>
          </p:sp>
        </p:grpSp>
      </p:grpSp>
      <p:sp>
        <p:nvSpPr>
          <p:cNvPr id="41996" name="TextBox 17"/>
          <p:cNvSpPr txBox="1">
            <a:spLocks noChangeArrowheads="1"/>
          </p:cNvSpPr>
          <p:nvPr/>
        </p:nvSpPr>
        <p:spPr bwMode="auto">
          <a:xfrm>
            <a:off x="4217988" y="3957638"/>
            <a:ext cx="2606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ltLang="en-US">
                <a:solidFill>
                  <a:schemeClr val="bg1"/>
                </a:solidFill>
              </a:rPr>
              <a:t>Increased stress  with waves coupling.</a:t>
            </a:r>
          </a:p>
          <a:p>
            <a:pPr eaLnBrk="1" hangingPunct="1"/>
            <a:r>
              <a:rPr lang="en-US" altLang="en-US">
                <a:solidFill>
                  <a:schemeClr val="bg1"/>
                </a:solidFill>
              </a:rPr>
              <a:t>OOST highest.</a:t>
            </a:r>
          </a:p>
        </p:txBody>
      </p:sp>
    </p:spTree>
    <p:extLst>
      <p:ext uri="{BB962C8B-B14F-4D97-AF65-F5344CB8AC3E}">
        <p14:creationId xmlns:p14="http://schemas.microsoft.com/office/powerpoint/2010/main" val="19722808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7" descr="F:\MAITANE\PROJECTS\IDA\OUR_PAPER\FIGURES\FIGURE19\wrf6_3\wrf6_kc_day_13.png"/>
          <p:cNvPicPr>
            <a:picLocks noChangeAspect="1" noChangeArrowheads="1"/>
          </p:cNvPicPr>
          <p:nvPr/>
        </p:nvPicPr>
        <p:blipFill>
          <a:blip r:embed="rId3" cstate="print">
            <a:extLst>
              <a:ext uri="{28A0092B-C50C-407E-A947-70E740481C1C}">
                <a14:useLocalDpi xmlns:a14="http://schemas.microsoft.com/office/drawing/2010/main" val="0"/>
              </a:ext>
            </a:extLst>
          </a:blip>
          <a:srcRect t="6689" r="8163"/>
          <a:stretch>
            <a:fillRect/>
          </a:stretch>
        </p:blipFill>
        <p:spPr bwMode="auto">
          <a:xfrm>
            <a:off x="5638800" y="954088"/>
            <a:ext cx="34290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47"/>
          <p:cNvSpPr txBox="1">
            <a:spLocks noChangeArrowheads="1"/>
          </p:cNvSpPr>
          <p:nvPr/>
        </p:nvSpPr>
        <p:spPr bwMode="auto">
          <a:xfrm>
            <a:off x="6665913" y="676275"/>
            <a:ext cx="1393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 DGQH</a:t>
            </a:r>
          </a:p>
        </p:txBody>
      </p:sp>
      <p:sp>
        <p:nvSpPr>
          <p:cNvPr id="28676" name="Rectangle 58"/>
          <p:cNvSpPr>
            <a:spLocks noChangeArrowheads="1"/>
          </p:cNvSpPr>
          <p:nvPr/>
        </p:nvSpPr>
        <p:spPr bwMode="auto">
          <a:xfrm>
            <a:off x="3581400" y="4876800"/>
            <a:ext cx="533400" cy="381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8677" name="TextBox 9"/>
          <p:cNvSpPr txBox="1">
            <a:spLocks noChangeArrowheads="1"/>
          </p:cNvSpPr>
          <p:nvPr/>
        </p:nvSpPr>
        <p:spPr bwMode="auto">
          <a:xfrm>
            <a:off x="1143113" y="0"/>
            <a:ext cx="67944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800" b="1" dirty="0" smtClean="0">
                <a:solidFill>
                  <a:schemeClr val="bg1"/>
                </a:solidFill>
              </a:rPr>
              <a:t>Effect of waves on SURFACE </a:t>
            </a:r>
            <a:r>
              <a:rPr lang="en-US" sz="2800" b="1" dirty="0">
                <a:solidFill>
                  <a:schemeClr val="bg1"/>
                </a:solidFill>
              </a:rPr>
              <a:t>CURRENTS</a:t>
            </a:r>
          </a:p>
        </p:txBody>
      </p:sp>
      <p:sp>
        <p:nvSpPr>
          <p:cNvPr id="28678" name="Rectangle 29"/>
          <p:cNvSpPr>
            <a:spLocks noChangeArrowheads="1"/>
          </p:cNvSpPr>
          <p:nvPr/>
        </p:nvSpPr>
        <p:spPr bwMode="auto">
          <a:xfrm>
            <a:off x="457200" y="3886200"/>
            <a:ext cx="2667000" cy="3048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8679" name="TextBox 27"/>
          <p:cNvSpPr txBox="1">
            <a:spLocks noChangeArrowheads="1"/>
          </p:cNvSpPr>
          <p:nvPr/>
        </p:nvSpPr>
        <p:spPr bwMode="auto">
          <a:xfrm>
            <a:off x="525463" y="3852863"/>
            <a:ext cx="2498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(charnock)</a:t>
            </a:r>
          </a:p>
        </p:txBody>
      </p:sp>
      <p:sp>
        <p:nvSpPr>
          <p:cNvPr id="28680" name="TextBox 16"/>
          <p:cNvSpPr txBox="1">
            <a:spLocks noChangeArrowheads="1"/>
          </p:cNvSpPr>
          <p:nvPr/>
        </p:nvSpPr>
        <p:spPr bwMode="auto">
          <a:xfrm>
            <a:off x="3632200" y="4876800"/>
            <a:ext cx="48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a:t>m/s</a:t>
            </a:r>
            <a:endParaRPr lang="en-US" sz="1600" baseline="30000"/>
          </a:p>
        </p:txBody>
      </p:sp>
      <p:grpSp>
        <p:nvGrpSpPr>
          <p:cNvPr id="28681" name="Group 45"/>
          <p:cNvGrpSpPr>
            <a:grpSpLocks/>
          </p:cNvGrpSpPr>
          <p:nvPr/>
        </p:nvGrpSpPr>
        <p:grpSpPr bwMode="auto">
          <a:xfrm>
            <a:off x="304800" y="4191000"/>
            <a:ext cx="3340100" cy="2438400"/>
            <a:chOff x="4508956" y="228600"/>
            <a:chExt cx="3339644" cy="2438400"/>
          </a:xfrm>
        </p:grpSpPr>
        <p:pic>
          <p:nvPicPr>
            <p:cNvPr id="28698" name="Picture 13" descr="F:\MAITANE\PROJECTS\IDA\OUR_PAPER\FIGURES\FIGURE19\wrf5_3\wrf5_kc_day_13.png"/>
            <p:cNvPicPr>
              <a:picLocks noChangeAspect="1" noChangeArrowheads="1"/>
            </p:cNvPicPr>
            <p:nvPr/>
          </p:nvPicPr>
          <p:blipFill>
            <a:blip r:embed="rId4" cstate="print">
              <a:extLst>
                <a:ext uri="{28A0092B-C50C-407E-A947-70E740481C1C}">
                  <a14:useLocalDpi xmlns:a14="http://schemas.microsoft.com/office/drawing/2010/main" val="0"/>
                </a:ext>
              </a:extLst>
            </a:blip>
            <a:srcRect l="4375" t="5882" r="8141"/>
            <a:stretch>
              <a:fillRect/>
            </a:stretch>
          </p:blipFill>
          <p:spPr bwMode="auto">
            <a:xfrm>
              <a:off x="4508956" y="228600"/>
              <a:ext cx="32385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9" name="TextBox 20"/>
            <p:cNvSpPr txBox="1">
              <a:spLocks noChangeArrowheads="1"/>
            </p:cNvSpPr>
            <p:nvPr/>
          </p:nvSpPr>
          <p:spPr bwMode="auto">
            <a:xfrm rot="-5400000">
              <a:off x="7564964" y="1176387"/>
              <a:ext cx="3518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baseline="30000"/>
                <a:t>m/s</a:t>
              </a:r>
            </a:p>
          </p:txBody>
        </p:sp>
      </p:grpSp>
      <p:grpSp>
        <p:nvGrpSpPr>
          <p:cNvPr id="28682" name="Group 46"/>
          <p:cNvGrpSpPr>
            <a:grpSpLocks/>
          </p:cNvGrpSpPr>
          <p:nvPr/>
        </p:nvGrpSpPr>
        <p:grpSpPr bwMode="auto">
          <a:xfrm>
            <a:off x="3352800" y="676275"/>
            <a:ext cx="2819400" cy="2717800"/>
            <a:chOff x="5943600" y="-48399"/>
            <a:chExt cx="2819400" cy="2718078"/>
          </a:xfrm>
        </p:grpSpPr>
        <p:pic>
          <p:nvPicPr>
            <p:cNvPr id="28696" name="Picture 15" descr="F:\MAITANE\PROJECTS\IDA\OUR_PAPER\FIGURES\FIGURE19\wrf7_3\wrf7_kc_day_13.png"/>
            <p:cNvPicPr>
              <a:picLocks noChangeAspect="1" noChangeArrowheads="1"/>
            </p:cNvPicPr>
            <p:nvPr/>
          </p:nvPicPr>
          <p:blipFill>
            <a:blip r:embed="rId5" cstate="print">
              <a:extLst>
                <a:ext uri="{28A0092B-C50C-407E-A947-70E740481C1C}">
                  <a14:useLocalDpi xmlns:a14="http://schemas.microsoft.com/office/drawing/2010/main" val="0"/>
                </a:ext>
              </a:extLst>
            </a:blip>
            <a:srcRect l="5832" t="5814" r="18890"/>
            <a:stretch>
              <a:fillRect/>
            </a:stretch>
          </p:blipFill>
          <p:spPr bwMode="auto">
            <a:xfrm>
              <a:off x="5943600" y="200799"/>
              <a:ext cx="2819400"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7" name="TextBox 18"/>
            <p:cNvSpPr txBox="1">
              <a:spLocks noChangeArrowheads="1"/>
            </p:cNvSpPr>
            <p:nvPr/>
          </p:nvSpPr>
          <p:spPr bwMode="auto">
            <a:xfrm>
              <a:off x="6667500" y="-48399"/>
              <a:ext cx="14671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 TY2001</a:t>
              </a:r>
            </a:p>
          </p:txBody>
        </p:sp>
      </p:grpSp>
      <p:grpSp>
        <p:nvGrpSpPr>
          <p:cNvPr id="28683" name="Group 43"/>
          <p:cNvGrpSpPr>
            <a:grpSpLocks/>
          </p:cNvGrpSpPr>
          <p:nvPr/>
        </p:nvGrpSpPr>
        <p:grpSpPr bwMode="auto">
          <a:xfrm>
            <a:off x="76200" y="685800"/>
            <a:ext cx="3276600" cy="2714625"/>
            <a:chOff x="5918656" y="2649081"/>
            <a:chExt cx="3276600" cy="2715399"/>
          </a:xfrm>
        </p:grpSpPr>
        <p:pic>
          <p:nvPicPr>
            <p:cNvPr id="28694" name="Picture 14" descr="F:\MAITANE\PROJECTS\IDA\OUR_PAPER\FIGURES\FIGURE19\wrf3_3\wrf3_kc_day_13.png"/>
            <p:cNvPicPr>
              <a:picLocks noChangeAspect="1" noChangeArrowheads="1"/>
            </p:cNvPicPr>
            <p:nvPr/>
          </p:nvPicPr>
          <p:blipFill>
            <a:blip r:embed="rId6" cstate="print">
              <a:extLst>
                <a:ext uri="{28A0092B-C50C-407E-A947-70E740481C1C}">
                  <a14:useLocalDpi xmlns:a14="http://schemas.microsoft.com/office/drawing/2010/main" val="0"/>
                </a:ext>
              </a:extLst>
            </a:blip>
            <a:srcRect l="4375" t="5814" r="8141"/>
            <a:stretch>
              <a:fillRect/>
            </a:stretch>
          </p:blipFill>
          <p:spPr bwMode="auto">
            <a:xfrm>
              <a:off x="5918656" y="2895600"/>
              <a:ext cx="3276600"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5" name="TextBox 27"/>
            <p:cNvSpPr txBox="1">
              <a:spLocks noChangeArrowheads="1"/>
            </p:cNvSpPr>
            <p:nvPr/>
          </p:nvSpPr>
          <p:spPr bwMode="auto">
            <a:xfrm>
              <a:off x="6833203" y="2649081"/>
              <a:ext cx="13519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 OOST</a:t>
              </a:r>
            </a:p>
          </p:txBody>
        </p:sp>
      </p:grpSp>
      <p:pic>
        <p:nvPicPr>
          <p:cNvPr id="28684" name="Picture 16" descr="N:\IDA_RUNS\CODAR\codar_day_13.png"/>
          <p:cNvPicPr>
            <a:picLocks noChangeAspect="1" noChangeArrowheads="1"/>
          </p:cNvPicPr>
          <p:nvPr/>
        </p:nvPicPr>
        <p:blipFill>
          <a:blip r:embed="rId7" cstate="print">
            <a:extLst>
              <a:ext uri="{28A0092B-C50C-407E-A947-70E740481C1C}">
                <a14:useLocalDpi xmlns:a14="http://schemas.microsoft.com/office/drawing/2010/main" val="0"/>
              </a:ext>
            </a:extLst>
          </a:blip>
          <a:srcRect l="5249" r="20996"/>
          <a:stretch>
            <a:fillRect/>
          </a:stretch>
        </p:blipFill>
        <p:spPr bwMode="auto">
          <a:xfrm>
            <a:off x="4876800" y="3665538"/>
            <a:ext cx="3363913"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5" name="Group 41"/>
          <p:cNvGrpSpPr>
            <a:grpSpLocks/>
          </p:cNvGrpSpPr>
          <p:nvPr/>
        </p:nvGrpSpPr>
        <p:grpSpPr bwMode="auto">
          <a:xfrm>
            <a:off x="84138" y="423863"/>
            <a:ext cx="8678862" cy="566737"/>
            <a:chOff x="84589" y="457200"/>
            <a:chExt cx="8602211" cy="567154"/>
          </a:xfrm>
        </p:grpSpPr>
        <p:sp>
          <p:nvSpPr>
            <p:cNvPr id="28688" name="Rectangle 22"/>
            <p:cNvSpPr>
              <a:spLocks noChangeArrowheads="1"/>
            </p:cNvSpPr>
            <p:nvPr/>
          </p:nvSpPr>
          <p:spPr bwMode="auto">
            <a:xfrm>
              <a:off x="84589" y="457200"/>
              <a:ext cx="8602211" cy="5334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grpSp>
          <p:nvGrpSpPr>
            <p:cNvPr id="28689" name="Group 40"/>
            <p:cNvGrpSpPr>
              <a:grpSpLocks/>
            </p:cNvGrpSpPr>
            <p:nvPr/>
          </p:nvGrpSpPr>
          <p:grpSpPr bwMode="auto">
            <a:xfrm>
              <a:off x="1134211" y="457200"/>
              <a:ext cx="6639548" cy="567154"/>
              <a:chOff x="1134211" y="457200"/>
              <a:chExt cx="6639548" cy="567154"/>
            </a:xfrm>
          </p:grpSpPr>
          <p:sp>
            <p:nvSpPr>
              <p:cNvPr id="28690" name="TextBox 13"/>
              <p:cNvSpPr txBox="1">
                <a:spLocks noChangeArrowheads="1"/>
              </p:cNvSpPr>
              <p:nvPr/>
            </p:nvSpPr>
            <p:spPr bwMode="auto">
              <a:xfrm>
                <a:off x="4055458" y="685800"/>
                <a:ext cx="606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TY</a:t>
                </a:r>
                <a:r>
                  <a:rPr lang="en-US" sz="1600" b="1"/>
                  <a:t>)</a:t>
                </a:r>
              </a:p>
            </p:txBody>
          </p:sp>
          <p:sp>
            <p:nvSpPr>
              <p:cNvPr id="28691" name="TextBox 13"/>
              <p:cNvSpPr txBox="1">
                <a:spLocks noChangeArrowheads="1"/>
              </p:cNvSpPr>
              <p:nvPr/>
            </p:nvSpPr>
            <p:spPr bwMode="auto">
              <a:xfrm>
                <a:off x="3184139" y="457200"/>
                <a:ext cx="2489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 SWAN( )</a:t>
                </a:r>
              </a:p>
            </p:txBody>
          </p:sp>
          <p:sp>
            <p:nvSpPr>
              <p:cNvPr id="28692" name="TextBox 13"/>
              <p:cNvSpPr txBox="1">
                <a:spLocks noChangeArrowheads="1"/>
              </p:cNvSpPr>
              <p:nvPr/>
            </p:nvSpPr>
            <p:spPr bwMode="auto">
              <a:xfrm>
                <a:off x="1134211" y="676970"/>
                <a:ext cx="893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OOST</a:t>
                </a:r>
                <a:r>
                  <a:rPr lang="en-US" sz="1600" b="1"/>
                  <a:t>)</a:t>
                </a:r>
              </a:p>
            </p:txBody>
          </p:sp>
          <p:sp>
            <p:nvSpPr>
              <p:cNvPr id="28693" name="TextBox 13"/>
              <p:cNvSpPr txBox="1">
                <a:spLocks noChangeArrowheads="1"/>
              </p:cNvSpPr>
              <p:nvPr/>
            </p:nvSpPr>
            <p:spPr bwMode="auto">
              <a:xfrm>
                <a:off x="6822858" y="676970"/>
                <a:ext cx="950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DGQH</a:t>
                </a:r>
                <a:r>
                  <a:rPr lang="en-US" sz="1600" b="1"/>
                  <a:t>)</a:t>
                </a:r>
              </a:p>
            </p:txBody>
          </p:sp>
        </p:grpSp>
      </p:grpSp>
      <p:sp>
        <p:nvSpPr>
          <p:cNvPr id="28686" name="TextBox 27"/>
          <p:cNvSpPr txBox="1">
            <a:spLocks noChangeArrowheads="1"/>
          </p:cNvSpPr>
          <p:nvPr/>
        </p:nvSpPr>
        <p:spPr bwMode="auto">
          <a:xfrm>
            <a:off x="4856163" y="3581400"/>
            <a:ext cx="935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CODAR</a:t>
            </a:r>
          </a:p>
        </p:txBody>
      </p:sp>
      <p:sp>
        <p:nvSpPr>
          <p:cNvPr id="28687" name="TextBox 26"/>
          <p:cNvSpPr txBox="1">
            <a:spLocks noChangeArrowheads="1"/>
          </p:cNvSpPr>
          <p:nvPr/>
        </p:nvSpPr>
        <p:spPr bwMode="auto">
          <a:xfrm>
            <a:off x="2555875" y="3429000"/>
            <a:ext cx="2995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Increased current speed with waves coupling.</a:t>
            </a:r>
          </a:p>
          <a:p>
            <a:pPr eaLnBrk="1" hangingPunct="1"/>
            <a:r>
              <a:rPr lang="en-US">
                <a:solidFill>
                  <a:schemeClr val="bg1"/>
                </a:solidFill>
              </a:rPr>
              <a:t>TY / DGQH best.</a:t>
            </a:r>
          </a:p>
        </p:txBody>
      </p:sp>
    </p:spTree>
    <p:extLst>
      <p:ext uri="{BB962C8B-B14F-4D97-AF65-F5344CB8AC3E}">
        <p14:creationId xmlns:p14="http://schemas.microsoft.com/office/powerpoint/2010/main" val="3876147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bwMode="auto">
          <a:xfrm>
            <a:off x="5545138" y="939800"/>
            <a:ext cx="32004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2" name="Rectangle 51"/>
          <p:cNvSpPr/>
          <p:nvPr/>
        </p:nvSpPr>
        <p:spPr bwMode="auto">
          <a:xfrm>
            <a:off x="3048000" y="922338"/>
            <a:ext cx="32004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1" name="Rectangle 50"/>
          <p:cNvSpPr/>
          <p:nvPr/>
        </p:nvSpPr>
        <p:spPr bwMode="auto">
          <a:xfrm>
            <a:off x="76200" y="914400"/>
            <a:ext cx="32004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7" name="Rectangle 46"/>
          <p:cNvSpPr/>
          <p:nvPr/>
        </p:nvSpPr>
        <p:spPr bwMode="auto">
          <a:xfrm>
            <a:off x="304800" y="3886200"/>
            <a:ext cx="3200400" cy="251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pic>
        <p:nvPicPr>
          <p:cNvPr id="29702" name="Picture 10" descr="F:\MAITANE\PROJECTS\IDA\OUR_PAPER\FIGURES\FIGURE18\scatter.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7369" r="74207" b="2582"/>
          <a:stretch>
            <a:fillRect/>
          </a:stretch>
        </p:blipFill>
        <p:spPr bwMode="auto">
          <a:xfrm>
            <a:off x="228600" y="4038600"/>
            <a:ext cx="3200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47"/>
          <p:cNvSpPr txBox="1">
            <a:spLocks noChangeArrowheads="1"/>
          </p:cNvSpPr>
          <p:nvPr/>
        </p:nvSpPr>
        <p:spPr bwMode="auto">
          <a:xfrm>
            <a:off x="6665913" y="676275"/>
            <a:ext cx="1393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 SST + DGQH</a:t>
            </a:r>
          </a:p>
        </p:txBody>
      </p:sp>
      <p:sp>
        <p:nvSpPr>
          <p:cNvPr id="29704" name="Rectangle 58"/>
          <p:cNvSpPr>
            <a:spLocks noChangeArrowheads="1"/>
          </p:cNvSpPr>
          <p:nvPr/>
        </p:nvSpPr>
        <p:spPr bwMode="auto">
          <a:xfrm>
            <a:off x="3581400" y="4876800"/>
            <a:ext cx="533400" cy="381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9705" name="TextBox 9"/>
          <p:cNvSpPr txBox="1">
            <a:spLocks noChangeArrowheads="1"/>
          </p:cNvSpPr>
          <p:nvPr/>
        </p:nvSpPr>
        <p:spPr bwMode="auto">
          <a:xfrm>
            <a:off x="41275" y="9525"/>
            <a:ext cx="3921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800" b="1">
                <a:solidFill>
                  <a:schemeClr val="bg1"/>
                </a:solidFill>
              </a:rPr>
              <a:t>SURFACE CURRENTS</a:t>
            </a:r>
          </a:p>
        </p:txBody>
      </p:sp>
      <p:sp>
        <p:nvSpPr>
          <p:cNvPr id="29706" name="Rectangle 29"/>
          <p:cNvSpPr>
            <a:spLocks noChangeArrowheads="1"/>
          </p:cNvSpPr>
          <p:nvPr/>
        </p:nvSpPr>
        <p:spPr bwMode="auto">
          <a:xfrm>
            <a:off x="457200" y="3886200"/>
            <a:ext cx="2667000" cy="3048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9707" name="TextBox 27"/>
          <p:cNvSpPr txBox="1">
            <a:spLocks noChangeArrowheads="1"/>
          </p:cNvSpPr>
          <p:nvPr/>
        </p:nvSpPr>
        <p:spPr bwMode="auto">
          <a:xfrm>
            <a:off x="525463" y="3852863"/>
            <a:ext cx="2498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(charnock)</a:t>
            </a:r>
          </a:p>
        </p:txBody>
      </p:sp>
      <p:sp>
        <p:nvSpPr>
          <p:cNvPr id="29708" name="TextBox 16"/>
          <p:cNvSpPr txBox="1">
            <a:spLocks noChangeArrowheads="1"/>
          </p:cNvSpPr>
          <p:nvPr/>
        </p:nvSpPr>
        <p:spPr bwMode="auto">
          <a:xfrm>
            <a:off x="3632200" y="4876800"/>
            <a:ext cx="48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a:t>m/s</a:t>
            </a:r>
            <a:endParaRPr lang="en-US" sz="1600" baseline="30000"/>
          </a:p>
        </p:txBody>
      </p:sp>
      <p:pic>
        <p:nvPicPr>
          <p:cNvPr id="29709" name="Picture 16" descr="N:\IDA_RUNS\CODAR\codar_day_13.png"/>
          <p:cNvPicPr>
            <a:picLocks noChangeAspect="1" noChangeArrowheads="1"/>
          </p:cNvPicPr>
          <p:nvPr/>
        </p:nvPicPr>
        <p:blipFill>
          <a:blip r:embed="rId4" cstate="print">
            <a:extLst>
              <a:ext uri="{28A0092B-C50C-407E-A947-70E740481C1C}">
                <a14:useLocalDpi xmlns:a14="http://schemas.microsoft.com/office/drawing/2010/main" val="0"/>
              </a:ext>
            </a:extLst>
          </a:blip>
          <a:srcRect l="5249" r="20996"/>
          <a:stretch>
            <a:fillRect/>
          </a:stretch>
        </p:blipFill>
        <p:spPr bwMode="auto">
          <a:xfrm>
            <a:off x="4876800" y="3665538"/>
            <a:ext cx="3363913"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10" name="Group 41"/>
          <p:cNvGrpSpPr>
            <a:grpSpLocks/>
          </p:cNvGrpSpPr>
          <p:nvPr/>
        </p:nvGrpSpPr>
        <p:grpSpPr bwMode="auto">
          <a:xfrm>
            <a:off x="84138" y="423863"/>
            <a:ext cx="8678862" cy="566737"/>
            <a:chOff x="84589" y="457200"/>
            <a:chExt cx="8602211" cy="567154"/>
          </a:xfrm>
        </p:grpSpPr>
        <p:sp>
          <p:nvSpPr>
            <p:cNvPr id="29724" name="Rectangle 22"/>
            <p:cNvSpPr>
              <a:spLocks noChangeArrowheads="1"/>
            </p:cNvSpPr>
            <p:nvPr/>
          </p:nvSpPr>
          <p:spPr bwMode="auto">
            <a:xfrm>
              <a:off x="84589" y="457200"/>
              <a:ext cx="8602211" cy="5334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grpSp>
          <p:nvGrpSpPr>
            <p:cNvPr id="29725" name="Group 40"/>
            <p:cNvGrpSpPr>
              <a:grpSpLocks/>
            </p:cNvGrpSpPr>
            <p:nvPr/>
          </p:nvGrpSpPr>
          <p:grpSpPr bwMode="auto">
            <a:xfrm>
              <a:off x="1134211" y="457200"/>
              <a:ext cx="6639548" cy="567154"/>
              <a:chOff x="1134211" y="457200"/>
              <a:chExt cx="6639548" cy="567154"/>
            </a:xfrm>
          </p:grpSpPr>
          <p:sp>
            <p:nvSpPr>
              <p:cNvPr id="29726" name="TextBox 13"/>
              <p:cNvSpPr txBox="1">
                <a:spLocks noChangeArrowheads="1"/>
              </p:cNvSpPr>
              <p:nvPr/>
            </p:nvSpPr>
            <p:spPr bwMode="auto">
              <a:xfrm>
                <a:off x="4055458" y="685800"/>
                <a:ext cx="606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TY</a:t>
                </a:r>
                <a:r>
                  <a:rPr lang="en-US" sz="1600" b="1"/>
                  <a:t>)</a:t>
                </a:r>
              </a:p>
            </p:txBody>
          </p:sp>
          <p:sp>
            <p:nvSpPr>
              <p:cNvPr id="29727" name="TextBox 13"/>
              <p:cNvSpPr txBox="1">
                <a:spLocks noChangeArrowheads="1"/>
              </p:cNvSpPr>
              <p:nvPr/>
            </p:nvSpPr>
            <p:spPr bwMode="auto">
              <a:xfrm>
                <a:off x="3184139" y="457200"/>
                <a:ext cx="2489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 SWAN( )</a:t>
                </a:r>
              </a:p>
            </p:txBody>
          </p:sp>
          <p:sp>
            <p:nvSpPr>
              <p:cNvPr id="29728" name="TextBox 13"/>
              <p:cNvSpPr txBox="1">
                <a:spLocks noChangeArrowheads="1"/>
              </p:cNvSpPr>
              <p:nvPr/>
            </p:nvSpPr>
            <p:spPr bwMode="auto">
              <a:xfrm>
                <a:off x="1134211" y="676970"/>
                <a:ext cx="893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OOST</a:t>
                </a:r>
                <a:r>
                  <a:rPr lang="en-US" sz="1600" b="1"/>
                  <a:t>)</a:t>
                </a:r>
              </a:p>
            </p:txBody>
          </p:sp>
          <p:sp>
            <p:nvSpPr>
              <p:cNvPr id="29729" name="TextBox 13"/>
              <p:cNvSpPr txBox="1">
                <a:spLocks noChangeArrowheads="1"/>
              </p:cNvSpPr>
              <p:nvPr/>
            </p:nvSpPr>
            <p:spPr bwMode="auto">
              <a:xfrm>
                <a:off x="6822858" y="676970"/>
                <a:ext cx="950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DGQH</a:t>
                </a:r>
                <a:r>
                  <a:rPr lang="en-US" sz="1600" b="1"/>
                  <a:t>)</a:t>
                </a:r>
              </a:p>
            </p:txBody>
          </p:sp>
        </p:grpSp>
      </p:grpSp>
      <p:sp>
        <p:nvSpPr>
          <p:cNvPr id="29711" name="TextBox 27"/>
          <p:cNvSpPr txBox="1">
            <a:spLocks noChangeArrowheads="1"/>
          </p:cNvSpPr>
          <p:nvPr/>
        </p:nvSpPr>
        <p:spPr bwMode="auto">
          <a:xfrm>
            <a:off x="4856163" y="3581400"/>
            <a:ext cx="935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CODAR</a:t>
            </a:r>
          </a:p>
        </p:txBody>
      </p:sp>
      <p:pic>
        <p:nvPicPr>
          <p:cNvPr id="29712" name="Picture 10" descr="F:\MAITANE\PROJECTS\IDA\OUR_PAPER\FIGURES\FIGURE18\scatter.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154" t="12204" r="1125" b="7747"/>
          <a:stretch>
            <a:fillRect/>
          </a:stretch>
        </p:blipFill>
        <p:spPr bwMode="auto">
          <a:xfrm>
            <a:off x="152400" y="1066800"/>
            <a:ext cx="2819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Rectangle 22"/>
          <p:cNvSpPr>
            <a:spLocks noChangeArrowheads="1"/>
          </p:cNvSpPr>
          <p:nvPr/>
        </p:nvSpPr>
        <p:spPr bwMode="auto">
          <a:xfrm>
            <a:off x="2133600" y="5562600"/>
            <a:ext cx="121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a:t>RMSE (m/s) 0.24</a:t>
            </a:r>
          </a:p>
        </p:txBody>
      </p:sp>
      <p:sp>
        <p:nvSpPr>
          <p:cNvPr id="29714" name="Rectangle 23"/>
          <p:cNvSpPr>
            <a:spLocks noChangeArrowheads="1"/>
          </p:cNvSpPr>
          <p:nvPr/>
        </p:nvSpPr>
        <p:spPr bwMode="auto">
          <a:xfrm>
            <a:off x="7467600" y="2692400"/>
            <a:ext cx="121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a:t>RMSE (m/s) 0.14</a:t>
            </a:r>
            <a:endParaRPr lang="en-US" sz="1000"/>
          </a:p>
        </p:txBody>
      </p:sp>
      <p:sp>
        <p:nvSpPr>
          <p:cNvPr id="29715" name="Rectangle 24"/>
          <p:cNvSpPr>
            <a:spLocks noChangeArrowheads="1"/>
          </p:cNvSpPr>
          <p:nvPr/>
        </p:nvSpPr>
        <p:spPr bwMode="auto">
          <a:xfrm>
            <a:off x="4572000" y="2717800"/>
            <a:ext cx="121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a:t>RMSE (m/s) 0.13</a:t>
            </a:r>
            <a:endParaRPr lang="en-US" sz="1000"/>
          </a:p>
        </p:txBody>
      </p:sp>
      <p:sp>
        <p:nvSpPr>
          <p:cNvPr id="29716" name="Rectangle 30"/>
          <p:cNvSpPr>
            <a:spLocks noChangeArrowheads="1"/>
          </p:cNvSpPr>
          <p:nvPr/>
        </p:nvSpPr>
        <p:spPr bwMode="auto">
          <a:xfrm>
            <a:off x="1600200" y="2743200"/>
            <a:ext cx="121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b="1"/>
              <a:t>RMSE (m/s) 0.26</a:t>
            </a:r>
          </a:p>
        </p:txBody>
      </p:sp>
      <p:pic>
        <p:nvPicPr>
          <p:cNvPr id="29717" name="Picture 10" descr="F:\MAITANE\PROJECTS\IDA\OUR_PAPER\FIGURES\FIGURE18\scatter.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815" t="12204" r="25690" b="7747"/>
          <a:stretch>
            <a:fillRect/>
          </a:stretch>
        </p:blipFill>
        <p:spPr bwMode="auto">
          <a:xfrm>
            <a:off x="3124200" y="990600"/>
            <a:ext cx="2667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8" name="Picture 10" descr="F:\MAITANE\PROJECTS\IDA\OUR_PAPER\FIGURES\FIGURE18\scatter.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7637" t="12204" r="50870" b="7747"/>
          <a:stretch>
            <a:fillRect/>
          </a:stretch>
        </p:blipFill>
        <p:spPr bwMode="auto">
          <a:xfrm>
            <a:off x="6096000" y="914400"/>
            <a:ext cx="2667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9" name="TextBox 53"/>
          <p:cNvSpPr txBox="1">
            <a:spLocks noChangeArrowheads="1"/>
          </p:cNvSpPr>
          <p:nvPr/>
        </p:nvSpPr>
        <p:spPr bwMode="auto">
          <a:xfrm rot="-5400000">
            <a:off x="-696912" y="1916112"/>
            <a:ext cx="170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a:t>Model currents (m/s)</a:t>
            </a:r>
          </a:p>
        </p:txBody>
      </p:sp>
      <p:sp>
        <p:nvSpPr>
          <p:cNvPr id="29720" name="TextBox 54"/>
          <p:cNvSpPr txBox="1">
            <a:spLocks noChangeArrowheads="1"/>
          </p:cNvSpPr>
          <p:nvPr/>
        </p:nvSpPr>
        <p:spPr bwMode="auto">
          <a:xfrm>
            <a:off x="685800" y="3200400"/>
            <a:ext cx="1862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a:t>CODAR currents (m/s)</a:t>
            </a:r>
          </a:p>
        </p:txBody>
      </p:sp>
      <p:sp>
        <p:nvSpPr>
          <p:cNvPr id="29721" name="TextBox 55"/>
          <p:cNvSpPr txBox="1">
            <a:spLocks noChangeArrowheads="1"/>
          </p:cNvSpPr>
          <p:nvPr/>
        </p:nvSpPr>
        <p:spPr bwMode="auto">
          <a:xfrm>
            <a:off x="3624263" y="3197225"/>
            <a:ext cx="1862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a:t>CODAR currents (m/s)</a:t>
            </a:r>
          </a:p>
        </p:txBody>
      </p:sp>
      <p:sp>
        <p:nvSpPr>
          <p:cNvPr id="29722" name="TextBox 56"/>
          <p:cNvSpPr txBox="1">
            <a:spLocks noChangeArrowheads="1"/>
          </p:cNvSpPr>
          <p:nvPr/>
        </p:nvSpPr>
        <p:spPr bwMode="auto">
          <a:xfrm>
            <a:off x="6553200" y="3197225"/>
            <a:ext cx="1862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a:t>CODAR currents (m/s)</a:t>
            </a:r>
          </a:p>
        </p:txBody>
      </p:sp>
      <p:sp>
        <p:nvSpPr>
          <p:cNvPr id="29723" name="TextBox 32"/>
          <p:cNvSpPr txBox="1">
            <a:spLocks noChangeArrowheads="1"/>
          </p:cNvSpPr>
          <p:nvPr/>
        </p:nvSpPr>
        <p:spPr bwMode="auto">
          <a:xfrm>
            <a:off x="2555875" y="3429000"/>
            <a:ext cx="2995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Increased current speed with waves coupling.</a:t>
            </a:r>
          </a:p>
          <a:p>
            <a:pPr eaLnBrk="1" hangingPunct="1"/>
            <a:r>
              <a:rPr lang="en-US">
                <a:solidFill>
                  <a:schemeClr val="bg1"/>
                </a:solidFill>
              </a:rPr>
              <a:t>TY / DGQH best.</a:t>
            </a:r>
          </a:p>
        </p:txBody>
      </p:sp>
    </p:spTree>
    <p:extLst>
      <p:ext uri="{BB962C8B-B14F-4D97-AF65-F5344CB8AC3E}">
        <p14:creationId xmlns:p14="http://schemas.microsoft.com/office/powerpoint/2010/main" val="22393217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F:\MAITANE\PROJECTS\IDA\GORDON_JOHN\FIGURES\SURGES\TY_zeta_53.png"/>
          <p:cNvPicPr>
            <a:picLocks noChangeAspect="1" noChangeArrowheads="1"/>
          </p:cNvPicPr>
          <p:nvPr/>
        </p:nvPicPr>
        <p:blipFill>
          <a:blip r:embed="rId3" cstate="print">
            <a:extLst>
              <a:ext uri="{28A0092B-C50C-407E-A947-70E740481C1C}">
                <a14:useLocalDpi xmlns:a14="http://schemas.microsoft.com/office/drawing/2010/main" val="0"/>
              </a:ext>
            </a:extLst>
          </a:blip>
          <a:srcRect l="6944" t="5093" r="23611" b="2412"/>
          <a:stretch>
            <a:fillRect/>
          </a:stretch>
        </p:blipFill>
        <p:spPr bwMode="auto">
          <a:xfrm>
            <a:off x="3073400" y="762000"/>
            <a:ext cx="297180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F:\MAITANE\PROJECTS\IDA\GORDON_JOHN\FIGURES\SURGES\DR_zeta_53.png"/>
          <p:cNvPicPr>
            <a:picLocks noChangeAspect="1" noChangeArrowheads="1"/>
          </p:cNvPicPr>
          <p:nvPr/>
        </p:nvPicPr>
        <p:blipFill>
          <a:blip r:embed="rId4" cstate="print">
            <a:extLst>
              <a:ext uri="{28A0092B-C50C-407E-A947-70E740481C1C}">
                <a14:useLocalDpi xmlns:a14="http://schemas.microsoft.com/office/drawing/2010/main" val="0"/>
              </a:ext>
            </a:extLst>
          </a:blip>
          <a:srcRect l="6583" r="25710" b="3259"/>
          <a:stretch>
            <a:fillRect/>
          </a:stretch>
        </p:blipFill>
        <p:spPr bwMode="auto">
          <a:xfrm>
            <a:off x="6019800" y="539750"/>
            <a:ext cx="29162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oup 24"/>
          <p:cNvGrpSpPr>
            <a:grpSpLocks/>
          </p:cNvGrpSpPr>
          <p:nvPr/>
        </p:nvGrpSpPr>
        <p:grpSpPr bwMode="auto">
          <a:xfrm>
            <a:off x="0" y="557213"/>
            <a:ext cx="3505200" cy="3124200"/>
            <a:chOff x="0" y="3657600"/>
            <a:chExt cx="3603934" cy="3200401"/>
          </a:xfrm>
        </p:grpSpPr>
        <p:pic>
          <p:nvPicPr>
            <p:cNvPr id="30744" name="Picture 5" descr="F:\MAITANE\PROJECTS\IDA\GORDON_JOHN\FIGURES\SURGES\OO_zeta_53.png"/>
            <p:cNvPicPr>
              <a:picLocks noChangeAspect="1" noChangeArrowheads="1"/>
            </p:cNvPicPr>
            <p:nvPr/>
          </p:nvPicPr>
          <p:blipFill>
            <a:blip r:embed="rId5" cstate="print">
              <a:extLst>
                <a:ext uri="{28A0092B-C50C-407E-A947-70E740481C1C}">
                  <a14:useLocalDpi xmlns:a14="http://schemas.microsoft.com/office/drawing/2010/main" val="0"/>
                </a:ext>
              </a:extLst>
            </a:blip>
            <a:srcRect l="2779" r="25204" b="4630"/>
            <a:stretch>
              <a:fillRect/>
            </a:stretch>
          </p:blipFill>
          <p:spPr bwMode="auto">
            <a:xfrm>
              <a:off x="0" y="3718553"/>
              <a:ext cx="3160889" cy="313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45" name="Group 23"/>
            <p:cNvGrpSpPr>
              <a:grpSpLocks/>
            </p:cNvGrpSpPr>
            <p:nvPr/>
          </p:nvGrpSpPr>
          <p:grpSpPr bwMode="auto">
            <a:xfrm>
              <a:off x="1143000" y="3657600"/>
              <a:ext cx="2460934" cy="307777"/>
              <a:chOff x="1143000" y="3657600"/>
              <a:chExt cx="2460934" cy="307777"/>
            </a:xfrm>
          </p:grpSpPr>
          <p:sp>
            <p:nvSpPr>
              <p:cNvPr id="30746" name="TextBox 13"/>
              <p:cNvSpPr txBox="1">
                <a:spLocks noChangeArrowheads="1"/>
              </p:cNvSpPr>
              <p:nvPr/>
            </p:nvSpPr>
            <p:spPr bwMode="auto">
              <a:xfrm>
                <a:off x="1143000" y="3657600"/>
                <a:ext cx="13166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WRF+ SST + OOST</a:t>
                </a:r>
              </a:p>
            </p:txBody>
          </p:sp>
          <p:sp>
            <p:nvSpPr>
              <p:cNvPr id="30747" name="TextBox 22"/>
              <p:cNvSpPr txBox="1">
                <a:spLocks noChangeArrowheads="1"/>
              </p:cNvSpPr>
              <p:nvPr/>
            </p:nvSpPr>
            <p:spPr bwMode="auto">
              <a:xfrm>
                <a:off x="3276600" y="3657600"/>
                <a:ext cx="3273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a:t>m</a:t>
                </a:r>
              </a:p>
            </p:txBody>
          </p:sp>
        </p:grpSp>
      </p:grpSp>
      <p:grpSp>
        <p:nvGrpSpPr>
          <p:cNvPr id="30725" name="Group 19"/>
          <p:cNvGrpSpPr>
            <a:grpSpLocks/>
          </p:cNvGrpSpPr>
          <p:nvPr/>
        </p:nvGrpSpPr>
        <p:grpSpPr bwMode="auto">
          <a:xfrm>
            <a:off x="76200" y="3505200"/>
            <a:ext cx="3048000" cy="3352800"/>
            <a:chOff x="152400" y="289553"/>
            <a:chExt cx="3200400" cy="3520447"/>
          </a:xfrm>
        </p:grpSpPr>
        <p:pic>
          <p:nvPicPr>
            <p:cNvPr id="30742" name="Picture 2" descr="F:\MAITANE\PROJECTS\IDA\GORDON_JOHN\FIGURES\SURGES\WRF_zeta_53.png"/>
            <p:cNvPicPr>
              <a:picLocks noChangeAspect="1" noChangeArrowheads="1"/>
            </p:cNvPicPr>
            <p:nvPr/>
          </p:nvPicPr>
          <p:blipFill>
            <a:blip r:embed="rId6" cstate="print">
              <a:extLst>
                <a:ext uri="{28A0092B-C50C-407E-A947-70E740481C1C}">
                  <a14:useLocalDpi xmlns:a14="http://schemas.microsoft.com/office/drawing/2010/main" val="0"/>
                </a:ext>
              </a:extLst>
            </a:blip>
            <a:srcRect l="3471" r="23611"/>
            <a:stretch>
              <a:fillRect/>
            </a:stretch>
          </p:blipFill>
          <p:spPr bwMode="auto">
            <a:xfrm>
              <a:off x="152400" y="518153"/>
              <a:ext cx="3200400" cy="329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3" name="TextBox 6"/>
            <p:cNvSpPr txBox="1">
              <a:spLocks noChangeArrowheads="1"/>
            </p:cNvSpPr>
            <p:nvPr/>
          </p:nvSpPr>
          <p:spPr bwMode="auto">
            <a:xfrm>
              <a:off x="1782574" y="289553"/>
              <a:ext cx="481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endParaRPr lang="en-US" b="1"/>
            </a:p>
            <a:p>
              <a:pPr eaLnBrk="1" hangingPunct="1"/>
              <a:r>
                <a:rPr lang="en-US" b="1"/>
                <a:t>WRF</a:t>
              </a:r>
            </a:p>
          </p:txBody>
        </p:sp>
      </p:grpSp>
      <p:pic>
        <p:nvPicPr>
          <p:cNvPr id="30726" name="Picture 5" descr="F:\MAITANE\PROJECTS\IDA\OUR_PAPER\FIGURES\FIGURE19\surge_30.png"/>
          <p:cNvPicPr>
            <a:picLocks noChangeAspect="1" noChangeArrowheads="1"/>
          </p:cNvPicPr>
          <p:nvPr/>
        </p:nvPicPr>
        <p:blipFill>
          <a:blip r:embed="rId7" cstate="print">
            <a:extLst>
              <a:ext uri="{28A0092B-C50C-407E-A947-70E740481C1C}">
                <a14:useLocalDpi xmlns:a14="http://schemas.microsoft.com/office/drawing/2010/main" val="0"/>
              </a:ext>
            </a:extLst>
          </a:blip>
          <a:srcRect l="5276" r="5013"/>
          <a:stretch>
            <a:fillRect/>
          </a:stretch>
        </p:blipFill>
        <p:spPr bwMode="auto">
          <a:xfrm>
            <a:off x="3886200" y="4900613"/>
            <a:ext cx="51816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9"/>
          <p:cNvSpPr txBox="1">
            <a:spLocks noChangeArrowheads="1"/>
          </p:cNvSpPr>
          <p:nvPr/>
        </p:nvSpPr>
        <p:spPr bwMode="auto">
          <a:xfrm>
            <a:off x="-1588" y="9525"/>
            <a:ext cx="2820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800" b="1">
                <a:solidFill>
                  <a:schemeClr val="bg1"/>
                </a:solidFill>
              </a:rPr>
              <a:t>STORM SURGE</a:t>
            </a:r>
          </a:p>
        </p:txBody>
      </p:sp>
      <p:pic>
        <p:nvPicPr>
          <p:cNvPr id="30728" name="Picture 5" descr="F:\MAITANE\PROJECTS\IDA\OUR_PAPER\FIGURES\FIGURE6\Wind_int_1.png"/>
          <p:cNvPicPr>
            <a:picLocks noChangeAspect="1" noChangeArrowheads="1"/>
          </p:cNvPicPr>
          <p:nvPr/>
        </p:nvPicPr>
        <p:blipFill>
          <a:blip r:embed="rId8">
            <a:extLst>
              <a:ext uri="{28A0092B-C50C-407E-A947-70E740481C1C}">
                <a14:useLocalDpi xmlns:a14="http://schemas.microsoft.com/office/drawing/2010/main" val="0"/>
              </a:ext>
            </a:extLst>
          </a:blip>
          <a:srcRect l="71875" t="12500" r="10417" b="45274"/>
          <a:stretch>
            <a:fillRect/>
          </a:stretch>
        </p:blipFill>
        <p:spPr bwMode="auto">
          <a:xfrm>
            <a:off x="7104063" y="3787775"/>
            <a:ext cx="16335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bwMode="auto">
          <a:xfrm>
            <a:off x="7696200" y="3733800"/>
            <a:ext cx="14478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730" name="TextBox 24"/>
          <p:cNvSpPr txBox="1">
            <a:spLocks noChangeArrowheads="1"/>
          </p:cNvSpPr>
          <p:nvPr/>
        </p:nvSpPr>
        <p:spPr bwMode="auto">
          <a:xfrm>
            <a:off x="7620000" y="3733800"/>
            <a:ext cx="15970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DATA</a:t>
            </a:r>
          </a:p>
          <a:p>
            <a:pPr eaLnBrk="1" hangingPunct="1"/>
            <a:r>
              <a:rPr lang="en-US" sz="1400" b="1"/>
              <a:t>WRF</a:t>
            </a:r>
          </a:p>
          <a:p>
            <a:pPr eaLnBrk="1" hangingPunct="1"/>
            <a:r>
              <a:rPr lang="en-US" sz="1400" b="1"/>
              <a:t>WRF+ROMS</a:t>
            </a:r>
          </a:p>
          <a:p>
            <a:pPr eaLnBrk="1" hangingPunct="1"/>
            <a:r>
              <a:rPr lang="en-US" sz="1400" b="1"/>
              <a:t>  W+R+S (</a:t>
            </a:r>
            <a:r>
              <a:rPr lang="en-US" sz="1400" b="1">
                <a:solidFill>
                  <a:srgbClr val="C00000"/>
                </a:solidFill>
              </a:rPr>
              <a:t>DGQH</a:t>
            </a:r>
            <a:r>
              <a:rPr lang="en-US" sz="1400" b="1"/>
              <a:t>)</a:t>
            </a:r>
          </a:p>
          <a:p>
            <a:pPr eaLnBrk="1" hangingPunct="1"/>
            <a:r>
              <a:rPr lang="en-US" sz="1400" b="1"/>
              <a:t>W+R+S (</a:t>
            </a:r>
            <a:r>
              <a:rPr lang="en-US" sz="1400" b="1">
                <a:solidFill>
                  <a:srgbClr val="C00000"/>
                </a:solidFill>
              </a:rPr>
              <a:t>TY2001</a:t>
            </a:r>
            <a:r>
              <a:rPr lang="en-US" sz="1400" b="1"/>
              <a:t>)</a:t>
            </a:r>
          </a:p>
          <a:p>
            <a:pPr eaLnBrk="1" hangingPunct="1"/>
            <a:r>
              <a:rPr lang="en-US" sz="1400" b="1"/>
              <a:t>W+R+S (</a:t>
            </a:r>
            <a:r>
              <a:rPr lang="en-US" sz="1400" b="1">
                <a:solidFill>
                  <a:srgbClr val="C00000"/>
                </a:solidFill>
              </a:rPr>
              <a:t>OOST</a:t>
            </a:r>
            <a:r>
              <a:rPr lang="en-US" sz="1400" b="1"/>
              <a:t>)</a:t>
            </a:r>
          </a:p>
          <a:p>
            <a:pPr eaLnBrk="1" hangingPunct="1"/>
            <a:endParaRPr lang="en-US" sz="1400" b="1"/>
          </a:p>
        </p:txBody>
      </p:sp>
      <p:sp>
        <p:nvSpPr>
          <p:cNvPr id="30731" name="Rectangle 29"/>
          <p:cNvSpPr>
            <a:spLocks noChangeArrowheads="1"/>
          </p:cNvSpPr>
          <p:nvPr/>
        </p:nvSpPr>
        <p:spPr bwMode="auto">
          <a:xfrm>
            <a:off x="457200" y="3733800"/>
            <a:ext cx="1905000" cy="3810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30732" name="TextBox 27"/>
          <p:cNvSpPr txBox="1">
            <a:spLocks noChangeArrowheads="1"/>
          </p:cNvSpPr>
          <p:nvPr/>
        </p:nvSpPr>
        <p:spPr bwMode="auto">
          <a:xfrm>
            <a:off x="719138" y="3700463"/>
            <a:ext cx="1490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a:t>
            </a:r>
          </a:p>
        </p:txBody>
      </p:sp>
      <p:grpSp>
        <p:nvGrpSpPr>
          <p:cNvPr id="30733" name="Group 41"/>
          <p:cNvGrpSpPr>
            <a:grpSpLocks/>
          </p:cNvGrpSpPr>
          <p:nvPr/>
        </p:nvGrpSpPr>
        <p:grpSpPr bwMode="auto">
          <a:xfrm>
            <a:off x="84138" y="423863"/>
            <a:ext cx="8602662" cy="566737"/>
            <a:chOff x="84589" y="457200"/>
            <a:chExt cx="8602211" cy="567154"/>
          </a:xfrm>
        </p:grpSpPr>
        <p:sp>
          <p:nvSpPr>
            <p:cNvPr id="30736" name="Rectangle 22"/>
            <p:cNvSpPr>
              <a:spLocks noChangeArrowheads="1"/>
            </p:cNvSpPr>
            <p:nvPr/>
          </p:nvSpPr>
          <p:spPr bwMode="auto">
            <a:xfrm>
              <a:off x="84589" y="457200"/>
              <a:ext cx="8602211" cy="5334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grpSp>
          <p:nvGrpSpPr>
            <p:cNvPr id="30737" name="Group 40"/>
            <p:cNvGrpSpPr>
              <a:grpSpLocks/>
            </p:cNvGrpSpPr>
            <p:nvPr/>
          </p:nvGrpSpPr>
          <p:grpSpPr bwMode="auto">
            <a:xfrm>
              <a:off x="1134211" y="457200"/>
              <a:ext cx="6639548" cy="567154"/>
              <a:chOff x="1134211" y="457200"/>
              <a:chExt cx="6639548" cy="567154"/>
            </a:xfrm>
          </p:grpSpPr>
          <p:sp>
            <p:nvSpPr>
              <p:cNvPr id="30738" name="TextBox 13"/>
              <p:cNvSpPr txBox="1">
                <a:spLocks noChangeArrowheads="1"/>
              </p:cNvSpPr>
              <p:nvPr/>
            </p:nvSpPr>
            <p:spPr bwMode="auto">
              <a:xfrm>
                <a:off x="4055458" y="685800"/>
                <a:ext cx="6062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TY</a:t>
                </a:r>
                <a:r>
                  <a:rPr lang="en-US" sz="1600" b="1"/>
                  <a:t>)</a:t>
                </a:r>
              </a:p>
            </p:txBody>
          </p:sp>
          <p:sp>
            <p:nvSpPr>
              <p:cNvPr id="30739" name="TextBox 13"/>
              <p:cNvSpPr txBox="1">
                <a:spLocks noChangeArrowheads="1"/>
              </p:cNvSpPr>
              <p:nvPr/>
            </p:nvSpPr>
            <p:spPr bwMode="auto">
              <a:xfrm>
                <a:off x="3184139" y="457200"/>
                <a:ext cx="2489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WRF + ROMS + SWAN( )</a:t>
                </a:r>
              </a:p>
            </p:txBody>
          </p:sp>
          <p:sp>
            <p:nvSpPr>
              <p:cNvPr id="30740" name="TextBox 13"/>
              <p:cNvSpPr txBox="1">
                <a:spLocks noChangeArrowheads="1"/>
              </p:cNvSpPr>
              <p:nvPr/>
            </p:nvSpPr>
            <p:spPr bwMode="auto">
              <a:xfrm>
                <a:off x="1134211" y="676970"/>
                <a:ext cx="893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OOST</a:t>
                </a:r>
                <a:r>
                  <a:rPr lang="en-US" sz="1600" b="1"/>
                  <a:t>)</a:t>
                </a:r>
              </a:p>
            </p:txBody>
          </p:sp>
          <p:sp>
            <p:nvSpPr>
              <p:cNvPr id="30741" name="TextBox 13"/>
              <p:cNvSpPr txBox="1">
                <a:spLocks noChangeArrowheads="1"/>
              </p:cNvSpPr>
              <p:nvPr/>
            </p:nvSpPr>
            <p:spPr bwMode="auto">
              <a:xfrm>
                <a:off x="6822858" y="676970"/>
                <a:ext cx="950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b="1"/>
                  <a:t>(</a:t>
                </a:r>
                <a:r>
                  <a:rPr lang="en-US" sz="1600" b="1">
                    <a:solidFill>
                      <a:srgbClr val="C00000"/>
                    </a:solidFill>
                  </a:rPr>
                  <a:t>DGQH</a:t>
                </a:r>
                <a:r>
                  <a:rPr lang="en-US" sz="1600" b="1"/>
                  <a:t>)</a:t>
                </a:r>
              </a:p>
            </p:txBody>
          </p:sp>
        </p:grpSp>
      </p:grpSp>
      <p:pic>
        <p:nvPicPr>
          <p:cNvPr id="30734" name="Picture 5" descr="F:\MAITANE\PROJECTS\IDA\GORDON_JOHN\FIGURES\SURGES\OO_zeta_53.png"/>
          <p:cNvPicPr>
            <a:picLocks noChangeAspect="1" noChangeArrowheads="1"/>
          </p:cNvPicPr>
          <p:nvPr/>
        </p:nvPicPr>
        <p:blipFill>
          <a:blip r:embed="rId5" cstate="print">
            <a:extLst>
              <a:ext uri="{28A0092B-C50C-407E-A947-70E740481C1C}">
                <a14:useLocalDpi xmlns:a14="http://schemas.microsoft.com/office/drawing/2010/main" val="0"/>
              </a:ext>
            </a:extLst>
          </a:blip>
          <a:srcRect l="74796" r="7201" b="4630"/>
          <a:stretch>
            <a:fillRect/>
          </a:stretch>
        </p:blipFill>
        <p:spPr bwMode="auto">
          <a:xfrm>
            <a:off x="2971800" y="3810000"/>
            <a:ext cx="7620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TextBox 27"/>
          <p:cNvSpPr txBox="1">
            <a:spLocks noChangeArrowheads="1"/>
          </p:cNvSpPr>
          <p:nvPr/>
        </p:nvSpPr>
        <p:spPr bwMode="auto">
          <a:xfrm>
            <a:off x="4054475" y="3805238"/>
            <a:ext cx="2613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Increased  surge with waves coupling.</a:t>
            </a:r>
          </a:p>
          <a:p>
            <a:pPr eaLnBrk="1" hangingPunct="1"/>
            <a:r>
              <a:rPr lang="en-US">
                <a:solidFill>
                  <a:schemeClr val="bg1"/>
                </a:solidFill>
              </a:rPr>
              <a:t>TY / DGQH best?</a:t>
            </a:r>
          </a:p>
        </p:txBody>
      </p:sp>
    </p:spTree>
    <p:extLst>
      <p:ext uri="{BB962C8B-B14F-4D97-AF65-F5344CB8AC3E}">
        <p14:creationId xmlns:p14="http://schemas.microsoft.com/office/powerpoint/2010/main" val="14754812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33400" y="685800"/>
            <a:ext cx="8001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t"/>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just" eaLnBrk="1" hangingPunct="1"/>
            <a:r>
              <a:rPr lang="en-US" sz="2800" b="1" u="sng" dirty="0" smtClean="0">
                <a:latin typeface="Arial" charset="0"/>
              </a:rPr>
              <a:t>QUESTIONS WE WANTED TO ANSWER WITH THIS STUDY:</a:t>
            </a:r>
          </a:p>
          <a:p>
            <a:pPr algn="just" eaLnBrk="1" hangingPunct="1"/>
            <a:endParaRPr lang="en-US" sz="2400" b="1" u="sng" dirty="0" smtClean="0">
              <a:latin typeface="Arial" charset="0"/>
            </a:endParaRPr>
          </a:p>
          <a:p>
            <a:pPr marL="514350" indent="-514350" algn="just" eaLnBrk="1" hangingPunct="1">
              <a:buAutoNum type="arabicPeriod"/>
            </a:pPr>
            <a:r>
              <a:rPr lang="en-US" sz="2400" b="1" dirty="0" smtClean="0">
                <a:latin typeface="Arial" charset="0"/>
              </a:rPr>
              <a:t>HOW  MUCH DOES THE OCEAN SURFACE ROUGHNESS  PARAMETERIZATION AFFECT  WIND, WAVE AND SURGE PREDICTIONS DURING EXTREME STORMS?</a:t>
            </a:r>
          </a:p>
          <a:p>
            <a:pPr marL="514350" indent="-514350" algn="just" eaLnBrk="1" hangingPunct="1">
              <a:buAutoNum type="arabicPeriod"/>
            </a:pPr>
            <a:r>
              <a:rPr lang="en-US" sz="2400" b="1" dirty="0" smtClean="0">
                <a:latin typeface="Arial" charset="0"/>
              </a:rPr>
              <a:t>DOES THE MODEL SKILL IMPROVE WHEN INCLUDING THE WAVE DEPENDENCY?</a:t>
            </a:r>
          </a:p>
          <a:p>
            <a:pPr marL="514350" indent="-514350" algn="just" eaLnBrk="1" hangingPunct="1">
              <a:buAutoNum type="arabicPeriod"/>
            </a:pPr>
            <a:r>
              <a:rPr lang="en-US" sz="2400" b="1" dirty="0" smtClean="0">
                <a:latin typeface="Arial" charset="0"/>
              </a:rPr>
              <a:t>IS THERE ANY PARAMETERIZATION THAT PROVIDES THE BEST WIND, WAVE AND STORM SURGE ESTIMATIONS?</a:t>
            </a:r>
          </a:p>
          <a:p>
            <a:pPr algn="just" eaLnBrk="1" hangingPunct="1"/>
            <a:endParaRPr lang="en-US" sz="2800" b="1" u="sng" dirty="0" smtClean="0">
              <a:latin typeface="Arial" charset="0"/>
            </a:endParaRPr>
          </a:p>
        </p:txBody>
      </p:sp>
    </p:spTree>
    <p:extLst>
      <p:ext uri="{BB962C8B-B14F-4D97-AF65-F5344CB8AC3E}">
        <p14:creationId xmlns:p14="http://schemas.microsoft.com/office/powerpoint/2010/main" val="3657812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7"/>
          <p:cNvSpPr>
            <a:spLocks noChangeArrowheads="1"/>
          </p:cNvSpPr>
          <p:nvPr/>
        </p:nvSpPr>
        <p:spPr bwMode="auto">
          <a:xfrm>
            <a:off x="381000" y="76200"/>
            <a:ext cx="8534400" cy="65532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5603" name="TextBox 9"/>
          <p:cNvSpPr txBox="1">
            <a:spLocks noChangeArrowheads="1"/>
          </p:cNvSpPr>
          <p:nvPr/>
        </p:nvSpPr>
        <p:spPr bwMode="auto">
          <a:xfrm>
            <a:off x="457200" y="304800"/>
            <a:ext cx="5887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b="1" u="sng" dirty="0"/>
              <a:t>OCEAN SURFACE ROUGHNESS CLOSURE MODELS</a:t>
            </a:r>
          </a:p>
        </p:txBody>
      </p:sp>
      <p:sp>
        <p:nvSpPr>
          <p:cNvPr id="25604" name="TextBox 8"/>
          <p:cNvSpPr txBox="1">
            <a:spLocks noChangeArrowheads="1"/>
          </p:cNvSpPr>
          <p:nvPr/>
        </p:nvSpPr>
        <p:spPr bwMode="auto">
          <a:xfrm>
            <a:off x="533400" y="2046288"/>
            <a:ext cx="3373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TAYLOR &amp; YELLAND 2001: TY2001</a:t>
            </a:r>
          </a:p>
        </p:txBody>
      </p:sp>
      <p:sp>
        <p:nvSpPr>
          <p:cNvPr id="25605" name="TextBox 11"/>
          <p:cNvSpPr txBox="1">
            <a:spLocks noChangeArrowheads="1"/>
          </p:cNvSpPr>
          <p:nvPr/>
        </p:nvSpPr>
        <p:spPr bwMode="auto">
          <a:xfrm>
            <a:off x="533400" y="3592513"/>
            <a:ext cx="240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DRENNAN 2003: DGQH</a:t>
            </a:r>
          </a:p>
        </p:txBody>
      </p:sp>
      <p:sp>
        <p:nvSpPr>
          <p:cNvPr id="25606" name="TextBox 12"/>
          <p:cNvSpPr txBox="1">
            <a:spLocks noChangeArrowheads="1"/>
          </p:cNvSpPr>
          <p:nvPr/>
        </p:nvSpPr>
        <p:spPr bwMode="auto">
          <a:xfrm>
            <a:off x="628650" y="5094288"/>
            <a:ext cx="188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OOST 2002: OOST</a:t>
            </a:r>
          </a:p>
        </p:txBody>
      </p:sp>
      <p:sp>
        <p:nvSpPr>
          <p:cNvPr id="2560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25608" name="Object 2"/>
          <p:cNvGraphicFramePr>
            <a:graphicFrameLocks noChangeAspect="1"/>
          </p:cNvGraphicFramePr>
          <p:nvPr/>
        </p:nvGraphicFramePr>
        <p:xfrm>
          <a:off x="1100138" y="2590800"/>
          <a:ext cx="2386012" cy="685800"/>
        </p:xfrm>
        <a:graphic>
          <a:graphicData uri="http://schemas.openxmlformats.org/presentationml/2006/ole">
            <mc:AlternateContent xmlns:mc="http://schemas.openxmlformats.org/markup-compatibility/2006">
              <mc:Choice xmlns:v="urn:schemas-microsoft-com:vml" Requires="v">
                <p:oleObj spid="_x0000_s66570" name="Equation" r:id="rId4" imgW="1739900" imgH="495300" progId="">
                  <p:embed/>
                </p:oleObj>
              </mc:Choice>
              <mc:Fallback>
                <p:oleObj name="Equation" r:id="rId4" imgW="1739900" imgH="4953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138" y="2590800"/>
                        <a:ext cx="2386012"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9" name="Rectangle 13"/>
          <p:cNvSpPr>
            <a:spLocks noChangeArrowheads="1"/>
          </p:cNvSpPr>
          <p:nvPr/>
        </p:nvSpPr>
        <p:spPr bwMode="auto">
          <a:xfrm>
            <a:off x="3886200" y="23622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600" i="1"/>
              <a:t>-  Wave steepness based parameterization.</a:t>
            </a:r>
          </a:p>
          <a:p>
            <a:pPr algn="just"/>
            <a:r>
              <a:rPr lang="en-US" sz="1600" i="1"/>
              <a:t>- Based on three datasets representing sea-state conditions ranging from strongly forced to shoaling.</a:t>
            </a:r>
          </a:p>
        </p:txBody>
      </p:sp>
      <p:sp>
        <p:nvSpPr>
          <p:cNvPr id="2561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25611" name="Object 3"/>
          <p:cNvGraphicFramePr>
            <a:graphicFrameLocks noChangeAspect="1"/>
          </p:cNvGraphicFramePr>
          <p:nvPr/>
        </p:nvGraphicFramePr>
        <p:xfrm>
          <a:off x="1022350" y="4084638"/>
          <a:ext cx="2298700" cy="704850"/>
        </p:xfrm>
        <a:graphic>
          <a:graphicData uri="http://schemas.openxmlformats.org/presentationml/2006/ole">
            <mc:AlternateContent xmlns:mc="http://schemas.openxmlformats.org/markup-compatibility/2006">
              <mc:Choice xmlns:v="urn:schemas-microsoft-com:vml" Requires="v">
                <p:oleObj spid="_x0000_s66571" name="Equation" r:id="rId6" imgW="1651000" imgH="495300" progId="">
                  <p:embed/>
                </p:oleObj>
              </mc:Choice>
              <mc:Fallback>
                <p:oleObj name="Equation" r:id="rId6" imgW="1651000" imgH="49530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350" y="4084638"/>
                        <a:ext cx="2298700"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12"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25613" name="Object 4"/>
          <p:cNvGraphicFramePr>
            <a:graphicFrameLocks noChangeAspect="1"/>
          </p:cNvGraphicFramePr>
          <p:nvPr/>
        </p:nvGraphicFramePr>
        <p:xfrm>
          <a:off x="1012825" y="5638800"/>
          <a:ext cx="2433638" cy="762000"/>
        </p:xfrm>
        <a:graphic>
          <a:graphicData uri="http://schemas.openxmlformats.org/presentationml/2006/ole">
            <mc:AlternateContent xmlns:mc="http://schemas.openxmlformats.org/markup-compatibility/2006">
              <mc:Choice xmlns:v="urn:schemas-microsoft-com:vml" Requires="v">
                <p:oleObj spid="_x0000_s66572" name="Equation" r:id="rId8" imgW="1688367" imgH="533169" progId="">
                  <p:embed/>
                </p:oleObj>
              </mc:Choice>
              <mc:Fallback>
                <p:oleObj name="Equation" r:id="rId8" imgW="1688367" imgH="533169"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2825" y="5638800"/>
                        <a:ext cx="2433638"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14" name="Rectangle 24"/>
          <p:cNvSpPr>
            <a:spLocks noChangeArrowheads="1"/>
          </p:cNvSpPr>
          <p:nvPr/>
        </p:nvSpPr>
        <p:spPr bwMode="auto">
          <a:xfrm>
            <a:off x="3962400" y="54356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600" i="1"/>
              <a:t>- Wave age dependent formula but it also considers the effect of the wave steepness.</a:t>
            </a:r>
          </a:p>
        </p:txBody>
      </p:sp>
      <p:sp>
        <p:nvSpPr>
          <p:cNvPr id="25615" name="Rectangle 28"/>
          <p:cNvSpPr>
            <a:spLocks noChangeArrowheads="1"/>
          </p:cNvSpPr>
          <p:nvPr/>
        </p:nvSpPr>
        <p:spPr bwMode="auto">
          <a:xfrm>
            <a:off x="3886200" y="378142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r>
              <a:rPr lang="en-US" sz="1600" i="1"/>
              <a:t> Wave age based formula to characterize the ocean roughness. </a:t>
            </a:r>
          </a:p>
          <a:p>
            <a:pPr algn="just">
              <a:buFontTx/>
              <a:buChar char="-"/>
            </a:pPr>
            <a:r>
              <a:rPr lang="en-US" sz="1600" i="1"/>
              <a:t> They combined data from many field experiments representing a variety of condition and grouped the data as a function of the wind friction velocity.</a:t>
            </a:r>
          </a:p>
        </p:txBody>
      </p:sp>
      <p:graphicFrame>
        <p:nvGraphicFramePr>
          <p:cNvPr id="25616" name="Object 5"/>
          <p:cNvGraphicFramePr>
            <a:graphicFrameLocks noChangeAspect="1"/>
          </p:cNvGraphicFramePr>
          <p:nvPr/>
        </p:nvGraphicFramePr>
        <p:xfrm>
          <a:off x="6796088" y="304800"/>
          <a:ext cx="1890712" cy="1752600"/>
        </p:xfrm>
        <a:graphic>
          <a:graphicData uri="http://schemas.openxmlformats.org/presentationml/2006/ole">
            <mc:AlternateContent xmlns:mc="http://schemas.openxmlformats.org/markup-compatibility/2006">
              <mc:Choice xmlns:v="urn:schemas-microsoft-com:vml" Requires="v">
                <p:oleObj spid="_x0000_s66573" name="Equation" r:id="rId10" imgW="2171700" imgH="1968500" progId="">
                  <p:embed/>
                </p:oleObj>
              </mc:Choice>
              <mc:Fallback>
                <p:oleObj name="Equation" r:id="rId10" imgW="2171700" imgH="1968500"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6088" y="304800"/>
                        <a:ext cx="1890712"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914400" y="914400"/>
            <a:ext cx="4572000" cy="923330"/>
          </a:xfrm>
          <a:prstGeom prst="rect">
            <a:avLst/>
          </a:prstGeom>
        </p:spPr>
        <p:txBody>
          <a:bodyPr>
            <a:spAutoFit/>
          </a:bodyPr>
          <a:lstStyle/>
          <a:p>
            <a:pPr algn="l"/>
            <a:r>
              <a:rPr lang="en-US" sz="1800" b="1" dirty="0" smtClean="0">
                <a:solidFill>
                  <a:srgbClr val="C00000"/>
                </a:solidFill>
              </a:rPr>
              <a:t>#if defined DRAGLIM_DAVIS</a:t>
            </a:r>
          </a:p>
          <a:p>
            <a:pPr algn="l"/>
            <a:r>
              <a:rPr lang="en-US" sz="1800" b="1" dirty="0" smtClean="0">
                <a:solidFill>
                  <a:srgbClr val="C00000"/>
                </a:solidFill>
              </a:rPr>
              <a:t>          Z0=MIN(Z0,2.85E-3) !Davis limiting</a:t>
            </a:r>
          </a:p>
          <a:p>
            <a:pPr algn="l"/>
            <a:r>
              <a:rPr lang="en-US" sz="1800" b="1" dirty="0" smtClean="0">
                <a:solidFill>
                  <a:srgbClr val="C00000"/>
                </a:solidFill>
              </a:rPr>
              <a:t>#</a:t>
            </a:r>
            <a:r>
              <a:rPr lang="en-US" sz="1800" b="1" dirty="0" err="1" smtClean="0">
                <a:solidFill>
                  <a:srgbClr val="C00000"/>
                </a:solidFill>
              </a:rPr>
              <a:t>endif</a:t>
            </a:r>
            <a:endParaRPr lang="en-US" sz="1800" b="1" dirty="0">
              <a:solidFill>
                <a:srgbClr val="C00000"/>
              </a:solidFill>
            </a:endParaRPr>
          </a:p>
        </p:txBody>
      </p:sp>
    </p:spTree>
    <p:extLst>
      <p:ext uri="{BB962C8B-B14F-4D97-AF65-F5344CB8AC3E}">
        <p14:creationId xmlns:p14="http://schemas.microsoft.com/office/powerpoint/2010/main" val="3032100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5943600" y="3886200"/>
            <a:ext cx="2438400" cy="19812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5123" name="Rectangle 4"/>
          <p:cNvSpPr>
            <a:spLocks noChangeArrowheads="1"/>
          </p:cNvSpPr>
          <p:nvPr/>
        </p:nvSpPr>
        <p:spPr bwMode="auto">
          <a:xfrm>
            <a:off x="838200" y="4038600"/>
            <a:ext cx="2286000" cy="1905000"/>
          </a:xfrm>
          <a:prstGeom prst="rect">
            <a:avLst/>
          </a:prstGeom>
          <a:solidFill>
            <a:schemeClr val="accent6">
              <a:lumMod val="60000"/>
              <a:lumOff val="40000"/>
            </a:schemeClr>
          </a:solidFill>
          <a:ln w="12700">
            <a:solidFill>
              <a:schemeClr val="tx1"/>
            </a:solidFill>
            <a:miter lim="800000"/>
            <a:headEnd/>
            <a:tailEnd/>
          </a:ln>
        </p:spPr>
        <p:txBody>
          <a:bodyPr wrap="none" anchor="ctr"/>
          <a:lstStyle/>
          <a:p>
            <a:pPr fontAlgn="auto">
              <a:spcBef>
                <a:spcPts val="0"/>
              </a:spcBef>
              <a:spcAft>
                <a:spcPts val="0"/>
              </a:spcAft>
              <a:defRPr/>
            </a:pPr>
            <a:endParaRPr lang="en-US">
              <a:cs typeface="ＭＳ Ｐゴシック"/>
            </a:endParaRPr>
          </a:p>
        </p:txBody>
      </p:sp>
      <p:sp>
        <p:nvSpPr>
          <p:cNvPr id="20484" name="Rectangle 5"/>
          <p:cNvSpPr>
            <a:spLocks noChangeArrowheads="1"/>
          </p:cNvSpPr>
          <p:nvPr/>
        </p:nvSpPr>
        <p:spPr bwMode="auto">
          <a:xfrm>
            <a:off x="2819400" y="1219200"/>
            <a:ext cx="3124200" cy="2209800"/>
          </a:xfrm>
          <a:prstGeom prst="rect">
            <a:avLst/>
          </a:prstGeom>
          <a:solidFill>
            <a:schemeClr val="accent1"/>
          </a:solidFill>
          <a:ln w="12700">
            <a:solidFill>
              <a:schemeClr val="tx1"/>
            </a:solidFill>
            <a:miter lim="800000"/>
            <a:headEnd/>
            <a:tailEnd/>
          </a:ln>
        </p:spPr>
        <p:txBody>
          <a:bodyPr wrap="none" anchor="ctr"/>
          <a:lstStyle/>
          <a:p>
            <a:endParaRPr lang="en-US"/>
          </a:p>
        </p:txBody>
      </p:sp>
      <p:pic>
        <p:nvPicPr>
          <p:cNvPr id="204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096000"/>
            <a:ext cx="87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swa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60198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9"/>
          <p:cNvSpPr txBox="1">
            <a:spLocks noChangeArrowheads="1"/>
          </p:cNvSpPr>
          <p:nvPr/>
        </p:nvSpPr>
        <p:spPr bwMode="auto">
          <a:xfrm>
            <a:off x="1524000" y="37338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b="1">
                <a:latin typeface="Calibri" pitchFamily="34" charset="0"/>
              </a:rPr>
              <a:t>OCEAN</a:t>
            </a:r>
          </a:p>
        </p:txBody>
      </p:sp>
      <p:sp>
        <p:nvSpPr>
          <p:cNvPr id="20488" name="Text Box 10"/>
          <p:cNvSpPr txBox="1">
            <a:spLocks noChangeArrowheads="1"/>
          </p:cNvSpPr>
          <p:nvPr/>
        </p:nvSpPr>
        <p:spPr bwMode="auto">
          <a:xfrm>
            <a:off x="3657600" y="11430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b="1">
                <a:latin typeface="Calibri" pitchFamily="34" charset="0"/>
              </a:rPr>
              <a:t>ATMOSPHERE</a:t>
            </a:r>
          </a:p>
        </p:txBody>
      </p:sp>
      <p:sp>
        <p:nvSpPr>
          <p:cNvPr id="20489" name="Text Box 11"/>
          <p:cNvSpPr txBox="1">
            <a:spLocks noChangeArrowheads="1"/>
          </p:cNvSpPr>
          <p:nvPr/>
        </p:nvSpPr>
        <p:spPr bwMode="auto">
          <a:xfrm>
            <a:off x="6859588" y="3581400"/>
            <a:ext cx="76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b="1">
                <a:latin typeface="Calibri" pitchFamily="34" charset="0"/>
              </a:rPr>
              <a:t>WAVE</a:t>
            </a:r>
          </a:p>
        </p:txBody>
      </p:sp>
      <p:sp>
        <p:nvSpPr>
          <p:cNvPr id="20490" name="Line 12"/>
          <p:cNvSpPr>
            <a:spLocks noChangeShapeType="1"/>
          </p:cNvSpPr>
          <p:nvPr/>
        </p:nvSpPr>
        <p:spPr bwMode="auto">
          <a:xfrm>
            <a:off x="4648200" y="5029200"/>
            <a:ext cx="1066800" cy="0"/>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1" name="Text Box 13"/>
          <p:cNvSpPr txBox="1">
            <a:spLocks noChangeArrowheads="1"/>
          </p:cNvSpPr>
          <p:nvPr/>
        </p:nvSpPr>
        <p:spPr bwMode="auto">
          <a:xfrm>
            <a:off x="4471988" y="5059363"/>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u</a:t>
            </a:r>
            <a:r>
              <a:rPr lang="en-US" baseline="-25000">
                <a:latin typeface="Calibri" pitchFamily="34" charset="0"/>
              </a:rPr>
              <a:t>s</a:t>
            </a:r>
            <a:r>
              <a:rPr lang="en-US">
                <a:latin typeface="Calibri" pitchFamily="34" charset="0"/>
              </a:rPr>
              <a:t>, v</a:t>
            </a:r>
            <a:r>
              <a:rPr lang="en-US" baseline="-25000">
                <a:latin typeface="Calibri" pitchFamily="34" charset="0"/>
              </a:rPr>
              <a:t>s</a:t>
            </a:r>
            <a:r>
              <a:rPr lang="en-US">
                <a:latin typeface="Calibri" pitchFamily="34" charset="0"/>
              </a:rPr>
              <a:t>, </a:t>
            </a:r>
            <a:r>
              <a:rPr lang="en-US">
                <a:latin typeface="Symbol" pitchFamily="18" charset="2"/>
              </a:rPr>
              <a:t>h</a:t>
            </a:r>
            <a:r>
              <a:rPr lang="en-US">
                <a:latin typeface="Calibri" pitchFamily="34" charset="0"/>
              </a:rPr>
              <a:t>, bath</a:t>
            </a:r>
          </a:p>
        </p:txBody>
      </p:sp>
      <p:sp>
        <p:nvSpPr>
          <p:cNvPr id="20492" name="Line 14"/>
          <p:cNvSpPr>
            <a:spLocks noChangeShapeType="1"/>
          </p:cNvSpPr>
          <p:nvPr/>
        </p:nvSpPr>
        <p:spPr bwMode="auto">
          <a:xfrm>
            <a:off x="3810000" y="4876800"/>
            <a:ext cx="1219200" cy="0"/>
          </a:xfrm>
          <a:prstGeom prst="line">
            <a:avLst/>
          </a:prstGeom>
          <a:noFill/>
          <a:ln w="444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0493" name="Text Box 15"/>
          <p:cNvSpPr txBox="1">
            <a:spLocks noChangeArrowheads="1"/>
          </p:cNvSpPr>
          <p:nvPr/>
        </p:nvSpPr>
        <p:spPr bwMode="auto">
          <a:xfrm>
            <a:off x="3810000" y="4267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H</a:t>
            </a:r>
            <a:r>
              <a:rPr lang="en-US" baseline="-25000">
                <a:latin typeface="Calibri" pitchFamily="34" charset="0"/>
              </a:rPr>
              <a:t>sig</a:t>
            </a:r>
            <a:r>
              <a:rPr lang="en-US">
                <a:latin typeface="Calibri" pitchFamily="34" charset="0"/>
              </a:rPr>
              <a:t>, L</a:t>
            </a:r>
            <a:r>
              <a:rPr lang="en-US" baseline="-25000">
                <a:latin typeface="Calibri" pitchFamily="34" charset="0"/>
              </a:rPr>
              <a:t>wave</a:t>
            </a:r>
            <a:r>
              <a:rPr lang="en-US">
                <a:latin typeface="Calibri" pitchFamily="34" charset="0"/>
              </a:rPr>
              <a:t>, D</a:t>
            </a:r>
            <a:r>
              <a:rPr lang="en-US" baseline="-25000">
                <a:latin typeface="Calibri" pitchFamily="34" charset="0"/>
              </a:rPr>
              <a:t>wave</a:t>
            </a:r>
            <a:r>
              <a:rPr lang="en-US">
                <a:latin typeface="Calibri" pitchFamily="34" charset="0"/>
              </a:rPr>
              <a:t>,</a:t>
            </a:r>
          </a:p>
          <a:p>
            <a:r>
              <a:rPr lang="en-US">
                <a:latin typeface="Calibri" pitchFamily="34" charset="0"/>
              </a:rPr>
              <a:t>T</a:t>
            </a:r>
            <a:r>
              <a:rPr lang="en-US" baseline="-25000">
                <a:latin typeface="Calibri" pitchFamily="34" charset="0"/>
              </a:rPr>
              <a:t>surf</a:t>
            </a:r>
            <a:r>
              <a:rPr lang="en-US">
                <a:latin typeface="Calibri" pitchFamily="34" charset="0"/>
              </a:rPr>
              <a:t>, T</a:t>
            </a:r>
            <a:r>
              <a:rPr lang="en-US" baseline="-25000">
                <a:latin typeface="Calibri" pitchFamily="34" charset="0"/>
              </a:rPr>
              <a:t>bott</a:t>
            </a:r>
            <a:r>
              <a:rPr lang="en-US">
                <a:latin typeface="Calibri" pitchFamily="34" charset="0"/>
              </a:rPr>
              <a:t>,Q</a:t>
            </a:r>
            <a:r>
              <a:rPr lang="en-US" baseline="-25000">
                <a:latin typeface="Calibri" pitchFamily="34" charset="0"/>
              </a:rPr>
              <a:t>b</a:t>
            </a:r>
            <a:r>
              <a:rPr lang="en-US">
                <a:latin typeface="Calibri" pitchFamily="34" charset="0"/>
              </a:rPr>
              <a:t>, W</a:t>
            </a:r>
            <a:r>
              <a:rPr lang="en-US" baseline="-25000">
                <a:latin typeface="Calibri" pitchFamily="34" charset="0"/>
              </a:rPr>
              <a:t>dissip</a:t>
            </a:r>
            <a:r>
              <a:rPr lang="en-US">
                <a:latin typeface="Calibri" pitchFamily="34" charset="0"/>
              </a:rPr>
              <a:t>, U</a:t>
            </a:r>
            <a:r>
              <a:rPr lang="en-US" baseline="-25000">
                <a:latin typeface="Calibri" pitchFamily="34" charset="0"/>
              </a:rPr>
              <a:t>b</a:t>
            </a:r>
            <a:endParaRPr lang="en-US">
              <a:latin typeface="Calibri" pitchFamily="34" charset="0"/>
            </a:endParaRPr>
          </a:p>
        </p:txBody>
      </p:sp>
      <p:sp>
        <p:nvSpPr>
          <p:cNvPr id="20494" name="Text Box 16"/>
          <p:cNvSpPr txBox="1">
            <a:spLocks noChangeArrowheads="1"/>
          </p:cNvSpPr>
          <p:nvPr/>
        </p:nvSpPr>
        <p:spPr bwMode="auto">
          <a:xfrm>
            <a:off x="4419600" y="4800600"/>
            <a:ext cx="685800" cy="304800"/>
          </a:xfrm>
          <a:prstGeom prst="rect">
            <a:avLst/>
          </a:prstGeom>
          <a:solidFill>
            <a:schemeClr val="bg2"/>
          </a:solidFill>
          <a:ln w="12700">
            <a:solidFill>
              <a:schemeClr val="tx1"/>
            </a:solidFill>
            <a:miter lim="800000"/>
            <a:headEnd/>
            <a:tailEnd/>
          </a:ln>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400" b="1">
                <a:latin typeface="Calibri" pitchFamily="34" charset="0"/>
              </a:rPr>
              <a:t>MCT</a:t>
            </a:r>
          </a:p>
        </p:txBody>
      </p:sp>
      <p:sp>
        <p:nvSpPr>
          <p:cNvPr id="20495" name="Text Box 17"/>
          <p:cNvSpPr txBox="1">
            <a:spLocks noChangeArrowheads="1"/>
          </p:cNvSpPr>
          <p:nvPr/>
        </p:nvSpPr>
        <p:spPr bwMode="auto">
          <a:xfrm rot="-2654249">
            <a:off x="533400" y="2209800"/>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Uwind, Vwind, Patm, RH, Tair,</a:t>
            </a:r>
          </a:p>
          <a:p>
            <a:r>
              <a:rPr lang="en-US" sz="1000">
                <a:latin typeface="Calibri" pitchFamily="34" charset="0"/>
              </a:rPr>
              <a:t>cloud, rain, SWrad, LWrad, LHeat, SHeat</a:t>
            </a:r>
          </a:p>
        </p:txBody>
      </p:sp>
      <p:sp>
        <p:nvSpPr>
          <p:cNvPr id="20496" name="Text Box 18"/>
          <p:cNvSpPr txBox="1">
            <a:spLocks noChangeArrowheads="1"/>
          </p:cNvSpPr>
          <p:nvPr/>
        </p:nvSpPr>
        <p:spPr bwMode="auto">
          <a:xfrm rot="-2672498">
            <a:off x="2297113" y="2433638"/>
            <a:ext cx="446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SST</a:t>
            </a:r>
          </a:p>
        </p:txBody>
      </p:sp>
      <p:grpSp>
        <p:nvGrpSpPr>
          <p:cNvPr id="20497" name="Group 19"/>
          <p:cNvGrpSpPr>
            <a:grpSpLocks/>
          </p:cNvGrpSpPr>
          <p:nvPr/>
        </p:nvGrpSpPr>
        <p:grpSpPr bwMode="auto">
          <a:xfrm rot="-2700000">
            <a:off x="990600" y="2590800"/>
            <a:ext cx="1905000" cy="304800"/>
            <a:chOff x="1104" y="1248"/>
            <a:chExt cx="1200" cy="192"/>
          </a:xfrm>
        </p:grpSpPr>
        <p:sp>
          <p:nvSpPr>
            <p:cNvPr id="20517" name="Line 20"/>
            <p:cNvSpPr>
              <a:spLocks noChangeShapeType="1"/>
            </p:cNvSpPr>
            <p:nvPr/>
          </p:nvSpPr>
          <p:spPr bwMode="auto">
            <a:xfrm>
              <a:off x="1632" y="1392"/>
              <a:ext cx="672" cy="0"/>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18" name="Line 21"/>
            <p:cNvSpPr>
              <a:spLocks noChangeShapeType="1"/>
            </p:cNvSpPr>
            <p:nvPr/>
          </p:nvSpPr>
          <p:spPr bwMode="auto">
            <a:xfrm>
              <a:off x="1104" y="1296"/>
              <a:ext cx="768" cy="0"/>
            </a:xfrm>
            <a:prstGeom prst="line">
              <a:avLst/>
            </a:prstGeom>
            <a:noFill/>
            <a:ln w="444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0519" name="Text Box 22"/>
            <p:cNvSpPr txBox="1">
              <a:spLocks noChangeArrowheads="1"/>
            </p:cNvSpPr>
            <p:nvPr/>
          </p:nvSpPr>
          <p:spPr bwMode="auto">
            <a:xfrm>
              <a:off x="1488" y="1248"/>
              <a:ext cx="432" cy="192"/>
            </a:xfrm>
            <a:prstGeom prst="rect">
              <a:avLst/>
            </a:prstGeom>
            <a:solidFill>
              <a:schemeClr val="bg2"/>
            </a:solidFill>
            <a:ln w="12700">
              <a:solidFill>
                <a:schemeClr val="tx1"/>
              </a:solidFill>
              <a:miter lim="800000"/>
              <a:headEnd/>
              <a:tailEnd/>
            </a:ln>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400" b="1">
                  <a:latin typeface="Calibri" pitchFamily="34" charset="0"/>
                </a:rPr>
                <a:t>MCT</a:t>
              </a:r>
            </a:p>
          </p:txBody>
        </p:sp>
      </p:grpSp>
      <p:sp>
        <p:nvSpPr>
          <p:cNvPr id="20498" name="Text Box 23"/>
          <p:cNvSpPr txBox="1">
            <a:spLocks noChangeArrowheads="1"/>
          </p:cNvSpPr>
          <p:nvPr/>
        </p:nvSpPr>
        <p:spPr bwMode="auto">
          <a:xfrm rot="2947334">
            <a:off x="6373019" y="3096419"/>
            <a:ext cx="969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Uwind, Vwind</a:t>
            </a:r>
          </a:p>
        </p:txBody>
      </p:sp>
      <p:grpSp>
        <p:nvGrpSpPr>
          <p:cNvPr id="20499" name="Group 25"/>
          <p:cNvGrpSpPr>
            <a:grpSpLocks/>
          </p:cNvGrpSpPr>
          <p:nvPr/>
        </p:nvGrpSpPr>
        <p:grpSpPr bwMode="auto">
          <a:xfrm rot="2700000">
            <a:off x="5753100" y="2476500"/>
            <a:ext cx="1905000" cy="304800"/>
            <a:chOff x="2496" y="2016"/>
            <a:chExt cx="1200" cy="192"/>
          </a:xfrm>
        </p:grpSpPr>
        <p:sp>
          <p:nvSpPr>
            <p:cNvPr id="20514" name="Line 26"/>
            <p:cNvSpPr>
              <a:spLocks noChangeShapeType="1"/>
            </p:cNvSpPr>
            <p:nvPr/>
          </p:nvSpPr>
          <p:spPr bwMode="auto">
            <a:xfrm>
              <a:off x="3024" y="2160"/>
              <a:ext cx="672" cy="0"/>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15" name="Line 27"/>
            <p:cNvSpPr>
              <a:spLocks noChangeShapeType="1"/>
            </p:cNvSpPr>
            <p:nvPr/>
          </p:nvSpPr>
          <p:spPr bwMode="auto">
            <a:xfrm>
              <a:off x="2496" y="2064"/>
              <a:ext cx="768" cy="0"/>
            </a:xfrm>
            <a:prstGeom prst="line">
              <a:avLst/>
            </a:prstGeom>
            <a:noFill/>
            <a:ln w="444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0516" name="Text Box 28"/>
            <p:cNvSpPr txBox="1">
              <a:spLocks noChangeArrowheads="1"/>
            </p:cNvSpPr>
            <p:nvPr/>
          </p:nvSpPr>
          <p:spPr bwMode="auto">
            <a:xfrm>
              <a:off x="2880" y="2016"/>
              <a:ext cx="432" cy="192"/>
            </a:xfrm>
            <a:prstGeom prst="rect">
              <a:avLst/>
            </a:prstGeom>
            <a:solidFill>
              <a:schemeClr val="bg2"/>
            </a:solidFill>
            <a:ln w="12700">
              <a:solidFill>
                <a:schemeClr val="tx1"/>
              </a:solidFill>
              <a:miter lim="800000"/>
              <a:headEnd/>
              <a:tailEnd/>
            </a:ln>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400" b="1">
                  <a:latin typeface="Calibri" pitchFamily="34" charset="0"/>
                </a:rPr>
                <a:t>MCT</a:t>
              </a:r>
            </a:p>
          </p:txBody>
        </p:sp>
      </p:grpSp>
      <p:pic>
        <p:nvPicPr>
          <p:cNvPr id="20500" name="Picture 29" descr="wrf_uv10"/>
          <p:cNvPicPr>
            <a:picLocks noChangeAspect="1" noChangeArrowheads="1"/>
          </p:cNvPicPr>
          <p:nvPr/>
        </p:nvPicPr>
        <p:blipFill>
          <a:blip r:embed="rId5" cstate="print">
            <a:extLst>
              <a:ext uri="{28A0092B-C50C-407E-A947-70E740481C1C}">
                <a14:useLocalDpi xmlns:a14="http://schemas.microsoft.com/office/drawing/2010/main" val="0"/>
              </a:ext>
            </a:extLst>
          </a:blip>
          <a:srcRect l="6667" t="4445" r="6667" b="6667"/>
          <a:stretch>
            <a:fillRect/>
          </a:stretch>
        </p:blipFill>
        <p:spPr bwMode="auto">
          <a:xfrm>
            <a:off x="3352800" y="1524000"/>
            <a:ext cx="22098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1" name="Text Box 31"/>
          <p:cNvSpPr txBox="1">
            <a:spLocks noChangeArrowheads="1"/>
          </p:cNvSpPr>
          <p:nvPr/>
        </p:nvSpPr>
        <p:spPr bwMode="auto">
          <a:xfrm>
            <a:off x="4262438" y="2819400"/>
            <a:ext cx="10525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WRF wind speed</a:t>
            </a:r>
          </a:p>
        </p:txBody>
      </p:sp>
      <p:sp>
        <p:nvSpPr>
          <p:cNvPr id="20502" name="Text Box 32"/>
          <p:cNvSpPr txBox="1">
            <a:spLocks noChangeArrowheads="1"/>
          </p:cNvSpPr>
          <p:nvPr/>
        </p:nvSpPr>
        <p:spPr bwMode="auto">
          <a:xfrm>
            <a:off x="4140200" y="3184525"/>
            <a:ext cx="704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Longitude</a:t>
            </a:r>
          </a:p>
        </p:txBody>
      </p:sp>
      <p:sp>
        <p:nvSpPr>
          <p:cNvPr id="20503" name="Text Box 33"/>
          <p:cNvSpPr txBox="1">
            <a:spLocks noChangeArrowheads="1"/>
          </p:cNvSpPr>
          <p:nvPr/>
        </p:nvSpPr>
        <p:spPr bwMode="auto">
          <a:xfrm rot="-5400000">
            <a:off x="2838450" y="2209800"/>
            <a:ext cx="631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Latitude</a:t>
            </a:r>
          </a:p>
        </p:txBody>
      </p:sp>
      <p:pic>
        <p:nvPicPr>
          <p:cNvPr id="20504" name="Picture 34" descr="headerlef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r="79167"/>
          <a:stretch>
            <a:fillRect/>
          </a:stretch>
        </p:blipFill>
        <p:spPr bwMode="auto">
          <a:xfrm>
            <a:off x="5410200" y="12779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80" descr="Is_c17_hsignw_frame_144"/>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3962400"/>
            <a:ext cx="2133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81" descr="Is_c17_sst_frame_16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800" y="4114800"/>
            <a:ext cx="1905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7" name="Text Box 39"/>
          <p:cNvSpPr txBox="1">
            <a:spLocks noChangeArrowheads="1"/>
          </p:cNvSpPr>
          <p:nvPr/>
        </p:nvSpPr>
        <p:spPr bwMode="auto">
          <a:xfrm>
            <a:off x="762000" y="3810000"/>
            <a:ext cx="717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ROMS SST</a:t>
            </a:r>
          </a:p>
        </p:txBody>
      </p:sp>
      <p:sp>
        <p:nvSpPr>
          <p:cNvPr id="20508" name="Text Box 40"/>
          <p:cNvSpPr txBox="1">
            <a:spLocks noChangeArrowheads="1"/>
          </p:cNvSpPr>
          <p:nvPr/>
        </p:nvSpPr>
        <p:spPr bwMode="auto">
          <a:xfrm>
            <a:off x="7604125" y="3657600"/>
            <a:ext cx="763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SWAN Hsig</a:t>
            </a:r>
          </a:p>
        </p:txBody>
      </p:sp>
      <p:pic>
        <p:nvPicPr>
          <p:cNvPr id="20509" name="Picture 14" descr="sherwoo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0400" y="5486400"/>
            <a:ext cx="14478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457200" y="990600"/>
            <a:ext cx="8229600" cy="571500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endParaRPr lang="en-US">
              <a:solidFill>
                <a:schemeClr val="tx1"/>
              </a:solidFill>
            </a:endParaRPr>
          </a:p>
        </p:txBody>
      </p:sp>
      <p:sp>
        <p:nvSpPr>
          <p:cNvPr id="20511" name="Rectangle 2"/>
          <p:cNvSpPr txBox="1">
            <a:spLocks noChangeArrowheads="1"/>
          </p:cNvSpPr>
          <p:nvPr/>
        </p:nvSpPr>
        <p:spPr bwMode="auto">
          <a:xfrm>
            <a:off x="1219200" y="76200"/>
            <a:ext cx="6705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200" b="1" u="sng" dirty="0">
                <a:latin typeface="Arial" charset="0"/>
              </a:rPr>
              <a:t>COAWST  (Coupled Ocean – Atmosphere – Wave – Sediment Transport) Modeling System</a:t>
            </a:r>
          </a:p>
        </p:txBody>
      </p:sp>
      <p:pic>
        <p:nvPicPr>
          <p:cNvPr id="20512" name="Picture 5" descr="cstm5">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6248400"/>
            <a:ext cx="1736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3" name="Text Box 24"/>
          <p:cNvSpPr txBox="1">
            <a:spLocks noChangeArrowheads="1"/>
          </p:cNvSpPr>
          <p:nvPr/>
        </p:nvSpPr>
        <p:spPr bwMode="auto">
          <a:xfrm rot="2757491">
            <a:off x="6419007" y="1726013"/>
            <a:ext cx="969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solidFill>
                  <a:srgbClr val="FF0000"/>
                </a:solidFill>
                <a:latin typeface="Calibri" pitchFamily="34" charset="0"/>
              </a:rPr>
              <a:t>H</a:t>
            </a:r>
            <a:r>
              <a:rPr lang="en-US" baseline="-25000">
                <a:solidFill>
                  <a:srgbClr val="FF0000"/>
                </a:solidFill>
                <a:latin typeface="Calibri" pitchFamily="34" charset="0"/>
              </a:rPr>
              <a:t>sig,</a:t>
            </a:r>
            <a:r>
              <a:rPr lang="en-US">
                <a:solidFill>
                  <a:srgbClr val="FF0000"/>
                </a:solidFill>
                <a:latin typeface="Calibri" pitchFamily="34" charset="0"/>
              </a:rPr>
              <a:t> L</a:t>
            </a:r>
            <a:r>
              <a:rPr lang="en-US" baseline="-25000">
                <a:solidFill>
                  <a:srgbClr val="FF0000"/>
                </a:solidFill>
                <a:latin typeface="Calibri" pitchFamily="34" charset="0"/>
              </a:rPr>
              <a:t>wave</a:t>
            </a:r>
            <a:r>
              <a:rPr lang="en-US">
                <a:solidFill>
                  <a:srgbClr val="FF0000"/>
                </a:solidFill>
                <a:latin typeface="Calibri" pitchFamily="34" charset="0"/>
              </a:rPr>
              <a:t>, , T</a:t>
            </a:r>
            <a:r>
              <a:rPr lang="en-US" baseline="-25000">
                <a:solidFill>
                  <a:srgbClr val="FF0000"/>
                </a:solidFill>
                <a:latin typeface="Calibri" pitchFamily="34" charset="0"/>
              </a:rPr>
              <a:t>wave</a:t>
            </a:r>
            <a:r>
              <a:rPr lang="en-US">
                <a:solidFill>
                  <a:srgbClr val="FF0000"/>
                </a:solidFill>
                <a:latin typeface="Calibri" pitchFamily="34" charset="0"/>
              </a:rPr>
              <a:t>, </a:t>
            </a:r>
            <a:endParaRPr lang="en-US" baseline="-25000">
              <a:solidFill>
                <a:srgbClr val="FF0000"/>
              </a:solidFill>
              <a:latin typeface="Calibri" pitchFamily="34" charset="0"/>
            </a:endParaRPr>
          </a:p>
        </p:txBody>
      </p:sp>
      <p:sp>
        <p:nvSpPr>
          <p:cNvPr id="41" name="Oval 40"/>
          <p:cNvSpPr/>
          <p:nvPr/>
        </p:nvSpPr>
        <p:spPr bwMode="auto">
          <a:xfrm>
            <a:off x="5791200" y="1371600"/>
            <a:ext cx="1600200" cy="1676400"/>
          </a:xfrm>
          <a:prstGeom prst="ellipse">
            <a:avLst/>
          </a:prstGeom>
          <a:noFill/>
          <a:ln w="47625" cap="flat" cmpd="sng" algn="ctr">
            <a:solidFill>
              <a:srgbClr val="FF0000"/>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Tree>
    <p:extLst>
      <p:ext uri="{BB962C8B-B14F-4D97-AF65-F5344CB8AC3E}">
        <p14:creationId xmlns:p14="http://schemas.microsoft.com/office/powerpoint/2010/main" val="676461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F:\MAITANE\PROJECTS\IDA\GSA_CONFERENCE\coast.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54025"/>
            <a:ext cx="7315200"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4"/>
          <p:cNvSpPr>
            <a:spLocks noChangeArrowheads="1"/>
          </p:cNvSpPr>
          <p:nvPr/>
        </p:nvSpPr>
        <p:spPr bwMode="auto">
          <a:xfrm>
            <a:off x="228600" y="609600"/>
            <a:ext cx="8839200" cy="5410200"/>
          </a:xfrm>
          <a:prstGeom prst="rect">
            <a:avLst/>
          </a:prstGeom>
          <a:solidFill>
            <a:schemeClr val="bg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19460" name="Title 1"/>
          <p:cNvSpPr>
            <a:spLocks noGrp="1"/>
          </p:cNvSpPr>
          <p:nvPr>
            <p:ph type="title"/>
          </p:nvPr>
        </p:nvSpPr>
        <p:spPr>
          <a:xfrm>
            <a:off x="381000" y="152400"/>
            <a:ext cx="8305800" cy="228600"/>
          </a:xfrm>
        </p:spPr>
        <p:txBody>
          <a:bodyPr/>
          <a:lstStyle/>
          <a:p>
            <a:r>
              <a:rPr lang="en-US" dirty="0" err="1" smtClean="0">
                <a:solidFill>
                  <a:schemeClr val="bg1"/>
                </a:solidFill>
                <a:latin typeface="Calibri" pitchFamily="34" charset="0"/>
              </a:rPr>
              <a:t>Nor’Ida</a:t>
            </a:r>
            <a:r>
              <a:rPr lang="en-US" dirty="0" smtClean="0">
                <a:solidFill>
                  <a:schemeClr val="bg1"/>
                </a:solidFill>
                <a:latin typeface="Calibri" pitchFamily="34" charset="0"/>
              </a:rPr>
              <a:t> Nov 2009</a:t>
            </a:r>
          </a:p>
        </p:txBody>
      </p:sp>
      <p:pic>
        <p:nvPicPr>
          <p:cNvPr id="19461" name="Picture 3" descr="max_H.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575" y="692150"/>
            <a:ext cx="6577013"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 descr="NC%20Loc4_BodieIsland-LG-num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9550" y="2284413"/>
            <a:ext cx="2390775"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4"/>
          <p:cNvSpPr>
            <a:spLocks noChangeArrowheads="1"/>
          </p:cNvSpPr>
          <p:nvPr/>
        </p:nvSpPr>
        <p:spPr bwMode="auto">
          <a:xfrm>
            <a:off x="7164388" y="1957388"/>
            <a:ext cx="16176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u="sng">
                <a:latin typeface="Calibri" pitchFamily="34" charset="0"/>
              </a:rPr>
              <a:t>Bodie Island, NC </a:t>
            </a:r>
            <a:endParaRPr lang="en-US" sz="1600" u="sng">
              <a:latin typeface="Calibri" pitchFamily="34" charset="0"/>
            </a:endParaRPr>
          </a:p>
        </p:txBody>
      </p:sp>
      <p:pic>
        <p:nvPicPr>
          <p:cNvPr id="19464" name="Picture 5" descr="VA%20Loc1_WallopsIsland-L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435350"/>
            <a:ext cx="22098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Rectangle 3"/>
          <p:cNvSpPr>
            <a:spLocks noChangeArrowheads="1"/>
          </p:cNvSpPr>
          <p:nvPr/>
        </p:nvSpPr>
        <p:spPr bwMode="auto">
          <a:xfrm>
            <a:off x="4660900" y="3048000"/>
            <a:ext cx="1754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u="sng">
                <a:latin typeface="Calibri" pitchFamily="34" charset="0"/>
              </a:rPr>
              <a:t>Wallops Island, VA</a:t>
            </a:r>
            <a:endParaRPr lang="en-US" sz="1600" u="sng">
              <a:latin typeface="Calibri" pitchFamily="34" charset="0"/>
            </a:endParaRPr>
          </a:p>
        </p:txBody>
      </p:sp>
      <p:sp>
        <p:nvSpPr>
          <p:cNvPr id="41" name="Freeform 40"/>
          <p:cNvSpPr/>
          <p:nvPr/>
        </p:nvSpPr>
        <p:spPr bwMode="auto">
          <a:xfrm>
            <a:off x="2616200" y="3152775"/>
            <a:ext cx="415925" cy="1392238"/>
          </a:xfrm>
          <a:custGeom>
            <a:avLst/>
            <a:gdLst>
              <a:gd name="connsiteX0" fmla="*/ 856343 w 856343"/>
              <a:gd name="connsiteY0" fmla="*/ 2481943 h 2481943"/>
              <a:gd name="connsiteX1" fmla="*/ 798286 w 856343"/>
              <a:gd name="connsiteY1" fmla="*/ 2235200 h 2481943"/>
              <a:gd name="connsiteX2" fmla="*/ 624114 w 856343"/>
              <a:gd name="connsiteY2" fmla="*/ 2220686 h 2481943"/>
              <a:gd name="connsiteX3" fmla="*/ 580571 w 856343"/>
              <a:gd name="connsiteY3" fmla="*/ 2148114 h 2481943"/>
              <a:gd name="connsiteX4" fmla="*/ 522514 w 856343"/>
              <a:gd name="connsiteY4" fmla="*/ 2017486 h 2481943"/>
              <a:gd name="connsiteX5" fmla="*/ 522514 w 856343"/>
              <a:gd name="connsiteY5" fmla="*/ 2017486 h 2481943"/>
              <a:gd name="connsiteX6" fmla="*/ 464457 w 856343"/>
              <a:gd name="connsiteY6" fmla="*/ 1799771 h 2481943"/>
              <a:gd name="connsiteX7" fmla="*/ 377371 w 856343"/>
              <a:gd name="connsiteY7" fmla="*/ 1480457 h 2481943"/>
              <a:gd name="connsiteX8" fmla="*/ 159657 w 856343"/>
              <a:gd name="connsiteY8" fmla="*/ 1204686 h 2481943"/>
              <a:gd name="connsiteX9" fmla="*/ 72571 w 856343"/>
              <a:gd name="connsiteY9" fmla="*/ 899886 h 2481943"/>
              <a:gd name="connsiteX10" fmla="*/ 43543 w 856343"/>
              <a:gd name="connsiteY10" fmla="*/ 493486 h 2481943"/>
              <a:gd name="connsiteX11" fmla="*/ 0 w 856343"/>
              <a:gd name="connsiteY11" fmla="*/ 290286 h 2481943"/>
              <a:gd name="connsiteX12" fmla="*/ 58057 w 856343"/>
              <a:gd name="connsiteY12" fmla="*/ 159657 h 2481943"/>
              <a:gd name="connsiteX13" fmla="*/ 232228 w 856343"/>
              <a:gd name="connsiteY13" fmla="*/ 0 h 24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343" h="2481943">
                <a:moveTo>
                  <a:pt x="856343" y="2481943"/>
                </a:moveTo>
                <a:lnTo>
                  <a:pt x="798286" y="2235200"/>
                </a:lnTo>
                <a:lnTo>
                  <a:pt x="624114" y="2220686"/>
                </a:lnTo>
                <a:lnTo>
                  <a:pt x="580571" y="2148114"/>
                </a:lnTo>
                <a:lnTo>
                  <a:pt x="522514" y="2017486"/>
                </a:lnTo>
                <a:lnTo>
                  <a:pt x="522514" y="2017486"/>
                </a:lnTo>
                <a:lnTo>
                  <a:pt x="464457" y="1799771"/>
                </a:lnTo>
                <a:lnTo>
                  <a:pt x="377371" y="1480457"/>
                </a:lnTo>
                <a:lnTo>
                  <a:pt x="159657" y="1204686"/>
                </a:lnTo>
                <a:lnTo>
                  <a:pt x="72571" y="899886"/>
                </a:lnTo>
                <a:lnTo>
                  <a:pt x="43543" y="493486"/>
                </a:lnTo>
                <a:lnTo>
                  <a:pt x="0" y="290286"/>
                </a:lnTo>
                <a:lnTo>
                  <a:pt x="58057" y="159657"/>
                </a:lnTo>
                <a:lnTo>
                  <a:pt x="232228" y="0"/>
                </a:ln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en-US"/>
          </a:p>
        </p:txBody>
      </p:sp>
      <p:sp>
        <p:nvSpPr>
          <p:cNvPr id="42" name="Freeform 41"/>
          <p:cNvSpPr/>
          <p:nvPr/>
        </p:nvSpPr>
        <p:spPr bwMode="auto">
          <a:xfrm>
            <a:off x="2706688" y="2868613"/>
            <a:ext cx="1036637" cy="339725"/>
          </a:xfrm>
          <a:custGeom>
            <a:avLst/>
            <a:gdLst>
              <a:gd name="connsiteX0" fmla="*/ 0 w 2786743"/>
              <a:gd name="connsiteY0" fmla="*/ 1074057 h 1074057"/>
              <a:gd name="connsiteX1" fmla="*/ 304800 w 2786743"/>
              <a:gd name="connsiteY1" fmla="*/ 914400 h 1074057"/>
              <a:gd name="connsiteX2" fmla="*/ 537029 w 2786743"/>
              <a:gd name="connsiteY2" fmla="*/ 827314 h 1074057"/>
              <a:gd name="connsiteX3" fmla="*/ 711200 w 2786743"/>
              <a:gd name="connsiteY3" fmla="*/ 827314 h 1074057"/>
              <a:gd name="connsiteX4" fmla="*/ 1088572 w 2786743"/>
              <a:gd name="connsiteY4" fmla="*/ 827314 h 1074057"/>
              <a:gd name="connsiteX5" fmla="*/ 1451429 w 2786743"/>
              <a:gd name="connsiteY5" fmla="*/ 783771 h 1074057"/>
              <a:gd name="connsiteX6" fmla="*/ 1741714 w 2786743"/>
              <a:gd name="connsiteY6" fmla="*/ 711200 h 1074057"/>
              <a:gd name="connsiteX7" fmla="*/ 2002972 w 2786743"/>
              <a:gd name="connsiteY7" fmla="*/ 508000 h 1074057"/>
              <a:gd name="connsiteX8" fmla="*/ 2235200 w 2786743"/>
              <a:gd name="connsiteY8" fmla="*/ 348343 h 1074057"/>
              <a:gd name="connsiteX9" fmla="*/ 2438400 w 2786743"/>
              <a:gd name="connsiteY9" fmla="*/ 188686 h 1074057"/>
              <a:gd name="connsiteX10" fmla="*/ 2786743 w 2786743"/>
              <a:gd name="connsiteY10" fmla="*/ 0 h 1074057"/>
              <a:gd name="connsiteX0" fmla="*/ 0 w 2852244"/>
              <a:gd name="connsiteY0" fmla="*/ 885371 h 885371"/>
              <a:gd name="connsiteX1" fmla="*/ 304800 w 2852244"/>
              <a:gd name="connsiteY1" fmla="*/ 725714 h 885371"/>
              <a:gd name="connsiteX2" fmla="*/ 537029 w 2852244"/>
              <a:gd name="connsiteY2" fmla="*/ 638628 h 885371"/>
              <a:gd name="connsiteX3" fmla="*/ 711200 w 2852244"/>
              <a:gd name="connsiteY3" fmla="*/ 638628 h 885371"/>
              <a:gd name="connsiteX4" fmla="*/ 1088572 w 2852244"/>
              <a:gd name="connsiteY4" fmla="*/ 638628 h 885371"/>
              <a:gd name="connsiteX5" fmla="*/ 1451429 w 2852244"/>
              <a:gd name="connsiteY5" fmla="*/ 595085 h 885371"/>
              <a:gd name="connsiteX6" fmla="*/ 1741714 w 2852244"/>
              <a:gd name="connsiteY6" fmla="*/ 522514 h 885371"/>
              <a:gd name="connsiteX7" fmla="*/ 2002972 w 2852244"/>
              <a:gd name="connsiteY7" fmla="*/ 319314 h 885371"/>
              <a:gd name="connsiteX8" fmla="*/ 2235200 w 2852244"/>
              <a:gd name="connsiteY8" fmla="*/ 159657 h 885371"/>
              <a:gd name="connsiteX9" fmla="*/ 2438400 w 2852244"/>
              <a:gd name="connsiteY9" fmla="*/ 0 h 885371"/>
              <a:gd name="connsiteX10" fmla="*/ 2852244 w 2852244"/>
              <a:gd name="connsiteY10" fmla="*/ 69222 h 885371"/>
              <a:gd name="connsiteX0" fmla="*/ 0 w 2852244"/>
              <a:gd name="connsiteY0" fmla="*/ 816149 h 816149"/>
              <a:gd name="connsiteX1" fmla="*/ 304800 w 2852244"/>
              <a:gd name="connsiteY1" fmla="*/ 656492 h 816149"/>
              <a:gd name="connsiteX2" fmla="*/ 537029 w 2852244"/>
              <a:gd name="connsiteY2" fmla="*/ 569406 h 816149"/>
              <a:gd name="connsiteX3" fmla="*/ 711200 w 2852244"/>
              <a:gd name="connsiteY3" fmla="*/ 569406 h 816149"/>
              <a:gd name="connsiteX4" fmla="*/ 1088572 w 2852244"/>
              <a:gd name="connsiteY4" fmla="*/ 569406 h 816149"/>
              <a:gd name="connsiteX5" fmla="*/ 1451429 w 2852244"/>
              <a:gd name="connsiteY5" fmla="*/ 525863 h 816149"/>
              <a:gd name="connsiteX6" fmla="*/ 1741714 w 2852244"/>
              <a:gd name="connsiteY6" fmla="*/ 453292 h 816149"/>
              <a:gd name="connsiteX7" fmla="*/ 2002972 w 2852244"/>
              <a:gd name="connsiteY7" fmla="*/ 250092 h 816149"/>
              <a:gd name="connsiteX8" fmla="*/ 2235200 w 2852244"/>
              <a:gd name="connsiteY8" fmla="*/ 90435 h 816149"/>
              <a:gd name="connsiteX9" fmla="*/ 2413437 w 2852244"/>
              <a:gd name="connsiteY9" fmla="*/ 128954 h 816149"/>
              <a:gd name="connsiteX10" fmla="*/ 2852244 w 2852244"/>
              <a:gd name="connsiteY10" fmla="*/ 0 h 816149"/>
              <a:gd name="connsiteX0" fmla="*/ 0 w 2852244"/>
              <a:gd name="connsiteY0" fmla="*/ 816149 h 816149"/>
              <a:gd name="connsiteX1" fmla="*/ 304800 w 2852244"/>
              <a:gd name="connsiteY1" fmla="*/ 656492 h 816149"/>
              <a:gd name="connsiteX2" fmla="*/ 537029 w 2852244"/>
              <a:gd name="connsiteY2" fmla="*/ 569406 h 816149"/>
              <a:gd name="connsiteX3" fmla="*/ 711200 w 2852244"/>
              <a:gd name="connsiteY3" fmla="*/ 569406 h 816149"/>
              <a:gd name="connsiteX4" fmla="*/ 1088572 w 2852244"/>
              <a:gd name="connsiteY4" fmla="*/ 569406 h 816149"/>
              <a:gd name="connsiteX5" fmla="*/ 1451429 w 2852244"/>
              <a:gd name="connsiteY5" fmla="*/ 525863 h 816149"/>
              <a:gd name="connsiteX6" fmla="*/ 1741714 w 2852244"/>
              <a:gd name="connsiteY6" fmla="*/ 453292 h 816149"/>
              <a:gd name="connsiteX7" fmla="*/ 2002972 w 2852244"/>
              <a:gd name="connsiteY7" fmla="*/ 250092 h 816149"/>
              <a:gd name="connsiteX8" fmla="*/ 2194034 w 2852244"/>
              <a:gd name="connsiteY8" fmla="*/ 257908 h 816149"/>
              <a:gd name="connsiteX9" fmla="*/ 2413437 w 2852244"/>
              <a:gd name="connsiteY9" fmla="*/ 128954 h 816149"/>
              <a:gd name="connsiteX10" fmla="*/ 2852244 w 2852244"/>
              <a:gd name="connsiteY10" fmla="*/ 0 h 816149"/>
              <a:gd name="connsiteX0" fmla="*/ 0 w 2852244"/>
              <a:gd name="connsiteY0" fmla="*/ 816149 h 816149"/>
              <a:gd name="connsiteX1" fmla="*/ 304800 w 2852244"/>
              <a:gd name="connsiteY1" fmla="*/ 656492 h 816149"/>
              <a:gd name="connsiteX2" fmla="*/ 537029 w 2852244"/>
              <a:gd name="connsiteY2" fmla="*/ 569406 h 816149"/>
              <a:gd name="connsiteX3" fmla="*/ 711200 w 2852244"/>
              <a:gd name="connsiteY3" fmla="*/ 569406 h 816149"/>
              <a:gd name="connsiteX4" fmla="*/ 1088572 w 2852244"/>
              <a:gd name="connsiteY4" fmla="*/ 569406 h 816149"/>
              <a:gd name="connsiteX5" fmla="*/ 1451429 w 2852244"/>
              <a:gd name="connsiteY5" fmla="*/ 525863 h 816149"/>
              <a:gd name="connsiteX6" fmla="*/ 1741714 w 2852244"/>
              <a:gd name="connsiteY6" fmla="*/ 453292 h 816149"/>
              <a:gd name="connsiteX7" fmla="*/ 1974630 w 2852244"/>
              <a:gd name="connsiteY7" fmla="*/ 386861 h 816149"/>
              <a:gd name="connsiteX8" fmla="*/ 2194034 w 2852244"/>
              <a:gd name="connsiteY8" fmla="*/ 257908 h 816149"/>
              <a:gd name="connsiteX9" fmla="*/ 2413437 w 2852244"/>
              <a:gd name="connsiteY9" fmla="*/ 128954 h 816149"/>
              <a:gd name="connsiteX10" fmla="*/ 2852244 w 2852244"/>
              <a:gd name="connsiteY10" fmla="*/ 0 h 816149"/>
              <a:gd name="connsiteX0" fmla="*/ 0 w 2413437"/>
              <a:gd name="connsiteY0" fmla="*/ 687195 h 687195"/>
              <a:gd name="connsiteX1" fmla="*/ 304800 w 2413437"/>
              <a:gd name="connsiteY1" fmla="*/ 527538 h 687195"/>
              <a:gd name="connsiteX2" fmla="*/ 537029 w 2413437"/>
              <a:gd name="connsiteY2" fmla="*/ 440452 h 687195"/>
              <a:gd name="connsiteX3" fmla="*/ 711200 w 2413437"/>
              <a:gd name="connsiteY3" fmla="*/ 440452 h 687195"/>
              <a:gd name="connsiteX4" fmla="*/ 1088572 w 2413437"/>
              <a:gd name="connsiteY4" fmla="*/ 440452 h 687195"/>
              <a:gd name="connsiteX5" fmla="*/ 1451429 w 2413437"/>
              <a:gd name="connsiteY5" fmla="*/ 396909 h 687195"/>
              <a:gd name="connsiteX6" fmla="*/ 1741714 w 2413437"/>
              <a:gd name="connsiteY6" fmla="*/ 324338 h 687195"/>
              <a:gd name="connsiteX7" fmla="*/ 1974630 w 2413437"/>
              <a:gd name="connsiteY7" fmla="*/ 257907 h 687195"/>
              <a:gd name="connsiteX8" fmla="*/ 2194034 w 2413437"/>
              <a:gd name="connsiteY8" fmla="*/ 128954 h 687195"/>
              <a:gd name="connsiteX9" fmla="*/ 2413437 w 2413437"/>
              <a:gd name="connsiteY9" fmla="*/ 0 h 687195"/>
              <a:gd name="connsiteX0" fmla="*/ 0 w 2194034"/>
              <a:gd name="connsiteY0" fmla="*/ 558241 h 558241"/>
              <a:gd name="connsiteX1" fmla="*/ 304800 w 2194034"/>
              <a:gd name="connsiteY1" fmla="*/ 398584 h 558241"/>
              <a:gd name="connsiteX2" fmla="*/ 537029 w 2194034"/>
              <a:gd name="connsiteY2" fmla="*/ 311498 h 558241"/>
              <a:gd name="connsiteX3" fmla="*/ 711200 w 2194034"/>
              <a:gd name="connsiteY3" fmla="*/ 311498 h 558241"/>
              <a:gd name="connsiteX4" fmla="*/ 1088572 w 2194034"/>
              <a:gd name="connsiteY4" fmla="*/ 311498 h 558241"/>
              <a:gd name="connsiteX5" fmla="*/ 1451429 w 2194034"/>
              <a:gd name="connsiteY5" fmla="*/ 267955 h 558241"/>
              <a:gd name="connsiteX6" fmla="*/ 1741714 w 2194034"/>
              <a:gd name="connsiteY6" fmla="*/ 195384 h 558241"/>
              <a:gd name="connsiteX7" fmla="*/ 1974630 w 2194034"/>
              <a:gd name="connsiteY7" fmla="*/ 128953 h 558241"/>
              <a:gd name="connsiteX8" fmla="*/ 2194034 w 2194034"/>
              <a:gd name="connsiteY8" fmla="*/ 0 h 558241"/>
              <a:gd name="connsiteX0" fmla="*/ 0 w 2194034"/>
              <a:gd name="connsiteY0" fmla="*/ 558241 h 644769"/>
              <a:gd name="connsiteX1" fmla="*/ 83375 w 2194034"/>
              <a:gd name="connsiteY1" fmla="*/ 644769 h 644769"/>
              <a:gd name="connsiteX2" fmla="*/ 304800 w 2194034"/>
              <a:gd name="connsiteY2" fmla="*/ 398584 h 644769"/>
              <a:gd name="connsiteX3" fmla="*/ 537029 w 2194034"/>
              <a:gd name="connsiteY3" fmla="*/ 311498 h 644769"/>
              <a:gd name="connsiteX4" fmla="*/ 711200 w 2194034"/>
              <a:gd name="connsiteY4" fmla="*/ 311498 h 644769"/>
              <a:gd name="connsiteX5" fmla="*/ 1088572 w 2194034"/>
              <a:gd name="connsiteY5" fmla="*/ 311498 h 644769"/>
              <a:gd name="connsiteX6" fmla="*/ 1451429 w 2194034"/>
              <a:gd name="connsiteY6" fmla="*/ 267955 h 644769"/>
              <a:gd name="connsiteX7" fmla="*/ 1741714 w 2194034"/>
              <a:gd name="connsiteY7" fmla="*/ 195384 h 644769"/>
              <a:gd name="connsiteX8" fmla="*/ 1974630 w 2194034"/>
              <a:gd name="connsiteY8" fmla="*/ 128953 h 644769"/>
              <a:gd name="connsiteX9" fmla="*/ 2194034 w 2194034"/>
              <a:gd name="connsiteY9" fmla="*/ 0 h 644769"/>
              <a:gd name="connsiteX0" fmla="*/ 0 w 2194034"/>
              <a:gd name="connsiteY0" fmla="*/ 558241 h 558241"/>
              <a:gd name="connsiteX1" fmla="*/ 83375 w 2194034"/>
              <a:gd name="connsiteY1" fmla="*/ 515815 h 558241"/>
              <a:gd name="connsiteX2" fmla="*/ 304800 w 2194034"/>
              <a:gd name="connsiteY2" fmla="*/ 398584 h 558241"/>
              <a:gd name="connsiteX3" fmla="*/ 537029 w 2194034"/>
              <a:gd name="connsiteY3" fmla="*/ 311498 h 558241"/>
              <a:gd name="connsiteX4" fmla="*/ 711200 w 2194034"/>
              <a:gd name="connsiteY4" fmla="*/ 311498 h 558241"/>
              <a:gd name="connsiteX5" fmla="*/ 1088572 w 2194034"/>
              <a:gd name="connsiteY5" fmla="*/ 311498 h 558241"/>
              <a:gd name="connsiteX6" fmla="*/ 1451429 w 2194034"/>
              <a:gd name="connsiteY6" fmla="*/ 267955 h 558241"/>
              <a:gd name="connsiteX7" fmla="*/ 1741714 w 2194034"/>
              <a:gd name="connsiteY7" fmla="*/ 195384 h 558241"/>
              <a:gd name="connsiteX8" fmla="*/ 1974630 w 2194034"/>
              <a:gd name="connsiteY8" fmla="*/ 128953 h 558241"/>
              <a:gd name="connsiteX9" fmla="*/ 2194034 w 2194034"/>
              <a:gd name="connsiteY9" fmla="*/ 0 h 558241"/>
              <a:gd name="connsiteX0" fmla="*/ 0 w 2194034"/>
              <a:gd name="connsiteY0" fmla="*/ 558241 h 558241"/>
              <a:gd name="connsiteX1" fmla="*/ 83375 w 2194034"/>
              <a:gd name="connsiteY1" fmla="*/ 515815 h 558241"/>
              <a:gd name="connsiteX2" fmla="*/ 337883 w 2194034"/>
              <a:gd name="connsiteY2" fmla="*/ 515815 h 558241"/>
              <a:gd name="connsiteX3" fmla="*/ 537029 w 2194034"/>
              <a:gd name="connsiteY3" fmla="*/ 311498 h 558241"/>
              <a:gd name="connsiteX4" fmla="*/ 711200 w 2194034"/>
              <a:gd name="connsiteY4" fmla="*/ 311498 h 558241"/>
              <a:gd name="connsiteX5" fmla="*/ 1088572 w 2194034"/>
              <a:gd name="connsiteY5" fmla="*/ 311498 h 558241"/>
              <a:gd name="connsiteX6" fmla="*/ 1451429 w 2194034"/>
              <a:gd name="connsiteY6" fmla="*/ 267955 h 558241"/>
              <a:gd name="connsiteX7" fmla="*/ 1741714 w 2194034"/>
              <a:gd name="connsiteY7" fmla="*/ 195384 h 558241"/>
              <a:gd name="connsiteX8" fmla="*/ 1974630 w 2194034"/>
              <a:gd name="connsiteY8" fmla="*/ 128953 h 558241"/>
              <a:gd name="connsiteX9" fmla="*/ 2194034 w 2194034"/>
              <a:gd name="connsiteY9" fmla="*/ 0 h 558241"/>
              <a:gd name="connsiteX0" fmla="*/ 0 w 2194034"/>
              <a:gd name="connsiteY0" fmla="*/ 558241 h 644769"/>
              <a:gd name="connsiteX1" fmla="*/ 83375 w 2194034"/>
              <a:gd name="connsiteY1" fmla="*/ 515815 h 644769"/>
              <a:gd name="connsiteX2" fmla="*/ 337883 w 2194034"/>
              <a:gd name="connsiteY2" fmla="*/ 515815 h 644769"/>
              <a:gd name="connsiteX3" fmla="*/ 592391 w 2194034"/>
              <a:gd name="connsiteY3" fmla="*/ 644769 h 644769"/>
              <a:gd name="connsiteX4" fmla="*/ 711200 w 2194034"/>
              <a:gd name="connsiteY4" fmla="*/ 311498 h 644769"/>
              <a:gd name="connsiteX5" fmla="*/ 1088572 w 2194034"/>
              <a:gd name="connsiteY5" fmla="*/ 311498 h 644769"/>
              <a:gd name="connsiteX6" fmla="*/ 1451429 w 2194034"/>
              <a:gd name="connsiteY6" fmla="*/ 267955 h 644769"/>
              <a:gd name="connsiteX7" fmla="*/ 1741714 w 2194034"/>
              <a:gd name="connsiteY7" fmla="*/ 195384 h 644769"/>
              <a:gd name="connsiteX8" fmla="*/ 1974630 w 2194034"/>
              <a:gd name="connsiteY8" fmla="*/ 128953 h 644769"/>
              <a:gd name="connsiteX9" fmla="*/ 2194034 w 2194034"/>
              <a:gd name="connsiteY9" fmla="*/ 0 h 644769"/>
              <a:gd name="connsiteX0" fmla="*/ 0 w 2194034"/>
              <a:gd name="connsiteY0" fmla="*/ 558241 h 644769"/>
              <a:gd name="connsiteX1" fmla="*/ 83375 w 2194034"/>
              <a:gd name="connsiteY1" fmla="*/ 515815 h 644769"/>
              <a:gd name="connsiteX2" fmla="*/ 337883 w 2194034"/>
              <a:gd name="connsiteY2" fmla="*/ 515815 h 644769"/>
              <a:gd name="connsiteX3" fmla="*/ 592391 w 2194034"/>
              <a:gd name="connsiteY3" fmla="*/ 644769 h 644769"/>
              <a:gd name="connsiteX4" fmla="*/ 974153 w 2194034"/>
              <a:gd name="connsiteY4" fmla="*/ 515815 h 644769"/>
              <a:gd name="connsiteX5" fmla="*/ 1088572 w 2194034"/>
              <a:gd name="connsiteY5" fmla="*/ 311498 h 644769"/>
              <a:gd name="connsiteX6" fmla="*/ 1451429 w 2194034"/>
              <a:gd name="connsiteY6" fmla="*/ 267955 h 644769"/>
              <a:gd name="connsiteX7" fmla="*/ 1741714 w 2194034"/>
              <a:gd name="connsiteY7" fmla="*/ 195384 h 644769"/>
              <a:gd name="connsiteX8" fmla="*/ 1974630 w 2194034"/>
              <a:gd name="connsiteY8" fmla="*/ 128953 h 644769"/>
              <a:gd name="connsiteX9" fmla="*/ 2194034 w 2194034"/>
              <a:gd name="connsiteY9" fmla="*/ 0 h 644769"/>
              <a:gd name="connsiteX0" fmla="*/ 0 w 2194034"/>
              <a:gd name="connsiteY0" fmla="*/ 558241 h 644769"/>
              <a:gd name="connsiteX1" fmla="*/ 83375 w 2194034"/>
              <a:gd name="connsiteY1" fmla="*/ 515815 h 644769"/>
              <a:gd name="connsiteX2" fmla="*/ 337883 w 2194034"/>
              <a:gd name="connsiteY2" fmla="*/ 515815 h 644769"/>
              <a:gd name="connsiteX3" fmla="*/ 592391 w 2194034"/>
              <a:gd name="connsiteY3" fmla="*/ 644769 h 644769"/>
              <a:gd name="connsiteX4" fmla="*/ 974153 w 2194034"/>
              <a:gd name="connsiteY4" fmla="*/ 515815 h 644769"/>
              <a:gd name="connsiteX5" fmla="*/ 1228661 w 2194034"/>
              <a:gd name="connsiteY5" fmla="*/ 515815 h 644769"/>
              <a:gd name="connsiteX6" fmla="*/ 1451429 w 2194034"/>
              <a:gd name="connsiteY6" fmla="*/ 267955 h 644769"/>
              <a:gd name="connsiteX7" fmla="*/ 1741714 w 2194034"/>
              <a:gd name="connsiteY7" fmla="*/ 195384 h 644769"/>
              <a:gd name="connsiteX8" fmla="*/ 1974630 w 2194034"/>
              <a:gd name="connsiteY8" fmla="*/ 128953 h 644769"/>
              <a:gd name="connsiteX9" fmla="*/ 2194034 w 2194034"/>
              <a:gd name="connsiteY9" fmla="*/ 0 h 644769"/>
              <a:gd name="connsiteX0" fmla="*/ 0 w 2194034"/>
              <a:gd name="connsiteY0" fmla="*/ 558241 h 644769"/>
              <a:gd name="connsiteX1" fmla="*/ 83375 w 2194034"/>
              <a:gd name="connsiteY1" fmla="*/ 515815 h 644769"/>
              <a:gd name="connsiteX2" fmla="*/ 337883 w 2194034"/>
              <a:gd name="connsiteY2" fmla="*/ 515815 h 644769"/>
              <a:gd name="connsiteX3" fmla="*/ 592391 w 2194034"/>
              <a:gd name="connsiteY3" fmla="*/ 644769 h 644769"/>
              <a:gd name="connsiteX4" fmla="*/ 974153 w 2194034"/>
              <a:gd name="connsiteY4" fmla="*/ 515815 h 644769"/>
              <a:gd name="connsiteX5" fmla="*/ 1228661 w 2194034"/>
              <a:gd name="connsiteY5" fmla="*/ 515815 h 644769"/>
              <a:gd name="connsiteX6" fmla="*/ 1610423 w 2194034"/>
              <a:gd name="connsiteY6" fmla="*/ 386861 h 644769"/>
              <a:gd name="connsiteX7" fmla="*/ 1741714 w 2194034"/>
              <a:gd name="connsiteY7" fmla="*/ 195384 h 644769"/>
              <a:gd name="connsiteX8" fmla="*/ 1974630 w 2194034"/>
              <a:gd name="connsiteY8" fmla="*/ 128953 h 644769"/>
              <a:gd name="connsiteX9" fmla="*/ 2194034 w 2194034"/>
              <a:gd name="connsiteY9" fmla="*/ 0 h 644769"/>
              <a:gd name="connsiteX0" fmla="*/ 0 w 2194034"/>
              <a:gd name="connsiteY0" fmla="*/ 558241 h 644769"/>
              <a:gd name="connsiteX1" fmla="*/ 83375 w 2194034"/>
              <a:gd name="connsiteY1" fmla="*/ 515815 h 644769"/>
              <a:gd name="connsiteX2" fmla="*/ 337883 w 2194034"/>
              <a:gd name="connsiteY2" fmla="*/ 515815 h 644769"/>
              <a:gd name="connsiteX3" fmla="*/ 592391 w 2194034"/>
              <a:gd name="connsiteY3" fmla="*/ 644769 h 644769"/>
              <a:gd name="connsiteX4" fmla="*/ 974153 w 2194034"/>
              <a:gd name="connsiteY4" fmla="*/ 644769 h 644769"/>
              <a:gd name="connsiteX5" fmla="*/ 1228661 w 2194034"/>
              <a:gd name="connsiteY5" fmla="*/ 515815 h 644769"/>
              <a:gd name="connsiteX6" fmla="*/ 1610423 w 2194034"/>
              <a:gd name="connsiteY6" fmla="*/ 386861 h 644769"/>
              <a:gd name="connsiteX7" fmla="*/ 1741714 w 2194034"/>
              <a:gd name="connsiteY7" fmla="*/ 195384 h 644769"/>
              <a:gd name="connsiteX8" fmla="*/ 1974630 w 2194034"/>
              <a:gd name="connsiteY8" fmla="*/ 128953 h 644769"/>
              <a:gd name="connsiteX9" fmla="*/ 2194034 w 2194034"/>
              <a:gd name="connsiteY9" fmla="*/ 0 h 644769"/>
              <a:gd name="connsiteX0" fmla="*/ 0 w 2194034"/>
              <a:gd name="connsiteY0" fmla="*/ 558241 h 644769"/>
              <a:gd name="connsiteX1" fmla="*/ 83375 w 2194034"/>
              <a:gd name="connsiteY1" fmla="*/ 515815 h 644769"/>
              <a:gd name="connsiteX2" fmla="*/ 337883 w 2194034"/>
              <a:gd name="connsiteY2" fmla="*/ 515815 h 644769"/>
              <a:gd name="connsiteX3" fmla="*/ 592391 w 2194034"/>
              <a:gd name="connsiteY3" fmla="*/ 644769 h 644769"/>
              <a:gd name="connsiteX4" fmla="*/ 974153 w 2194034"/>
              <a:gd name="connsiteY4" fmla="*/ 644769 h 644769"/>
              <a:gd name="connsiteX5" fmla="*/ 1228661 w 2194034"/>
              <a:gd name="connsiteY5" fmla="*/ 515815 h 644769"/>
              <a:gd name="connsiteX6" fmla="*/ 1610423 w 2194034"/>
              <a:gd name="connsiteY6" fmla="*/ 386861 h 644769"/>
              <a:gd name="connsiteX7" fmla="*/ 1737677 w 2194034"/>
              <a:gd name="connsiteY7" fmla="*/ 386861 h 644769"/>
              <a:gd name="connsiteX8" fmla="*/ 1974630 w 2194034"/>
              <a:gd name="connsiteY8" fmla="*/ 128953 h 644769"/>
              <a:gd name="connsiteX9" fmla="*/ 2194034 w 2194034"/>
              <a:gd name="connsiteY9" fmla="*/ 0 h 644769"/>
              <a:gd name="connsiteX0" fmla="*/ 0 w 2194034"/>
              <a:gd name="connsiteY0" fmla="*/ 558241 h 644769"/>
              <a:gd name="connsiteX1" fmla="*/ 83375 w 2194034"/>
              <a:gd name="connsiteY1" fmla="*/ 515815 h 644769"/>
              <a:gd name="connsiteX2" fmla="*/ 337883 w 2194034"/>
              <a:gd name="connsiteY2" fmla="*/ 515815 h 644769"/>
              <a:gd name="connsiteX3" fmla="*/ 592391 w 2194034"/>
              <a:gd name="connsiteY3" fmla="*/ 644769 h 644769"/>
              <a:gd name="connsiteX4" fmla="*/ 974153 w 2194034"/>
              <a:gd name="connsiteY4" fmla="*/ 644769 h 644769"/>
              <a:gd name="connsiteX5" fmla="*/ 1228661 w 2194034"/>
              <a:gd name="connsiteY5" fmla="*/ 515815 h 644769"/>
              <a:gd name="connsiteX6" fmla="*/ 1610423 w 2194034"/>
              <a:gd name="connsiteY6" fmla="*/ 386861 h 644769"/>
              <a:gd name="connsiteX7" fmla="*/ 1737677 w 2194034"/>
              <a:gd name="connsiteY7" fmla="*/ 257908 h 644769"/>
              <a:gd name="connsiteX8" fmla="*/ 1974630 w 2194034"/>
              <a:gd name="connsiteY8" fmla="*/ 128953 h 644769"/>
              <a:gd name="connsiteX9" fmla="*/ 2194034 w 2194034"/>
              <a:gd name="connsiteY9" fmla="*/ 0 h 64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034" h="644769">
                <a:moveTo>
                  <a:pt x="0" y="558241"/>
                </a:moveTo>
                <a:lnTo>
                  <a:pt x="83375" y="515815"/>
                </a:lnTo>
                <a:lnTo>
                  <a:pt x="337883" y="515815"/>
                </a:lnTo>
                <a:lnTo>
                  <a:pt x="592391" y="644769"/>
                </a:lnTo>
                <a:lnTo>
                  <a:pt x="974153" y="644769"/>
                </a:lnTo>
                <a:lnTo>
                  <a:pt x="1228661" y="515815"/>
                </a:lnTo>
                <a:lnTo>
                  <a:pt x="1610423" y="386861"/>
                </a:lnTo>
                <a:lnTo>
                  <a:pt x="1737677" y="257908"/>
                </a:lnTo>
                <a:lnTo>
                  <a:pt x="1974630" y="128953"/>
                </a:lnTo>
                <a:lnTo>
                  <a:pt x="2194034" y="0"/>
                </a:ln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en-US"/>
          </a:p>
        </p:txBody>
      </p:sp>
      <p:sp>
        <p:nvSpPr>
          <p:cNvPr id="43" name="TextBox 42"/>
          <p:cNvSpPr txBox="1"/>
          <p:nvPr/>
        </p:nvSpPr>
        <p:spPr bwMode="auto">
          <a:xfrm>
            <a:off x="3898900" y="2665413"/>
            <a:ext cx="193675" cy="328612"/>
          </a:xfrm>
          <a:prstGeom prst="rect">
            <a:avLst/>
          </a:prstGeom>
          <a:noFill/>
        </p:spPr>
        <p:txBody>
          <a:bodyPr wrap="none">
            <a:spAutoFit/>
          </a:bodyPr>
          <a:lstStyle/>
          <a:p>
            <a:pPr fontAlgn="auto">
              <a:spcBef>
                <a:spcPts val="0"/>
              </a:spcBef>
              <a:spcAft>
                <a:spcPts val="0"/>
              </a:spcAft>
              <a:defRPr/>
            </a:pPr>
            <a:r>
              <a:rPr lang="en-US" b="1" dirty="0">
                <a:solidFill>
                  <a:srgbClr val="FF0000"/>
                </a:solidFill>
                <a:effectLst>
                  <a:outerShdw blurRad="38100" dist="38100" dir="2700000" algn="tl">
                    <a:srgbClr val="000000">
                      <a:alpha val="43137"/>
                    </a:srgbClr>
                  </a:outerShdw>
                </a:effectLst>
                <a:latin typeface="+mn-lt"/>
                <a:ea typeface="ＭＳ Ｐゴシック"/>
                <a:cs typeface="Times New Roman" pitchFamily="18" charset="0"/>
              </a:rPr>
              <a:t>L</a:t>
            </a:r>
          </a:p>
        </p:txBody>
      </p:sp>
      <p:sp>
        <p:nvSpPr>
          <p:cNvPr id="44" name="TextBox 43"/>
          <p:cNvSpPr txBox="1"/>
          <p:nvPr/>
        </p:nvSpPr>
        <p:spPr bwMode="auto">
          <a:xfrm>
            <a:off x="4573588" y="2395538"/>
            <a:ext cx="193675" cy="328612"/>
          </a:xfrm>
          <a:prstGeom prst="rect">
            <a:avLst/>
          </a:prstGeom>
          <a:noFill/>
        </p:spPr>
        <p:txBody>
          <a:bodyPr>
            <a:spAutoFit/>
          </a:bodyPr>
          <a:lstStyle/>
          <a:p>
            <a:pPr fontAlgn="auto">
              <a:spcBef>
                <a:spcPts val="0"/>
              </a:spcBef>
              <a:spcAft>
                <a:spcPts val="0"/>
              </a:spcAft>
              <a:defRPr/>
            </a:pPr>
            <a:r>
              <a:rPr lang="en-US" b="1" dirty="0">
                <a:solidFill>
                  <a:srgbClr val="FF0000"/>
                </a:solidFill>
                <a:effectLst>
                  <a:outerShdw blurRad="38100" dist="38100" dir="2700000" algn="tl">
                    <a:srgbClr val="000000">
                      <a:alpha val="43137"/>
                    </a:srgbClr>
                  </a:outerShdw>
                </a:effectLst>
                <a:latin typeface="+mn-lt"/>
                <a:ea typeface="ＭＳ Ｐゴシック"/>
                <a:cs typeface="Times New Roman" pitchFamily="18" charset="0"/>
              </a:rPr>
              <a:t>L</a:t>
            </a:r>
          </a:p>
        </p:txBody>
      </p:sp>
      <p:sp>
        <p:nvSpPr>
          <p:cNvPr id="45" name="Oval 44"/>
          <p:cNvSpPr/>
          <p:nvPr/>
        </p:nvSpPr>
        <p:spPr bwMode="auto">
          <a:xfrm>
            <a:off x="3795713" y="2530475"/>
            <a:ext cx="3937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n>
                <a:solidFill>
                  <a:srgbClr val="C00000"/>
                </a:solidFill>
              </a:ln>
            </a:endParaRPr>
          </a:p>
        </p:txBody>
      </p:sp>
      <p:sp>
        <p:nvSpPr>
          <p:cNvPr id="46" name="Oval 45"/>
          <p:cNvSpPr/>
          <p:nvPr/>
        </p:nvSpPr>
        <p:spPr bwMode="auto">
          <a:xfrm>
            <a:off x="4367213" y="2327275"/>
            <a:ext cx="622300" cy="4746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n>
                <a:solidFill>
                  <a:srgbClr val="C00000"/>
                </a:solidFill>
              </a:ln>
            </a:endParaRPr>
          </a:p>
        </p:txBody>
      </p:sp>
      <p:sp>
        <p:nvSpPr>
          <p:cNvPr id="47" name="TextBox 46"/>
          <p:cNvSpPr txBox="1"/>
          <p:nvPr/>
        </p:nvSpPr>
        <p:spPr bwMode="auto">
          <a:xfrm>
            <a:off x="4159250" y="1176338"/>
            <a:ext cx="192088" cy="461962"/>
          </a:xfrm>
          <a:prstGeom prst="rect">
            <a:avLst/>
          </a:prstGeom>
          <a:noFill/>
        </p:spPr>
        <p:txBody>
          <a:bodyPr>
            <a:spAutoFit/>
          </a:bodyPr>
          <a:lstStyle/>
          <a:p>
            <a:pPr fontAlgn="auto">
              <a:spcBef>
                <a:spcPts val="0"/>
              </a:spcBef>
              <a:spcAft>
                <a:spcPts val="0"/>
              </a:spcAft>
              <a:defRPr/>
            </a:pPr>
            <a:r>
              <a:rPr lang="en-US" sz="2400" b="1" dirty="0">
                <a:solidFill>
                  <a:srgbClr val="0D54E3"/>
                </a:solidFill>
                <a:effectLst>
                  <a:outerShdw blurRad="38100" dist="38100" dir="2700000" algn="tl">
                    <a:srgbClr val="000000">
                      <a:alpha val="43137"/>
                    </a:srgbClr>
                  </a:outerShdw>
                </a:effectLst>
                <a:latin typeface="+mn-lt"/>
                <a:ea typeface="ＭＳ Ｐゴシック"/>
                <a:cs typeface="Times New Roman" pitchFamily="18" charset="0"/>
              </a:rPr>
              <a:t>H</a:t>
            </a:r>
          </a:p>
        </p:txBody>
      </p:sp>
      <p:sp>
        <p:nvSpPr>
          <p:cNvPr id="48" name="Oval 47"/>
          <p:cNvSpPr/>
          <p:nvPr/>
        </p:nvSpPr>
        <p:spPr bwMode="auto">
          <a:xfrm>
            <a:off x="3692525" y="973138"/>
            <a:ext cx="1089025" cy="744537"/>
          </a:xfrm>
          <a:prstGeom prst="ellipse">
            <a:avLst/>
          </a:prstGeom>
          <a:noFill/>
          <a:ln>
            <a:solidFill>
              <a:srgbClr val="0D54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n>
                <a:solidFill>
                  <a:srgbClr val="C00000"/>
                </a:solidFill>
              </a:ln>
            </a:endParaRPr>
          </a:p>
        </p:txBody>
      </p:sp>
      <p:pic>
        <p:nvPicPr>
          <p:cNvPr id="19474" name="Picture 1"/>
          <p:cNvPicPr>
            <a:picLocks noChangeAspect="1" noChangeArrowheads="1"/>
          </p:cNvPicPr>
          <p:nvPr/>
        </p:nvPicPr>
        <p:blipFill>
          <a:blip r:embed="rId7">
            <a:clrChange>
              <a:clrFrom>
                <a:srgbClr val="90ABC6"/>
              </a:clrFrom>
              <a:clrTo>
                <a:srgbClr val="90ABC6">
                  <a:alpha val="0"/>
                </a:srgbClr>
              </a:clrTo>
            </a:clrChange>
            <a:extLst>
              <a:ext uri="{28A0092B-C50C-407E-A947-70E740481C1C}">
                <a14:useLocalDpi xmlns:a14="http://schemas.microsoft.com/office/drawing/2010/main" val="0"/>
              </a:ext>
            </a:extLst>
          </a:blip>
          <a:srcRect l="33681" t="57561" r="64912" b="37817"/>
          <a:stretch>
            <a:fillRect/>
          </a:stretch>
        </p:blipFill>
        <p:spPr bwMode="auto">
          <a:xfrm>
            <a:off x="2746375" y="3952875"/>
            <a:ext cx="1793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Line Callout 2 49"/>
          <p:cNvSpPr/>
          <p:nvPr/>
        </p:nvSpPr>
        <p:spPr bwMode="auto">
          <a:xfrm>
            <a:off x="1371600" y="4495800"/>
            <a:ext cx="831850" cy="269875"/>
          </a:xfrm>
          <a:prstGeom prst="borderCallout2">
            <a:avLst>
              <a:gd name="adj1" fmla="val 53036"/>
              <a:gd name="adj2" fmla="val 105953"/>
              <a:gd name="adj3" fmla="val 53035"/>
              <a:gd name="adj4" fmla="val 136622"/>
              <a:gd name="adj5" fmla="val -110870"/>
              <a:gd name="adj6" fmla="val 174052"/>
            </a:avLst>
          </a:prstGeom>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en-US" dirty="0"/>
              <a:t>8</a:t>
            </a:r>
            <a:r>
              <a:rPr lang="en-US" baseline="30000" dirty="0"/>
              <a:t>th</a:t>
            </a:r>
            <a:r>
              <a:rPr lang="en-US" dirty="0"/>
              <a:t> Nov</a:t>
            </a:r>
          </a:p>
        </p:txBody>
      </p:sp>
      <p:sp>
        <p:nvSpPr>
          <p:cNvPr id="51" name="Line Callout 2 50"/>
          <p:cNvSpPr/>
          <p:nvPr/>
        </p:nvSpPr>
        <p:spPr bwMode="auto">
          <a:xfrm>
            <a:off x="1219200" y="3886200"/>
            <a:ext cx="863600" cy="260350"/>
          </a:xfrm>
          <a:prstGeom prst="borderCallout2">
            <a:avLst>
              <a:gd name="adj1" fmla="val 53036"/>
              <a:gd name="adj2" fmla="val 105953"/>
              <a:gd name="adj3" fmla="val 53035"/>
              <a:gd name="adj4" fmla="val 136622"/>
              <a:gd name="adj5" fmla="val -58829"/>
              <a:gd name="adj6" fmla="val 163878"/>
            </a:avLst>
          </a:prstGeom>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en-US" dirty="0"/>
              <a:t>9</a:t>
            </a:r>
            <a:r>
              <a:rPr lang="en-US" baseline="30000" dirty="0"/>
              <a:t>th</a:t>
            </a:r>
            <a:r>
              <a:rPr lang="en-US" dirty="0"/>
              <a:t> Nov</a:t>
            </a:r>
          </a:p>
        </p:txBody>
      </p:sp>
      <p:sp>
        <p:nvSpPr>
          <p:cNvPr id="52" name="Line Callout 2 51"/>
          <p:cNvSpPr/>
          <p:nvPr/>
        </p:nvSpPr>
        <p:spPr bwMode="auto">
          <a:xfrm>
            <a:off x="1143000" y="3048000"/>
            <a:ext cx="760413" cy="295275"/>
          </a:xfrm>
          <a:prstGeom prst="borderCallout2">
            <a:avLst>
              <a:gd name="adj1" fmla="val 53036"/>
              <a:gd name="adj2" fmla="val 105953"/>
              <a:gd name="adj3" fmla="val 53035"/>
              <a:gd name="adj4" fmla="val 136622"/>
              <a:gd name="adj5" fmla="val 90423"/>
              <a:gd name="adj6" fmla="val 187866"/>
            </a:avLst>
          </a:prstGeom>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en-US" dirty="0"/>
              <a:t>10</a:t>
            </a:r>
            <a:r>
              <a:rPr lang="en-US" baseline="30000" dirty="0"/>
              <a:t>th</a:t>
            </a:r>
            <a:r>
              <a:rPr lang="en-US" dirty="0"/>
              <a:t>Nov</a:t>
            </a:r>
          </a:p>
        </p:txBody>
      </p:sp>
      <p:sp>
        <p:nvSpPr>
          <p:cNvPr id="53" name="Line Callout 2 52"/>
          <p:cNvSpPr/>
          <p:nvPr/>
        </p:nvSpPr>
        <p:spPr bwMode="auto">
          <a:xfrm>
            <a:off x="1752600" y="2743200"/>
            <a:ext cx="965200" cy="201613"/>
          </a:xfrm>
          <a:prstGeom prst="borderCallout2">
            <a:avLst>
              <a:gd name="adj1" fmla="val 53036"/>
              <a:gd name="adj2" fmla="val 105953"/>
              <a:gd name="adj3" fmla="val 110177"/>
              <a:gd name="adj4" fmla="val 124831"/>
              <a:gd name="adj5" fmla="val 208640"/>
              <a:gd name="adj6" fmla="val 129477"/>
            </a:avLst>
          </a:prstGeom>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en-US" dirty="0"/>
              <a:t>11</a:t>
            </a:r>
            <a:r>
              <a:rPr lang="en-US" baseline="30000" dirty="0"/>
              <a:t>th</a:t>
            </a:r>
            <a:r>
              <a:rPr lang="en-US" dirty="0"/>
              <a:t>Nov</a:t>
            </a:r>
          </a:p>
        </p:txBody>
      </p:sp>
      <p:sp>
        <p:nvSpPr>
          <p:cNvPr id="54" name="Line Callout 2 53"/>
          <p:cNvSpPr/>
          <p:nvPr/>
        </p:nvSpPr>
        <p:spPr bwMode="auto">
          <a:xfrm>
            <a:off x="2819400" y="2286000"/>
            <a:ext cx="768350" cy="244475"/>
          </a:xfrm>
          <a:prstGeom prst="borderCallout2">
            <a:avLst>
              <a:gd name="adj1" fmla="val 53036"/>
              <a:gd name="adj2" fmla="val 105953"/>
              <a:gd name="adj3" fmla="val 110177"/>
              <a:gd name="adj4" fmla="val 124831"/>
              <a:gd name="adj5" fmla="val 212145"/>
              <a:gd name="adj6" fmla="val 142395"/>
            </a:avLst>
          </a:prstGeom>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en-US" dirty="0"/>
              <a:t>13</a:t>
            </a:r>
            <a:r>
              <a:rPr lang="en-US" baseline="30000" dirty="0"/>
              <a:t>th</a:t>
            </a:r>
            <a:r>
              <a:rPr lang="en-US" dirty="0"/>
              <a:t>Nov</a:t>
            </a:r>
          </a:p>
        </p:txBody>
      </p:sp>
      <p:sp>
        <p:nvSpPr>
          <p:cNvPr id="55" name="Line Callout 2 54"/>
          <p:cNvSpPr/>
          <p:nvPr/>
        </p:nvSpPr>
        <p:spPr bwMode="auto">
          <a:xfrm>
            <a:off x="4240213" y="792163"/>
            <a:ext cx="1504950" cy="414337"/>
          </a:xfrm>
          <a:prstGeom prst="borderCallout2">
            <a:avLst>
              <a:gd name="adj1" fmla="val 18750"/>
              <a:gd name="adj2" fmla="val -8333"/>
              <a:gd name="adj3" fmla="val 18750"/>
              <a:gd name="adj4" fmla="val -16667"/>
              <a:gd name="adj5" fmla="val 153526"/>
              <a:gd name="adj6" fmla="val -47429"/>
            </a:avLst>
          </a:prstGeom>
        </p:spPr>
        <p:style>
          <a:lnRef idx="1">
            <a:schemeClr val="accent5"/>
          </a:lnRef>
          <a:fillRef idx="2">
            <a:schemeClr val="accent5"/>
          </a:fillRef>
          <a:effectRef idx="1">
            <a:schemeClr val="accent5"/>
          </a:effectRef>
          <a:fontRef idx="minor">
            <a:schemeClr val="dk1"/>
          </a:fontRef>
        </p:style>
        <p:txBody>
          <a:bodyPr anchor="ctr"/>
          <a:lstStyle/>
          <a:p>
            <a:pPr fontAlgn="auto">
              <a:spcBef>
                <a:spcPts val="0"/>
              </a:spcBef>
              <a:spcAft>
                <a:spcPts val="0"/>
              </a:spcAft>
              <a:defRPr/>
            </a:pPr>
            <a:r>
              <a:rPr lang="en-US" sz="1100" b="1" dirty="0">
                <a:solidFill>
                  <a:schemeClr val="tx1"/>
                </a:solidFill>
              </a:rPr>
              <a:t>wind speed</a:t>
            </a:r>
          </a:p>
          <a:p>
            <a:pPr fontAlgn="auto">
              <a:spcBef>
                <a:spcPts val="0"/>
              </a:spcBef>
              <a:spcAft>
                <a:spcPts val="0"/>
              </a:spcAft>
              <a:defRPr/>
            </a:pPr>
            <a:r>
              <a:rPr lang="en-US" sz="1100" b="1" dirty="0">
                <a:solidFill>
                  <a:schemeClr val="tx1"/>
                </a:solidFill>
              </a:rPr>
              <a:t>23 m/s (50 mph)</a:t>
            </a:r>
          </a:p>
        </p:txBody>
      </p:sp>
      <p:sp>
        <p:nvSpPr>
          <p:cNvPr id="19481" name="TextBox 71"/>
          <p:cNvSpPr txBox="1">
            <a:spLocks noChangeArrowheads="1"/>
          </p:cNvSpPr>
          <p:nvPr/>
        </p:nvSpPr>
        <p:spPr bwMode="auto">
          <a:xfrm>
            <a:off x="8251825" y="3560763"/>
            <a:ext cx="75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Before</a:t>
            </a:r>
          </a:p>
        </p:txBody>
      </p:sp>
      <p:sp>
        <p:nvSpPr>
          <p:cNvPr id="19482" name="TextBox 72"/>
          <p:cNvSpPr txBox="1">
            <a:spLocks noChangeArrowheads="1"/>
          </p:cNvSpPr>
          <p:nvPr/>
        </p:nvSpPr>
        <p:spPr bwMode="auto">
          <a:xfrm>
            <a:off x="5699125" y="4702175"/>
            <a:ext cx="750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Before</a:t>
            </a:r>
          </a:p>
        </p:txBody>
      </p:sp>
      <p:sp>
        <p:nvSpPr>
          <p:cNvPr id="19483" name="TextBox 73"/>
          <p:cNvSpPr txBox="1">
            <a:spLocks noChangeArrowheads="1"/>
          </p:cNvSpPr>
          <p:nvPr/>
        </p:nvSpPr>
        <p:spPr bwMode="auto">
          <a:xfrm>
            <a:off x="8307388" y="5178425"/>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After</a:t>
            </a:r>
          </a:p>
        </p:txBody>
      </p:sp>
      <p:sp>
        <p:nvSpPr>
          <p:cNvPr id="19484" name="TextBox 74"/>
          <p:cNvSpPr txBox="1">
            <a:spLocks noChangeArrowheads="1"/>
          </p:cNvSpPr>
          <p:nvPr/>
        </p:nvSpPr>
        <p:spPr bwMode="auto">
          <a:xfrm>
            <a:off x="5829300" y="6216650"/>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b="1"/>
              <a:t>After</a:t>
            </a:r>
          </a:p>
        </p:txBody>
      </p:sp>
      <p:sp>
        <p:nvSpPr>
          <p:cNvPr id="60" name="Rectangle 59"/>
          <p:cNvSpPr/>
          <p:nvPr/>
        </p:nvSpPr>
        <p:spPr>
          <a:xfrm>
            <a:off x="6705600" y="6096000"/>
            <a:ext cx="2211388" cy="523875"/>
          </a:xfrm>
          <a:prstGeom prst="rect">
            <a:avLst/>
          </a:prstGeom>
        </p:spPr>
        <p:txBody>
          <a:bodyPr>
            <a:spAutoFit/>
          </a:bodyPr>
          <a:lstStyle/>
          <a:p>
            <a:pPr fontAlgn="auto">
              <a:spcBef>
                <a:spcPts val="0"/>
              </a:spcBef>
              <a:spcAft>
                <a:spcPts val="0"/>
              </a:spcAft>
              <a:defRPr/>
            </a:pPr>
            <a:r>
              <a:rPr lang="en-US" sz="1400" b="1" u="sng" dirty="0">
                <a:latin typeface="+mn-lt"/>
                <a:ea typeface="ＭＳ Ｐゴシック"/>
                <a:cs typeface="Times New Roman" pitchFamily="18" charset="0"/>
              </a:rPr>
              <a:t>http://coastal.er.usgs.gov/hurricanes/norida/</a:t>
            </a:r>
          </a:p>
        </p:txBody>
      </p:sp>
      <p:cxnSp>
        <p:nvCxnSpPr>
          <p:cNvPr id="61" name="Straight Arrow Connector 60"/>
          <p:cNvCxnSpPr/>
          <p:nvPr/>
        </p:nvCxnSpPr>
        <p:spPr>
          <a:xfrm flipV="1">
            <a:off x="4879975" y="2622550"/>
            <a:ext cx="130175" cy="1206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108450" y="2933700"/>
            <a:ext cx="130175" cy="1206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4086225" y="1716088"/>
            <a:ext cx="307975" cy="19050"/>
          </a:xfrm>
          <a:prstGeom prst="straightConnector1">
            <a:avLst/>
          </a:prstGeom>
          <a:ln w="254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489" name="Rectangle 4"/>
          <p:cNvSpPr>
            <a:spLocks noChangeArrowheads="1"/>
          </p:cNvSpPr>
          <p:nvPr/>
        </p:nvSpPr>
        <p:spPr bwMode="auto">
          <a:xfrm rot="-5400000">
            <a:off x="5611813" y="1409700"/>
            <a:ext cx="1716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latin typeface="Calibri" pitchFamily="34" charset="0"/>
              </a:rPr>
              <a:t>Wave  heights (m)</a:t>
            </a:r>
            <a:endParaRPr lang="en-US" sz="1600">
              <a:latin typeface="Calibri" pitchFamily="34" charset="0"/>
            </a:endParaRPr>
          </a:p>
        </p:txBody>
      </p:sp>
      <p:sp>
        <p:nvSpPr>
          <p:cNvPr id="66" name="Line Callout 2 65"/>
          <p:cNvSpPr/>
          <p:nvPr/>
        </p:nvSpPr>
        <p:spPr bwMode="auto">
          <a:xfrm>
            <a:off x="914400" y="5029200"/>
            <a:ext cx="1504950" cy="414338"/>
          </a:xfrm>
          <a:prstGeom prst="borderCallout2">
            <a:avLst>
              <a:gd name="adj1" fmla="val -14879"/>
              <a:gd name="adj2" fmla="val 99298"/>
              <a:gd name="adj3" fmla="val -63221"/>
              <a:gd name="adj4" fmla="val 100223"/>
              <a:gd name="adj5" fmla="val -207985"/>
              <a:gd name="adj6" fmla="val 127327"/>
            </a:avLst>
          </a:prstGeom>
        </p:spPr>
        <p:style>
          <a:lnRef idx="1">
            <a:schemeClr val="accent5"/>
          </a:lnRef>
          <a:fillRef idx="2">
            <a:schemeClr val="accent5"/>
          </a:fillRef>
          <a:effectRef idx="1">
            <a:schemeClr val="accent5"/>
          </a:effectRef>
          <a:fontRef idx="minor">
            <a:schemeClr val="dk1"/>
          </a:fontRef>
        </p:style>
        <p:txBody>
          <a:bodyPr anchor="ctr"/>
          <a:lstStyle/>
          <a:p>
            <a:pPr fontAlgn="auto">
              <a:spcBef>
                <a:spcPts val="0"/>
              </a:spcBef>
              <a:spcAft>
                <a:spcPts val="0"/>
              </a:spcAft>
              <a:defRPr/>
            </a:pPr>
            <a:r>
              <a:rPr lang="en-US" sz="1100" b="1" dirty="0">
                <a:solidFill>
                  <a:schemeClr val="tx1"/>
                </a:solidFill>
              </a:rPr>
              <a:t>wind speed</a:t>
            </a:r>
          </a:p>
          <a:p>
            <a:pPr fontAlgn="auto">
              <a:spcBef>
                <a:spcPts val="0"/>
              </a:spcBef>
              <a:spcAft>
                <a:spcPts val="0"/>
              </a:spcAft>
              <a:defRPr/>
            </a:pPr>
            <a:r>
              <a:rPr lang="en-US" sz="1100" b="1" dirty="0">
                <a:solidFill>
                  <a:schemeClr val="tx1"/>
                </a:solidFill>
              </a:rPr>
              <a:t>40 m/s (90 mph)</a:t>
            </a:r>
          </a:p>
        </p:txBody>
      </p:sp>
      <p:sp>
        <p:nvSpPr>
          <p:cNvPr id="36" name="5-Point Star 35"/>
          <p:cNvSpPr/>
          <p:nvPr/>
        </p:nvSpPr>
        <p:spPr bwMode="auto">
          <a:xfrm>
            <a:off x="3697288" y="2173288"/>
            <a:ext cx="228600" cy="228600"/>
          </a:xfrm>
          <a:prstGeom prst="star5">
            <a:avLst/>
          </a:prstGeom>
          <a:solidFill>
            <a:schemeClr val="tx1"/>
          </a:solidFill>
          <a:ln w="19050" cap="flat" cmpd="sng" algn="ctr">
            <a:noFill/>
            <a:prstDash val="solid"/>
            <a:round/>
            <a:headEnd type="none" w="med" len="med"/>
            <a:tailEnd type="none" w="med" len="med"/>
          </a:ln>
          <a:effectLst>
            <a:outerShdw dist="25400" dir="5400000" algn="ctr" rotWithShape="0">
              <a:srgbClr val="808080">
                <a:alpha val="35001"/>
              </a:srgbClr>
            </a:outerShdw>
          </a:effectLst>
        </p:spPr>
        <p:txBody>
          <a:bodyPr tIns="91440" bIns="91440"/>
          <a:lstStyle/>
          <a:p>
            <a:pPr defTabSz="457200">
              <a:defRPr/>
            </a:pPr>
            <a:endParaRPr lang="en-US">
              <a:cs typeface="Times New Roman" pitchFamily="18" charset="0"/>
            </a:endParaRPr>
          </a:p>
        </p:txBody>
      </p:sp>
      <p:sp>
        <p:nvSpPr>
          <p:cNvPr id="37" name="5-Point Star 36"/>
          <p:cNvSpPr/>
          <p:nvPr/>
        </p:nvSpPr>
        <p:spPr bwMode="auto">
          <a:xfrm>
            <a:off x="4533900" y="3086100"/>
            <a:ext cx="228600" cy="228600"/>
          </a:xfrm>
          <a:prstGeom prst="star5">
            <a:avLst/>
          </a:prstGeom>
          <a:solidFill>
            <a:schemeClr val="tx1"/>
          </a:solidFill>
          <a:ln w="19050" cap="flat" cmpd="sng" algn="ctr">
            <a:noFill/>
            <a:prstDash val="solid"/>
            <a:round/>
            <a:headEnd type="none" w="med" len="med"/>
            <a:tailEnd type="none" w="med" len="med"/>
          </a:ln>
          <a:effectLst>
            <a:outerShdw dist="25400" dir="5400000" algn="ctr" rotWithShape="0">
              <a:srgbClr val="808080">
                <a:alpha val="35001"/>
              </a:srgbClr>
            </a:outerShdw>
          </a:effectLst>
        </p:spPr>
        <p:txBody>
          <a:bodyPr tIns="91440" bIns="91440"/>
          <a:lstStyle/>
          <a:p>
            <a:pPr defTabSz="457200">
              <a:defRPr/>
            </a:pPr>
            <a:endParaRPr lang="en-US">
              <a:cs typeface="Times New Roman" pitchFamily="18" charset="0"/>
            </a:endParaRPr>
          </a:p>
        </p:txBody>
      </p:sp>
      <p:sp>
        <p:nvSpPr>
          <p:cNvPr id="19493" name="Isosceles Triangle 37"/>
          <p:cNvSpPr>
            <a:spLocks noChangeArrowheads="1"/>
          </p:cNvSpPr>
          <p:nvPr/>
        </p:nvSpPr>
        <p:spPr bwMode="auto">
          <a:xfrm>
            <a:off x="3657600" y="2514600"/>
            <a:ext cx="176213" cy="152400"/>
          </a:xfrm>
          <a:prstGeom prst="triangle">
            <a:avLst>
              <a:gd name="adj" fmla="val 50000"/>
            </a:avLst>
          </a:prstGeom>
          <a:solidFill>
            <a:schemeClr val="tx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19494" name="Isosceles Triangle 38"/>
          <p:cNvSpPr>
            <a:spLocks noChangeArrowheads="1"/>
          </p:cNvSpPr>
          <p:nvPr/>
        </p:nvSpPr>
        <p:spPr bwMode="auto">
          <a:xfrm>
            <a:off x="7075488" y="2057400"/>
            <a:ext cx="176212" cy="152400"/>
          </a:xfrm>
          <a:prstGeom prst="triangle">
            <a:avLst>
              <a:gd name="adj" fmla="val 50000"/>
            </a:avLst>
          </a:prstGeom>
          <a:solidFill>
            <a:schemeClr val="tx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Tree>
    <p:extLst>
      <p:ext uri="{BB962C8B-B14F-4D97-AF65-F5344CB8AC3E}">
        <p14:creationId xmlns:p14="http://schemas.microsoft.com/office/powerpoint/2010/main" val="3657812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5943600" y="3886200"/>
            <a:ext cx="2438400" cy="19812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5123" name="Rectangle 4"/>
          <p:cNvSpPr>
            <a:spLocks noChangeArrowheads="1"/>
          </p:cNvSpPr>
          <p:nvPr/>
        </p:nvSpPr>
        <p:spPr bwMode="auto">
          <a:xfrm>
            <a:off x="838200" y="4038600"/>
            <a:ext cx="2286000" cy="1905000"/>
          </a:xfrm>
          <a:prstGeom prst="rect">
            <a:avLst/>
          </a:prstGeom>
          <a:solidFill>
            <a:schemeClr val="accent6">
              <a:lumMod val="60000"/>
              <a:lumOff val="40000"/>
            </a:schemeClr>
          </a:solidFill>
          <a:ln w="12700">
            <a:solidFill>
              <a:schemeClr val="tx1"/>
            </a:solidFill>
            <a:miter lim="800000"/>
            <a:headEnd/>
            <a:tailEnd/>
          </a:ln>
        </p:spPr>
        <p:txBody>
          <a:bodyPr wrap="none" anchor="ctr"/>
          <a:lstStyle/>
          <a:p>
            <a:pPr fontAlgn="auto">
              <a:spcBef>
                <a:spcPts val="0"/>
              </a:spcBef>
              <a:spcAft>
                <a:spcPts val="0"/>
              </a:spcAft>
              <a:defRPr/>
            </a:pPr>
            <a:endParaRPr lang="en-US">
              <a:cs typeface="ＭＳ Ｐゴシック"/>
            </a:endParaRPr>
          </a:p>
        </p:txBody>
      </p:sp>
      <p:sp>
        <p:nvSpPr>
          <p:cNvPr id="20484" name="Rectangle 5"/>
          <p:cNvSpPr>
            <a:spLocks noChangeArrowheads="1"/>
          </p:cNvSpPr>
          <p:nvPr/>
        </p:nvSpPr>
        <p:spPr bwMode="auto">
          <a:xfrm>
            <a:off x="2819400" y="1219200"/>
            <a:ext cx="3124200" cy="2209800"/>
          </a:xfrm>
          <a:prstGeom prst="rect">
            <a:avLst/>
          </a:prstGeom>
          <a:solidFill>
            <a:schemeClr val="accent1"/>
          </a:solidFill>
          <a:ln w="12700">
            <a:solidFill>
              <a:schemeClr val="tx1"/>
            </a:solidFill>
            <a:miter lim="800000"/>
            <a:headEnd/>
            <a:tailEnd/>
          </a:ln>
        </p:spPr>
        <p:txBody>
          <a:bodyPr wrap="none" anchor="ctr"/>
          <a:lstStyle/>
          <a:p>
            <a:endParaRPr lang="en-US"/>
          </a:p>
        </p:txBody>
      </p:sp>
      <p:pic>
        <p:nvPicPr>
          <p:cNvPr id="204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096000"/>
            <a:ext cx="87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swa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60198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9"/>
          <p:cNvSpPr txBox="1">
            <a:spLocks noChangeArrowheads="1"/>
          </p:cNvSpPr>
          <p:nvPr/>
        </p:nvSpPr>
        <p:spPr bwMode="auto">
          <a:xfrm>
            <a:off x="1524000" y="3733800"/>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b="1">
                <a:latin typeface="Calibri" pitchFamily="34" charset="0"/>
              </a:rPr>
              <a:t>OCEAN</a:t>
            </a:r>
          </a:p>
        </p:txBody>
      </p:sp>
      <p:sp>
        <p:nvSpPr>
          <p:cNvPr id="20488" name="Text Box 10"/>
          <p:cNvSpPr txBox="1">
            <a:spLocks noChangeArrowheads="1"/>
          </p:cNvSpPr>
          <p:nvPr/>
        </p:nvSpPr>
        <p:spPr bwMode="auto">
          <a:xfrm>
            <a:off x="3657600" y="11430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b="1">
                <a:latin typeface="Calibri" pitchFamily="34" charset="0"/>
              </a:rPr>
              <a:t>ATMOSPHERE</a:t>
            </a:r>
          </a:p>
        </p:txBody>
      </p:sp>
      <p:sp>
        <p:nvSpPr>
          <p:cNvPr id="20489" name="Text Box 11"/>
          <p:cNvSpPr txBox="1">
            <a:spLocks noChangeArrowheads="1"/>
          </p:cNvSpPr>
          <p:nvPr/>
        </p:nvSpPr>
        <p:spPr bwMode="auto">
          <a:xfrm>
            <a:off x="6859588" y="3581400"/>
            <a:ext cx="760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b="1">
                <a:latin typeface="Calibri" pitchFamily="34" charset="0"/>
              </a:rPr>
              <a:t>WAVE</a:t>
            </a:r>
          </a:p>
        </p:txBody>
      </p:sp>
      <p:sp>
        <p:nvSpPr>
          <p:cNvPr id="20490" name="Line 12"/>
          <p:cNvSpPr>
            <a:spLocks noChangeShapeType="1"/>
          </p:cNvSpPr>
          <p:nvPr/>
        </p:nvSpPr>
        <p:spPr bwMode="auto">
          <a:xfrm>
            <a:off x="4648200" y="5029200"/>
            <a:ext cx="1066800" cy="0"/>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1" name="Text Box 13"/>
          <p:cNvSpPr txBox="1">
            <a:spLocks noChangeArrowheads="1"/>
          </p:cNvSpPr>
          <p:nvPr/>
        </p:nvSpPr>
        <p:spPr bwMode="auto">
          <a:xfrm>
            <a:off x="4471988" y="5059363"/>
            <a:ext cx="1011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u</a:t>
            </a:r>
            <a:r>
              <a:rPr lang="en-US" baseline="-25000">
                <a:latin typeface="Calibri" pitchFamily="34" charset="0"/>
              </a:rPr>
              <a:t>s</a:t>
            </a:r>
            <a:r>
              <a:rPr lang="en-US">
                <a:latin typeface="Calibri" pitchFamily="34" charset="0"/>
              </a:rPr>
              <a:t>, v</a:t>
            </a:r>
            <a:r>
              <a:rPr lang="en-US" baseline="-25000">
                <a:latin typeface="Calibri" pitchFamily="34" charset="0"/>
              </a:rPr>
              <a:t>s</a:t>
            </a:r>
            <a:r>
              <a:rPr lang="en-US">
                <a:latin typeface="Calibri" pitchFamily="34" charset="0"/>
              </a:rPr>
              <a:t>, </a:t>
            </a:r>
            <a:r>
              <a:rPr lang="en-US">
                <a:latin typeface="Symbol" pitchFamily="18" charset="2"/>
              </a:rPr>
              <a:t>h</a:t>
            </a:r>
            <a:r>
              <a:rPr lang="en-US">
                <a:latin typeface="Calibri" pitchFamily="34" charset="0"/>
              </a:rPr>
              <a:t>, bath</a:t>
            </a:r>
          </a:p>
        </p:txBody>
      </p:sp>
      <p:sp>
        <p:nvSpPr>
          <p:cNvPr id="20492" name="Line 14"/>
          <p:cNvSpPr>
            <a:spLocks noChangeShapeType="1"/>
          </p:cNvSpPr>
          <p:nvPr/>
        </p:nvSpPr>
        <p:spPr bwMode="auto">
          <a:xfrm>
            <a:off x="3810000" y="4876800"/>
            <a:ext cx="1219200" cy="0"/>
          </a:xfrm>
          <a:prstGeom prst="line">
            <a:avLst/>
          </a:prstGeom>
          <a:noFill/>
          <a:ln w="444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0493" name="Text Box 15"/>
          <p:cNvSpPr txBox="1">
            <a:spLocks noChangeArrowheads="1"/>
          </p:cNvSpPr>
          <p:nvPr/>
        </p:nvSpPr>
        <p:spPr bwMode="auto">
          <a:xfrm>
            <a:off x="3810000" y="4267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H</a:t>
            </a:r>
            <a:r>
              <a:rPr lang="en-US" baseline="-25000">
                <a:latin typeface="Calibri" pitchFamily="34" charset="0"/>
              </a:rPr>
              <a:t>sig</a:t>
            </a:r>
            <a:r>
              <a:rPr lang="en-US">
                <a:latin typeface="Calibri" pitchFamily="34" charset="0"/>
              </a:rPr>
              <a:t>, L</a:t>
            </a:r>
            <a:r>
              <a:rPr lang="en-US" baseline="-25000">
                <a:latin typeface="Calibri" pitchFamily="34" charset="0"/>
              </a:rPr>
              <a:t>wave</a:t>
            </a:r>
            <a:r>
              <a:rPr lang="en-US">
                <a:latin typeface="Calibri" pitchFamily="34" charset="0"/>
              </a:rPr>
              <a:t>, D</a:t>
            </a:r>
            <a:r>
              <a:rPr lang="en-US" baseline="-25000">
                <a:latin typeface="Calibri" pitchFamily="34" charset="0"/>
              </a:rPr>
              <a:t>wave</a:t>
            </a:r>
            <a:r>
              <a:rPr lang="en-US">
                <a:latin typeface="Calibri" pitchFamily="34" charset="0"/>
              </a:rPr>
              <a:t>,</a:t>
            </a:r>
          </a:p>
          <a:p>
            <a:r>
              <a:rPr lang="en-US">
                <a:latin typeface="Calibri" pitchFamily="34" charset="0"/>
              </a:rPr>
              <a:t>T</a:t>
            </a:r>
            <a:r>
              <a:rPr lang="en-US" baseline="-25000">
                <a:latin typeface="Calibri" pitchFamily="34" charset="0"/>
              </a:rPr>
              <a:t>surf</a:t>
            </a:r>
            <a:r>
              <a:rPr lang="en-US">
                <a:latin typeface="Calibri" pitchFamily="34" charset="0"/>
              </a:rPr>
              <a:t>, T</a:t>
            </a:r>
            <a:r>
              <a:rPr lang="en-US" baseline="-25000">
                <a:latin typeface="Calibri" pitchFamily="34" charset="0"/>
              </a:rPr>
              <a:t>bott</a:t>
            </a:r>
            <a:r>
              <a:rPr lang="en-US">
                <a:latin typeface="Calibri" pitchFamily="34" charset="0"/>
              </a:rPr>
              <a:t>,Q</a:t>
            </a:r>
            <a:r>
              <a:rPr lang="en-US" baseline="-25000">
                <a:latin typeface="Calibri" pitchFamily="34" charset="0"/>
              </a:rPr>
              <a:t>b</a:t>
            </a:r>
            <a:r>
              <a:rPr lang="en-US">
                <a:latin typeface="Calibri" pitchFamily="34" charset="0"/>
              </a:rPr>
              <a:t>, W</a:t>
            </a:r>
            <a:r>
              <a:rPr lang="en-US" baseline="-25000">
                <a:latin typeface="Calibri" pitchFamily="34" charset="0"/>
              </a:rPr>
              <a:t>dissip</a:t>
            </a:r>
            <a:r>
              <a:rPr lang="en-US">
                <a:latin typeface="Calibri" pitchFamily="34" charset="0"/>
              </a:rPr>
              <a:t>, U</a:t>
            </a:r>
            <a:r>
              <a:rPr lang="en-US" baseline="-25000">
                <a:latin typeface="Calibri" pitchFamily="34" charset="0"/>
              </a:rPr>
              <a:t>b</a:t>
            </a:r>
            <a:endParaRPr lang="en-US">
              <a:latin typeface="Calibri" pitchFamily="34" charset="0"/>
            </a:endParaRPr>
          </a:p>
        </p:txBody>
      </p:sp>
      <p:sp>
        <p:nvSpPr>
          <p:cNvPr id="20494" name="Text Box 16"/>
          <p:cNvSpPr txBox="1">
            <a:spLocks noChangeArrowheads="1"/>
          </p:cNvSpPr>
          <p:nvPr/>
        </p:nvSpPr>
        <p:spPr bwMode="auto">
          <a:xfrm>
            <a:off x="4419600" y="4800600"/>
            <a:ext cx="685800" cy="304800"/>
          </a:xfrm>
          <a:prstGeom prst="rect">
            <a:avLst/>
          </a:prstGeom>
          <a:solidFill>
            <a:schemeClr val="bg2"/>
          </a:solidFill>
          <a:ln w="12700">
            <a:solidFill>
              <a:schemeClr val="tx1"/>
            </a:solidFill>
            <a:miter lim="800000"/>
            <a:headEnd/>
            <a:tailEnd/>
          </a:ln>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400" b="1">
                <a:latin typeface="Calibri" pitchFamily="34" charset="0"/>
              </a:rPr>
              <a:t>MCT</a:t>
            </a:r>
          </a:p>
        </p:txBody>
      </p:sp>
      <p:sp>
        <p:nvSpPr>
          <p:cNvPr id="20495" name="Text Box 17"/>
          <p:cNvSpPr txBox="1">
            <a:spLocks noChangeArrowheads="1"/>
          </p:cNvSpPr>
          <p:nvPr/>
        </p:nvSpPr>
        <p:spPr bwMode="auto">
          <a:xfrm rot="-2654249">
            <a:off x="533400" y="2209800"/>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Uwind, Vwind, Patm, RH, Tair,</a:t>
            </a:r>
          </a:p>
          <a:p>
            <a:r>
              <a:rPr lang="en-US" sz="1000">
                <a:latin typeface="Calibri" pitchFamily="34" charset="0"/>
              </a:rPr>
              <a:t>cloud, rain, SWrad, LWrad, LHeat, SHeat</a:t>
            </a:r>
          </a:p>
        </p:txBody>
      </p:sp>
      <p:sp>
        <p:nvSpPr>
          <p:cNvPr id="20496" name="Text Box 18"/>
          <p:cNvSpPr txBox="1">
            <a:spLocks noChangeArrowheads="1"/>
          </p:cNvSpPr>
          <p:nvPr/>
        </p:nvSpPr>
        <p:spPr bwMode="auto">
          <a:xfrm rot="-2672498">
            <a:off x="2297113" y="2433638"/>
            <a:ext cx="446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SST</a:t>
            </a:r>
          </a:p>
        </p:txBody>
      </p:sp>
      <p:grpSp>
        <p:nvGrpSpPr>
          <p:cNvPr id="2" name="Group 19"/>
          <p:cNvGrpSpPr>
            <a:grpSpLocks/>
          </p:cNvGrpSpPr>
          <p:nvPr/>
        </p:nvGrpSpPr>
        <p:grpSpPr bwMode="auto">
          <a:xfrm rot="-2700000">
            <a:off x="990600" y="2590800"/>
            <a:ext cx="1905000" cy="304800"/>
            <a:chOff x="1104" y="1248"/>
            <a:chExt cx="1200" cy="192"/>
          </a:xfrm>
        </p:grpSpPr>
        <p:sp>
          <p:nvSpPr>
            <p:cNvPr id="20517" name="Line 20"/>
            <p:cNvSpPr>
              <a:spLocks noChangeShapeType="1"/>
            </p:cNvSpPr>
            <p:nvPr/>
          </p:nvSpPr>
          <p:spPr bwMode="auto">
            <a:xfrm>
              <a:off x="1632" y="1392"/>
              <a:ext cx="672" cy="0"/>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18" name="Line 21"/>
            <p:cNvSpPr>
              <a:spLocks noChangeShapeType="1"/>
            </p:cNvSpPr>
            <p:nvPr/>
          </p:nvSpPr>
          <p:spPr bwMode="auto">
            <a:xfrm>
              <a:off x="1104" y="1296"/>
              <a:ext cx="768" cy="0"/>
            </a:xfrm>
            <a:prstGeom prst="line">
              <a:avLst/>
            </a:prstGeom>
            <a:noFill/>
            <a:ln w="444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0519" name="Text Box 22"/>
            <p:cNvSpPr txBox="1">
              <a:spLocks noChangeArrowheads="1"/>
            </p:cNvSpPr>
            <p:nvPr/>
          </p:nvSpPr>
          <p:spPr bwMode="auto">
            <a:xfrm>
              <a:off x="1488" y="1248"/>
              <a:ext cx="432" cy="192"/>
            </a:xfrm>
            <a:prstGeom prst="rect">
              <a:avLst/>
            </a:prstGeom>
            <a:solidFill>
              <a:schemeClr val="bg2"/>
            </a:solidFill>
            <a:ln w="12700">
              <a:solidFill>
                <a:schemeClr val="tx1"/>
              </a:solidFill>
              <a:miter lim="800000"/>
              <a:headEnd/>
              <a:tailEnd/>
            </a:ln>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400" b="1">
                  <a:latin typeface="Calibri" pitchFamily="34" charset="0"/>
                </a:rPr>
                <a:t>MCT</a:t>
              </a:r>
            </a:p>
          </p:txBody>
        </p:sp>
      </p:grpSp>
      <p:sp>
        <p:nvSpPr>
          <p:cNvPr id="20498" name="Text Box 23"/>
          <p:cNvSpPr txBox="1">
            <a:spLocks noChangeArrowheads="1"/>
          </p:cNvSpPr>
          <p:nvPr/>
        </p:nvSpPr>
        <p:spPr bwMode="auto">
          <a:xfrm rot="2947334">
            <a:off x="6373019" y="3096419"/>
            <a:ext cx="969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latin typeface="Calibri" pitchFamily="34" charset="0"/>
              </a:rPr>
              <a:t>Uwind, Vwind</a:t>
            </a:r>
          </a:p>
        </p:txBody>
      </p:sp>
      <p:grpSp>
        <p:nvGrpSpPr>
          <p:cNvPr id="3" name="Group 25"/>
          <p:cNvGrpSpPr>
            <a:grpSpLocks/>
          </p:cNvGrpSpPr>
          <p:nvPr/>
        </p:nvGrpSpPr>
        <p:grpSpPr bwMode="auto">
          <a:xfrm rot="2700000">
            <a:off x="5753100" y="2476500"/>
            <a:ext cx="1905000" cy="304800"/>
            <a:chOff x="2496" y="2016"/>
            <a:chExt cx="1200" cy="192"/>
          </a:xfrm>
        </p:grpSpPr>
        <p:sp>
          <p:nvSpPr>
            <p:cNvPr id="20514" name="Line 26"/>
            <p:cNvSpPr>
              <a:spLocks noChangeShapeType="1"/>
            </p:cNvSpPr>
            <p:nvPr/>
          </p:nvSpPr>
          <p:spPr bwMode="auto">
            <a:xfrm>
              <a:off x="3024" y="2160"/>
              <a:ext cx="672" cy="0"/>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15" name="Line 27"/>
            <p:cNvSpPr>
              <a:spLocks noChangeShapeType="1"/>
            </p:cNvSpPr>
            <p:nvPr/>
          </p:nvSpPr>
          <p:spPr bwMode="auto">
            <a:xfrm>
              <a:off x="2496" y="2064"/>
              <a:ext cx="768" cy="0"/>
            </a:xfrm>
            <a:prstGeom prst="line">
              <a:avLst/>
            </a:prstGeom>
            <a:noFill/>
            <a:ln w="444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0516" name="Text Box 28"/>
            <p:cNvSpPr txBox="1">
              <a:spLocks noChangeArrowheads="1"/>
            </p:cNvSpPr>
            <p:nvPr/>
          </p:nvSpPr>
          <p:spPr bwMode="auto">
            <a:xfrm>
              <a:off x="2880" y="2016"/>
              <a:ext cx="432" cy="192"/>
            </a:xfrm>
            <a:prstGeom prst="rect">
              <a:avLst/>
            </a:prstGeom>
            <a:solidFill>
              <a:schemeClr val="bg2"/>
            </a:solidFill>
            <a:ln w="12700">
              <a:solidFill>
                <a:schemeClr val="tx1"/>
              </a:solidFill>
              <a:miter lim="800000"/>
              <a:headEnd/>
              <a:tailEnd/>
            </a:ln>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400" b="1">
                  <a:latin typeface="Calibri" pitchFamily="34" charset="0"/>
                </a:rPr>
                <a:t>MCT</a:t>
              </a:r>
            </a:p>
          </p:txBody>
        </p:sp>
      </p:grpSp>
      <p:pic>
        <p:nvPicPr>
          <p:cNvPr id="20500" name="Picture 29" descr="wrf_uv10"/>
          <p:cNvPicPr>
            <a:picLocks noChangeAspect="1" noChangeArrowheads="1"/>
          </p:cNvPicPr>
          <p:nvPr/>
        </p:nvPicPr>
        <p:blipFill>
          <a:blip r:embed="rId5" cstate="print">
            <a:extLst>
              <a:ext uri="{28A0092B-C50C-407E-A947-70E740481C1C}">
                <a14:useLocalDpi xmlns:a14="http://schemas.microsoft.com/office/drawing/2010/main" val="0"/>
              </a:ext>
            </a:extLst>
          </a:blip>
          <a:srcRect l="6667" t="4445" r="6667" b="6667"/>
          <a:stretch>
            <a:fillRect/>
          </a:stretch>
        </p:blipFill>
        <p:spPr bwMode="auto">
          <a:xfrm>
            <a:off x="3352800" y="1524000"/>
            <a:ext cx="22098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1" name="Text Box 31"/>
          <p:cNvSpPr txBox="1">
            <a:spLocks noChangeArrowheads="1"/>
          </p:cNvSpPr>
          <p:nvPr/>
        </p:nvSpPr>
        <p:spPr bwMode="auto">
          <a:xfrm>
            <a:off x="4262438" y="2819400"/>
            <a:ext cx="10525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WRF wind speed</a:t>
            </a:r>
          </a:p>
        </p:txBody>
      </p:sp>
      <p:sp>
        <p:nvSpPr>
          <p:cNvPr id="20502" name="Text Box 32"/>
          <p:cNvSpPr txBox="1">
            <a:spLocks noChangeArrowheads="1"/>
          </p:cNvSpPr>
          <p:nvPr/>
        </p:nvSpPr>
        <p:spPr bwMode="auto">
          <a:xfrm>
            <a:off x="4140200" y="3184525"/>
            <a:ext cx="704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Longitude</a:t>
            </a:r>
          </a:p>
        </p:txBody>
      </p:sp>
      <p:sp>
        <p:nvSpPr>
          <p:cNvPr id="20503" name="Text Box 33"/>
          <p:cNvSpPr txBox="1">
            <a:spLocks noChangeArrowheads="1"/>
          </p:cNvSpPr>
          <p:nvPr/>
        </p:nvSpPr>
        <p:spPr bwMode="auto">
          <a:xfrm rot="-5400000">
            <a:off x="2838450" y="2209800"/>
            <a:ext cx="631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Latitude</a:t>
            </a:r>
          </a:p>
        </p:txBody>
      </p:sp>
      <p:pic>
        <p:nvPicPr>
          <p:cNvPr id="20504" name="Picture 34" descr="headerlef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r="79167"/>
          <a:stretch>
            <a:fillRect/>
          </a:stretch>
        </p:blipFill>
        <p:spPr bwMode="auto">
          <a:xfrm>
            <a:off x="5410200" y="12779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80" descr="Is_c17_hsignw_frame_144"/>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3962400"/>
            <a:ext cx="2133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81" descr="Is_c17_sst_frame_16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800" y="4114800"/>
            <a:ext cx="1905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7" name="Text Box 39"/>
          <p:cNvSpPr txBox="1">
            <a:spLocks noChangeArrowheads="1"/>
          </p:cNvSpPr>
          <p:nvPr/>
        </p:nvSpPr>
        <p:spPr bwMode="auto">
          <a:xfrm>
            <a:off x="762000" y="3810000"/>
            <a:ext cx="717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ROMS SST</a:t>
            </a:r>
          </a:p>
        </p:txBody>
      </p:sp>
      <p:sp>
        <p:nvSpPr>
          <p:cNvPr id="20508" name="Text Box 40"/>
          <p:cNvSpPr txBox="1">
            <a:spLocks noChangeArrowheads="1"/>
          </p:cNvSpPr>
          <p:nvPr/>
        </p:nvSpPr>
        <p:spPr bwMode="auto">
          <a:xfrm>
            <a:off x="7604125" y="3657600"/>
            <a:ext cx="763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sz="1000">
                <a:latin typeface="Calibri" pitchFamily="34" charset="0"/>
              </a:rPr>
              <a:t>SWAN Hsig</a:t>
            </a:r>
          </a:p>
        </p:txBody>
      </p:sp>
      <p:pic>
        <p:nvPicPr>
          <p:cNvPr id="20509" name="Picture 14" descr="sherwoo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0400" y="5486400"/>
            <a:ext cx="14478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457200" y="990600"/>
            <a:ext cx="8229600" cy="571500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endParaRPr lang="en-US">
              <a:solidFill>
                <a:schemeClr val="tx1"/>
              </a:solidFill>
            </a:endParaRPr>
          </a:p>
        </p:txBody>
      </p:sp>
      <p:sp>
        <p:nvSpPr>
          <p:cNvPr id="20511" name="Rectangle 2"/>
          <p:cNvSpPr txBox="1">
            <a:spLocks noChangeArrowheads="1"/>
          </p:cNvSpPr>
          <p:nvPr/>
        </p:nvSpPr>
        <p:spPr bwMode="auto">
          <a:xfrm>
            <a:off x="1219200" y="76200"/>
            <a:ext cx="6705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200" b="1" u="sng" dirty="0">
                <a:latin typeface="Arial" charset="0"/>
              </a:rPr>
              <a:t>COAWST  (Coupled Ocean – Atmosphere – Wave – Sediment Transport) Modeling System</a:t>
            </a:r>
          </a:p>
        </p:txBody>
      </p:sp>
      <p:pic>
        <p:nvPicPr>
          <p:cNvPr id="20512" name="Picture 5" descr="cstm5">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43400" y="6248400"/>
            <a:ext cx="17367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3" name="Text Box 24"/>
          <p:cNvSpPr txBox="1">
            <a:spLocks noChangeArrowheads="1"/>
          </p:cNvSpPr>
          <p:nvPr/>
        </p:nvSpPr>
        <p:spPr bwMode="auto">
          <a:xfrm rot="2757491">
            <a:off x="6419007" y="1726013"/>
            <a:ext cx="969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r>
              <a:rPr lang="en-US">
                <a:solidFill>
                  <a:srgbClr val="FF0000"/>
                </a:solidFill>
                <a:latin typeface="Calibri" pitchFamily="34" charset="0"/>
              </a:rPr>
              <a:t>H</a:t>
            </a:r>
            <a:r>
              <a:rPr lang="en-US" baseline="-25000">
                <a:solidFill>
                  <a:srgbClr val="FF0000"/>
                </a:solidFill>
                <a:latin typeface="Calibri" pitchFamily="34" charset="0"/>
              </a:rPr>
              <a:t>sig,</a:t>
            </a:r>
            <a:r>
              <a:rPr lang="en-US">
                <a:solidFill>
                  <a:srgbClr val="FF0000"/>
                </a:solidFill>
                <a:latin typeface="Calibri" pitchFamily="34" charset="0"/>
              </a:rPr>
              <a:t> L</a:t>
            </a:r>
            <a:r>
              <a:rPr lang="en-US" baseline="-25000">
                <a:solidFill>
                  <a:srgbClr val="FF0000"/>
                </a:solidFill>
                <a:latin typeface="Calibri" pitchFamily="34" charset="0"/>
              </a:rPr>
              <a:t>wave</a:t>
            </a:r>
            <a:r>
              <a:rPr lang="en-US">
                <a:solidFill>
                  <a:srgbClr val="FF0000"/>
                </a:solidFill>
                <a:latin typeface="Calibri" pitchFamily="34" charset="0"/>
              </a:rPr>
              <a:t>, , T</a:t>
            </a:r>
            <a:r>
              <a:rPr lang="en-US" baseline="-25000">
                <a:solidFill>
                  <a:srgbClr val="FF0000"/>
                </a:solidFill>
                <a:latin typeface="Calibri" pitchFamily="34" charset="0"/>
              </a:rPr>
              <a:t>wave</a:t>
            </a:r>
            <a:r>
              <a:rPr lang="en-US">
                <a:solidFill>
                  <a:srgbClr val="FF0000"/>
                </a:solidFill>
                <a:latin typeface="Calibri" pitchFamily="34" charset="0"/>
              </a:rPr>
              <a:t>, </a:t>
            </a:r>
            <a:endParaRPr lang="en-US" baseline="-25000">
              <a:solidFill>
                <a:srgbClr val="FF0000"/>
              </a:solidFill>
              <a:latin typeface="Calibri" pitchFamily="34" charset="0"/>
            </a:endParaRPr>
          </a:p>
        </p:txBody>
      </p:sp>
      <p:sp>
        <p:nvSpPr>
          <p:cNvPr id="41" name="Oval 40"/>
          <p:cNvSpPr/>
          <p:nvPr/>
        </p:nvSpPr>
        <p:spPr bwMode="auto">
          <a:xfrm>
            <a:off x="5791200" y="1371600"/>
            <a:ext cx="1600200" cy="1676400"/>
          </a:xfrm>
          <a:prstGeom prst="ellipse">
            <a:avLst/>
          </a:prstGeom>
          <a:noFill/>
          <a:ln w="47625" cap="flat" cmpd="sng" algn="ctr">
            <a:solidFill>
              <a:srgbClr val="FF0000"/>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Tree>
    <p:extLst>
      <p:ext uri="{BB962C8B-B14F-4D97-AF65-F5344CB8AC3E}">
        <p14:creationId xmlns:p14="http://schemas.microsoft.com/office/powerpoint/2010/main" val="676461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4"/>
          <p:cNvSpPr>
            <a:spLocks noChangeArrowheads="1"/>
          </p:cNvSpPr>
          <p:nvPr/>
        </p:nvSpPr>
        <p:spPr bwMode="auto">
          <a:xfrm>
            <a:off x="381000" y="4038600"/>
            <a:ext cx="3352800" cy="533400"/>
          </a:xfrm>
          <a:prstGeom prst="rect">
            <a:avLst/>
          </a:prstGeom>
          <a:solidFill>
            <a:schemeClr val="bg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3555" name="Rectangle 23"/>
          <p:cNvSpPr>
            <a:spLocks noChangeArrowheads="1"/>
          </p:cNvSpPr>
          <p:nvPr/>
        </p:nvSpPr>
        <p:spPr bwMode="auto">
          <a:xfrm>
            <a:off x="304800" y="5715000"/>
            <a:ext cx="8001000" cy="762000"/>
          </a:xfrm>
          <a:prstGeom prst="rect">
            <a:avLst/>
          </a:prstGeom>
          <a:solidFill>
            <a:schemeClr val="bg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3556" name="Rectangle 16"/>
          <p:cNvSpPr>
            <a:spLocks noChangeArrowheads="1"/>
          </p:cNvSpPr>
          <p:nvPr/>
        </p:nvSpPr>
        <p:spPr bwMode="auto">
          <a:xfrm>
            <a:off x="685800" y="1173163"/>
            <a:ext cx="3048000" cy="457200"/>
          </a:xfrm>
          <a:prstGeom prst="rect">
            <a:avLst/>
          </a:prstGeom>
          <a:solidFill>
            <a:schemeClr val="bg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3557" name="Title 1"/>
          <p:cNvSpPr>
            <a:spLocks noGrp="1"/>
          </p:cNvSpPr>
          <p:nvPr>
            <p:ph type="title"/>
          </p:nvPr>
        </p:nvSpPr>
        <p:spPr/>
        <p:txBody>
          <a:bodyPr/>
          <a:lstStyle/>
          <a:p>
            <a:r>
              <a:rPr lang="en-US" smtClean="0"/>
              <a:t>WAV interactions</a:t>
            </a:r>
          </a:p>
        </p:txBody>
      </p:sp>
      <p:sp>
        <p:nvSpPr>
          <p:cNvPr id="23558" name="TextBox 6"/>
          <p:cNvSpPr txBox="1">
            <a:spLocks noChangeArrowheads="1"/>
          </p:cNvSpPr>
          <p:nvPr/>
        </p:nvSpPr>
        <p:spPr bwMode="auto">
          <a:xfrm>
            <a:off x="70757" y="1752613"/>
            <a:ext cx="404790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2000">
                <a:solidFill>
                  <a:srgbClr val="FFFF00"/>
                </a:solidFill>
              </a:rPr>
              <a:t> </a:t>
            </a:r>
            <a:r>
              <a:rPr lang="en-US" sz="2000">
                <a:solidFill>
                  <a:schemeClr val="bg1"/>
                </a:solidFill>
              </a:rPr>
              <a:t>1) </a:t>
            </a:r>
            <a:r>
              <a:rPr lang="en-US" sz="2000" b="1">
                <a:solidFill>
                  <a:schemeClr val="bg1"/>
                </a:solidFill>
              </a:rPr>
              <a:t>Generation</a:t>
            </a:r>
            <a:r>
              <a:rPr lang="en-US" sz="2000">
                <a:solidFill>
                  <a:srgbClr val="FFFF00"/>
                </a:solidFill>
              </a:rPr>
              <a:t> –  wind speed forcing</a:t>
            </a:r>
          </a:p>
          <a:p>
            <a:pPr eaLnBrk="1" hangingPunct="1"/>
            <a:r>
              <a:rPr lang="en-US" sz="2000">
                <a:solidFill>
                  <a:srgbClr val="FFFF00"/>
                </a:solidFill>
              </a:rPr>
              <a:t>is modified by ocean currents:</a:t>
            </a:r>
          </a:p>
          <a:p>
            <a:pPr eaLnBrk="1" hangingPunct="1"/>
            <a:r>
              <a:rPr lang="en-US" sz="2000">
                <a:solidFill>
                  <a:srgbClr val="FFFF00"/>
                </a:solidFill>
              </a:rPr>
              <a:t>S(w) = f( U</a:t>
            </a:r>
            <a:r>
              <a:rPr lang="en-US" sz="2000" baseline="-25000">
                <a:solidFill>
                  <a:srgbClr val="FFFF00"/>
                </a:solidFill>
              </a:rPr>
              <a:t>wind</a:t>
            </a:r>
            <a:r>
              <a:rPr lang="en-US" sz="2000">
                <a:solidFill>
                  <a:srgbClr val="FFFF00"/>
                </a:solidFill>
              </a:rPr>
              <a:t> – u</a:t>
            </a:r>
            <a:r>
              <a:rPr lang="en-US" sz="2000" baseline="-25000">
                <a:solidFill>
                  <a:srgbClr val="FFFF00"/>
                </a:solidFill>
              </a:rPr>
              <a:t>s </a:t>
            </a:r>
            <a:r>
              <a:rPr lang="en-US" sz="2000">
                <a:solidFill>
                  <a:srgbClr val="FFFF00"/>
                </a:solidFill>
              </a:rPr>
              <a:t> ; V</a:t>
            </a:r>
            <a:r>
              <a:rPr lang="en-US" sz="2000" baseline="-25000">
                <a:solidFill>
                  <a:srgbClr val="FFFF00"/>
                </a:solidFill>
              </a:rPr>
              <a:t>wind</a:t>
            </a:r>
            <a:r>
              <a:rPr lang="en-US" sz="2000">
                <a:solidFill>
                  <a:srgbClr val="FFFF00"/>
                </a:solidFill>
              </a:rPr>
              <a:t> – v</a:t>
            </a:r>
            <a:r>
              <a:rPr lang="en-US" sz="2000" baseline="-25000">
                <a:solidFill>
                  <a:srgbClr val="FFFF00"/>
                </a:solidFill>
              </a:rPr>
              <a:t>s </a:t>
            </a:r>
            <a:r>
              <a:rPr lang="en-US" sz="2000">
                <a:solidFill>
                  <a:srgbClr val="FFFF00"/>
                </a:solidFill>
              </a:rPr>
              <a:t> )</a:t>
            </a:r>
          </a:p>
        </p:txBody>
      </p:sp>
      <p:sp>
        <p:nvSpPr>
          <p:cNvPr id="23559" name="Text Box 13"/>
          <p:cNvSpPr txBox="1">
            <a:spLocks noChangeArrowheads="1"/>
          </p:cNvSpPr>
          <p:nvPr/>
        </p:nvSpPr>
        <p:spPr bwMode="auto">
          <a:xfrm>
            <a:off x="5638800" y="2057414"/>
            <a:ext cx="1338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u</a:t>
            </a:r>
            <a:r>
              <a:rPr lang="en-US" baseline="-25000">
                <a:solidFill>
                  <a:schemeClr val="bg1"/>
                </a:solidFill>
                <a:latin typeface="Arial" charset="0"/>
              </a:rPr>
              <a:t>s</a:t>
            </a:r>
            <a:r>
              <a:rPr lang="en-US">
                <a:solidFill>
                  <a:schemeClr val="bg1"/>
                </a:solidFill>
                <a:latin typeface="Arial" charset="0"/>
              </a:rPr>
              <a:t>, v</a:t>
            </a:r>
            <a:r>
              <a:rPr lang="en-US" baseline="-25000">
                <a:solidFill>
                  <a:schemeClr val="bg1"/>
                </a:solidFill>
                <a:latin typeface="Arial" charset="0"/>
              </a:rPr>
              <a:t>s</a:t>
            </a:r>
            <a:r>
              <a:rPr lang="en-US">
                <a:solidFill>
                  <a:schemeClr val="bg1"/>
                </a:solidFill>
                <a:latin typeface="Arial" charset="0"/>
              </a:rPr>
              <a:t>, </a:t>
            </a:r>
            <a:r>
              <a:rPr lang="en-US">
                <a:solidFill>
                  <a:schemeClr val="bg1"/>
                </a:solidFill>
                <a:latin typeface="Symbol" pitchFamily="18" charset="2"/>
              </a:rPr>
              <a:t>h</a:t>
            </a:r>
            <a:r>
              <a:rPr lang="en-US">
                <a:solidFill>
                  <a:schemeClr val="bg1"/>
                </a:solidFill>
                <a:latin typeface="Arial" charset="0"/>
              </a:rPr>
              <a:t>, bath, Z</a:t>
            </a:r>
            <a:r>
              <a:rPr lang="en-US" baseline="-25000">
                <a:solidFill>
                  <a:schemeClr val="bg1"/>
                </a:solidFill>
                <a:latin typeface="Arial" charset="0"/>
              </a:rPr>
              <a:t>0</a:t>
            </a:r>
          </a:p>
        </p:txBody>
      </p:sp>
      <p:sp>
        <p:nvSpPr>
          <p:cNvPr id="23560" name="Text Box 23"/>
          <p:cNvSpPr txBox="1">
            <a:spLocks noChangeArrowheads="1"/>
          </p:cNvSpPr>
          <p:nvPr/>
        </p:nvSpPr>
        <p:spPr bwMode="auto">
          <a:xfrm rot="2700000">
            <a:off x="6566695" y="624301"/>
            <a:ext cx="969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U</a:t>
            </a:r>
            <a:r>
              <a:rPr lang="en-US" baseline="-25000">
                <a:solidFill>
                  <a:schemeClr val="bg1"/>
                </a:solidFill>
                <a:latin typeface="Arial" charset="0"/>
              </a:rPr>
              <a:t>wind</a:t>
            </a:r>
            <a:r>
              <a:rPr lang="en-US">
                <a:solidFill>
                  <a:schemeClr val="bg1"/>
                </a:solidFill>
                <a:latin typeface="Arial" charset="0"/>
              </a:rPr>
              <a:t>, V</a:t>
            </a:r>
            <a:r>
              <a:rPr lang="en-US" baseline="-25000">
                <a:solidFill>
                  <a:schemeClr val="bg1"/>
                </a:solidFill>
                <a:latin typeface="Arial" charset="0"/>
              </a:rPr>
              <a:t>wind</a:t>
            </a:r>
          </a:p>
        </p:txBody>
      </p:sp>
      <p:pic>
        <p:nvPicPr>
          <p:cNvPr id="23561" name="Picture 80" descr="Is_c17_hsignw_frame_1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143000"/>
            <a:ext cx="15240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Line 12"/>
          <p:cNvSpPr>
            <a:spLocks noChangeShapeType="1"/>
          </p:cNvSpPr>
          <p:nvPr/>
        </p:nvSpPr>
        <p:spPr bwMode="auto">
          <a:xfrm>
            <a:off x="5867400" y="2438400"/>
            <a:ext cx="1066800" cy="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3" name="Line 26"/>
          <p:cNvSpPr>
            <a:spLocks noChangeShapeType="1"/>
          </p:cNvSpPr>
          <p:nvPr/>
        </p:nvSpPr>
        <p:spPr bwMode="auto">
          <a:xfrm rot="2700000">
            <a:off x="6702425" y="682625"/>
            <a:ext cx="1066800" cy="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4" name="Text Box 11"/>
          <p:cNvSpPr txBox="1">
            <a:spLocks noChangeArrowheads="1"/>
          </p:cNvSpPr>
          <p:nvPr/>
        </p:nvSpPr>
        <p:spPr bwMode="auto">
          <a:xfrm>
            <a:off x="7086606" y="1219214"/>
            <a:ext cx="8629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WAV</a:t>
            </a:r>
          </a:p>
        </p:txBody>
      </p:sp>
      <p:sp>
        <p:nvSpPr>
          <p:cNvPr id="23565" name="Text Box 9"/>
          <p:cNvSpPr txBox="1">
            <a:spLocks noChangeArrowheads="1"/>
          </p:cNvSpPr>
          <p:nvPr/>
        </p:nvSpPr>
        <p:spPr bwMode="auto">
          <a:xfrm>
            <a:off x="5715007" y="2438414"/>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OCN</a:t>
            </a:r>
          </a:p>
        </p:txBody>
      </p:sp>
      <p:sp>
        <p:nvSpPr>
          <p:cNvPr id="23566" name="Text Box 10"/>
          <p:cNvSpPr txBox="1">
            <a:spLocks noChangeArrowheads="1"/>
          </p:cNvSpPr>
          <p:nvPr/>
        </p:nvSpPr>
        <p:spPr bwMode="auto">
          <a:xfrm rot="2694117">
            <a:off x="6977057" y="225574"/>
            <a:ext cx="828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ATM</a:t>
            </a:r>
          </a:p>
        </p:txBody>
      </p:sp>
      <p:cxnSp>
        <p:nvCxnSpPr>
          <p:cNvPr id="23567" name="Straight Connector 21"/>
          <p:cNvCxnSpPr>
            <a:cxnSpLocks noChangeShapeType="1"/>
          </p:cNvCxnSpPr>
          <p:nvPr/>
        </p:nvCxnSpPr>
        <p:spPr bwMode="auto">
          <a:xfrm rot="5400000" flipH="1" flipV="1">
            <a:off x="3924300" y="1485900"/>
            <a:ext cx="2667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3568" name="Straight Connector 22"/>
          <p:cNvCxnSpPr>
            <a:cxnSpLocks noChangeShapeType="1"/>
          </p:cNvCxnSpPr>
          <p:nvPr/>
        </p:nvCxnSpPr>
        <p:spPr bwMode="auto">
          <a:xfrm>
            <a:off x="5257800" y="2895600"/>
            <a:ext cx="3429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23569" name="TextBox 6"/>
          <p:cNvSpPr txBox="1">
            <a:spLocks noChangeArrowheads="1"/>
          </p:cNvSpPr>
          <p:nvPr/>
        </p:nvSpPr>
        <p:spPr bwMode="auto">
          <a:xfrm>
            <a:off x="228808" y="3276600"/>
            <a:ext cx="18744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2000">
                <a:solidFill>
                  <a:schemeClr val="bg1"/>
                </a:solidFill>
              </a:rPr>
              <a:t> 2) </a:t>
            </a:r>
            <a:r>
              <a:rPr lang="en-US" sz="2000" b="1">
                <a:solidFill>
                  <a:schemeClr val="bg1"/>
                </a:solidFill>
              </a:rPr>
              <a:t>Propagation</a:t>
            </a:r>
          </a:p>
        </p:txBody>
      </p:sp>
      <p:graphicFrame>
        <p:nvGraphicFramePr>
          <p:cNvPr id="23570" name="Object 12"/>
          <p:cNvGraphicFramePr>
            <a:graphicFrameLocks noChangeAspect="1"/>
          </p:cNvGraphicFramePr>
          <p:nvPr/>
        </p:nvGraphicFramePr>
        <p:xfrm>
          <a:off x="762000" y="1173177"/>
          <a:ext cx="2895600" cy="503237"/>
        </p:xfrm>
        <a:graphic>
          <a:graphicData uri="http://schemas.openxmlformats.org/presentationml/2006/ole">
            <mc:AlternateContent xmlns:mc="http://schemas.openxmlformats.org/markup-compatibility/2006">
              <mc:Choice xmlns:v="urn:schemas-microsoft-com:vml" Requires="v">
                <p:oleObj spid="_x0000_s5174" name="Equation" r:id="rId4" imgW="2463800" imgH="431800" progId="">
                  <p:embed/>
                </p:oleObj>
              </mc:Choice>
              <mc:Fallback>
                <p:oleObj name="Equation" r:id="rId4" imgW="2463800" imgH="431800" progId="">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173177"/>
                        <a:ext cx="2895600" cy="503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71" name="TextBox 6"/>
          <p:cNvSpPr txBox="1">
            <a:spLocks noChangeArrowheads="1"/>
          </p:cNvSpPr>
          <p:nvPr/>
        </p:nvSpPr>
        <p:spPr bwMode="auto">
          <a:xfrm>
            <a:off x="234950" y="3711576"/>
            <a:ext cx="70038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eaLnBrk="1" hangingPunct="1"/>
            <a:r>
              <a:rPr lang="en-US" sz="2000">
                <a:solidFill>
                  <a:srgbClr val="FFFF00"/>
                </a:solidFill>
              </a:rPr>
              <a:t> – wave celerity in geographic space is modified by ocean currents</a:t>
            </a:r>
          </a:p>
          <a:p>
            <a:pPr algn="l" eaLnBrk="1" hangingPunct="1"/>
            <a:r>
              <a:rPr lang="en-US" sz="2000"/>
              <a:t>  c</a:t>
            </a:r>
            <a:r>
              <a:rPr lang="en-US" sz="2000" baseline="-25000"/>
              <a:t>x</a:t>
            </a:r>
            <a:r>
              <a:rPr lang="en-US" sz="2000"/>
              <a:t> = c</a:t>
            </a:r>
            <a:r>
              <a:rPr lang="en-US" sz="2000" baseline="-25000"/>
              <a:t>gx</a:t>
            </a:r>
            <a:r>
              <a:rPr lang="en-US" sz="2000"/>
              <a:t> + u</a:t>
            </a:r>
            <a:r>
              <a:rPr lang="en-US" sz="2000" baseline="-25000"/>
              <a:t>s   ; </a:t>
            </a:r>
            <a:r>
              <a:rPr lang="en-US" sz="2000"/>
              <a:t>c</a:t>
            </a:r>
            <a:r>
              <a:rPr lang="en-US" sz="2000" baseline="-25000"/>
              <a:t>y</a:t>
            </a:r>
            <a:r>
              <a:rPr lang="en-US" sz="2000"/>
              <a:t> = c</a:t>
            </a:r>
            <a:r>
              <a:rPr lang="en-US" sz="2000" baseline="-25000"/>
              <a:t>gy</a:t>
            </a:r>
            <a:r>
              <a:rPr lang="en-US" sz="2000"/>
              <a:t> + v</a:t>
            </a:r>
            <a:r>
              <a:rPr lang="en-US" sz="2000" baseline="-25000"/>
              <a:t>s</a:t>
            </a:r>
            <a:endParaRPr lang="en-US" sz="2000"/>
          </a:p>
        </p:txBody>
      </p:sp>
      <p:graphicFrame>
        <p:nvGraphicFramePr>
          <p:cNvPr id="23572" name="Object 16"/>
          <p:cNvGraphicFramePr>
            <a:graphicFrameLocks noChangeAspect="1"/>
          </p:cNvGraphicFramePr>
          <p:nvPr/>
        </p:nvGraphicFramePr>
        <p:xfrm>
          <a:off x="304807" y="5791214"/>
          <a:ext cx="8004175" cy="638175"/>
        </p:xfrm>
        <a:graphic>
          <a:graphicData uri="http://schemas.openxmlformats.org/presentationml/2006/ole">
            <mc:AlternateContent xmlns:mc="http://schemas.openxmlformats.org/markup-compatibility/2006">
              <mc:Choice xmlns:v="urn:schemas-microsoft-com:vml" Requires="v">
                <p:oleObj spid="_x0000_s5175" name="Equation" r:id="rId6" imgW="5499100" imgH="444500" progId="">
                  <p:embed/>
                </p:oleObj>
              </mc:Choice>
              <mc:Fallback>
                <p:oleObj name="Equation" r:id="rId6" imgW="5499100" imgH="444500" progId="">
                  <p:embed/>
                  <p:pic>
                    <p:nvPicPr>
                      <p:cNvPr id="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7" y="5791214"/>
                        <a:ext cx="8004175" cy="63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73" name="TextBox 6"/>
          <p:cNvSpPr txBox="1">
            <a:spLocks noChangeArrowheads="1"/>
          </p:cNvSpPr>
          <p:nvPr/>
        </p:nvSpPr>
        <p:spPr bwMode="auto">
          <a:xfrm>
            <a:off x="76200" y="5238750"/>
            <a:ext cx="73750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eaLnBrk="1" hangingPunct="1"/>
            <a:r>
              <a:rPr lang="en-US" sz="2000">
                <a:solidFill>
                  <a:srgbClr val="FFFF00"/>
                </a:solidFill>
              </a:rPr>
              <a:t> – change of wave direction (refraction) due to  </a:t>
            </a:r>
            <a:r>
              <a:rPr lang="en-US" sz="2000">
                <a:solidFill>
                  <a:srgbClr val="FFFF00"/>
                </a:solidFill>
                <a:latin typeface="Symbol" pitchFamily="18" charset="2"/>
              </a:rPr>
              <a:t>h</a:t>
            </a:r>
            <a:r>
              <a:rPr lang="en-US" sz="2000">
                <a:solidFill>
                  <a:srgbClr val="FFFF00"/>
                </a:solidFill>
                <a:latin typeface="Arial" charset="0"/>
              </a:rPr>
              <a:t>,</a:t>
            </a:r>
            <a:r>
              <a:rPr lang="en-US" sz="2000">
                <a:solidFill>
                  <a:srgbClr val="FFFF00"/>
                </a:solidFill>
              </a:rPr>
              <a:t> bathy, and currents:</a:t>
            </a:r>
          </a:p>
        </p:txBody>
      </p:sp>
      <p:pic>
        <p:nvPicPr>
          <p:cNvPr id="23574"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15173" r="49928" b="32985"/>
          <a:stretch>
            <a:fillRect/>
          </a:stretch>
        </p:blipFill>
        <p:spPr bwMode="auto">
          <a:xfrm>
            <a:off x="7162807" y="3352807"/>
            <a:ext cx="173037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3465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OCN interactions</a:t>
            </a:r>
          </a:p>
        </p:txBody>
      </p:sp>
      <p:cxnSp>
        <p:nvCxnSpPr>
          <p:cNvPr id="21507" name="Straight Connector 5"/>
          <p:cNvCxnSpPr>
            <a:cxnSpLocks noChangeShapeType="1"/>
          </p:cNvCxnSpPr>
          <p:nvPr/>
        </p:nvCxnSpPr>
        <p:spPr bwMode="auto">
          <a:xfrm>
            <a:off x="457200" y="5867400"/>
            <a:ext cx="3810000" cy="0"/>
          </a:xfrm>
          <a:prstGeom prst="line">
            <a:avLst/>
          </a:prstGeom>
          <a:noFill/>
          <a:ln w="44450" algn="ctr">
            <a:solidFill>
              <a:srgbClr val="CC6600"/>
            </a:solidFill>
            <a:round/>
            <a:headEnd/>
            <a:tailEnd/>
          </a:ln>
          <a:extLst>
            <a:ext uri="{909E8E84-426E-40DD-AFC4-6F175D3DCCD1}">
              <a14:hiddenFill xmlns:a14="http://schemas.microsoft.com/office/drawing/2010/main">
                <a:noFill/>
              </a14:hiddenFill>
            </a:ext>
          </a:extLst>
        </p:spPr>
      </p:cxnSp>
      <p:sp>
        <p:nvSpPr>
          <p:cNvPr id="21508" name="Text Box 10"/>
          <p:cNvSpPr txBox="1">
            <a:spLocks noChangeArrowheads="1"/>
          </p:cNvSpPr>
          <p:nvPr/>
        </p:nvSpPr>
        <p:spPr bwMode="auto">
          <a:xfrm rot="18913992">
            <a:off x="5757857" y="303374"/>
            <a:ext cx="828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ATM</a:t>
            </a:r>
          </a:p>
        </p:txBody>
      </p:sp>
      <p:sp>
        <p:nvSpPr>
          <p:cNvPr id="21509" name="Text Box 11"/>
          <p:cNvSpPr txBox="1">
            <a:spLocks noChangeArrowheads="1"/>
          </p:cNvSpPr>
          <p:nvPr/>
        </p:nvSpPr>
        <p:spPr bwMode="auto">
          <a:xfrm>
            <a:off x="7010400" y="2287601"/>
            <a:ext cx="106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WAVE</a:t>
            </a:r>
          </a:p>
        </p:txBody>
      </p:sp>
      <p:sp>
        <p:nvSpPr>
          <p:cNvPr id="21510" name="Line 14"/>
          <p:cNvSpPr>
            <a:spLocks noChangeShapeType="1"/>
          </p:cNvSpPr>
          <p:nvPr/>
        </p:nvSpPr>
        <p:spPr bwMode="auto">
          <a:xfrm>
            <a:off x="6934200" y="2211388"/>
            <a:ext cx="1219200" cy="0"/>
          </a:xfrm>
          <a:prstGeom prst="line">
            <a:avLst/>
          </a:prstGeom>
          <a:noFill/>
          <a:ln w="4445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1511" name="Text Box 15"/>
          <p:cNvSpPr txBox="1">
            <a:spLocks noChangeArrowheads="1"/>
          </p:cNvSpPr>
          <p:nvPr/>
        </p:nvSpPr>
        <p:spPr bwMode="auto">
          <a:xfrm>
            <a:off x="6858000" y="1296988"/>
            <a:ext cx="2057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mwave</a:t>
            </a:r>
            <a:r>
              <a:rPr lang="en-US">
                <a:solidFill>
                  <a:schemeClr val="bg1"/>
                </a:solidFill>
                <a:latin typeface="Arial" charset="0"/>
              </a:rPr>
              <a:t>, L</a:t>
            </a:r>
            <a:r>
              <a:rPr lang="en-US" baseline="-25000">
                <a:solidFill>
                  <a:schemeClr val="bg1"/>
                </a:solidFill>
                <a:latin typeface="Arial" charset="0"/>
              </a:rPr>
              <a:t>pwave</a:t>
            </a:r>
            <a:r>
              <a:rPr lang="en-US">
                <a:solidFill>
                  <a:schemeClr val="bg1"/>
                </a:solidFill>
                <a:latin typeface="Arial" charset="0"/>
              </a:rPr>
              <a:t>, D</a:t>
            </a:r>
            <a:r>
              <a:rPr lang="en-US" baseline="-25000">
                <a:solidFill>
                  <a:schemeClr val="bg1"/>
                </a:solidFill>
                <a:latin typeface="Arial" charset="0"/>
              </a:rPr>
              <a:t>wave</a:t>
            </a:r>
            <a:r>
              <a:rPr lang="en-US">
                <a:solidFill>
                  <a:schemeClr val="bg1"/>
                </a:solidFill>
                <a:latin typeface="Arial" charset="0"/>
              </a:rPr>
              <a:t>,</a:t>
            </a:r>
          </a:p>
          <a:p>
            <a:pPr algn="l"/>
            <a:r>
              <a:rPr lang="en-US">
                <a:solidFill>
                  <a:schemeClr val="bg1"/>
                </a:solidFill>
                <a:latin typeface="Arial" charset="0"/>
              </a:rPr>
              <a:t>T</a:t>
            </a:r>
            <a:r>
              <a:rPr lang="en-US" baseline="-25000">
                <a:solidFill>
                  <a:schemeClr val="bg1"/>
                </a:solidFill>
                <a:latin typeface="Arial" charset="0"/>
              </a:rPr>
              <a:t>psurf</a:t>
            </a:r>
            <a:r>
              <a:rPr lang="en-US">
                <a:solidFill>
                  <a:schemeClr val="bg1"/>
                </a:solidFill>
                <a:latin typeface="Arial" charset="0"/>
              </a:rPr>
              <a:t>, T</a:t>
            </a:r>
            <a:r>
              <a:rPr lang="en-US" baseline="-25000">
                <a:solidFill>
                  <a:schemeClr val="bg1"/>
                </a:solidFill>
                <a:latin typeface="Arial" charset="0"/>
              </a:rPr>
              <a:t>mbott</a:t>
            </a:r>
            <a:r>
              <a:rPr lang="en-US">
                <a:solidFill>
                  <a:schemeClr val="bg1"/>
                </a:solidFill>
                <a:latin typeface="Arial" charset="0"/>
              </a:rPr>
              <a:t>, Q</a:t>
            </a:r>
            <a:r>
              <a:rPr lang="en-US" baseline="-25000">
                <a:solidFill>
                  <a:schemeClr val="bg1"/>
                </a:solidFill>
                <a:latin typeface="Arial" charset="0"/>
              </a:rPr>
              <a:t>b</a:t>
            </a:r>
            <a:r>
              <a:rPr lang="en-US">
                <a:solidFill>
                  <a:schemeClr val="bg1"/>
                </a:solidFill>
                <a:latin typeface="Arial" charset="0"/>
              </a:rPr>
              <a:t>, </a:t>
            </a:r>
          </a:p>
          <a:p>
            <a:pPr algn="l"/>
            <a:r>
              <a:rPr lang="en-US">
                <a:solidFill>
                  <a:schemeClr val="bg1"/>
                </a:solidFill>
                <a:latin typeface="Arial" charset="0"/>
              </a:rPr>
              <a:t>Diss</a:t>
            </a:r>
            <a:r>
              <a:rPr lang="en-US" baseline="-25000">
                <a:solidFill>
                  <a:schemeClr val="bg1"/>
                </a:solidFill>
                <a:latin typeface="Arial" charset="0"/>
              </a:rPr>
              <a:t>bot</a:t>
            </a:r>
            <a:r>
              <a:rPr lang="en-US">
                <a:solidFill>
                  <a:schemeClr val="bg1"/>
                </a:solidFill>
                <a:latin typeface="Arial" charset="0"/>
              </a:rPr>
              <a:t>, Diss</a:t>
            </a:r>
            <a:r>
              <a:rPr lang="en-US" baseline="-25000">
                <a:solidFill>
                  <a:schemeClr val="bg1"/>
                </a:solidFill>
                <a:latin typeface="Arial" charset="0"/>
              </a:rPr>
              <a:t>surf</a:t>
            </a:r>
            <a:r>
              <a:rPr lang="en-US">
                <a:solidFill>
                  <a:schemeClr val="bg1"/>
                </a:solidFill>
                <a:latin typeface="Arial" charset="0"/>
              </a:rPr>
              <a:t>, Diss</a:t>
            </a:r>
            <a:r>
              <a:rPr lang="en-US" baseline="-25000">
                <a:solidFill>
                  <a:schemeClr val="bg1"/>
                </a:solidFill>
                <a:latin typeface="Arial" charset="0"/>
              </a:rPr>
              <a:t>wcap</a:t>
            </a:r>
            <a:r>
              <a:rPr lang="en-US">
                <a:solidFill>
                  <a:schemeClr val="bg1"/>
                </a:solidFill>
                <a:latin typeface="Arial" charset="0"/>
              </a:rPr>
              <a:t>,</a:t>
            </a:r>
          </a:p>
          <a:p>
            <a:pPr algn="l"/>
            <a:r>
              <a:rPr lang="en-US">
                <a:solidFill>
                  <a:schemeClr val="bg1"/>
                </a:solidFill>
                <a:latin typeface="Arial" charset="0"/>
              </a:rPr>
              <a:t> U</a:t>
            </a:r>
            <a:r>
              <a:rPr lang="en-US" baseline="-25000">
                <a:solidFill>
                  <a:schemeClr val="bg1"/>
                </a:solidFill>
                <a:latin typeface="Arial" charset="0"/>
              </a:rPr>
              <a:t>bot</a:t>
            </a:r>
            <a:endParaRPr lang="en-US">
              <a:solidFill>
                <a:schemeClr val="bg1"/>
              </a:solidFill>
              <a:latin typeface="Arial" charset="0"/>
            </a:endParaRPr>
          </a:p>
        </p:txBody>
      </p:sp>
      <p:sp>
        <p:nvSpPr>
          <p:cNvPr id="21512" name="Text Box 17"/>
          <p:cNvSpPr txBox="1">
            <a:spLocks noChangeArrowheads="1"/>
          </p:cNvSpPr>
          <p:nvPr/>
        </p:nvSpPr>
        <p:spPr bwMode="auto">
          <a:xfrm rot="18945751">
            <a:off x="5768975" y="487363"/>
            <a:ext cx="2057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Uwind, Vwind, Patm, RH, Tair,</a:t>
            </a:r>
          </a:p>
          <a:p>
            <a:pPr algn="l"/>
            <a:r>
              <a:rPr lang="en-US" sz="1000">
                <a:solidFill>
                  <a:schemeClr val="bg1"/>
                </a:solidFill>
                <a:latin typeface="Arial" charset="0"/>
              </a:rPr>
              <a:t>cloud, rain, evap, SWrad, Lwrad</a:t>
            </a:r>
          </a:p>
          <a:p>
            <a:pPr algn="l"/>
            <a:r>
              <a:rPr lang="en-US" sz="1000">
                <a:solidFill>
                  <a:schemeClr val="bg1"/>
                </a:solidFill>
                <a:latin typeface="Arial" charset="0"/>
              </a:rPr>
              <a:t>LH, HFX, Ustress, Vstress</a:t>
            </a:r>
          </a:p>
        </p:txBody>
      </p:sp>
      <p:sp>
        <p:nvSpPr>
          <p:cNvPr id="21513" name="Line 21"/>
          <p:cNvSpPr>
            <a:spLocks noChangeShapeType="1"/>
          </p:cNvSpPr>
          <p:nvPr/>
        </p:nvSpPr>
        <p:spPr bwMode="auto">
          <a:xfrm rot="18900000">
            <a:off x="5705475" y="676275"/>
            <a:ext cx="1219200" cy="0"/>
          </a:xfrm>
          <a:prstGeom prst="line">
            <a:avLst/>
          </a:prstGeom>
          <a:noFill/>
          <a:ln w="4445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21514" name="Picture 81" descr="Is_c17_sst_frame_1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6002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 Box 9"/>
          <p:cNvSpPr txBox="1">
            <a:spLocks noChangeArrowheads="1"/>
          </p:cNvSpPr>
          <p:nvPr/>
        </p:nvSpPr>
        <p:spPr bwMode="auto">
          <a:xfrm>
            <a:off x="5410207" y="1595440"/>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OCN</a:t>
            </a:r>
          </a:p>
        </p:txBody>
      </p:sp>
      <p:cxnSp>
        <p:nvCxnSpPr>
          <p:cNvPr id="21516" name="Straight Connector 21"/>
          <p:cNvCxnSpPr>
            <a:cxnSpLocks noChangeShapeType="1"/>
          </p:cNvCxnSpPr>
          <p:nvPr/>
        </p:nvCxnSpPr>
        <p:spPr bwMode="auto">
          <a:xfrm rot="5400000" flipH="1" flipV="1">
            <a:off x="3924300" y="1485900"/>
            <a:ext cx="2667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1517" name="Straight Connector 22"/>
          <p:cNvCxnSpPr>
            <a:cxnSpLocks noChangeShapeType="1"/>
          </p:cNvCxnSpPr>
          <p:nvPr/>
        </p:nvCxnSpPr>
        <p:spPr bwMode="auto">
          <a:xfrm>
            <a:off x="5257800" y="2895600"/>
            <a:ext cx="3429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5" name="Straight Connector 21"/>
          <p:cNvCxnSpPr>
            <a:cxnSpLocks noChangeShapeType="1"/>
          </p:cNvCxnSpPr>
          <p:nvPr/>
        </p:nvCxnSpPr>
        <p:spPr bwMode="auto">
          <a:xfrm rot="5400000" flipH="1" flipV="1">
            <a:off x="-419100" y="4991100"/>
            <a:ext cx="1752600" cy="0"/>
          </a:xfrm>
          <a:prstGeom prst="line">
            <a:avLst/>
          </a:prstGeom>
          <a:noFill/>
          <a:ln w="38100" algn="ctr">
            <a:solidFill>
              <a:schemeClr val="accent1">
                <a:lumMod val="60000"/>
                <a:lumOff val="40000"/>
              </a:schemeClr>
            </a:solidFill>
            <a:round/>
            <a:headEnd/>
            <a:tailEnd/>
          </a:ln>
        </p:spPr>
      </p:cxnSp>
      <p:cxnSp>
        <p:nvCxnSpPr>
          <p:cNvPr id="27" name="Straight Connector 21"/>
          <p:cNvCxnSpPr>
            <a:cxnSpLocks noChangeShapeType="1"/>
          </p:cNvCxnSpPr>
          <p:nvPr/>
        </p:nvCxnSpPr>
        <p:spPr bwMode="auto">
          <a:xfrm rot="5400000" flipH="1" flipV="1">
            <a:off x="3352800" y="4953000"/>
            <a:ext cx="1828800" cy="0"/>
          </a:xfrm>
          <a:prstGeom prst="line">
            <a:avLst/>
          </a:prstGeom>
          <a:noFill/>
          <a:ln w="38100" algn="ctr">
            <a:solidFill>
              <a:schemeClr val="accent1">
                <a:lumMod val="60000"/>
                <a:lumOff val="40000"/>
              </a:schemeClr>
            </a:solidFill>
            <a:round/>
            <a:headEnd/>
            <a:tailEnd/>
          </a:ln>
        </p:spPr>
      </p:cxnSp>
      <p:cxnSp>
        <p:nvCxnSpPr>
          <p:cNvPr id="29" name="Straight Connector 22"/>
          <p:cNvCxnSpPr>
            <a:cxnSpLocks noChangeShapeType="1"/>
          </p:cNvCxnSpPr>
          <p:nvPr/>
        </p:nvCxnSpPr>
        <p:spPr bwMode="auto">
          <a:xfrm flipV="1">
            <a:off x="533400" y="3833813"/>
            <a:ext cx="3581400" cy="76200"/>
          </a:xfrm>
          <a:prstGeom prst="line">
            <a:avLst/>
          </a:prstGeom>
          <a:noFill/>
          <a:ln w="25400" algn="ctr">
            <a:solidFill>
              <a:schemeClr val="accent2">
                <a:lumMod val="40000"/>
                <a:lumOff val="60000"/>
              </a:schemeClr>
            </a:solidFill>
            <a:prstDash val="sysDot"/>
            <a:round/>
            <a:headEnd/>
            <a:tailEnd/>
          </a:ln>
        </p:spPr>
      </p:cxnSp>
      <p:sp>
        <p:nvSpPr>
          <p:cNvPr id="21521" name="Freeform 30"/>
          <p:cNvSpPr>
            <a:spLocks/>
          </p:cNvSpPr>
          <p:nvPr/>
        </p:nvSpPr>
        <p:spPr bwMode="auto">
          <a:xfrm>
            <a:off x="457200" y="3657600"/>
            <a:ext cx="3810000" cy="381000"/>
          </a:xfrm>
          <a:custGeom>
            <a:avLst/>
            <a:gdLst>
              <a:gd name="T0" fmla="*/ 0 w 4440265"/>
              <a:gd name="T1" fmla="*/ 1055308254 h 250555"/>
              <a:gd name="T2" fmla="*/ 15236 w 4440265"/>
              <a:gd name="T3" fmla="*/ 987588722 h 250555"/>
              <a:gd name="T4" fmla="*/ 30831 w 4440265"/>
              <a:gd name="T5" fmla="*/ 378100904 h 250555"/>
              <a:gd name="T6" fmla="*/ 38812 w 4440265"/>
              <a:gd name="T7" fmla="*/ 107220218 h 250555"/>
              <a:gd name="T8" fmla="*/ 43527 w 4440265"/>
              <a:gd name="T9" fmla="*/ 107220218 h 250555"/>
              <a:gd name="T10" fmla="*/ 44978 w 4440265"/>
              <a:gd name="T11" fmla="*/ 445823809 h 250555"/>
              <a:gd name="T12" fmla="*/ 49694 w 4440265"/>
              <a:gd name="T13" fmla="*/ 987588722 h 250555"/>
              <a:gd name="T14" fmla="*/ 58036 w 4440265"/>
              <a:gd name="T15" fmla="*/ 1089166668 h 250555"/>
              <a:gd name="T16" fmla="*/ 65653 w 4440265"/>
              <a:gd name="T17" fmla="*/ 987588722 h 250555"/>
              <a:gd name="T18" fmla="*/ 72181 w 4440265"/>
              <a:gd name="T19" fmla="*/ 818286071 h 250555"/>
              <a:gd name="T20" fmla="*/ 77623 w 4440265"/>
              <a:gd name="T21" fmla="*/ 615125226 h 250555"/>
              <a:gd name="T22" fmla="*/ 83427 w 4440265"/>
              <a:gd name="T23" fmla="*/ 344244063 h 250555"/>
              <a:gd name="T24" fmla="*/ 88142 w 4440265"/>
              <a:gd name="T25" fmla="*/ 174940680 h 250555"/>
              <a:gd name="T26" fmla="*/ 92858 w 4440265"/>
              <a:gd name="T27" fmla="*/ 107220218 h 250555"/>
              <a:gd name="T28" fmla="*/ 95760 w 4440265"/>
              <a:gd name="T29" fmla="*/ 107220218 h 250555"/>
              <a:gd name="T30" fmla="*/ 97211 w 4440265"/>
              <a:gd name="T31" fmla="*/ 378100904 h 250555"/>
              <a:gd name="T32" fmla="*/ 99023 w 4440265"/>
              <a:gd name="T33" fmla="*/ 648983641 h 250555"/>
              <a:gd name="T34" fmla="*/ 102651 w 4440265"/>
              <a:gd name="T35" fmla="*/ 953728508 h 250555"/>
              <a:gd name="T36" fmla="*/ 108818 w 4440265"/>
              <a:gd name="T37" fmla="*/ 1021451639 h 250555"/>
              <a:gd name="T38" fmla="*/ 118610 w 4440265"/>
              <a:gd name="T39" fmla="*/ 953728508 h 250555"/>
              <a:gd name="T40" fmla="*/ 126954 w 4440265"/>
              <a:gd name="T41" fmla="*/ 750568338 h 250555"/>
              <a:gd name="T42" fmla="*/ 132033 w 4440265"/>
              <a:gd name="T43" fmla="*/ 513545480 h 250555"/>
              <a:gd name="T44" fmla="*/ 136022 w 4440265"/>
              <a:gd name="T45" fmla="*/ 310384521 h 250555"/>
              <a:gd name="T46" fmla="*/ 139649 w 4440265"/>
              <a:gd name="T47" fmla="*/ 174940680 h 250555"/>
              <a:gd name="T48" fmla="*/ 144002 w 4440265"/>
              <a:gd name="T49" fmla="*/ 39501123 h 250555"/>
              <a:gd name="T50" fmla="*/ 146904 w 4440265"/>
              <a:gd name="T51" fmla="*/ 73363098 h 250555"/>
              <a:gd name="T52" fmla="*/ 148717 w 4440265"/>
              <a:gd name="T53" fmla="*/ 242664766 h 250555"/>
              <a:gd name="T54" fmla="*/ 150168 w 4440265"/>
              <a:gd name="T55" fmla="*/ 445823809 h 250555"/>
              <a:gd name="T56" fmla="*/ 151619 w 4440265"/>
              <a:gd name="T57" fmla="*/ 682848806 h 250555"/>
              <a:gd name="T58" fmla="*/ 154158 w 4440265"/>
              <a:gd name="T59" fmla="*/ 818286071 h 250555"/>
              <a:gd name="T60" fmla="*/ 157422 w 4440265"/>
              <a:gd name="T61" fmla="*/ 953728508 h 250555"/>
              <a:gd name="T62" fmla="*/ 166490 w 4440265"/>
              <a:gd name="T63" fmla="*/ 953728508 h 250555"/>
              <a:gd name="T64" fmla="*/ 172294 w 4440265"/>
              <a:gd name="T65" fmla="*/ 886010551 h 250555"/>
              <a:gd name="T66" fmla="*/ 177734 w 4440265"/>
              <a:gd name="T67" fmla="*/ 784428103 h 250555"/>
              <a:gd name="T68" fmla="*/ 183175 w 4440265"/>
              <a:gd name="T69" fmla="*/ 581265459 h 250555"/>
              <a:gd name="T70" fmla="*/ 187891 w 4440265"/>
              <a:gd name="T71" fmla="*/ 310384521 h 250555"/>
              <a:gd name="T72" fmla="*/ 191880 w 4440265"/>
              <a:gd name="T73" fmla="*/ 141079677 h 250555"/>
              <a:gd name="T74" fmla="*/ 195146 w 4440265"/>
              <a:gd name="T75" fmla="*/ 39501123 h 250555"/>
              <a:gd name="T76" fmla="*/ 198048 w 4440265"/>
              <a:gd name="T77" fmla="*/ 5640587 h 250555"/>
              <a:gd name="T78" fmla="*/ 200949 w 4440265"/>
              <a:gd name="T79" fmla="*/ 73363098 h 250555"/>
              <a:gd name="T80" fmla="*/ 202037 w 4440265"/>
              <a:gd name="T81" fmla="*/ 242664766 h 250555"/>
              <a:gd name="T82" fmla="*/ 202763 w 4440265"/>
              <a:gd name="T83" fmla="*/ 445823809 h 250555"/>
              <a:gd name="T84" fmla="*/ 204212 w 4440265"/>
              <a:gd name="T85" fmla="*/ 648983641 h 250555"/>
              <a:gd name="T86" fmla="*/ 206390 w 4440265"/>
              <a:gd name="T87" fmla="*/ 784428103 h 250555"/>
              <a:gd name="T88" fmla="*/ 207841 w 4440265"/>
              <a:gd name="T89" fmla="*/ 784428103 h 2505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40265"/>
              <a:gd name="T136" fmla="*/ 0 h 250555"/>
              <a:gd name="T137" fmla="*/ 4440265 w 4440265"/>
              <a:gd name="T138" fmla="*/ 250555 h 2505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40265" h="250555">
                <a:moveTo>
                  <a:pt x="0" y="241514"/>
                </a:moveTo>
                <a:lnTo>
                  <a:pt x="325465" y="226016"/>
                </a:lnTo>
                <a:cubicBezTo>
                  <a:pt x="435245" y="200186"/>
                  <a:pt x="574729" y="120111"/>
                  <a:pt x="658678" y="86531"/>
                </a:cubicBezTo>
                <a:cubicBezTo>
                  <a:pt x="742627" y="52951"/>
                  <a:pt x="783957" y="34870"/>
                  <a:pt x="829160" y="24538"/>
                </a:cubicBezTo>
                <a:cubicBezTo>
                  <a:pt x="874363" y="14206"/>
                  <a:pt x="907943" y="11623"/>
                  <a:pt x="929899" y="24538"/>
                </a:cubicBezTo>
                <a:cubicBezTo>
                  <a:pt x="951855" y="37453"/>
                  <a:pt x="938939" y="68450"/>
                  <a:pt x="960895" y="102030"/>
                </a:cubicBezTo>
                <a:cubicBezTo>
                  <a:pt x="982851" y="135610"/>
                  <a:pt x="1015139" y="201477"/>
                  <a:pt x="1061634" y="226016"/>
                </a:cubicBezTo>
                <a:cubicBezTo>
                  <a:pt x="1108129" y="250555"/>
                  <a:pt x="1183038" y="249263"/>
                  <a:pt x="1239865" y="249263"/>
                </a:cubicBezTo>
                <a:cubicBezTo>
                  <a:pt x="1296692" y="249263"/>
                  <a:pt x="1352228" y="236348"/>
                  <a:pt x="1402597" y="226016"/>
                </a:cubicBezTo>
                <a:cubicBezTo>
                  <a:pt x="1452966" y="215684"/>
                  <a:pt x="1499462" y="201477"/>
                  <a:pt x="1542082" y="187270"/>
                </a:cubicBezTo>
                <a:cubicBezTo>
                  <a:pt x="1584702" y="173063"/>
                  <a:pt x="1618282" y="158856"/>
                  <a:pt x="1658319" y="140775"/>
                </a:cubicBezTo>
                <a:cubicBezTo>
                  <a:pt x="1698356" y="122694"/>
                  <a:pt x="1744852" y="95572"/>
                  <a:pt x="1782306" y="78782"/>
                </a:cubicBezTo>
                <a:cubicBezTo>
                  <a:pt x="1819760" y="61992"/>
                  <a:pt x="1849465" y="49077"/>
                  <a:pt x="1883045" y="40036"/>
                </a:cubicBezTo>
                <a:cubicBezTo>
                  <a:pt x="1916625" y="30995"/>
                  <a:pt x="1956662" y="27121"/>
                  <a:pt x="1983784" y="24538"/>
                </a:cubicBezTo>
                <a:cubicBezTo>
                  <a:pt x="2010906" y="21955"/>
                  <a:pt x="2030279" y="14206"/>
                  <a:pt x="2045777" y="24538"/>
                </a:cubicBezTo>
                <a:cubicBezTo>
                  <a:pt x="2061275" y="34870"/>
                  <a:pt x="2065149" y="65867"/>
                  <a:pt x="2076773" y="86531"/>
                </a:cubicBezTo>
                <a:cubicBezTo>
                  <a:pt x="2088397" y="107195"/>
                  <a:pt x="2096146" y="126568"/>
                  <a:pt x="2115519" y="148524"/>
                </a:cubicBezTo>
                <a:cubicBezTo>
                  <a:pt x="2134892" y="170480"/>
                  <a:pt x="2158140" y="204060"/>
                  <a:pt x="2193011" y="218267"/>
                </a:cubicBezTo>
                <a:cubicBezTo>
                  <a:pt x="2227882" y="232474"/>
                  <a:pt x="2267919" y="233765"/>
                  <a:pt x="2324746" y="233765"/>
                </a:cubicBezTo>
                <a:cubicBezTo>
                  <a:pt x="2381573" y="233765"/>
                  <a:pt x="2469397" y="228599"/>
                  <a:pt x="2533973" y="218267"/>
                </a:cubicBezTo>
                <a:cubicBezTo>
                  <a:pt x="2598549" y="207935"/>
                  <a:pt x="2664418" y="188562"/>
                  <a:pt x="2712204" y="171772"/>
                </a:cubicBezTo>
                <a:cubicBezTo>
                  <a:pt x="2759990" y="154982"/>
                  <a:pt x="2788404" y="134318"/>
                  <a:pt x="2820692" y="117528"/>
                </a:cubicBezTo>
                <a:cubicBezTo>
                  <a:pt x="2852980" y="100738"/>
                  <a:pt x="2878811" y="83948"/>
                  <a:pt x="2905933" y="71033"/>
                </a:cubicBezTo>
                <a:cubicBezTo>
                  <a:pt x="2933055" y="58118"/>
                  <a:pt x="2955011" y="50368"/>
                  <a:pt x="2983424" y="40036"/>
                </a:cubicBezTo>
                <a:cubicBezTo>
                  <a:pt x="3011837" y="29704"/>
                  <a:pt x="3050584" y="12914"/>
                  <a:pt x="3076414" y="9040"/>
                </a:cubicBezTo>
                <a:cubicBezTo>
                  <a:pt x="3102244" y="5166"/>
                  <a:pt x="3121617" y="9040"/>
                  <a:pt x="3138407" y="16789"/>
                </a:cubicBezTo>
                <a:cubicBezTo>
                  <a:pt x="3155197" y="24538"/>
                  <a:pt x="3165529" y="41328"/>
                  <a:pt x="3177153" y="55535"/>
                </a:cubicBezTo>
                <a:cubicBezTo>
                  <a:pt x="3188777" y="69742"/>
                  <a:pt x="3197818" y="85240"/>
                  <a:pt x="3208150" y="102030"/>
                </a:cubicBezTo>
                <a:cubicBezTo>
                  <a:pt x="3218482" y="118820"/>
                  <a:pt x="3224939" y="142067"/>
                  <a:pt x="3239146" y="156274"/>
                </a:cubicBezTo>
                <a:cubicBezTo>
                  <a:pt x="3253353" y="170481"/>
                  <a:pt x="3272726" y="176938"/>
                  <a:pt x="3293390" y="187270"/>
                </a:cubicBezTo>
                <a:cubicBezTo>
                  <a:pt x="3314055" y="197602"/>
                  <a:pt x="3319221" y="213101"/>
                  <a:pt x="3363133" y="218267"/>
                </a:cubicBezTo>
                <a:cubicBezTo>
                  <a:pt x="3407045" y="223433"/>
                  <a:pt x="3503909" y="220850"/>
                  <a:pt x="3556861" y="218267"/>
                </a:cubicBezTo>
                <a:cubicBezTo>
                  <a:pt x="3609813" y="215684"/>
                  <a:pt x="3640811" y="209227"/>
                  <a:pt x="3680848" y="202769"/>
                </a:cubicBezTo>
                <a:cubicBezTo>
                  <a:pt x="3720885" y="196311"/>
                  <a:pt x="3758339" y="191145"/>
                  <a:pt x="3797085" y="179521"/>
                </a:cubicBezTo>
                <a:cubicBezTo>
                  <a:pt x="3835831" y="167897"/>
                  <a:pt x="3877159" y="151107"/>
                  <a:pt x="3913322" y="133026"/>
                </a:cubicBezTo>
                <a:cubicBezTo>
                  <a:pt x="3949485" y="114945"/>
                  <a:pt x="3983064" y="87823"/>
                  <a:pt x="4014061" y="71033"/>
                </a:cubicBezTo>
                <a:cubicBezTo>
                  <a:pt x="4045058" y="54243"/>
                  <a:pt x="4073471" y="42619"/>
                  <a:pt x="4099302" y="32287"/>
                </a:cubicBezTo>
                <a:cubicBezTo>
                  <a:pt x="4125133" y="21955"/>
                  <a:pt x="4147089" y="14206"/>
                  <a:pt x="4169045" y="9040"/>
                </a:cubicBezTo>
                <a:cubicBezTo>
                  <a:pt x="4191001" y="3874"/>
                  <a:pt x="4210374" y="0"/>
                  <a:pt x="4231038" y="1291"/>
                </a:cubicBezTo>
                <a:cubicBezTo>
                  <a:pt x="4251702" y="2582"/>
                  <a:pt x="4278824" y="7748"/>
                  <a:pt x="4293031" y="16789"/>
                </a:cubicBezTo>
                <a:cubicBezTo>
                  <a:pt x="4307238" y="25830"/>
                  <a:pt x="4309820" y="41328"/>
                  <a:pt x="4316278" y="55535"/>
                </a:cubicBezTo>
                <a:cubicBezTo>
                  <a:pt x="4322736" y="69742"/>
                  <a:pt x="4324028" y="86532"/>
                  <a:pt x="4331777" y="102030"/>
                </a:cubicBezTo>
                <a:cubicBezTo>
                  <a:pt x="4339526" y="117528"/>
                  <a:pt x="4349858" y="135609"/>
                  <a:pt x="4362773" y="148524"/>
                </a:cubicBezTo>
                <a:cubicBezTo>
                  <a:pt x="4375688" y="161439"/>
                  <a:pt x="4396353" y="174355"/>
                  <a:pt x="4409268" y="179521"/>
                </a:cubicBezTo>
                <a:cubicBezTo>
                  <a:pt x="4422183" y="184687"/>
                  <a:pt x="4431224" y="182104"/>
                  <a:pt x="4440265" y="179521"/>
                </a:cubicBezTo>
              </a:path>
            </a:pathLst>
          </a:cu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1522" name="Freeform 31"/>
          <p:cNvSpPr>
            <a:spLocks/>
          </p:cNvSpPr>
          <p:nvPr/>
        </p:nvSpPr>
        <p:spPr bwMode="auto">
          <a:xfrm>
            <a:off x="457200" y="5791200"/>
            <a:ext cx="1905000" cy="76200"/>
          </a:xfrm>
          <a:custGeom>
            <a:avLst/>
            <a:gdLst>
              <a:gd name="T0" fmla="*/ 0 w 4440265"/>
              <a:gd name="T1" fmla="*/ 0 h 250555"/>
              <a:gd name="T2" fmla="*/ 0 w 4440265"/>
              <a:gd name="T3" fmla="*/ 0 h 250555"/>
              <a:gd name="T4" fmla="*/ 0 w 4440265"/>
              <a:gd name="T5" fmla="*/ 0 h 250555"/>
              <a:gd name="T6" fmla="*/ 0 w 4440265"/>
              <a:gd name="T7" fmla="*/ 0 h 250555"/>
              <a:gd name="T8" fmla="*/ 0 w 4440265"/>
              <a:gd name="T9" fmla="*/ 0 h 250555"/>
              <a:gd name="T10" fmla="*/ 0 w 4440265"/>
              <a:gd name="T11" fmla="*/ 0 h 250555"/>
              <a:gd name="T12" fmla="*/ 0 w 4440265"/>
              <a:gd name="T13" fmla="*/ 0 h 250555"/>
              <a:gd name="T14" fmla="*/ 0 w 4440265"/>
              <a:gd name="T15" fmla="*/ 0 h 250555"/>
              <a:gd name="T16" fmla="*/ 0 w 4440265"/>
              <a:gd name="T17" fmla="*/ 0 h 250555"/>
              <a:gd name="T18" fmla="*/ 0 w 4440265"/>
              <a:gd name="T19" fmla="*/ 0 h 250555"/>
              <a:gd name="T20" fmla="*/ 0 w 4440265"/>
              <a:gd name="T21" fmla="*/ 0 h 250555"/>
              <a:gd name="T22" fmla="*/ 0 w 4440265"/>
              <a:gd name="T23" fmla="*/ 0 h 250555"/>
              <a:gd name="T24" fmla="*/ 0 w 4440265"/>
              <a:gd name="T25" fmla="*/ 0 h 250555"/>
              <a:gd name="T26" fmla="*/ 0 w 4440265"/>
              <a:gd name="T27" fmla="*/ 0 h 250555"/>
              <a:gd name="T28" fmla="*/ 0 w 4440265"/>
              <a:gd name="T29" fmla="*/ 0 h 250555"/>
              <a:gd name="T30" fmla="*/ 0 w 4440265"/>
              <a:gd name="T31" fmla="*/ 0 h 250555"/>
              <a:gd name="T32" fmla="*/ 0 w 4440265"/>
              <a:gd name="T33" fmla="*/ 0 h 250555"/>
              <a:gd name="T34" fmla="*/ 0 w 4440265"/>
              <a:gd name="T35" fmla="*/ 0 h 250555"/>
              <a:gd name="T36" fmla="*/ 0 w 4440265"/>
              <a:gd name="T37" fmla="*/ 0 h 250555"/>
              <a:gd name="T38" fmla="*/ 0 w 4440265"/>
              <a:gd name="T39" fmla="*/ 0 h 250555"/>
              <a:gd name="T40" fmla="*/ 0 w 4440265"/>
              <a:gd name="T41" fmla="*/ 0 h 250555"/>
              <a:gd name="T42" fmla="*/ 0 w 4440265"/>
              <a:gd name="T43" fmla="*/ 0 h 250555"/>
              <a:gd name="T44" fmla="*/ 0 w 4440265"/>
              <a:gd name="T45" fmla="*/ 0 h 250555"/>
              <a:gd name="T46" fmla="*/ 0 w 4440265"/>
              <a:gd name="T47" fmla="*/ 0 h 250555"/>
              <a:gd name="T48" fmla="*/ 0 w 4440265"/>
              <a:gd name="T49" fmla="*/ 0 h 250555"/>
              <a:gd name="T50" fmla="*/ 0 w 4440265"/>
              <a:gd name="T51" fmla="*/ 0 h 250555"/>
              <a:gd name="T52" fmla="*/ 0 w 4440265"/>
              <a:gd name="T53" fmla="*/ 0 h 250555"/>
              <a:gd name="T54" fmla="*/ 0 w 4440265"/>
              <a:gd name="T55" fmla="*/ 0 h 250555"/>
              <a:gd name="T56" fmla="*/ 0 w 4440265"/>
              <a:gd name="T57" fmla="*/ 0 h 250555"/>
              <a:gd name="T58" fmla="*/ 0 w 4440265"/>
              <a:gd name="T59" fmla="*/ 0 h 250555"/>
              <a:gd name="T60" fmla="*/ 0 w 4440265"/>
              <a:gd name="T61" fmla="*/ 0 h 250555"/>
              <a:gd name="T62" fmla="*/ 0 w 4440265"/>
              <a:gd name="T63" fmla="*/ 0 h 250555"/>
              <a:gd name="T64" fmla="*/ 0 w 4440265"/>
              <a:gd name="T65" fmla="*/ 0 h 250555"/>
              <a:gd name="T66" fmla="*/ 0 w 4440265"/>
              <a:gd name="T67" fmla="*/ 0 h 250555"/>
              <a:gd name="T68" fmla="*/ 0 w 4440265"/>
              <a:gd name="T69" fmla="*/ 0 h 250555"/>
              <a:gd name="T70" fmla="*/ 0 w 4440265"/>
              <a:gd name="T71" fmla="*/ 0 h 250555"/>
              <a:gd name="T72" fmla="*/ 0 w 4440265"/>
              <a:gd name="T73" fmla="*/ 0 h 250555"/>
              <a:gd name="T74" fmla="*/ 0 w 4440265"/>
              <a:gd name="T75" fmla="*/ 0 h 250555"/>
              <a:gd name="T76" fmla="*/ 0 w 4440265"/>
              <a:gd name="T77" fmla="*/ 0 h 250555"/>
              <a:gd name="T78" fmla="*/ 0 w 4440265"/>
              <a:gd name="T79" fmla="*/ 0 h 250555"/>
              <a:gd name="T80" fmla="*/ 0 w 4440265"/>
              <a:gd name="T81" fmla="*/ 0 h 250555"/>
              <a:gd name="T82" fmla="*/ 0 w 4440265"/>
              <a:gd name="T83" fmla="*/ 0 h 250555"/>
              <a:gd name="T84" fmla="*/ 0 w 4440265"/>
              <a:gd name="T85" fmla="*/ 0 h 250555"/>
              <a:gd name="T86" fmla="*/ 0 w 4440265"/>
              <a:gd name="T87" fmla="*/ 0 h 250555"/>
              <a:gd name="T88" fmla="*/ 0 w 4440265"/>
              <a:gd name="T89" fmla="*/ 0 h 2505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40265"/>
              <a:gd name="T136" fmla="*/ 0 h 250555"/>
              <a:gd name="T137" fmla="*/ 4440265 w 4440265"/>
              <a:gd name="T138" fmla="*/ 250555 h 2505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40265" h="250555">
                <a:moveTo>
                  <a:pt x="0" y="241514"/>
                </a:moveTo>
                <a:lnTo>
                  <a:pt x="325465" y="226016"/>
                </a:lnTo>
                <a:cubicBezTo>
                  <a:pt x="435245" y="200186"/>
                  <a:pt x="574729" y="120111"/>
                  <a:pt x="658678" y="86531"/>
                </a:cubicBezTo>
                <a:cubicBezTo>
                  <a:pt x="742627" y="52951"/>
                  <a:pt x="783957" y="34870"/>
                  <a:pt x="829160" y="24538"/>
                </a:cubicBezTo>
                <a:cubicBezTo>
                  <a:pt x="874363" y="14206"/>
                  <a:pt x="907943" y="11623"/>
                  <a:pt x="929899" y="24538"/>
                </a:cubicBezTo>
                <a:cubicBezTo>
                  <a:pt x="951855" y="37453"/>
                  <a:pt x="938939" y="68450"/>
                  <a:pt x="960895" y="102030"/>
                </a:cubicBezTo>
                <a:cubicBezTo>
                  <a:pt x="982851" y="135610"/>
                  <a:pt x="1015139" y="201477"/>
                  <a:pt x="1061634" y="226016"/>
                </a:cubicBezTo>
                <a:cubicBezTo>
                  <a:pt x="1108129" y="250555"/>
                  <a:pt x="1183038" y="249263"/>
                  <a:pt x="1239865" y="249263"/>
                </a:cubicBezTo>
                <a:cubicBezTo>
                  <a:pt x="1296692" y="249263"/>
                  <a:pt x="1352228" y="236348"/>
                  <a:pt x="1402597" y="226016"/>
                </a:cubicBezTo>
                <a:cubicBezTo>
                  <a:pt x="1452966" y="215684"/>
                  <a:pt x="1499462" y="201477"/>
                  <a:pt x="1542082" y="187270"/>
                </a:cubicBezTo>
                <a:cubicBezTo>
                  <a:pt x="1584702" y="173063"/>
                  <a:pt x="1618282" y="158856"/>
                  <a:pt x="1658319" y="140775"/>
                </a:cubicBezTo>
                <a:cubicBezTo>
                  <a:pt x="1698356" y="122694"/>
                  <a:pt x="1744852" y="95572"/>
                  <a:pt x="1782306" y="78782"/>
                </a:cubicBezTo>
                <a:cubicBezTo>
                  <a:pt x="1819760" y="61992"/>
                  <a:pt x="1849465" y="49077"/>
                  <a:pt x="1883045" y="40036"/>
                </a:cubicBezTo>
                <a:cubicBezTo>
                  <a:pt x="1916625" y="30995"/>
                  <a:pt x="1956662" y="27121"/>
                  <a:pt x="1983784" y="24538"/>
                </a:cubicBezTo>
                <a:cubicBezTo>
                  <a:pt x="2010906" y="21955"/>
                  <a:pt x="2030279" y="14206"/>
                  <a:pt x="2045777" y="24538"/>
                </a:cubicBezTo>
                <a:cubicBezTo>
                  <a:pt x="2061275" y="34870"/>
                  <a:pt x="2065149" y="65867"/>
                  <a:pt x="2076773" y="86531"/>
                </a:cubicBezTo>
                <a:cubicBezTo>
                  <a:pt x="2088397" y="107195"/>
                  <a:pt x="2096146" y="126568"/>
                  <a:pt x="2115519" y="148524"/>
                </a:cubicBezTo>
                <a:cubicBezTo>
                  <a:pt x="2134892" y="170480"/>
                  <a:pt x="2158140" y="204060"/>
                  <a:pt x="2193011" y="218267"/>
                </a:cubicBezTo>
                <a:cubicBezTo>
                  <a:pt x="2227882" y="232474"/>
                  <a:pt x="2267919" y="233765"/>
                  <a:pt x="2324746" y="233765"/>
                </a:cubicBezTo>
                <a:cubicBezTo>
                  <a:pt x="2381573" y="233765"/>
                  <a:pt x="2469397" y="228599"/>
                  <a:pt x="2533973" y="218267"/>
                </a:cubicBezTo>
                <a:cubicBezTo>
                  <a:pt x="2598549" y="207935"/>
                  <a:pt x="2664418" y="188562"/>
                  <a:pt x="2712204" y="171772"/>
                </a:cubicBezTo>
                <a:cubicBezTo>
                  <a:pt x="2759990" y="154982"/>
                  <a:pt x="2788404" y="134318"/>
                  <a:pt x="2820692" y="117528"/>
                </a:cubicBezTo>
                <a:cubicBezTo>
                  <a:pt x="2852980" y="100738"/>
                  <a:pt x="2878811" y="83948"/>
                  <a:pt x="2905933" y="71033"/>
                </a:cubicBezTo>
                <a:cubicBezTo>
                  <a:pt x="2933055" y="58118"/>
                  <a:pt x="2955011" y="50368"/>
                  <a:pt x="2983424" y="40036"/>
                </a:cubicBezTo>
                <a:cubicBezTo>
                  <a:pt x="3011837" y="29704"/>
                  <a:pt x="3050584" y="12914"/>
                  <a:pt x="3076414" y="9040"/>
                </a:cubicBezTo>
                <a:cubicBezTo>
                  <a:pt x="3102244" y="5166"/>
                  <a:pt x="3121617" y="9040"/>
                  <a:pt x="3138407" y="16789"/>
                </a:cubicBezTo>
                <a:cubicBezTo>
                  <a:pt x="3155197" y="24538"/>
                  <a:pt x="3165529" y="41328"/>
                  <a:pt x="3177153" y="55535"/>
                </a:cubicBezTo>
                <a:cubicBezTo>
                  <a:pt x="3188777" y="69742"/>
                  <a:pt x="3197818" y="85240"/>
                  <a:pt x="3208150" y="102030"/>
                </a:cubicBezTo>
                <a:cubicBezTo>
                  <a:pt x="3218482" y="118820"/>
                  <a:pt x="3224939" y="142067"/>
                  <a:pt x="3239146" y="156274"/>
                </a:cubicBezTo>
                <a:cubicBezTo>
                  <a:pt x="3253353" y="170481"/>
                  <a:pt x="3272726" y="176938"/>
                  <a:pt x="3293390" y="187270"/>
                </a:cubicBezTo>
                <a:cubicBezTo>
                  <a:pt x="3314055" y="197602"/>
                  <a:pt x="3319221" y="213101"/>
                  <a:pt x="3363133" y="218267"/>
                </a:cubicBezTo>
                <a:cubicBezTo>
                  <a:pt x="3407045" y="223433"/>
                  <a:pt x="3503909" y="220850"/>
                  <a:pt x="3556861" y="218267"/>
                </a:cubicBezTo>
                <a:cubicBezTo>
                  <a:pt x="3609813" y="215684"/>
                  <a:pt x="3640811" y="209227"/>
                  <a:pt x="3680848" y="202769"/>
                </a:cubicBezTo>
                <a:cubicBezTo>
                  <a:pt x="3720885" y="196311"/>
                  <a:pt x="3758339" y="191145"/>
                  <a:pt x="3797085" y="179521"/>
                </a:cubicBezTo>
                <a:cubicBezTo>
                  <a:pt x="3835831" y="167897"/>
                  <a:pt x="3877159" y="151107"/>
                  <a:pt x="3913322" y="133026"/>
                </a:cubicBezTo>
                <a:cubicBezTo>
                  <a:pt x="3949485" y="114945"/>
                  <a:pt x="3983064" y="87823"/>
                  <a:pt x="4014061" y="71033"/>
                </a:cubicBezTo>
                <a:cubicBezTo>
                  <a:pt x="4045058" y="54243"/>
                  <a:pt x="4073471" y="42619"/>
                  <a:pt x="4099302" y="32287"/>
                </a:cubicBezTo>
                <a:cubicBezTo>
                  <a:pt x="4125133" y="21955"/>
                  <a:pt x="4147089" y="14206"/>
                  <a:pt x="4169045" y="9040"/>
                </a:cubicBezTo>
                <a:cubicBezTo>
                  <a:pt x="4191001" y="3874"/>
                  <a:pt x="4210374" y="0"/>
                  <a:pt x="4231038" y="1291"/>
                </a:cubicBezTo>
                <a:cubicBezTo>
                  <a:pt x="4251702" y="2582"/>
                  <a:pt x="4278824" y="7748"/>
                  <a:pt x="4293031" y="16789"/>
                </a:cubicBezTo>
                <a:cubicBezTo>
                  <a:pt x="4307238" y="25830"/>
                  <a:pt x="4309820" y="41328"/>
                  <a:pt x="4316278" y="55535"/>
                </a:cubicBezTo>
                <a:cubicBezTo>
                  <a:pt x="4322736" y="69742"/>
                  <a:pt x="4324028" y="86532"/>
                  <a:pt x="4331777" y="102030"/>
                </a:cubicBezTo>
                <a:cubicBezTo>
                  <a:pt x="4339526" y="117528"/>
                  <a:pt x="4349858" y="135609"/>
                  <a:pt x="4362773" y="148524"/>
                </a:cubicBezTo>
                <a:cubicBezTo>
                  <a:pt x="4375688" y="161439"/>
                  <a:pt x="4396353" y="174355"/>
                  <a:pt x="4409268" y="179521"/>
                </a:cubicBezTo>
                <a:cubicBezTo>
                  <a:pt x="4422183" y="184687"/>
                  <a:pt x="4431224" y="182104"/>
                  <a:pt x="4440265" y="179521"/>
                </a:cubicBezTo>
              </a:path>
            </a:pathLst>
          </a:cu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1523" name="Freeform 33"/>
          <p:cNvSpPr>
            <a:spLocks/>
          </p:cNvSpPr>
          <p:nvPr/>
        </p:nvSpPr>
        <p:spPr bwMode="auto">
          <a:xfrm>
            <a:off x="2362200" y="5776913"/>
            <a:ext cx="1905000" cy="76200"/>
          </a:xfrm>
          <a:custGeom>
            <a:avLst/>
            <a:gdLst>
              <a:gd name="T0" fmla="*/ 0 w 4440265"/>
              <a:gd name="T1" fmla="*/ 0 h 250555"/>
              <a:gd name="T2" fmla="*/ 0 w 4440265"/>
              <a:gd name="T3" fmla="*/ 0 h 250555"/>
              <a:gd name="T4" fmla="*/ 0 w 4440265"/>
              <a:gd name="T5" fmla="*/ 0 h 250555"/>
              <a:gd name="T6" fmla="*/ 0 w 4440265"/>
              <a:gd name="T7" fmla="*/ 0 h 250555"/>
              <a:gd name="T8" fmla="*/ 0 w 4440265"/>
              <a:gd name="T9" fmla="*/ 0 h 250555"/>
              <a:gd name="T10" fmla="*/ 0 w 4440265"/>
              <a:gd name="T11" fmla="*/ 0 h 250555"/>
              <a:gd name="T12" fmla="*/ 0 w 4440265"/>
              <a:gd name="T13" fmla="*/ 0 h 250555"/>
              <a:gd name="T14" fmla="*/ 0 w 4440265"/>
              <a:gd name="T15" fmla="*/ 0 h 250555"/>
              <a:gd name="T16" fmla="*/ 0 w 4440265"/>
              <a:gd name="T17" fmla="*/ 0 h 250555"/>
              <a:gd name="T18" fmla="*/ 0 w 4440265"/>
              <a:gd name="T19" fmla="*/ 0 h 250555"/>
              <a:gd name="T20" fmla="*/ 0 w 4440265"/>
              <a:gd name="T21" fmla="*/ 0 h 250555"/>
              <a:gd name="T22" fmla="*/ 0 w 4440265"/>
              <a:gd name="T23" fmla="*/ 0 h 250555"/>
              <a:gd name="T24" fmla="*/ 0 w 4440265"/>
              <a:gd name="T25" fmla="*/ 0 h 250555"/>
              <a:gd name="T26" fmla="*/ 0 w 4440265"/>
              <a:gd name="T27" fmla="*/ 0 h 250555"/>
              <a:gd name="T28" fmla="*/ 0 w 4440265"/>
              <a:gd name="T29" fmla="*/ 0 h 250555"/>
              <a:gd name="T30" fmla="*/ 0 w 4440265"/>
              <a:gd name="T31" fmla="*/ 0 h 250555"/>
              <a:gd name="T32" fmla="*/ 0 w 4440265"/>
              <a:gd name="T33" fmla="*/ 0 h 250555"/>
              <a:gd name="T34" fmla="*/ 0 w 4440265"/>
              <a:gd name="T35" fmla="*/ 0 h 250555"/>
              <a:gd name="T36" fmla="*/ 0 w 4440265"/>
              <a:gd name="T37" fmla="*/ 0 h 250555"/>
              <a:gd name="T38" fmla="*/ 0 w 4440265"/>
              <a:gd name="T39" fmla="*/ 0 h 250555"/>
              <a:gd name="T40" fmla="*/ 0 w 4440265"/>
              <a:gd name="T41" fmla="*/ 0 h 250555"/>
              <a:gd name="T42" fmla="*/ 0 w 4440265"/>
              <a:gd name="T43" fmla="*/ 0 h 250555"/>
              <a:gd name="T44" fmla="*/ 0 w 4440265"/>
              <a:gd name="T45" fmla="*/ 0 h 250555"/>
              <a:gd name="T46" fmla="*/ 0 w 4440265"/>
              <a:gd name="T47" fmla="*/ 0 h 250555"/>
              <a:gd name="T48" fmla="*/ 0 w 4440265"/>
              <a:gd name="T49" fmla="*/ 0 h 250555"/>
              <a:gd name="T50" fmla="*/ 0 w 4440265"/>
              <a:gd name="T51" fmla="*/ 0 h 250555"/>
              <a:gd name="T52" fmla="*/ 0 w 4440265"/>
              <a:gd name="T53" fmla="*/ 0 h 250555"/>
              <a:gd name="T54" fmla="*/ 0 w 4440265"/>
              <a:gd name="T55" fmla="*/ 0 h 250555"/>
              <a:gd name="T56" fmla="*/ 0 w 4440265"/>
              <a:gd name="T57" fmla="*/ 0 h 250555"/>
              <a:gd name="T58" fmla="*/ 0 w 4440265"/>
              <a:gd name="T59" fmla="*/ 0 h 250555"/>
              <a:gd name="T60" fmla="*/ 0 w 4440265"/>
              <a:gd name="T61" fmla="*/ 0 h 250555"/>
              <a:gd name="T62" fmla="*/ 0 w 4440265"/>
              <a:gd name="T63" fmla="*/ 0 h 250555"/>
              <a:gd name="T64" fmla="*/ 0 w 4440265"/>
              <a:gd name="T65" fmla="*/ 0 h 250555"/>
              <a:gd name="T66" fmla="*/ 0 w 4440265"/>
              <a:gd name="T67" fmla="*/ 0 h 250555"/>
              <a:gd name="T68" fmla="*/ 0 w 4440265"/>
              <a:gd name="T69" fmla="*/ 0 h 250555"/>
              <a:gd name="T70" fmla="*/ 0 w 4440265"/>
              <a:gd name="T71" fmla="*/ 0 h 250555"/>
              <a:gd name="T72" fmla="*/ 0 w 4440265"/>
              <a:gd name="T73" fmla="*/ 0 h 250555"/>
              <a:gd name="T74" fmla="*/ 0 w 4440265"/>
              <a:gd name="T75" fmla="*/ 0 h 250555"/>
              <a:gd name="T76" fmla="*/ 0 w 4440265"/>
              <a:gd name="T77" fmla="*/ 0 h 250555"/>
              <a:gd name="T78" fmla="*/ 0 w 4440265"/>
              <a:gd name="T79" fmla="*/ 0 h 250555"/>
              <a:gd name="T80" fmla="*/ 0 w 4440265"/>
              <a:gd name="T81" fmla="*/ 0 h 250555"/>
              <a:gd name="T82" fmla="*/ 0 w 4440265"/>
              <a:gd name="T83" fmla="*/ 0 h 250555"/>
              <a:gd name="T84" fmla="*/ 0 w 4440265"/>
              <a:gd name="T85" fmla="*/ 0 h 250555"/>
              <a:gd name="T86" fmla="*/ 0 w 4440265"/>
              <a:gd name="T87" fmla="*/ 0 h 250555"/>
              <a:gd name="T88" fmla="*/ 0 w 4440265"/>
              <a:gd name="T89" fmla="*/ 0 h 2505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40265"/>
              <a:gd name="T136" fmla="*/ 0 h 250555"/>
              <a:gd name="T137" fmla="*/ 4440265 w 4440265"/>
              <a:gd name="T138" fmla="*/ 250555 h 2505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40265" h="250555">
                <a:moveTo>
                  <a:pt x="0" y="241514"/>
                </a:moveTo>
                <a:lnTo>
                  <a:pt x="325465" y="226016"/>
                </a:lnTo>
                <a:cubicBezTo>
                  <a:pt x="435245" y="200186"/>
                  <a:pt x="574729" y="120111"/>
                  <a:pt x="658678" y="86531"/>
                </a:cubicBezTo>
                <a:cubicBezTo>
                  <a:pt x="742627" y="52951"/>
                  <a:pt x="783957" y="34870"/>
                  <a:pt x="829160" y="24538"/>
                </a:cubicBezTo>
                <a:cubicBezTo>
                  <a:pt x="874363" y="14206"/>
                  <a:pt x="907943" y="11623"/>
                  <a:pt x="929899" y="24538"/>
                </a:cubicBezTo>
                <a:cubicBezTo>
                  <a:pt x="951855" y="37453"/>
                  <a:pt x="938939" y="68450"/>
                  <a:pt x="960895" y="102030"/>
                </a:cubicBezTo>
                <a:cubicBezTo>
                  <a:pt x="982851" y="135610"/>
                  <a:pt x="1015139" y="201477"/>
                  <a:pt x="1061634" y="226016"/>
                </a:cubicBezTo>
                <a:cubicBezTo>
                  <a:pt x="1108129" y="250555"/>
                  <a:pt x="1183038" y="249263"/>
                  <a:pt x="1239865" y="249263"/>
                </a:cubicBezTo>
                <a:cubicBezTo>
                  <a:pt x="1296692" y="249263"/>
                  <a:pt x="1352228" y="236348"/>
                  <a:pt x="1402597" y="226016"/>
                </a:cubicBezTo>
                <a:cubicBezTo>
                  <a:pt x="1452966" y="215684"/>
                  <a:pt x="1499462" y="201477"/>
                  <a:pt x="1542082" y="187270"/>
                </a:cubicBezTo>
                <a:cubicBezTo>
                  <a:pt x="1584702" y="173063"/>
                  <a:pt x="1618282" y="158856"/>
                  <a:pt x="1658319" y="140775"/>
                </a:cubicBezTo>
                <a:cubicBezTo>
                  <a:pt x="1698356" y="122694"/>
                  <a:pt x="1744852" y="95572"/>
                  <a:pt x="1782306" y="78782"/>
                </a:cubicBezTo>
                <a:cubicBezTo>
                  <a:pt x="1819760" y="61992"/>
                  <a:pt x="1849465" y="49077"/>
                  <a:pt x="1883045" y="40036"/>
                </a:cubicBezTo>
                <a:cubicBezTo>
                  <a:pt x="1916625" y="30995"/>
                  <a:pt x="1956662" y="27121"/>
                  <a:pt x="1983784" y="24538"/>
                </a:cubicBezTo>
                <a:cubicBezTo>
                  <a:pt x="2010906" y="21955"/>
                  <a:pt x="2030279" y="14206"/>
                  <a:pt x="2045777" y="24538"/>
                </a:cubicBezTo>
                <a:cubicBezTo>
                  <a:pt x="2061275" y="34870"/>
                  <a:pt x="2065149" y="65867"/>
                  <a:pt x="2076773" y="86531"/>
                </a:cubicBezTo>
                <a:cubicBezTo>
                  <a:pt x="2088397" y="107195"/>
                  <a:pt x="2096146" y="126568"/>
                  <a:pt x="2115519" y="148524"/>
                </a:cubicBezTo>
                <a:cubicBezTo>
                  <a:pt x="2134892" y="170480"/>
                  <a:pt x="2158140" y="204060"/>
                  <a:pt x="2193011" y="218267"/>
                </a:cubicBezTo>
                <a:cubicBezTo>
                  <a:pt x="2227882" y="232474"/>
                  <a:pt x="2267919" y="233765"/>
                  <a:pt x="2324746" y="233765"/>
                </a:cubicBezTo>
                <a:cubicBezTo>
                  <a:pt x="2381573" y="233765"/>
                  <a:pt x="2469397" y="228599"/>
                  <a:pt x="2533973" y="218267"/>
                </a:cubicBezTo>
                <a:cubicBezTo>
                  <a:pt x="2598549" y="207935"/>
                  <a:pt x="2664418" y="188562"/>
                  <a:pt x="2712204" y="171772"/>
                </a:cubicBezTo>
                <a:cubicBezTo>
                  <a:pt x="2759990" y="154982"/>
                  <a:pt x="2788404" y="134318"/>
                  <a:pt x="2820692" y="117528"/>
                </a:cubicBezTo>
                <a:cubicBezTo>
                  <a:pt x="2852980" y="100738"/>
                  <a:pt x="2878811" y="83948"/>
                  <a:pt x="2905933" y="71033"/>
                </a:cubicBezTo>
                <a:cubicBezTo>
                  <a:pt x="2933055" y="58118"/>
                  <a:pt x="2955011" y="50368"/>
                  <a:pt x="2983424" y="40036"/>
                </a:cubicBezTo>
                <a:cubicBezTo>
                  <a:pt x="3011837" y="29704"/>
                  <a:pt x="3050584" y="12914"/>
                  <a:pt x="3076414" y="9040"/>
                </a:cubicBezTo>
                <a:cubicBezTo>
                  <a:pt x="3102244" y="5166"/>
                  <a:pt x="3121617" y="9040"/>
                  <a:pt x="3138407" y="16789"/>
                </a:cubicBezTo>
                <a:cubicBezTo>
                  <a:pt x="3155197" y="24538"/>
                  <a:pt x="3165529" y="41328"/>
                  <a:pt x="3177153" y="55535"/>
                </a:cubicBezTo>
                <a:cubicBezTo>
                  <a:pt x="3188777" y="69742"/>
                  <a:pt x="3197818" y="85240"/>
                  <a:pt x="3208150" y="102030"/>
                </a:cubicBezTo>
                <a:cubicBezTo>
                  <a:pt x="3218482" y="118820"/>
                  <a:pt x="3224939" y="142067"/>
                  <a:pt x="3239146" y="156274"/>
                </a:cubicBezTo>
                <a:cubicBezTo>
                  <a:pt x="3253353" y="170481"/>
                  <a:pt x="3272726" y="176938"/>
                  <a:pt x="3293390" y="187270"/>
                </a:cubicBezTo>
                <a:cubicBezTo>
                  <a:pt x="3314055" y="197602"/>
                  <a:pt x="3319221" y="213101"/>
                  <a:pt x="3363133" y="218267"/>
                </a:cubicBezTo>
                <a:cubicBezTo>
                  <a:pt x="3407045" y="223433"/>
                  <a:pt x="3503909" y="220850"/>
                  <a:pt x="3556861" y="218267"/>
                </a:cubicBezTo>
                <a:cubicBezTo>
                  <a:pt x="3609813" y="215684"/>
                  <a:pt x="3640811" y="209227"/>
                  <a:pt x="3680848" y="202769"/>
                </a:cubicBezTo>
                <a:cubicBezTo>
                  <a:pt x="3720885" y="196311"/>
                  <a:pt x="3758339" y="191145"/>
                  <a:pt x="3797085" y="179521"/>
                </a:cubicBezTo>
                <a:cubicBezTo>
                  <a:pt x="3835831" y="167897"/>
                  <a:pt x="3877159" y="151107"/>
                  <a:pt x="3913322" y="133026"/>
                </a:cubicBezTo>
                <a:cubicBezTo>
                  <a:pt x="3949485" y="114945"/>
                  <a:pt x="3983064" y="87823"/>
                  <a:pt x="4014061" y="71033"/>
                </a:cubicBezTo>
                <a:cubicBezTo>
                  <a:pt x="4045058" y="54243"/>
                  <a:pt x="4073471" y="42619"/>
                  <a:pt x="4099302" y="32287"/>
                </a:cubicBezTo>
                <a:cubicBezTo>
                  <a:pt x="4125133" y="21955"/>
                  <a:pt x="4147089" y="14206"/>
                  <a:pt x="4169045" y="9040"/>
                </a:cubicBezTo>
                <a:cubicBezTo>
                  <a:pt x="4191001" y="3874"/>
                  <a:pt x="4210374" y="0"/>
                  <a:pt x="4231038" y="1291"/>
                </a:cubicBezTo>
                <a:cubicBezTo>
                  <a:pt x="4251702" y="2582"/>
                  <a:pt x="4278824" y="7748"/>
                  <a:pt x="4293031" y="16789"/>
                </a:cubicBezTo>
                <a:cubicBezTo>
                  <a:pt x="4307238" y="25830"/>
                  <a:pt x="4309820" y="41328"/>
                  <a:pt x="4316278" y="55535"/>
                </a:cubicBezTo>
                <a:cubicBezTo>
                  <a:pt x="4322736" y="69742"/>
                  <a:pt x="4324028" y="86532"/>
                  <a:pt x="4331777" y="102030"/>
                </a:cubicBezTo>
                <a:cubicBezTo>
                  <a:pt x="4339526" y="117528"/>
                  <a:pt x="4349858" y="135609"/>
                  <a:pt x="4362773" y="148524"/>
                </a:cubicBezTo>
                <a:cubicBezTo>
                  <a:pt x="4375688" y="161439"/>
                  <a:pt x="4396353" y="174355"/>
                  <a:pt x="4409268" y="179521"/>
                </a:cubicBezTo>
                <a:cubicBezTo>
                  <a:pt x="4422183" y="184687"/>
                  <a:pt x="4431224" y="182104"/>
                  <a:pt x="4440265" y="179521"/>
                </a:cubicBezTo>
              </a:path>
            </a:pathLst>
          </a:cu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pic>
        <p:nvPicPr>
          <p:cNvPr id="215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62214"/>
            <a:ext cx="742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152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1" y="2133614"/>
            <a:ext cx="5476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1526" name="TextBox 38"/>
          <p:cNvSpPr txBox="1">
            <a:spLocks noChangeArrowheads="1"/>
          </p:cNvSpPr>
          <p:nvPr/>
        </p:nvSpPr>
        <p:spPr bwMode="auto">
          <a:xfrm>
            <a:off x="304697" y="6400800"/>
            <a:ext cx="34355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000">
                <a:solidFill>
                  <a:schemeClr val="bg1"/>
                </a:solidFill>
              </a:rPr>
              <a:t>Integration and Application Network (ian.umces.edu/symbols),</a:t>
            </a:r>
          </a:p>
          <a:p>
            <a:pPr eaLnBrk="1" hangingPunct="1"/>
            <a:r>
              <a:rPr lang="en-US" sz="1000">
                <a:solidFill>
                  <a:schemeClr val="bg1"/>
                </a:solidFill>
              </a:rPr>
              <a:t>University of Maryland Center for Environmental Science.</a:t>
            </a:r>
          </a:p>
        </p:txBody>
      </p:sp>
      <p:pic>
        <p:nvPicPr>
          <p:cNvPr id="2152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286014"/>
            <a:ext cx="8953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152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7" y="4267200"/>
            <a:ext cx="887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152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6" y="2667014"/>
            <a:ext cx="358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1530" name="Text Box 17"/>
          <p:cNvSpPr txBox="1">
            <a:spLocks noChangeArrowheads="1"/>
          </p:cNvSpPr>
          <p:nvPr/>
        </p:nvSpPr>
        <p:spPr bwMode="auto">
          <a:xfrm>
            <a:off x="1828800" y="2743214"/>
            <a:ext cx="114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Uwind, Vwind</a:t>
            </a:r>
          </a:p>
          <a:p>
            <a:pPr algn="l"/>
            <a:r>
              <a:rPr lang="en-US" sz="1000">
                <a:solidFill>
                  <a:schemeClr val="bg1"/>
                </a:solidFill>
                <a:latin typeface="Arial" charset="0"/>
              </a:rPr>
              <a:t>Swrad, Lwrad,</a:t>
            </a:r>
          </a:p>
          <a:p>
            <a:pPr algn="l"/>
            <a:r>
              <a:rPr lang="en-US" sz="1000">
                <a:solidFill>
                  <a:schemeClr val="bg1"/>
                </a:solidFill>
                <a:latin typeface="Arial" charset="0"/>
              </a:rPr>
              <a:t>RH, Tair,</a:t>
            </a:r>
          </a:p>
          <a:p>
            <a:pPr algn="l"/>
            <a:r>
              <a:rPr lang="en-US" sz="1000">
                <a:solidFill>
                  <a:schemeClr val="bg1"/>
                </a:solidFill>
                <a:latin typeface="Arial" charset="0"/>
              </a:rPr>
              <a:t>cloud</a:t>
            </a:r>
          </a:p>
        </p:txBody>
      </p:sp>
      <p:sp>
        <p:nvSpPr>
          <p:cNvPr id="21531" name="Text Box 17"/>
          <p:cNvSpPr txBox="1">
            <a:spLocks noChangeArrowheads="1"/>
          </p:cNvSpPr>
          <p:nvPr/>
        </p:nvSpPr>
        <p:spPr bwMode="auto">
          <a:xfrm>
            <a:off x="76200" y="26670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Ustress, Vstress,</a:t>
            </a:r>
          </a:p>
          <a:p>
            <a:pPr algn="l"/>
            <a:r>
              <a:rPr lang="en-US" sz="1000">
                <a:solidFill>
                  <a:schemeClr val="bg1"/>
                </a:solidFill>
                <a:latin typeface="Arial" charset="0"/>
              </a:rPr>
              <a:t>Swrad, Lwrad</a:t>
            </a:r>
          </a:p>
          <a:p>
            <a:pPr algn="l"/>
            <a:r>
              <a:rPr lang="en-US" sz="1000">
                <a:solidFill>
                  <a:schemeClr val="bg1"/>
                </a:solidFill>
                <a:latin typeface="Arial" charset="0"/>
              </a:rPr>
              <a:t>LH, HFX</a:t>
            </a:r>
          </a:p>
        </p:txBody>
      </p:sp>
      <p:sp>
        <p:nvSpPr>
          <p:cNvPr id="21532" name="Up-Down Arrow 45"/>
          <p:cNvSpPr>
            <a:spLocks noChangeArrowheads="1"/>
          </p:cNvSpPr>
          <p:nvPr/>
        </p:nvSpPr>
        <p:spPr bwMode="auto">
          <a:xfrm>
            <a:off x="4191000" y="2438400"/>
            <a:ext cx="152400" cy="533400"/>
          </a:xfrm>
          <a:prstGeom prst="upDownArrow">
            <a:avLst>
              <a:gd name="adj1" fmla="val 50000"/>
              <a:gd name="adj2" fmla="val 50005"/>
            </a:avLst>
          </a:prstGeom>
          <a:solidFill>
            <a:srgbClr val="FFC000"/>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1533" name="Text Box 17"/>
          <p:cNvSpPr txBox="1">
            <a:spLocks noChangeArrowheads="1"/>
          </p:cNvSpPr>
          <p:nvPr/>
        </p:nvSpPr>
        <p:spPr bwMode="auto">
          <a:xfrm>
            <a:off x="4343400" y="2514614"/>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 Patm</a:t>
            </a:r>
          </a:p>
        </p:txBody>
      </p:sp>
      <p:sp>
        <p:nvSpPr>
          <p:cNvPr id="21534" name="TextBox 47"/>
          <p:cNvSpPr txBox="1">
            <a:spLocks noChangeArrowheads="1"/>
          </p:cNvSpPr>
          <p:nvPr/>
        </p:nvSpPr>
        <p:spPr bwMode="auto">
          <a:xfrm>
            <a:off x="0" y="1447814"/>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a:solidFill>
                  <a:srgbClr val="FFFF00"/>
                </a:solidFill>
              </a:rPr>
              <a:t>Use consistent stress roms+wrf</a:t>
            </a:r>
          </a:p>
        </p:txBody>
      </p:sp>
      <p:sp>
        <p:nvSpPr>
          <p:cNvPr id="21535" name="TextBox 48"/>
          <p:cNvSpPr txBox="1">
            <a:spLocks noChangeArrowheads="1"/>
          </p:cNvSpPr>
          <p:nvPr/>
        </p:nvSpPr>
        <p:spPr bwMode="auto">
          <a:xfrm>
            <a:off x="1752600" y="1319214"/>
            <a:ext cx="11890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dirty="0">
                <a:solidFill>
                  <a:srgbClr val="FFFF00"/>
                </a:solidFill>
              </a:rPr>
              <a:t>Use </a:t>
            </a:r>
            <a:r>
              <a:rPr lang="en-US" sz="1400" dirty="0" err="1">
                <a:solidFill>
                  <a:srgbClr val="FFFF00"/>
                </a:solidFill>
              </a:rPr>
              <a:t>wrf</a:t>
            </a:r>
            <a:r>
              <a:rPr lang="en-US" sz="1400" dirty="0">
                <a:solidFill>
                  <a:srgbClr val="FFFF00"/>
                </a:solidFill>
              </a:rPr>
              <a:t> </a:t>
            </a:r>
            <a:r>
              <a:rPr lang="en-US" sz="1400" dirty="0" err="1">
                <a:solidFill>
                  <a:srgbClr val="FFFF00"/>
                </a:solidFill>
              </a:rPr>
              <a:t>vars</a:t>
            </a:r>
            <a:r>
              <a:rPr lang="en-US" sz="1400" dirty="0">
                <a:solidFill>
                  <a:srgbClr val="FFFF00"/>
                </a:solidFill>
              </a:rPr>
              <a:t> in COARE algorithm</a:t>
            </a:r>
          </a:p>
        </p:txBody>
      </p:sp>
      <p:sp>
        <p:nvSpPr>
          <p:cNvPr id="21536" name="Text Box 17"/>
          <p:cNvSpPr txBox="1">
            <a:spLocks noChangeArrowheads="1"/>
          </p:cNvSpPr>
          <p:nvPr/>
        </p:nvSpPr>
        <p:spPr bwMode="auto">
          <a:xfrm>
            <a:off x="3124200" y="2895607"/>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rain, evap</a:t>
            </a:r>
          </a:p>
        </p:txBody>
      </p:sp>
      <p:cxnSp>
        <p:nvCxnSpPr>
          <p:cNvPr id="21537" name="Straight Connector 21"/>
          <p:cNvCxnSpPr>
            <a:cxnSpLocks noChangeShapeType="1"/>
          </p:cNvCxnSpPr>
          <p:nvPr/>
        </p:nvCxnSpPr>
        <p:spPr bwMode="auto">
          <a:xfrm rot="5400000" flipH="1" flipV="1">
            <a:off x="1104900" y="2781300"/>
            <a:ext cx="12954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1538" name="Straight Connector 21"/>
          <p:cNvCxnSpPr>
            <a:cxnSpLocks noChangeShapeType="1"/>
          </p:cNvCxnSpPr>
          <p:nvPr/>
        </p:nvCxnSpPr>
        <p:spPr bwMode="auto">
          <a:xfrm rot="5400000" flipH="1" flipV="1">
            <a:off x="1905000" y="2590800"/>
            <a:ext cx="2133600" cy="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sp>
        <p:nvSpPr>
          <p:cNvPr id="21539" name="TextBox 57"/>
          <p:cNvSpPr txBox="1">
            <a:spLocks noChangeArrowheads="1"/>
          </p:cNvSpPr>
          <p:nvPr/>
        </p:nvSpPr>
        <p:spPr bwMode="auto">
          <a:xfrm>
            <a:off x="2971800" y="1905002"/>
            <a:ext cx="1036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a:solidFill>
                  <a:srgbClr val="FFFF00"/>
                </a:solidFill>
              </a:rPr>
              <a:t>Salt flux</a:t>
            </a:r>
          </a:p>
        </p:txBody>
      </p:sp>
      <p:sp>
        <p:nvSpPr>
          <p:cNvPr id="21540" name="TextBox 58"/>
          <p:cNvSpPr txBox="1">
            <a:spLocks noChangeArrowheads="1"/>
          </p:cNvSpPr>
          <p:nvPr/>
        </p:nvSpPr>
        <p:spPr bwMode="auto">
          <a:xfrm>
            <a:off x="3962400" y="1905002"/>
            <a:ext cx="1036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a:solidFill>
                  <a:srgbClr val="FFFF00"/>
                </a:solidFill>
              </a:rPr>
              <a:t>Atm press</a:t>
            </a:r>
          </a:p>
        </p:txBody>
      </p:sp>
      <p:sp>
        <p:nvSpPr>
          <p:cNvPr id="21541" name="TextBox 60"/>
          <p:cNvSpPr txBox="1">
            <a:spLocks noChangeArrowheads="1"/>
          </p:cNvSpPr>
          <p:nvPr/>
        </p:nvSpPr>
        <p:spPr bwMode="auto">
          <a:xfrm>
            <a:off x="1447800" y="1524003"/>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a:solidFill>
                  <a:schemeClr val="bg1"/>
                </a:solidFill>
              </a:rPr>
              <a:t>or</a:t>
            </a:r>
          </a:p>
          <a:p>
            <a:pPr eaLnBrk="1" hangingPunct="1"/>
            <a:endParaRPr lang="en-US" sz="1400">
              <a:solidFill>
                <a:schemeClr val="bg1"/>
              </a:solidFill>
            </a:endParaRPr>
          </a:p>
        </p:txBody>
      </p:sp>
      <p:sp>
        <p:nvSpPr>
          <p:cNvPr id="21542" name="Text Box 15"/>
          <p:cNvSpPr txBox="1">
            <a:spLocks noChangeArrowheads="1"/>
          </p:cNvSpPr>
          <p:nvPr/>
        </p:nvSpPr>
        <p:spPr bwMode="auto">
          <a:xfrm>
            <a:off x="4343400" y="5867414"/>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mwave</a:t>
            </a:r>
            <a:r>
              <a:rPr lang="en-US">
                <a:solidFill>
                  <a:schemeClr val="bg1"/>
                </a:solidFill>
                <a:latin typeface="Arial" charset="0"/>
              </a:rPr>
              <a:t>, D</a:t>
            </a:r>
            <a:r>
              <a:rPr lang="en-US" baseline="-25000">
                <a:solidFill>
                  <a:schemeClr val="bg1"/>
                </a:solidFill>
                <a:latin typeface="Arial" charset="0"/>
              </a:rPr>
              <a:t>wave</a:t>
            </a:r>
            <a:r>
              <a:rPr lang="en-US">
                <a:solidFill>
                  <a:schemeClr val="bg1"/>
                </a:solidFill>
                <a:latin typeface="Arial" charset="0"/>
              </a:rPr>
              <a:t>,</a:t>
            </a:r>
          </a:p>
          <a:p>
            <a:pPr algn="l"/>
            <a:r>
              <a:rPr lang="en-US">
                <a:solidFill>
                  <a:schemeClr val="bg1"/>
                </a:solidFill>
                <a:latin typeface="Arial" charset="0"/>
              </a:rPr>
              <a:t>T</a:t>
            </a:r>
            <a:r>
              <a:rPr lang="en-US" baseline="-25000">
                <a:solidFill>
                  <a:schemeClr val="bg1"/>
                </a:solidFill>
                <a:latin typeface="Arial" charset="0"/>
              </a:rPr>
              <a:t>psurf</a:t>
            </a:r>
            <a:r>
              <a:rPr lang="en-US">
                <a:solidFill>
                  <a:schemeClr val="bg1"/>
                </a:solidFill>
                <a:latin typeface="Arial" charset="0"/>
              </a:rPr>
              <a:t>, Q</a:t>
            </a:r>
            <a:r>
              <a:rPr lang="en-US" baseline="-25000">
                <a:solidFill>
                  <a:schemeClr val="bg1"/>
                </a:solidFill>
                <a:latin typeface="Arial" charset="0"/>
              </a:rPr>
              <a:t>b</a:t>
            </a:r>
            <a:r>
              <a:rPr lang="en-US">
                <a:solidFill>
                  <a:schemeClr val="bg1"/>
                </a:solidFill>
                <a:latin typeface="Arial" charset="0"/>
              </a:rPr>
              <a:t>, </a:t>
            </a:r>
          </a:p>
          <a:p>
            <a:pPr algn="l"/>
            <a:r>
              <a:rPr lang="en-US">
                <a:solidFill>
                  <a:schemeClr val="bg1"/>
                </a:solidFill>
                <a:latin typeface="Arial" charset="0"/>
              </a:rPr>
              <a:t>Diss</a:t>
            </a:r>
            <a:r>
              <a:rPr lang="en-US" baseline="-25000">
                <a:solidFill>
                  <a:schemeClr val="bg1"/>
                </a:solidFill>
                <a:latin typeface="Arial" charset="0"/>
              </a:rPr>
              <a:t>bot</a:t>
            </a:r>
            <a:r>
              <a:rPr lang="en-US">
                <a:solidFill>
                  <a:schemeClr val="bg1"/>
                </a:solidFill>
                <a:latin typeface="Arial" charset="0"/>
              </a:rPr>
              <a:t>, Diss</a:t>
            </a:r>
            <a:r>
              <a:rPr lang="en-US" baseline="-25000">
                <a:solidFill>
                  <a:schemeClr val="bg1"/>
                </a:solidFill>
                <a:latin typeface="Arial" charset="0"/>
              </a:rPr>
              <a:t>surf</a:t>
            </a:r>
            <a:r>
              <a:rPr lang="en-US">
                <a:solidFill>
                  <a:schemeClr val="bg1"/>
                </a:solidFill>
                <a:latin typeface="Arial" charset="0"/>
              </a:rPr>
              <a:t>, </a:t>
            </a:r>
          </a:p>
          <a:p>
            <a:pPr algn="l"/>
            <a:r>
              <a:rPr lang="en-US">
                <a:solidFill>
                  <a:schemeClr val="bg1"/>
                </a:solidFill>
                <a:latin typeface="Arial" charset="0"/>
              </a:rPr>
              <a:t>Diss</a:t>
            </a:r>
            <a:r>
              <a:rPr lang="en-US" baseline="-25000">
                <a:solidFill>
                  <a:schemeClr val="bg1"/>
                </a:solidFill>
                <a:latin typeface="Arial" charset="0"/>
              </a:rPr>
              <a:t>wcap</a:t>
            </a:r>
            <a:r>
              <a:rPr lang="en-US">
                <a:solidFill>
                  <a:schemeClr val="bg1"/>
                </a:solidFill>
                <a:latin typeface="Arial" charset="0"/>
              </a:rPr>
              <a:t>,</a:t>
            </a:r>
          </a:p>
        </p:txBody>
      </p:sp>
      <p:grpSp>
        <p:nvGrpSpPr>
          <p:cNvPr id="21543" name="Group 63"/>
          <p:cNvGrpSpPr>
            <a:grpSpLocks/>
          </p:cNvGrpSpPr>
          <p:nvPr/>
        </p:nvGrpSpPr>
        <p:grpSpPr bwMode="auto">
          <a:xfrm>
            <a:off x="4724400" y="3771900"/>
            <a:ext cx="2133600" cy="3962400"/>
            <a:chOff x="4724400" y="3771900"/>
            <a:chExt cx="2133600" cy="3962400"/>
          </a:xfrm>
        </p:grpSpPr>
        <p:cxnSp>
          <p:nvCxnSpPr>
            <p:cNvPr id="2" name="Straight Connector 64"/>
            <p:cNvCxnSpPr>
              <a:cxnSpLocks noChangeShapeType="1"/>
            </p:cNvCxnSpPr>
            <p:nvPr/>
          </p:nvCxnSpPr>
          <p:spPr bwMode="auto">
            <a:xfrm rot="5400000">
              <a:off x="3771900" y="4838700"/>
              <a:ext cx="1905000" cy="0"/>
            </a:xfrm>
            <a:prstGeom prst="line">
              <a:avLst/>
            </a:prstGeom>
            <a:noFill/>
            <a:ln w="25400" algn="ctr">
              <a:solidFill>
                <a:schemeClr val="accent2">
                  <a:lumMod val="60000"/>
                  <a:lumOff val="40000"/>
                </a:schemeClr>
              </a:solidFill>
              <a:round/>
              <a:headEnd/>
              <a:tailEnd/>
            </a:ln>
          </p:spPr>
        </p:cxnSp>
        <p:sp>
          <p:nvSpPr>
            <p:cNvPr id="66" name="Arc 65"/>
            <p:cNvSpPr/>
            <p:nvPr/>
          </p:nvSpPr>
          <p:spPr bwMode="auto">
            <a:xfrm rot="16200000">
              <a:off x="3810000" y="4686300"/>
              <a:ext cx="3962400" cy="2133600"/>
            </a:xfrm>
            <a:prstGeom prst="arc">
              <a:avLst>
                <a:gd name="adj1" fmla="val 16256977"/>
                <a:gd name="adj2" fmla="val 20959077"/>
              </a:avLst>
            </a:prstGeom>
            <a:noFill/>
            <a:ln w="25400" algn="ctr">
              <a:solidFill>
                <a:schemeClr val="accent2">
                  <a:lumMod val="60000"/>
                  <a:lumOff val="40000"/>
                </a:schemeClr>
              </a:solidFill>
              <a:round/>
              <a:headEnd/>
              <a:tailEnd/>
            </a:ln>
          </p:spPr>
          <p:txBody>
            <a:bodyPr anchor="ctr"/>
            <a:lstStyle/>
            <a:p>
              <a:pPr>
                <a:defRPr/>
              </a:pPr>
              <a:endParaRPr lang="en-US">
                <a:solidFill>
                  <a:schemeClr val="accent2">
                    <a:lumMod val="40000"/>
                    <a:lumOff val="60000"/>
                  </a:schemeClr>
                </a:solidFill>
                <a:latin typeface="Times New Roman" pitchFamily="18" charset="0"/>
                <a:ea typeface="ＭＳ Ｐゴシック"/>
                <a:cs typeface="ＭＳ Ｐゴシック"/>
              </a:endParaRPr>
            </a:p>
          </p:txBody>
        </p:sp>
        <p:cxnSp>
          <p:nvCxnSpPr>
            <p:cNvPr id="3" name="Straight Arrow Connector 67"/>
            <p:cNvCxnSpPr>
              <a:cxnSpLocks noChangeShapeType="1"/>
            </p:cNvCxnSpPr>
            <p:nvPr/>
          </p:nvCxnSpPr>
          <p:spPr bwMode="auto">
            <a:xfrm>
              <a:off x="4724400" y="3886200"/>
              <a:ext cx="685800" cy="1588"/>
            </a:xfrm>
            <a:prstGeom prst="straightConnector1">
              <a:avLst/>
            </a:prstGeom>
            <a:noFill/>
            <a:ln w="25400" algn="ctr">
              <a:solidFill>
                <a:schemeClr val="accent2">
                  <a:lumMod val="60000"/>
                  <a:lumOff val="40000"/>
                </a:schemeClr>
              </a:solidFill>
              <a:round/>
              <a:headEnd/>
              <a:tailEnd type="arrow" w="med" len="med"/>
            </a:ln>
          </p:spPr>
        </p:cxnSp>
        <p:cxnSp>
          <p:nvCxnSpPr>
            <p:cNvPr id="4" name="Straight Arrow Connector 69"/>
            <p:cNvCxnSpPr>
              <a:cxnSpLocks noChangeShapeType="1"/>
            </p:cNvCxnSpPr>
            <p:nvPr/>
          </p:nvCxnSpPr>
          <p:spPr bwMode="auto">
            <a:xfrm>
              <a:off x="4724400" y="4343400"/>
              <a:ext cx="304800" cy="1588"/>
            </a:xfrm>
            <a:prstGeom prst="straightConnector1">
              <a:avLst/>
            </a:prstGeom>
            <a:noFill/>
            <a:ln w="25400" algn="ctr">
              <a:solidFill>
                <a:schemeClr val="accent2">
                  <a:lumMod val="60000"/>
                  <a:lumOff val="40000"/>
                </a:schemeClr>
              </a:solidFill>
              <a:round/>
              <a:headEnd/>
              <a:tailEnd type="arrow" w="med" len="med"/>
            </a:ln>
          </p:spPr>
        </p:cxnSp>
        <p:cxnSp>
          <p:nvCxnSpPr>
            <p:cNvPr id="5" name="Straight Arrow Connector 70"/>
            <p:cNvCxnSpPr>
              <a:cxnSpLocks noChangeShapeType="1"/>
            </p:cNvCxnSpPr>
            <p:nvPr/>
          </p:nvCxnSpPr>
          <p:spPr bwMode="auto">
            <a:xfrm>
              <a:off x="4724400" y="4114800"/>
              <a:ext cx="457200" cy="1588"/>
            </a:xfrm>
            <a:prstGeom prst="straightConnector1">
              <a:avLst/>
            </a:prstGeom>
            <a:noFill/>
            <a:ln w="25400" algn="ctr">
              <a:solidFill>
                <a:schemeClr val="accent2">
                  <a:lumMod val="60000"/>
                  <a:lumOff val="40000"/>
                </a:schemeClr>
              </a:solidFill>
              <a:round/>
              <a:headEnd/>
              <a:tailEnd type="arrow" w="med" len="med"/>
            </a:ln>
          </p:spPr>
        </p:cxnSp>
        <p:cxnSp>
          <p:nvCxnSpPr>
            <p:cNvPr id="6" name="Straight Arrow Connector 71"/>
            <p:cNvCxnSpPr>
              <a:cxnSpLocks noChangeShapeType="1"/>
            </p:cNvCxnSpPr>
            <p:nvPr/>
          </p:nvCxnSpPr>
          <p:spPr bwMode="auto">
            <a:xfrm>
              <a:off x="4724400" y="4648200"/>
              <a:ext cx="152400" cy="1588"/>
            </a:xfrm>
            <a:prstGeom prst="straightConnector1">
              <a:avLst/>
            </a:prstGeom>
            <a:noFill/>
            <a:ln w="25400" algn="ctr">
              <a:solidFill>
                <a:schemeClr val="accent2">
                  <a:lumMod val="60000"/>
                  <a:lumOff val="40000"/>
                </a:schemeClr>
              </a:solidFill>
              <a:round/>
              <a:headEnd/>
              <a:tailEnd type="arrow" w="med" len="med"/>
            </a:ln>
          </p:spPr>
        </p:cxnSp>
      </p:grpSp>
      <p:sp>
        <p:nvSpPr>
          <p:cNvPr id="21544" name="TextBox 83"/>
          <p:cNvSpPr txBox="1">
            <a:spLocks noChangeArrowheads="1"/>
          </p:cNvSpPr>
          <p:nvPr/>
        </p:nvSpPr>
        <p:spPr bwMode="auto">
          <a:xfrm>
            <a:off x="4495800" y="3200414"/>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Water column</a:t>
            </a:r>
          </a:p>
        </p:txBody>
      </p:sp>
      <p:sp>
        <p:nvSpPr>
          <p:cNvPr id="21545" name="TextBox 92"/>
          <p:cNvSpPr txBox="1">
            <a:spLocks noChangeArrowheads="1"/>
          </p:cNvSpPr>
          <p:nvPr/>
        </p:nvSpPr>
        <p:spPr bwMode="auto">
          <a:xfrm>
            <a:off x="4648200" y="3581400"/>
            <a:ext cx="1036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Stokes + VF</a:t>
            </a:r>
          </a:p>
        </p:txBody>
      </p:sp>
      <p:cxnSp>
        <p:nvCxnSpPr>
          <p:cNvPr id="21546" name="Straight Connector 21"/>
          <p:cNvCxnSpPr>
            <a:cxnSpLocks noChangeShapeType="1"/>
          </p:cNvCxnSpPr>
          <p:nvPr/>
        </p:nvCxnSpPr>
        <p:spPr bwMode="auto">
          <a:xfrm rot="5400000" flipH="1" flipV="1">
            <a:off x="5905500" y="5143500"/>
            <a:ext cx="2971800" cy="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21547" name="Straight Connector 21"/>
          <p:cNvCxnSpPr>
            <a:cxnSpLocks noChangeShapeType="1"/>
          </p:cNvCxnSpPr>
          <p:nvPr/>
        </p:nvCxnSpPr>
        <p:spPr bwMode="auto">
          <a:xfrm rot="5400000" flipH="1" flipV="1">
            <a:off x="4381500" y="5143500"/>
            <a:ext cx="2819400" cy="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sp>
        <p:nvSpPr>
          <p:cNvPr id="21548" name="Text Box 15"/>
          <p:cNvSpPr txBox="1">
            <a:spLocks noChangeArrowheads="1"/>
          </p:cNvSpPr>
          <p:nvPr/>
        </p:nvSpPr>
        <p:spPr bwMode="auto">
          <a:xfrm>
            <a:off x="6019800" y="5867414"/>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pwave</a:t>
            </a:r>
            <a:r>
              <a:rPr lang="en-US">
                <a:solidFill>
                  <a:schemeClr val="bg1"/>
                </a:solidFill>
                <a:latin typeface="Arial" charset="0"/>
              </a:rPr>
              <a:t>, D</a:t>
            </a:r>
            <a:r>
              <a:rPr lang="en-US" baseline="-25000">
                <a:solidFill>
                  <a:schemeClr val="bg1"/>
                </a:solidFill>
                <a:latin typeface="Arial" charset="0"/>
              </a:rPr>
              <a:t>wave</a:t>
            </a:r>
            <a:r>
              <a:rPr lang="en-US">
                <a:solidFill>
                  <a:schemeClr val="bg1"/>
                </a:solidFill>
                <a:latin typeface="Arial" charset="0"/>
              </a:rPr>
              <a:t>, T</a:t>
            </a:r>
            <a:r>
              <a:rPr lang="en-US" baseline="-25000">
                <a:solidFill>
                  <a:schemeClr val="bg1"/>
                </a:solidFill>
                <a:latin typeface="Arial" charset="0"/>
              </a:rPr>
              <a:t>psurf</a:t>
            </a:r>
            <a:r>
              <a:rPr lang="en-US">
                <a:solidFill>
                  <a:schemeClr val="bg1"/>
                </a:solidFill>
                <a:latin typeface="Arial" charset="0"/>
              </a:rPr>
              <a:t>,  </a:t>
            </a:r>
          </a:p>
        </p:txBody>
      </p:sp>
      <p:sp>
        <p:nvSpPr>
          <p:cNvPr id="21549" name="Text Box 15"/>
          <p:cNvSpPr txBox="1">
            <a:spLocks noChangeArrowheads="1"/>
          </p:cNvSpPr>
          <p:nvPr/>
        </p:nvSpPr>
        <p:spPr bwMode="auto">
          <a:xfrm>
            <a:off x="7696200" y="6019814"/>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mwave</a:t>
            </a:r>
            <a:r>
              <a:rPr lang="en-US">
                <a:solidFill>
                  <a:schemeClr val="bg1"/>
                </a:solidFill>
                <a:latin typeface="Arial" charset="0"/>
              </a:rPr>
              <a:t>, D</a:t>
            </a:r>
            <a:r>
              <a:rPr lang="en-US" baseline="-25000">
                <a:solidFill>
                  <a:schemeClr val="bg1"/>
                </a:solidFill>
                <a:latin typeface="Arial" charset="0"/>
              </a:rPr>
              <a:t>wave</a:t>
            </a:r>
            <a:r>
              <a:rPr lang="en-US">
                <a:solidFill>
                  <a:schemeClr val="bg1"/>
                </a:solidFill>
                <a:latin typeface="Arial" charset="0"/>
              </a:rPr>
              <a:t>,</a:t>
            </a:r>
          </a:p>
          <a:p>
            <a:pPr algn="l"/>
            <a:r>
              <a:rPr lang="en-US">
                <a:solidFill>
                  <a:schemeClr val="bg1"/>
                </a:solidFill>
                <a:latin typeface="Arial" charset="0"/>
              </a:rPr>
              <a:t>T</a:t>
            </a:r>
            <a:r>
              <a:rPr lang="en-US" baseline="-25000">
                <a:solidFill>
                  <a:schemeClr val="bg1"/>
                </a:solidFill>
                <a:latin typeface="Arial" charset="0"/>
              </a:rPr>
              <a:t>mbott</a:t>
            </a:r>
            <a:r>
              <a:rPr lang="en-US">
                <a:solidFill>
                  <a:schemeClr val="bg1"/>
                </a:solidFill>
                <a:latin typeface="Arial" charset="0"/>
              </a:rPr>
              <a:t>, U</a:t>
            </a:r>
            <a:r>
              <a:rPr lang="en-US" baseline="-25000">
                <a:solidFill>
                  <a:schemeClr val="bg1"/>
                </a:solidFill>
                <a:latin typeface="Arial" charset="0"/>
              </a:rPr>
              <a:t>bot</a:t>
            </a:r>
            <a:endParaRPr lang="en-US">
              <a:solidFill>
                <a:schemeClr val="bg1"/>
              </a:solidFill>
              <a:latin typeface="Arial" charset="0"/>
            </a:endParaRPr>
          </a:p>
        </p:txBody>
      </p:sp>
      <p:sp>
        <p:nvSpPr>
          <p:cNvPr id="21550" name="TextBox 97"/>
          <p:cNvSpPr txBox="1">
            <a:spLocks noChangeArrowheads="1"/>
          </p:cNvSpPr>
          <p:nvPr/>
        </p:nvSpPr>
        <p:spPr bwMode="auto">
          <a:xfrm>
            <a:off x="6248400" y="3200414"/>
            <a:ext cx="1036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Surface </a:t>
            </a:r>
          </a:p>
        </p:txBody>
      </p:sp>
      <p:sp>
        <p:nvSpPr>
          <p:cNvPr id="21551" name="TextBox 98"/>
          <p:cNvSpPr txBox="1">
            <a:spLocks noChangeArrowheads="1"/>
          </p:cNvSpPr>
          <p:nvPr/>
        </p:nvSpPr>
        <p:spPr bwMode="auto">
          <a:xfrm>
            <a:off x="7772400" y="3200414"/>
            <a:ext cx="1036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Bottom</a:t>
            </a:r>
          </a:p>
        </p:txBody>
      </p:sp>
      <p:sp>
        <p:nvSpPr>
          <p:cNvPr id="21552" name="TextBox 99"/>
          <p:cNvSpPr txBox="1">
            <a:spLocks noChangeArrowheads="1"/>
          </p:cNvSpPr>
          <p:nvPr/>
        </p:nvSpPr>
        <p:spPr bwMode="auto">
          <a:xfrm>
            <a:off x="6049970" y="3505203"/>
            <a:ext cx="1036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s= f ( Z</a:t>
            </a:r>
            <a:r>
              <a:rPr lang="en-US" b="1" baseline="-25000">
                <a:solidFill>
                  <a:schemeClr val="bg1"/>
                </a:solidFill>
              </a:rPr>
              <a:t>os</a:t>
            </a:r>
            <a:r>
              <a:rPr lang="en-US" b="1">
                <a:solidFill>
                  <a:schemeClr val="bg1"/>
                </a:solidFill>
              </a:rPr>
              <a:t> )</a:t>
            </a:r>
          </a:p>
        </p:txBody>
      </p:sp>
      <p:sp>
        <p:nvSpPr>
          <p:cNvPr id="21553" name="TextBox 100"/>
          <p:cNvSpPr txBox="1">
            <a:spLocks noChangeArrowheads="1"/>
          </p:cNvSpPr>
          <p:nvPr/>
        </p:nvSpPr>
        <p:spPr bwMode="auto">
          <a:xfrm>
            <a:off x="7772400" y="3505203"/>
            <a:ext cx="1036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Zoa</a:t>
            </a:r>
          </a:p>
        </p:txBody>
      </p:sp>
      <p:cxnSp>
        <p:nvCxnSpPr>
          <p:cNvPr id="75" name="Straight Connector 64"/>
          <p:cNvCxnSpPr>
            <a:cxnSpLocks noChangeShapeType="1"/>
          </p:cNvCxnSpPr>
          <p:nvPr/>
        </p:nvCxnSpPr>
        <p:spPr bwMode="auto">
          <a:xfrm rot="5400000">
            <a:off x="4991100" y="4841875"/>
            <a:ext cx="1905000" cy="0"/>
          </a:xfrm>
          <a:prstGeom prst="line">
            <a:avLst/>
          </a:prstGeom>
          <a:noFill/>
          <a:ln w="25400" algn="ctr">
            <a:solidFill>
              <a:schemeClr val="accent2">
                <a:lumMod val="60000"/>
                <a:lumOff val="40000"/>
              </a:schemeClr>
            </a:solidFill>
            <a:round/>
            <a:headEnd/>
            <a:tailEnd/>
          </a:ln>
        </p:spPr>
      </p:cxnSp>
      <p:sp>
        <p:nvSpPr>
          <p:cNvPr id="76" name="Arc 75"/>
          <p:cNvSpPr/>
          <p:nvPr/>
        </p:nvSpPr>
        <p:spPr bwMode="auto">
          <a:xfrm rot="16200000">
            <a:off x="5029200" y="4689475"/>
            <a:ext cx="3962400" cy="2133600"/>
          </a:xfrm>
          <a:prstGeom prst="arc">
            <a:avLst>
              <a:gd name="adj1" fmla="val 16256977"/>
              <a:gd name="adj2" fmla="val 20959077"/>
            </a:avLst>
          </a:prstGeom>
          <a:noFill/>
          <a:ln w="25400" algn="ctr">
            <a:solidFill>
              <a:schemeClr val="accent2">
                <a:lumMod val="60000"/>
                <a:lumOff val="40000"/>
              </a:schemeClr>
            </a:solidFill>
            <a:round/>
            <a:headEnd/>
            <a:tailEnd/>
          </a:ln>
        </p:spPr>
        <p:txBody>
          <a:bodyPr anchor="ctr"/>
          <a:lstStyle/>
          <a:p>
            <a:pPr>
              <a:defRPr/>
            </a:pPr>
            <a:endParaRPr lang="en-US">
              <a:solidFill>
                <a:schemeClr val="accent2">
                  <a:lumMod val="40000"/>
                  <a:lumOff val="60000"/>
                </a:schemeClr>
              </a:solidFill>
              <a:latin typeface="Times New Roman" pitchFamily="18" charset="0"/>
              <a:ea typeface="ＭＳ Ｐゴシック"/>
              <a:cs typeface="ＭＳ Ｐゴシック"/>
            </a:endParaRPr>
          </a:p>
        </p:txBody>
      </p:sp>
      <p:sp>
        <p:nvSpPr>
          <p:cNvPr id="21556" name="Right Arrow 81"/>
          <p:cNvSpPr>
            <a:spLocks noChangeArrowheads="1"/>
          </p:cNvSpPr>
          <p:nvPr/>
        </p:nvSpPr>
        <p:spPr bwMode="auto">
          <a:xfrm>
            <a:off x="5943600" y="3733800"/>
            <a:ext cx="533400" cy="228600"/>
          </a:xfrm>
          <a:prstGeom prst="rightArrow">
            <a:avLst>
              <a:gd name="adj1" fmla="val 50000"/>
              <a:gd name="adj2" fmla="val 50005"/>
            </a:avLst>
          </a:prstGeom>
          <a:solidFill>
            <a:srgbClr val="FFFF00"/>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1557" name="TextBox 99"/>
          <p:cNvSpPr txBox="1">
            <a:spLocks noChangeArrowheads="1"/>
          </p:cNvSpPr>
          <p:nvPr/>
        </p:nvSpPr>
        <p:spPr bwMode="auto">
          <a:xfrm>
            <a:off x="5943600" y="3276608"/>
            <a:ext cx="35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2800" b="1">
                <a:solidFill>
                  <a:schemeClr val="bg1"/>
                </a:solidFill>
                <a:latin typeface="Symbol" pitchFamily="18" charset="2"/>
              </a:rPr>
              <a:t>t</a:t>
            </a:r>
            <a:r>
              <a:rPr lang="en-US" b="1">
                <a:solidFill>
                  <a:schemeClr val="bg1"/>
                </a:solidFill>
              </a:rPr>
              <a:t> </a:t>
            </a:r>
          </a:p>
        </p:txBody>
      </p:sp>
      <p:grpSp>
        <p:nvGrpSpPr>
          <p:cNvPr id="21558" name="Group 91"/>
          <p:cNvGrpSpPr>
            <a:grpSpLocks/>
          </p:cNvGrpSpPr>
          <p:nvPr/>
        </p:nvGrpSpPr>
        <p:grpSpPr bwMode="auto">
          <a:xfrm flipV="1">
            <a:off x="7772400" y="1905000"/>
            <a:ext cx="2133600" cy="3962400"/>
            <a:chOff x="7772400" y="1752600"/>
            <a:chExt cx="2133600" cy="3962400"/>
          </a:xfrm>
        </p:grpSpPr>
        <p:cxnSp>
          <p:nvCxnSpPr>
            <p:cNvPr id="90" name="Straight Connector 64"/>
            <p:cNvCxnSpPr>
              <a:cxnSpLocks noChangeShapeType="1"/>
            </p:cNvCxnSpPr>
            <p:nvPr/>
          </p:nvCxnSpPr>
          <p:spPr bwMode="auto">
            <a:xfrm rot="5400000">
              <a:off x="6819900" y="2819400"/>
              <a:ext cx="1905000" cy="0"/>
            </a:xfrm>
            <a:prstGeom prst="line">
              <a:avLst/>
            </a:prstGeom>
            <a:noFill/>
            <a:ln w="25400" algn="ctr">
              <a:solidFill>
                <a:schemeClr val="accent2">
                  <a:lumMod val="60000"/>
                  <a:lumOff val="40000"/>
                </a:schemeClr>
              </a:solidFill>
              <a:round/>
              <a:headEnd/>
              <a:tailEnd/>
            </a:ln>
          </p:spPr>
        </p:cxnSp>
        <p:sp>
          <p:nvSpPr>
            <p:cNvPr id="91" name="Arc 90"/>
            <p:cNvSpPr/>
            <p:nvPr/>
          </p:nvSpPr>
          <p:spPr bwMode="auto">
            <a:xfrm rot="16200000">
              <a:off x="6858000" y="2667000"/>
              <a:ext cx="3962400" cy="2133600"/>
            </a:xfrm>
            <a:prstGeom prst="arc">
              <a:avLst>
                <a:gd name="adj1" fmla="val 16256977"/>
                <a:gd name="adj2" fmla="val 20959077"/>
              </a:avLst>
            </a:prstGeom>
            <a:noFill/>
            <a:ln w="25400" algn="ctr">
              <a:solidFill>
                <a:schemeClr val="accent2">
                  <a:lumMod val="60000"/>
                  <a:lumOff val="40000"/>
                </a:schemeClr>
              </a:solidFill>
              <a:round/>
              <a:headEnd/>
              <a:tailEnd/>
            </a:ln>
          </p:spPr>
          <p:txBody>
            <a:bodyPr anchor="ctr"/>
            <a:lstStyle/>
            <a:p>
              <a:pPr>
                <a:defRPr/>
              </a:pPr>
              <a:endParaRPr lang="en-US">
                <a:solidFill>
                  <a:schemeClr val="accent2">
                    <a:lumMod val="40000"/>
                    <a:lumOff val="60000"/>
                  </a:schemeClr>
                </a:solidFill>
                <a:latin typeface="Times New Roman" pitchFamily="18" charset="0"/>
                <a:ea typeface="ＭＳ Ｐゴシック"/>
                <a:cs typeface="ＭＳ Ｐゴシック"/>
              </a:endParaRPr>
            </a:p>
          </p:txBody>
        </p:sp>
      </p:grpSp>
      <p:sp>
        <p:nvSpPr>
          <p:cNvPr id="21559" name="TextBox 99"/>
          <p:cNvSpPr txBox="1">
            <a:spLocks noChangeArrowheads="1"/>
          </p:cNvSpPr>
          <p:nvPr/>
        </p:nvSpPr>
        <p:spPr bwMode="auto">
          <a:xfrm>
            <a:off x="7878770" y="5562614"/>
            <a:ext cx="1036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b = f ( Z</a:t>
            </a:r>
            <a:r>
              <a:rPr lang="en-US" b="1" baseline="-25000">
                <a:solidFill>
                  <a:schemeClr val="bg1"/>
                </a:solidFill>
              </a:rPr>
              <a:t>ob</a:t>
            </a:r>
            <a:r>
              <a:rPr lang="en-US" b="1">
                <a:solidFill>
                  <a:schemeClr val="bg1"/>
                </a:solidFill>
              </a:rPr>
              <a:t> )</a:t>
            </a:r>
          </a:p>
        </p:txBody>
      </p:sp>
      <p:sp>
        <p:nvSpPr>
          <p:cNvPr id="21560" name="Right Arrow 93"/>
          <p:cNvSpPr>
            <a:spLocks noChangeArrowheads="1"/>
          </p:cNvSpPr>
          <p:nvPr/>
        </p:nvSpPr>
        <p:spPr bwMode="auto">
          <a:xfrm flipH="1">
            <a:off x="7848600" y="5791200"/>
            <a:ext cx="533400" cy="228600"/>
          </a:xfrm>
          <a:prstGeom prst="rightArrow">
            <a:avLst>
              <a:gd name="adj1" fmla="val 50000"/>
              <a:gd name="adj2" fmla="val 50005"/>
            </a:avLst>
          </a:prstGeom>
          <a:solidFill>
            <a:srgbClr val="FFFF00"/>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1561" name="TextBox 99"/>
          <p:cNvSpPr txBox="1">
            <a:spLocks noChangeArrowheads="1"/>
          </p:cNvSpPr>
          <p:nvPr/>
        </p:nvSpPr>
        <p:spPr bwMode="auto">
          <a:xfrm>
            <a:off x="7772400" y="5334014"/>
            <a:ext cx="35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2800" b="1">
                <a:solidFill>
                  <a:schemeClr val="bg1"/>
                </a:solidFill>
                <a:latin typeface="Symbol" pitchFamily="18" charset="2"/>
              </a:rPr>
              <a:t>t</a:t>
            </a:r>
            <a:r>
              <a:rPr lang="en-US" b="1">
                <a:solidFill>
                  <a:schemeClr val="bg1"/>
                </a:solidFill>
              </a:rPr>
              <a:t> </a:t>
            </a:r>
          </a:p>
        </p:txBody>
      </p:sp>
      <p:cxnSp>
        <p:nvCxnSpPr>
          <p:cNvPr id="21562" name="Straight Connector 21"/>
          <p:cNvCxnSpPr>
            <a:cxnSpLocks noChangeShapeType="1"/>
          </p:cNvCxnSpPr>
          <p:nvPr/>
        </p:nvCxnSpPr>
        <p:spPr bwMode="auto">
          <a:xfrm>
            <a:off x="609600" y="2057400"/>
            <a:ext cx="21336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58084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8"/>
          <p:cNvSpPr>
            <a:spLocks noChangeArrowheads="1"/>
          </p:cNvSpPr>
          <p:nvPr/>
        </p:nvSpPr>
        <p:spPr bwMode="auto">
          <a:xfrm>
            <a:off x="5486400" y="5791200"/>
            <a:ext cx="2819400" cy="4572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pic>
        <p:nvPicPr>
          <p:cNvPr id="25603" name="Picture 29" descr="wrf_uv10"/>
          <p:cNvPicPr>
            <a:picLocks noChangeAspect="1" noChangeArrowheads="1"/>
          </p:cNvPicPr>
          <p:nvPr/>
        </p:nvPicPr>
        <p:blipFill>
          <a:blip r:embed="rId2" cstate="print">
            <a:extLst>
              <a:ext uri="{28A0092B-C50C-407E-A947-70E740481C1C}">
                <a14:useLocalDpi xmlns:a14="http://schemas.microsoft.com/office/drawing/2010/main" val="0"/>
              </a:ext>
            </a:extLst>
          </a:blip>
          <a:srcRect l="6667" t="4445" r="6667" b="6667"/>
          <a:stretch>
            <a:fillRect/>
          </a:stretch>
        </p:blipFill>
        <p:spPr bwMode="auto">
          <a:xfrm>
            <a:off x="6553200" y="533400"/>
            <a:ext cx="12954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le 1"/>
          <p:cNvSpPr>
            <a:spLocks noGrp="1"/>
          </p:cNvSpPr>
          <p:nvPr>
            <p:ph type="title"/>
          </p:nvPr>
        </p:nvSpPr>
        <p:spPr/>
        <p:txBody>
          <a:bodyPr/>
          <a:lstStyle/>
          <a:p>
            <a:r>
              <a:rPr lang="en-US" smtClean="0"/>
              <a:t>ATM interactions</a:t>
            </a:r>
          </a:p>
        </p:txBody>
      </p:sp>
      <p:cxnSp>
        <p:nvCxnSpPr>
          <p:cNvPr id="25605" name="Straight Connector 21"/>
          <p:cNvCxnSpPr>
            <a:cxnSpLocks noChangeShapeType="1"/>
          </p:cNvCxnSpPr>
          <p:nvPr/>
        </p:nvCxnSpPr>
        <p:spPr bwMode="auto">
          <a:xfrm rot="5400000" flipH="1" flipV="1">
            <a:off x="3924300" y="1485900"/>
            <a:ext cx="2667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5606" name="Straight Connector 22"/>
          <p:cNvCxnSpPr>
            <a:cxnSpLocks noChangeShapeType="1"/>
          </p:cNvCxnSpPr>
          <p:nvPr/>
        </p:nvCxnSpPr>
        <p:spPr bwMode="auto">
          <a:xfrm>
            <a:off x="5257800" y="2895600"/>
            <a:ext cx="3429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25607" name="Text Box 9"/>
          <p:cNvSpPr txBox="1">
            <a:spLocks noChangeArrowheads="1"/>
          </p:cNvSpPr>
          <p:nvPr/>
        </p:nvSpPr>
        <p:spPr bwMode="auto">
          <a:xfrm>
            <a:off x="5334007" y="2362214"/>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OCN</a:t>
            </a:r>
          </a:p>
        </p:txBody>
      </p:sp>
      <p:sp>
        <p:nvSpPr>
          <p:cNvPr id="25608" name="Text Box 10"/>
          <p:cNvSpPr txBox="1">
            <a:spLocks noChangeArrowheads="1"/>
          </p:cNvSpPr>
          <p:nvPr/>
        </p:nvSpPr>
        <p:spPr bwMode="auto">
          <a:xfrm>
            <a:off x="6791327" y="152414"/>
            <a:ext cx="828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ATM</a:t>
            </a:r>
          </a:p>
        </p:txBody>
      </p:sp>
      <p:sp>
        <p:nvSpPr>
          <p:cNvPr id="25609" name="Text Box 11"/>
          <p:cNvSpPr txBox="1">
            <a:spLocks noChangeArrowheads="1"/>
          </p:cNvSpPr>
          <p:nvPr/>
        </p:nvSpPr>
        <p:spPr bwMode="auto">
          <a:xfrm>
            <a:off x="7670806" y="2362214"/>
            <a:ext cx="8629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WAV</a:t>
            </a:r>
          </a:p>
        </p:txBody>
      </p:sp>
      <p:sp>
        <p:nvSpPr>
          <p:cNvPr id="25610" name="Text Box 18"/>
          <p:cNvSpPr txBox="1">
            <a:spLocks noChangeArrowheads="1"/>
          </p:cNvSpPr>
          <p:nvPr/>
        </p:nvSpPr>
        <p:spPr bwMode="auto">
          <a:xfrm rot="18927502">
            <a:off x="6019800" y="1909763"/>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SST</a:t>
            </a:r>
          </a:p>
        </p:txBody>
      </p:sp>
      <p:sp>
        <p:nvSpPr>
          <p:cNvPr id="25611" name="Line 20"/>
          <p:cNvSpPr>
            <a:spLocks noChangeShapeType="1"/>
          </p:cNvSpPr>
          <p:nvPr/>
        </p:nvSpPr>
        <p:spPr bwMode="auto">
          <a:xfrm rot="18900000">
            <a:off x="5483225" y="1978025"/>
            <a:ext cx="1066800" cy="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2" name="Text Box 24"/>
          <p:cNvSpPr txBox="1">
            <a:spLocks noChangeArrowheads="1"/>
          </p:cNvSpPr>
          <p:nvPr/>
        </p:nvSpPr>
        <p:spPr bwMode="auto">
          <a:xfrm rot="2757491">
            <a:off x="7863682" y="1697986"/>
            <a:ext cx="1314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pwave</a:t>
            </a:r>
            <a:r>
              <a:rPr lang="en-US">
                <a:solidFill>
                  <a:schemeClr val="bg1"/>
                </a:solidFill>
                <a:latin typeface="Arial" charset="0"/>
              </a:rPr>
              <a:t>, T</a:t>
            </a:r>
            <a:r>
              <a:rPr lang="en-US" baseline="-25000">
                <a:solidFill>
                  <a:schemeClr val="bg1"/>
                </a:solidFill>
                <a:latin typeface="Arial" charset="0"/>
              </a:rPr>
              <a:t>psurf</a:t>
            </a:r>
            <a:r>
              <a:rPr lang="en-US">
                <a:solidFill>
                  <a:schemeClr val="bg1"/>
                </a:solidFill>
                <a:latin typeface="Arial" charset="0"/>
              </a:rPr>
              <a:t>, </a:t>
            </a:r>
            <a:endParaRPr lang="en-US" baseline="-25000">
              <a:solidFill>
                <a:schemeClr val="bg1"/>
              </a:solidFill>
              <a:latin typeface="Arial" charset="0"/>
            </a:endParaRPr>
          </a:p>
        </p:txBody>
      </p:sp>
      <p:sp>
        <p:nvSpPr>
          <p:cNvPr id="25613" name="Line 27"/>
          <p:cNvSpPr>
            <a:spLocks noChangeShapeType="1"/>
          </p:cNvSpPr>
          <p:nvPr/>
        </p:nvSpPr>
        <p:spPr bwMode="auto">
          <a:xfrm rot="2700000">
            <a:off x="7632700" y="2074863"/>
            <a:ext cx="1219200" cy="0"/>
          </a:xfrm>
          <a:prstGeom prst="line">
            <a:avLst/>
          </a:prstGeom>
          <a:noFill/>
          <a:ln w="4445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2561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990614"/>
            <a:ext cx="3614738"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56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7" y="3886200"/>
            <a:ext cx="2511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5616" name="Picture 16"/>
          <p:cNvPicPr>
            <a:picLocks noChangeAspect="1" noChangeArrowheads="1"/>
          </p:cNvPicPr>
          <p:nvPr/>
        </p:nvPicPr>
        <p:blipFill>
          <a:blip r:embed="rId5">
            <a:extLst>
              <a:ext uri="{28A0092B-C50C-407E-A947-70E740481C1C}">
                <a14:useLocalDpi xmlns:a14="http://schemas.microsoft.com/office/drawing/2010/main" val="0"/>
              </a:ext>
            </a:extLst>
          </a:blip>
          <a:srcRect b="38461"/>
          <a:stretch>
            <a:fillRect/>
          </a:stretch>
        </p:blipFill>
        <p:spPr bwMode="auto">
          <a:xfrm>
            <a:off x="381000" y="4876800"/>
            <a:ext cx="42497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5617" name="TextBox 16"/>
          <p:cNvSpPr txBox="1">
            <a:spLocks noChangeArrowheads="1"/>
          </p:cNvSpPr>
          <p:nvPr/>
        </p:nvSpPr>
        <p:spPr bwMode="auto">
          <a:xfrm rot="16200000">
            <a:off x="135950" y="4207289"/>
            <a:ext cx="1071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a:solidFill>
                  <a:schemeClr val="bg1"/>
                </a:solidFill>
              </a:rPr>
              <a:t>Surface fluxes</a:t>
            </a:r>
          </a:p>
        </p:txBody>
      </p:sp>
      <p:sp>
        <p:nvSpPr>
          <p:cNvPr id="25618" name="TextBox 17"/>
          <p:cNvSpPr txBox="1">
            <a:spLocks noChangeArrowheads="1"/>
          </p:cNvSpPr>
          <p:nvPr/>
        </p:nvSpPr>
        <p:spPr bwMode="auto">
          <a:xfrm>
            <a:off x="914632" y="3886202"/>
            <a:ext cx="9044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a:solidFill>
                  <a:schemeClr val="bg1"/>
                </a:solidFill>
              </a:rPr>
              <a:t>Momentum</a:t>
            </a:r>
          </a:p>
        </p:txBody>
      </p:sp>
      <p:sp>
        <p:nvSpPr>
          <p:cNvPr id="25619" name="TextBox 18"/>
          <p:cNvSpPr txBox="1">
            <a:spLocks noChangeArrowheads="1"/>
          </p:cNvSpPr>
          <p:nvPr/>
        </p:nvSpPr>
        <p:spPr bwMode="auto">
          <a:xfrm>
            <a:off x="1128634" y="4114814"/>
            <a:ext cx="476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dirty="0">
                <a:solidFill>
                  <a:schemeClr val="bg1"/>
                </a:solidFill>
              </a:rPr>
              <a:t>Heat</a:t>
            </a:r>
          </a:p>
        </p:txBody>
      </p:sp>
      <p:sp>
        <p:nvSpPr>
          <p:cNvPr id="25620" name="TextBox 19"/>
          <p:cNvSpPr txBox="1">
            <a:spLocks noChangeArrowheads="1"/>
          </p:cNvSpPr>
          <p:nvPr/>
        </p:nvSpPr>
        <p:spPr bwMode="auto">
          <a:xfrm>
            <a:off x="1005909" y="4419614"/>
            <a:ext cx="7409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a:solidFill>
                  <a:schemeClr val="bg1"/>
                </a:solidFill>
              </a:rPr>
              <a:t>Moisture</a:t>
            </a:r>
          </a:p>
        </p:txBody>
      </p:sp>
      <p:pic>
        <p:nvPicPr>
          <p:cNvPr id="2562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994400"/>
            <a:ext cx="4114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562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2" y="4572000"/>
            <a:ext cx="4010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5623" name="Oval 22"/>
          <p:cNvSpPr>
            <a:spLocks noChangeArrowheads="1"/>
          </p:cNvSpPr>
          <p:nvPr/>
        </p:nvSpPr>
        <p:spPr bwMode="auto">
          <a:xfrm>
            <a:off x="2895600" y="5486400"/>
            <a:ext cx="304800" cy="304800"/>
          </a:xfrm>
          <a:prstGeom prst="ellipse">
            <a:avLst/>
          </a:prstGeom>
          <a:noFill/>
          <a:ln w="254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24" name="Oval 23"/>
          <p:cNvSpPr>
            <a:spLocks noChangeArrowheads="1"/>
          </p:cNvSpPr>
          <p:nvPr/>
        </p:nvSpPr>
        <p:spPr bwMode="auto">
          <a:xfrm>
            <a:off x="1600200" y="6400800"/>
            <a:ext cx="304800" cy="304800"/>
          </a:xfrm>
          <a:prstGeom prst="ellipse">
            <a:avLst/>
          </a:prstGeom>
          <a:noFill/>
          <a:ln w="254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25" name="Oval 24"/>
          <p:cNvSpPr>
            <a:spLocks noChangeArrowheads="1"/>
          </p:cNvSpPr>
          <p:nvPr/>
        </p:nvSpPr>
        <p:spPr bwMode="auto">
          <a:xfrm>
            <a:off x="5791200" y="4953000"/>
            <a:ext cx="304800" cy="304800"/>
          </a:xfrm>
          <a:prstGeom prst="ellipse">
            <a:avLst/>
          </a:prstGeom>
          <a:noFill/>
          <a:ln w="254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pic>
        <p:nvPicPr>
          <p:cNvPr id="25626"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2" y="5867400"/>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cxnSp>
        <p:nvCxnSpPr>
          <p:cNvPr id="25627" name="Straight Connector 30"/>
          <p:cNvCxnSpPr>
            <a:cxnSpLocks noChangeShapeType="1"/>
          </p:cNvCxnSpPr>
          <p:nvPr/>
        </p:nvCxnSpPr>
        <p:spPr bwMode="auto">
          <a:xfrm flipV="1">
            <a:off x="3276600" y="5105400"/>
            <a:ext cx="2438400" cy="457200"/>
          </a:xfrm>
          <a:prstGeom prst="line">
            <a:avLst/>
          </a:prstGeom>
          <a:noFill/>
          <a:ln w="19050" algn="ctr">
            <a:solidFill>
              <a:srgbClr val="7030A0"/>
            </a:solidFill>
            <a:round/>
            <a:headEnd/>
            <a:tailEnd/>
          </a:ln>
          <a:extLst>
            <a:ext uri="{909E8E84-426E-40DD-AFC4-6F175D3DCCD1}">
              <a14:hiddenFill xmlns:a14="http://schemas.microsoft.com/office/drawing/2010/main">
                <a:noFill/>
              </a14:hiddenFill>
            </a:ext>
          </a:extLst>
        </p:spPr>
      </p:cxnSp>
      <p:cxnSp>
        <p:nvCxnSpPr>
          <p:cNvPr id="25628" name="Straight Connector 31"/>
          <p:cNvCxnSpPr>
            <a:cxnSpLocks noChangeShapeType="1"/>
          </p:cNvCxnSpPr>
          <p:nvPr/>
        </p:nvCxnSpPr>
        <p:spPr bwMode="auto">
          <a:xfrm flipV="1">
            <a:off x="1905000" y="5257800"/>
            <a:ext cx="3810000" cy="1143000"/>
          </a:xfrm>
          <a:prstGeom prst="line">
            <a:avLst/>
          </a:prstGeom>
          <a:noFill/>
          <a:ln w="19050" algn="ctr">
            <a:solidFill>
              <a:srgbClr val="7030A0"/>
            </a:solidFill>
            <a:round/>
            <a:headEnd/>
            <a:tailEnd/>
          </a:ln>
          <a:extLst>
            <a:ext uri="{909E8E84-426E-40DD-AFC4-6F175D3DCCD1}">
              <a14:hiddenFill xmlns:a14="http://schemas.microsoft.com/office/drawing/2010/main">
                <a:noFill/>
              </a14:hiddenFill>
            </a:ext>
          </a:extLst>
        </p:spPr>
      </p:cxnSp>
      <p:sp>
        <p:nvSpPr>
          <p:cNvPr id="25629" name="Oval 35"/>
          <p:cNvSpPr>
            <a:spLocks noChangeArrowheads="1"/>
          </p:cNvSpPr>
          <p:nvPr/>
        </p:nvSpPr>
        <p:spPr bwMode="auto">
          <a:xfrm>
            <a:off x="2819400" y="3962400"/>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cxnSp>
        <p:nvCxnSpPr>
          <p:cNvPr id="25630" name="Straight Connector 47"/>
          <p:cNvCxnSpPr>
            <a:cxnSpLocks noChangeShapeType="1"/>
          </p:cNvCxnSpPr>
          <p:nvPr/>
        </p:nvCxnSpPr>
        <p:spPr bwMode="auto">
          <a:xfrm rot="5400000">
            <a:off x="2324100" y="4991100"/>
            <a:ext cx="762000" cy="381000"/>
          </a:xfrm>
          <a:prstGeom prst="line">
            <a:avLst/>
          </a:prstGeom>
          <a:noFill/>
          <a:ln w="19050" algn="ctr">
            <a:solidFill>
              <a:srgbClr val="180F9B"/>
            </a:solidFill>
            <a:round/>
            <a:headEnd/>
            <a:tailEnd/>
          </a:ln>
          <a:extLst>
            <a:ext uri="{909E8E84-426E-40DD-AFC4-6F175D3DCCD1}">
              <a14:hiddenFill xmlns:a14="http://schemas.microsoft.com/office/drawing/2010/main">
                <a:noFill/>
              </a14:hiddenFill>
            </a:ext>
          </a:extLst>
        </p:spPr>
      </p:cxnSp>
      <p:sp>
        <p:nvSpPr>
          <p:cNvPr id="25631" name="Oval 49"/>
          <p:cNvSpPr>
            <a:spLocks noChangeArrowheads="1"/>
          </p:cNvSpPr>
          <p:nvPr/>
        </p:nvSpPr>
        <p:spPr bwMode="auto">
          <a:xfrm>
            <a:off x="3127375" y="4191000"/>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2" name="Oval 50"/>
          <p:cNvSpPr>
            <a:spLocks noChangeArrowheads="1"/>
          </p:cNvSpPr>
          <p:nvPr/>
        </p:nvSpPr>
        <p:spPr bwMode="auto">
          <a:xfrm>
            <a:off x="3086100" y="4452938"/>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3" name="Oval 51"/>
          <p:cNvSpPr>
            <a:spLocks noChangeArrowheads="1"/>
          </p:cNvSpPr>
          <p:nvPr/>
        </p:nvSpPr>
        <p:spPr bwMode="auto">
          <a:xfrm>
            <a:off x="2393950" y="5562600"/>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4" name="Oval 52"/>
          <p:cNvSpPr>
            <a:spLocks noChangeArrowheads="1"/>
          </p:cNvSpPr>
          <p:nvPr/>
        </p:nvSpPr>
        <p:spPr bwMode="auto">
          <a:xfrm>
            <a:off x="1273175" y="6438900"/>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cxnSp>
        <p:nvCxnSpPr>
          <p:cNvPr id="25635" name="Straight Connector 54"/>
          <p:cNvCxnSpPr>
            <a:cxnSpLocks noChangeShapeType="1"/>
          </p:cNvCxnSpPr>
          <p:nvPr/>
        </p:nvCxnSpPr>
        <p:spPr bwMode="auto">
          <a:xfrm rot="5400000">
            <a:off x="1257300" y="4991100"/>
            <a:ext cx="1600200" cy="1219200"/>
          </a:xfrm>
          <a:prstGeom prst="line">
            <a:avLst/>
          </a:prstGeom>
          <a:noFill/>
          <a:ln w="19050" algn="ctr">
            <a:solidFill>
              <a:srgbClr val="180F9B"/>
            </a:solidFill>
            <a:round/>
            <a:headEnd/>
            <a:tailEnd/>
          </a:ln>
          <a:extLst>
            <a:ext uri="{909E8E84-426E-40DD-AFC4-6F175D3DCCD1}">
              <a14:hiddenFill xmlns:a14="http://schemas.microsoft.com/office/drawing/2010/main">
                <a:noFill/>
              </a14:hiddenFill>
            </a:ext>
          </a:extLst>
        </p:spPr>
      </p:cxnSp>
      <p:sp>
        <p:nvSpPr>
          <p:cNvPr id="25636" name="TextBox 57"/>
          <p:cNvSpPr txBox="1">
            <a:spLocks noChangeArrowheads="1"/>
          </p:cNvSpPr>
          <p:nvPr/>
        </p:nvSpPr>
        <p:spPr bwMode="auto">
          <a:xfrm>
            <a:off x="6082973" y="5834064"/>
            <a:ext cx="2223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600"/>
              <a:t>= f ( H</a:t>
            </a:r>
            <a:r>
              <a:rPr lang="en-US" sz="1600" baseline="-25000"/>
              <a:t>wave</a:t>
            </a:r>
            <a:r>
              <a:rPr lang="en-US" sz="1600"/>
              <a:t>, L</a:t>
            </a:r>
            <a:r>
              <a:rPr lang="en-US" sz="1600" baseline="-25000"/>
              <a:t>pwave</a:t>
            </a:r>
            <a:r>
              <a:rPr lang="en-US" sz="1600"/>
              <a:t>, T</a:t>
            </a:r>
            <a:r>
              <a:rPr lang="en-US" sz="1600" baseline="-25000"/>
              <a:t>psurf </a:t>
            </a:r>
            <a:r>
              <a:rPr lang="en-US" sz="1600"/>
              <a:t>)</a:t>
            </a:r>
          </a:p>
        </p:txBody>
      </p:sp>
      <p:sp>
        <p:nvSpPr>
          <p:cNvPr id="25637" name="Oval 59"/>
          <p:cNvSpPr>
            <a:spLocks noChangeArrowheads="1"/>
          </p:cNvSpPr>
          <p:nvPr/>
        </p:nvSpPr>
        <p:spPr bwMode="auto">
          <a:xfrm>
            <a:off x="7772400" y="4800600"/>
            <a:ext cx="304800" cy="304800"/>
          </a:xfrm>
          <a:prstGeom prst="ellipse">
            <a:avLst/>
          </a:prstGeom>
          <a:noFill/>
          <a:ln w="25400" algn="ctr">
            <a:solidFill>
              <a:srgbClr val="1478FF"/>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8" name="Oval 60"/>
          <p:cNvSpPr>
            <a:spLocks noChangeArrowheads="1"/>
          </p:cNvSpPr>
          <p:nvPr/>
        </p:nvSpPr>
        <p:spPr bwMode="auto">
          <a:xfrm>
            <a:off x="5584825" y="5791200"/>
            <a:ext cx="381000" cy="381000"/>
          </a:xfrm>
          <a:prstGeom prst="ellipse">
            <a:avLst/>
          </a:prstGeom>
          <a:noFill/>
          <a:ln w="25400" algn="ctr">
            <a:solidFill>
              <a:srgbClr val="1478FF"/>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9" name="Oval 61"/>
          <p:cNvSpPr>
            <a:spLocks noChangeArrowheads="1"/>
          </p:cNvSpPr>
          <p:nvPr/>
        </p:nvSpPr>
        <p:spPr bwMode="auto">
          <a:xfrm>
            <a:off x="8480425" y="5019675"/>
            <a:ext cx="304800" cy="304800"/>
          </a:xfrm>
          <a:prstGeom prst="ellipse">
            <a:avLst/>
          </a:prstGeom>
          <a:noFill/>
          <a:ln w="25400" algn="ctr">
            <a:solidFill>
              <a:srgbClr val="1478FF"/>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cxnSp>
        <p:nvCxnSpPr>
          <p:cNvPr id="25640" name="Straight Connector 62"/>
          <p:cNvCxnSpPr>
            <a:cxnSpLocks noChangeShapeType="1"/>
          </p:cNvCxnSpPr>
          <p:nvPr/>
        </p:nvCxnSpPr>
        <p:spPr bwMode="auto">
          <a:xfrm flipV="1">
            <a:off x="5867400" y="5257800"/>
            <a:ext cx="2286000" cy="609600"/>
          </a:xfrm>
          <a:prstGeom prst="line">
            <a:avLst/>
          </a:prstGeom>
          <a:noFill/>
          <a:ln w="19050" algn="ctr">
            <a:solidFill>
              <a:srgbClr val="1478FF"/>
            </a:solidFill>
            <a:round/>
            <a:headEnd/>
            <a:tailEnd/>
          </a:ln>
          <a:extLst>
            <a:ext uri="{909E8E84-426E-40DD-AFC4-6F175D3DCCD1}">
              <a14:hiddenFill xmlns:a14="http://schemas.microsoft.com/office/drawing/2010/main">
                <a:noFill/>
              </a14:hiddenFill>
            </a:ext>
          </a:extLst>
        </p:spPr>
      </p:cxnSp>
      <p:sp>
        <p:nvSpPr>
          <p:cNvPr id="25641" name="Oval 64"/>
          <p:cNvSpPr>
            <a:spLocks noChangeArrowheads="1"/>
          </p:cNvSpPr>
          <p:nvPr/>
        </p:nvSpPr>
        <p:spPr bwMode="auto">
          <a:xfrm>
            <a:off x="3429000" y="4191000"/>
            <a:ext cx="304800" cy="304800"/>
          </a:xfrm>
          <a:prstGeom prst="ellipse">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cxnSp>
        <p:nvCxnSpPr>
          <p:cNvPr id="25642" name="Straight Connector 65"/>
          <p:cNvCxnSpPr>
            <a:cxnSpLocks noChangeShapeType="1"/>
          </p:cNvCxnSpPr>
          <p:nvPr/>
        </p:nvCxnSpPr>
        <p:spPr bwMode="auto">
          <a:xfrm rot="10800000" flipV="1">
            <a:off x="3733800" y="3505200"/>
            <a:ext cx="1828800" cy="762000"/>
          </a:xfrm>
          <a:prstGeom prst="line">
            <a:avLst/>
          </a:prstGeom>
          <a:noFill/>
          <a:ln w="19050" algn="ctr">
            <a:solidFill>
              <a:srgbClr val="180F9B"/>
            </a:solidFill>
            <a:round/>
            <a:headEnd/>
            <a:tailEnd/>
          </a:ln>
          <a:extLst>
            <a:ext uri="{909E8E84-426E-40DD-AFC4-6F175D3DCCD1}">
              <a14:hiddenFill xmlns:a14="http://schemas.microsoft.com/office/drawing/2010/main">
                <a:noFill/>
              </a14:hiddenFill>
            </a:ext>
          </a:extLst>
        </p:spPr>
      </p:cxnSp>
      <p:sp>
        <p:nvSpPr>
          <p:cNvPr id="25643" name="Rectangle 67"/>
          <p:cNvSpPr>
            <a:spLocks noChangeArrowheads="1"/>
          </p:cNvSpPr>
          <p:nvPr/>
        </p:nvSpPr>
        <p:spPr bwMode="auto">
          <a:xfrm>
            <a:off x="5562600" y="3352800"/>
            <a:ext cx="609600" cy="4572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5644" name="TextBox 68"/>
          <p:cNvSpPr txBox="1">
            <a:spLocks noChangeArrowheads="1"/>
          </p:cNvSpPr>
          <p:nvPr/>
        </p:nvSpPr>
        <p:spPr bwMode="auto">
          <a:xfrm>
            <a:off x="5609062" y="3411539"/>
            <a:ext cx="537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600"/>
              <a:t>SST</a:t>
            </a:r>
          </a:p>
        </p:txBody>
      </p:sp>
      <p:sp>
        <p:nvSpPr>
          <p:cNvPr id="25645" name="Text Box 9"/>
          <p:cNvSpPr txBox="1">
            <a:spLocks noChangeArrowheads="1"/>
          </p:cNvSpPr>
          <p:nvPr/>
        </p:nvSpPr>
        <p:spPr bwMode="auto">
          <a:xfrm>
            <a:off x="6248407" y="3352807"/>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OCN</a:t>
            </a:r>
          </a:p>
        </p:txBody>
      </p:sp>
      <p:sp>
        <p:nvSpPr>
          <p:cNvPr id="25646" name="Text Box 11"/>
          <p:cNvSpPr txBox="1">
            <a:spLocks noChangeArrowheads="1"/>
          </p:cNvSpPr>
          <p:nvPr/>
        </p:nvSpPr>
        <p:spPr bwMode="auto">
          <a:xfrm>
            <a:off x="6858006" y="6248414"/>
            <a:ext cx="8629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WAV</a:t>
            </a:r>
          </a:p>
        </p:txBody>
      </p:sp>
    </p:spTree>
    <p:extLst>
      <p:ext uri="{BB962C8B-B14F-4D97-AF65-F5344CB8AC3E}">
        <p14:creationId xmlns:p14="http://schemas.microsoft.com/office/powerpoint/2010/main" val="14107475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7"/>
          <p:cNvSpPr>
            <a:spLocks noChangeArrowheads="1"/>
          </p:cNvSpPr>
          <p:nvPr/>
        </p:nvSpPr>
        <p:spPr bwMode="auto">
          <a:xfrm>
            <a:off x="381000" y="76200"/>
            <a:ext cx="8534400" cy="65532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25603" name="TextBox 9"/>
          <p:cNvSpPr txBox="1">
            <a:spLocks noChangeArrowheads="1"/>
          </p:cNvSpPr>
          <p:nvPr/>
        </p:nvSpPr>
        <p:spPr bwMode="auto">
          <a:xfrm>
            <a:off x="152400" y="152400"/>
            <a:ext cx="4830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u="sng"/>
              <a:t>OCEAN SURFACE ROUGHNESS CLOSURE MODELS</a:t>
            </a:r>
          </a:p>
        </p:txBody>
      </p:sp>
      <p:sp>
        <p:nvSpPr>
          <p:cNvPr id="25604" name="TextBox 8"/>
          <p:cNvSpPr txBox="1">
            <a:spLocks noChangeArrowheads="1"/>
          </p:cNvSpPr>
          <p:nvPr/>
        </p:nvSpPr>
        <p:spPr bwMode="auto">
          <a:xfrm>
            <a:off x="533400" y="2046288"/>
            <a:ext cx="3373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TAYLOR &amp; YELLAND 2001: TY2001</a:t>
            </a:r>
          </a:p>
        </p:txBody>
      </p:sp>
      <p:sp>
        <p:nvSpPr>
          <p:cNvPr id="25605" name="TextBox 11"/>
          <p:cNvSpPr txBox="1">
            <a:spLocks noChangeArrowheads="1"/>
          </p:cNvSpPr>
          <p:nvPr/>
        </p:nvSpPr>
        <p:spPr bwMode="auto">
          <a:xfrm>
            <a:off x="533400" y="3592513"/>
            <a:ext cx="240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DRENNAN 2003: DGQH</a:t>
            </a:r>
          </a:p>
        </p:txBody>
      </p:sp>
      <p:sp>
        <p:nvSpPr>
          <p:cNvPr id="25606" name="TextBox 12"/>
          <p:cNvSpPr txBox="1">
            <a:spLocks noChangeArrowheads="1"/>
          </p:cNvSpPr>
          <p:nvPr/>
        </p:nvSpPr>
        <p:spPr bwMode="auto">
          <a:xfrm>
            <a:off x="628650" y="5094288"/>
            <a:ext cx="188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OOST 2002: OOST</a:t>
            </a:r>
          </a:p>
        </p:txBody>
      </p:sp>
      <p:sp>
        <p:nvSpPr>
          <p:cNvPr id="2560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25608" name="Object 2"/>
          <p:cNvGraphicFramePr>
            <a:graphicFrameLocks noChangeAspect="1"/>
          </p:cNvGraphicFramePr>
          <p:nvPr/>
        </p:nvGraphicFramePr>
        <p:xfrm>
          <a:off x="1100138" y="2590800"/>
          <a:ext cx="2386012" cy="685800"/>
        </p:xfrm>
        <a:graphic>
          <a:graphicData uri="http://schemas.openxmlformats.org/presentationml/2006/ole">
            <mc:AlternateContent xmlns:mc="http://schemas.openxmlformats.org/markup-compatibility/2006">
              <mc:Choice xmlns:v="urn:schemas-microsoft-com:vml" Requires="v">
                <p:oleObj spid="_x0000_s6276" name="Equation" r:id="rId4" imgW="1739900" imgH="495300" progId="">
                  <p:embed/>
                </p:oleObj>
              </mc:Choice>
              <mc:Fallback>
                <p:oleObj name="Equation" r:id="rId4" imgW="1739900" imgH="495300" progId="">
                  <p:embed/>
                  <p:pic>
                    <p:nvPicPr>
                      <p:cNvPr id="0" name="Picture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138" y="2590800"/>
                        <a:ext cx="2386012"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9" name="Rectangle 13"/>
          <p:cNvSpPr>
            <a:spLocks noChangeArrowheads="1"/>
          </p:cNvSpPr>
          <p:nvPr/>
        </p:nvSpPr>
        <p:spPr bwMode="auto">
          <a:xfrm>
            <a:off x="3886200" y="23622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600" i="1"/>
              <a:t>-  Wave steepness based parameterization.</a:t>
            </a:r>
          </a:p>
          <a:p>
            <a:pPr algn="just"/>
            <a:r>
              <a:rPr lang="en-US" sz="1600" i="1"/>
              <a:t>- Based on three datasets representing sea-state conditions ranging from strongly forced to shoaling.</a:t>
            </a:r>
          </a:p>
        </p:txBody>
      </p:sp>
      <p:sp>
        <p:nvSpPr>
          <p:cNvPr id="2561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25611" name="Object 3"/>
          <p:cNvGraphicFramePr>
            <a:graphicFrameLocks noChangeAspect="1"/>
          </p:cNvGraphicFramePr>
          <p:nvPr/>
        </p:nvGraphicFramePr>
        <p:xfrm>
          <a:off x="1022350" y="4084638"/>
          <a:ext cx="2298700" cy="704850"/>
        </p:xfrm>
        <a:graphic>
          <a:graphicData uri="http://schemas.openxmlformats.org/presentationml/2006/ole">
            <mc:AlternateContent xmlns:mc="http://schemas.openxmlformats.org/markup-compatibility/2006">
              <mc:Choice xmlns:v="urn:schemas-microsoft-com:vml" Requires="v">
                <p:oleObj spid="_x0000_s6277" name="Equation" r:id="rId6" imgW="1651000" imgH="495300" progId="">
                  <p:embed/>
                </p:oleObj>
              </mc:Choice>
              <mc:Fallback>
                <p:oleObj name="Equation" r:id="rId6" imgW="1651000" imgH="495300" progId="">
                  <p:embed/>
                  <p:pic>
                    <p:nvPicPr>
                      <p:cNvPr id="0" name="Picture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350" y="4084638"/>
                        <a:ext cx="2298700"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12"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25613" name="Object 4"/>
          <p:cNvGraphicFramePr>
            <a:graphicFrameLocks noChangeAspect="1"/>
          </p:cNvGraphicFramePr>
          <p:nvPr/>
        </p:nvGraphicFramePr>
        <p:xfrm>
          <a:off x="1012825" y="5638800"/>
          <a:ext cx="2433638" cy="762000"/>
        </p:xfrm>
        <a:graphic>
          <a:graphicData uri="http://schemas.openxmlformats.org/presentationml/2006/ole">
            <mc:AlternateContent xmlns:mc="http://schemas.openxmlformats.org/markup-compatibility/2006">
              <mc:Choice xmlns:v="urn:schemas-microsoft-com:vml" Requires="v">
                <p:oleObj spid="_x0000_s6278" name="Equation" r:id="rId8" imgW="1688367" imgH="533169" progId="">
                  <p:embed/>
                </p:oleObj>
              </mc:Choice>
              <mc:Fallback>
                <p:oleObj name="Equation" r:id="rId8" imgW="1688367" imgH="533169" progId="">
                  <p:embed/>
                  <p:pic>
                    <p:nvPicPr>
                      <p:cNvPr id="0" name="Picture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2825" y="5638800"/>
                        <a:ext cx="2433638"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14" name="Rectangle 24"/>
          <p:cNvSpPr>
            <a:spLocks noChangeArrowheads="1"/>
          </p:cNvSpPr>
          <p:nvPr/>
        </p:nvSpPr>
        <p:spPr bwMode="auto">
          <a:xfrm>
            <a:off x="3962400" y="54356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600" i="1"/>
              <a:t>- Wave age dependent formula but it also considers the effect of the wave steepness.</a:t>
            </a:r>
          </a:p>
        </p:txBody>
      </p:sp>
      <p:sp>
        <p:nvSpPr>
          <p:cNvPr id="25615" name="Rectangle 28"/>
          <p:cNvSpPr>
            <a:spLocks noChangeArrowheads="1"/>
          </p:cNvSpPr>
          <p:nvPr/>
        </p:nvSpPr>
        <p:spPr bwMode="auto">
          <a:xfrm>
            <a:off x="3886200" y="378142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r>
              <a:rPr lang="en-US" sz="1600" i="1"/>
              <a:t> Wave age based formula to characterize the ocean roughness. </a:t>
            </a:r>
          </a:p>
          <a:p>
            <a:pPr algn="just">
              <a:buFontTx/>
              <a:buChar char="-"/>
            </a:pPr>
            <a:r>
              <a:rPr lang="en-US" sz="1600" i="1"/>
              <a:t> They combined data from many field experiments representing a variety of condition and grouped the data as a function of the wind friction velocity.</a:t>
            </a:r>
          </a:p>
        </p:txBody>
      </p:sp>
      <p:graphicFrame>
        <p:nvGraphicFramePr>
          <p:cNvPr id="25616" name="Object 5"/>
          <p:cNvGraphicFramePr>
            <a:graphicFrameLocks noChangeAspect="1"/>
          </p:cNvGraphicFramePr>
          <p:nvPr/>
        </p:nvGraphicFramePr>
        <p:xfrm>
          <a:off x="6796088" y="304800"/>
          <a:ext cx="1890712" cy="1752600"/>
        </p:xfrm>
        <a:graphic>
          <a:graphicData uri="http://schemas.openxmlformats.org/presentationml/2006/ole">
            <mc:AlternateContent xmlns:mc="http://schemas.openxmlformats.org/markup-compatibility/2006">
              <mc:Choice xmlns:v="urn:schemas-microsoft-com:vml" Requires="v">
                <p:oleObj spid="_x0000_s6279" name="Equation" r:id="rId10" imgW="2171700" imgH="1968500" progId="">
                  <p:embed/>
                </p:oleObj>
              </mc:Choice>
              <mc:Fallback>
                <p:oleObj name="Equation" r:id="rId10" imgW="2171700" imgH="1968500" progId="">
                  <p:embed/>
                  <p:pic>
                    <p:nvPicPr>
                      <p:cNvPr id="0" name="Picture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6088" y="304800"/>
                        <a:ext cx="1890712"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17" name="TextBox 30"/>
          <p:cNvSpPr txBox="1">
            <a:spLocks noChangeArrowheads="1"/>
          </p:cNvSpPr>
          <p:nvPr/>
        </p:nvSpPr>
        <p:spPr bwMode="auto">
          <a:xfrm>
            <a:off x="533400" y="849313"/>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CHARNOCK  1955</a:t>
            </a:r>
          </a:p>
        </p:txBody>
      </p:sp>
      <p:graphicFrame>
        <p:nvGraphicFramePr>
          <p:cNvPr id="25618" name="Object 6"/>
          <p:cNvGraphicFramePr>
            <a:graphicFrameLocks noChangeAspect="1"/>
          </p:cNvGraphicFramePr>
          <p:nvPr/>
        </p:nvGraphicFramePr>
        <p:xfrm>
          <a:off x="1065213" y="1243013"/>
          <a:ext cx="1811337" cy="790575"/>
        </p:xfrm>
        <a:graphic>
          <a:graphicData uri="http://schemas.openxmlformats.org/presentationml/2006/ole">
            <mc:AlternateContent xmlns:mc="http://schemas.openxmlformats.org/markup-compatibility/2006">
              <mc:Choice xmlns:v="urn:schemas-microsoft-com:vml" Requires="v">
                <p:oleObj spid="_x0000_s6280" name="Equation" r:id="rId12" imgW="1320227" imgH="571252" progId="">
                  <p:embed/>
                </p:oleObj>
              </mc:Choice>
              <mc:Fallback>
                <p:oleObj name="Equation" r:id="rId12" imgW="1320227" imgH="571252" progId="">
                  <p:embed/>
                  <p:pic>
                    <p:nvPicPr>
                      <p:cNvPr id="0" name="Picture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5213" y="1243013"/>
                        <a:ext cx="1811337" cy="790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32100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cap="flat" cmpd="sng" algn="ctr">
          <a:noFill/>
          <a:prstDash val="solid"/>
          <a:round/>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defRPr>
        </a:defPPr>
      </a:lstStyle>
    </a:spDef>
    <a:lnDef>
      <a:spPr bwMode="auto">
        <a:noFill/>
        <a:ln w="19050" algn="ctr">
          <a:solidFill>
            <a:srgbClr val="000000"/>
          </a:solidFill>
          <a:round/>
          <a:headEnd/>
          <a:tailEnd/>
        </a:ln>
      </a:spPr>
      <a:body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44522</TotalTime>
  <Pages>4</Pages>
  <Words>2343</Words>
  <Application>Microsoft Office PowerPoint</Application>
  <PresentationFormat>On-screen Show (4:3)</PresentationFormat>
  <Paragraphs>417</Paragraphs>
  <Slides>29</Slides>
  <Notes>19</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Desktop</vt:lpstr>
      <vt:lpstr>Equation</vt:lpstr>
      <vt:lpstr>Effects of wave dependent ocean roughness during Hurricane Ida – Nor’Ida</vt:lpstr>
      <vt:lpstr>PowerPoint Presentation</vt:lpstr>
      <vt:lpstr>PowerPoint Presentation</vt:lpstr>
      <vt:lpstr>Nor’Ida Nov 2009</vt:lpstr>
      <vt:lpstr>PowerPoint Presentation</vt:lpstr>
      <vt:lpstr>WAV interactions</vt:lpstr>
      <vt:lpstr>OCN interactions</vt:lpstr>
      <vt:lpstr>ATM interactions</vt:lpstr>
      <vt:lpstr>PowerPoint Presentation</vt:lpstr>
      <vt:lpstr>Model setup</vt:lpstr>
      <vt:lpstr>Model simulations</vt:lpstr>
      <vt:lpstr>WRF only (Run 1)  - winds</vt:lpstr>
      <vt:lpstr>WRF+ROMS (Run 2) - winds</vt:lpstr>
      <vt:lpstr>WRF+ROMS+SWAN (Run 3) - winds</vt:lpstr>
      <vt:lpstr>PowerPoint Presentation</vt:lpstr>
      <vt:lpstr>Heat fluxes</vt:lpstr>
      <vt:lpstr>Precipitation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USGS</Company>
  <LinksUpToDate>false</LinksUpToDate>
  <SharedDoc>false</SharedDoc>
  <HyperlinkBase>http://www.usgs.gov/visual-id/specs/slides/slide.html</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Warner, John C.</cp:lastModifiedBy>
  <cp:revision>1958</cp:revision>
  <cp:lastPrinted>1998-03-23T17:09:44Z</cp:lastPrinted>
  <dcterms:created xsi:type="dcterms:W3CDTF">1998-01-16T15:44:57Z</dcterms:created>
  <dcterms:modified xsi:type="dcterms:W3CDTF">2016-09-08T15:19:30Z</dcterms:modified>
</cp:coreProperties>
</file>