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69" r:id="rId2"/>
    <p:sldId id="272" r:id="rId3"/>
    <p:sldId id="271" r:id="rId4"/>
    <p:sldId id="273" r:id="rId5"/>
    <p:sldId id="279" r:id="rId6"/>
    <p:sldId id="280" r:id="rId7"/>
    <p:sldId id="281" r:id="rId8"/>
    <p:sldId id="292" r:id="rId9"/>
    <p:sldId id="307" r:id="rId10"/>
    <p:sldId id="293" r:id="rId11"/>
    <p:sldId id="276" r:id="rId12"/>
    <p:sldId id="277" r:id="rId13"/>
    <p:sldId id="300" r:id="rId14"/>
    <p:sldId id="282" r:id="rId15"/>
    <p:sldId id="301" r:id="rId16"/>
    <p:sldId id="283" r:id="rId17"/>
    <p:sldId id="299" r:id="rId18"/>
    <p:sldId id="302" r:id="rId19"/>
    <p:sldId id="284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15" r:id="rId29"/>
    <p:sldId id="317" r:id="rId30"/>
    <p:sldId id="318" r:id="rId31"/>
    <p:sldId id="303" r:id="rId32"/>
    <p:sldId id="285" r:id="rId33"/>
    <p:sldId id="291" r:id="rId34"/>
    <p:sldId id="298" r:id="rId35"/>
    <p:sldId id="297" r:id="rId36"/>
    <p:sldId id="324" r:id="rId37"/>
    <p:sldId id="304" r:id="rId38"/>
    <p:sldId id="286" r:id="rId39"/>
    <p:sldId id="305" r:id="rId40"/>
    <p:sldId id="287" r:id="rId41"/>
    <p:sldId id="295" r:id="rId42"/>
    <p:sldId id="327" r:id="rId43"/>
    <p:sldId id="306" r:id="rId44"/>
    <p:sldId id="288" r:id="rId45"/>
    <p:sldId id="319" r:id="rId46"/>
    <p:sldId id="322" r:id="rId47"/>
    <p:sldId id="320" r:id="rId48"/>
    <p:sldId id="321" r:id="rId49"/>
    <p:sldId id="325" r:id="rId50"/>
    <p:sldId id="326" r:id="rId51"/>
    <p:sldId id="29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82F9-7846-CB4E-9173-C3B5804681A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8F5B8-043A-594D-8771-47B7508C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2802-0EAA-7144-BFB8-E898CBBE3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0016-7E65-CE48-B740-FE4FB685260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77ED-C239-104A-BD1F-FF705EA1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oas.ubc.ca/~rich/map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ncdc.noaa.gov/data-access/model-data/model-datasets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p://polar.ncep.noaa.gov/pub/history/waves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p://polar.ncep.noaa.gov/pub/history/waves/multi_1/00README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95" y="1349058"/>
            <a:ext cx="873996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</a:t>
            </a: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COAWST Workshop 2019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NCSU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3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it?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recommended approach: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dd the toolbox to your MATLAB path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copy overarching (master) functions to your own folder for editing for your application</a:t>
            </a:r>
          </a:p>
          <a:p>
            <a:pPr marL="800100" lvl="1" indent="-342900">
              <a:buFont typeface="Arial"/>
              <a:buChar char="•"/>
            </a:pPr>
            <a:endParaRPr lang="en-US" sz="6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44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Where is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</a:t>
            </a:r>
            <a:r>
              <a:rPr lang="en-US" sz="1800" dirty="0">
                <a:latin typeface="Consolas"/>
                <a:cs typeface="Consolas"/>
              </a:rPr>
              <a:t>]$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coawst.bash</a:t>
            </a:r>
            <a:r>
              <a:rPr lang="en-US" sz="1800" dirty="0" smtClean="0">
                <a:latin typeface="Consolas"/>
                <a:cs typeface="Consolas"/>
              </a:rPr>
              <a:t>				Lib					</a:t>
            </a:r>
            <a:r>
              <a:rPr lang="en-US" sz="1800" dirty="0" err="1" smtClean="0">
                <a:latin typeface="Consolas"/>
                <a:cs typeface="Consolas"/>
              </a:rPr>
              <a:t>run_coawst</a:t>
            </a:r>
            <a:r>
              <a:rPr lang="en-US" sz="1800" dirty="0" smtClean="0">
                <a:latin typeface="Consolas"/>
                <a:cs typeface="Consolas"/>
              </a:rPr>
              <a:t>			WRF</a:t>
            </a:r>
          </a:p>
          <a:p>
            <a:r>
              <a:rPr lang="en-US" sz="1800" dirty="0" err="1" smtClean="0">
                <a:latin typeface="Consolas"/>
                <a:cs typeface="Consolas"/>
              </a:rPr>
              <a:t>COAWST_User_Manual.doc</a:t>
            </a:r>
            <a:r>
              <a:rPr lang="en-US" sz="1800" dirty="0" smtClean="0">
                <a:latin typeface="Consolas"/>
                <a:cs typeface="Consolas"/>
              </a:rPr>
              <a:t>	</a:t>
            </a:r>
            <a:r>
              <a:rPr lang="en-US" sz="1800" dirty="0" err="1" smtClean="0">
                <a:latin typeface="Consolas"/>
                <a:cs typeface="Consolas"/>
              </a:rPr>
              <a:t>makefile</a:t>
            </a:r>
            <a:r>
              <a:rPr lang="en-US" sz="1800" dirty="0" smtClean="0">
                <a:latin typeface="Consolas"/>
                <a:cs typeface="Consolas"/>
              </a:rPr>
              <a:t>			SOILPARM.TBL		WW3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Compilers					Master				SWAN</a:t>
            </a:r>
          </a:p>
          <a:p>
            <a:r>
              <a:rPr lang="en-US" sz="1800" dirty="0" smtClean="0">
                <a:latin typeface="Consolas"/>
                <a:cs typeface="Consolas"/>
              </a:rPr>
              <a:t>Data						Projects			</a:t>
            </a:r>
            <a:r>
              <a:rPr lang="en-US" sz="1800" dirty="0" smtClean="0">
                <a:solidFill>
                  <a:srgbClr val="800000"/>
                </a:solidFill>
                <a:latin typeface="Consolas"/>
                <a:cs typeface="Consolas"/>
              </a:rPr>
              <a:t>Tools</a:t>
            </a:r>
          </a:p>
          <a:p>
            <a:r>
              <a:rPr lang="en-US" sz="1800" dirty="0" smtClean="0">
                <a:latin typeface="Consolas"/>
                <a:cs typeface="Consolas"/>
              </a:rPr>
              <a:t>ESM							REFDIF				URBPARM.TBL</a:t>
            </a:r>
          </a:p>
          <a:p>
            <a:r>
              <a:rPr lang="en-US" sz="1800" dirty="0" smtClean="0">
                <a:latin typeface="Consolas"/>
                <a:cs typeface="Consolas"/>
              </a:rPr>
              <a:t>GENPARM.TBL				ROMS				User</a:t>
            </a:r>
          </a:p>
          <a:p>
            <a:r>
              <a:rPr lang="en-US" sz="1800" dirty="0" err="1" smtClean="0">
                <a:latin typeface="Consolas"/>
                <a:cs typeface="Consolas"/>
              </a:rPr>
              <a:t>InWave</a:t>
            </a:r>
            <a:r>
              <a:rPr lang="en-US" sz="1800" dirty="0" smtClean="0">
                <a:latin typeface="Consolas"/>
                <a:cs typeface="Consolas"/>
              </a:rPr>
              <a:t>						RRTM_DATA			VEGPARM.TBL</a:t>
            </a:r>
          </a:p>
          <a:p>
            <a:r>
              <a:rPr lang="en-US" sz="1800" dirty="0" smtClean="0">
                <a:latin typeface="Consolas"/>
                <a:cs typeface="Consolas"/>
              </a:rPr>
              <a:t>LANDUSE.TBL				RRTM_DATA_DBL		WPS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264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43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inwave_tools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719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inwave_tools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Bound_wave.m</a:t>
            </a:r>
            <a:r>
              <a:rPr lang="en-US" sz="1800" dirty="0">
                <a:latin typeface="Consolas"/>
                <a:cs typeface="Consolas"/>
              </a:rPr>
              <a:t>         </a:t>
            </a:r>
            <a:r>
              <a:rPr lang="en-US" sz="1800" dirty="0" err="1">
                <a:latin typeface="Consolas"/>
                <a:cs typeface="Consolas"/>
              </a:rPr>
              <a:t>InWave_inlet_test_param.m</a:t>
            </a:r>
            <a:r>
              <a:rPr lang="en-US" sz="1800" dirty="0">
                <a:latin typeface="Consolas"/>
                <a:cs typeface="Consolas"/>
              </a:rPr>
              <a:t>     </a:t>
            </a:r>
            <a:r>
              <a:rPr lang="en-US" sz="1800" dirty="0" err="1">
                <a:latin typeface="Consolas"/>
                <a:cs typeface="Consolas"/>
              </a:rPr>
              <a:t>plot_bound_wave.m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create_InWave_bry.m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InWave_lip_param.m</a:t>
            </a:r>
            <a:r>
              <a:rPr lang="en-US" sz="1800" dirty="0">
                <a:latin typeface="Consolas"/>
                <a:cs typeface="Consolas"/>
              </a:rPr>
              <a:t>            </a:t>
            </a:r>
            <a:r>
              <a:rPr lang="en-US" sz="1800" dirty="0" err="1">
                <a:latin typeface="Consolas"/>
                <a:cs typeface="Consolas"/>
              </a:rPr>
              <a:t>read_swan_spc.m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create_InWave_grd.m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InWave_shoreface_param.m</a:t>
            </a:r>
            <a:r>
              <a:rPr lang="en-US" sz="1800" dirty="0">
                <a:latin typeface="Consolas"/>
                <a:cs typeface="Consolas"/>
              </a:rPr>
              <a:t>      </a:t>
            </a:r>
            <a:r>
              <a:rPr lang="en-US" sz="1800" dirty="0" err="1">
                <a:latin typeface="Consolas"/>
                <a:cs typeface="Consolas"/>
              </a:rPr>
              <a:t>specchar.m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create_InWave_ini.m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jonswap_lip.m</a:t>
            </a:r>
            <a:r>
              <a:rPr lang="en-US" sz="1800" dirty="0">
                <a:latin typeface="Consolas"/>
                <a:cs typeface="Consolas"/>
              </a:rPr>
              <a:t>                 </a:t>
            </a:r>
            <a:r>
              <a:rPr lang="en-US" sz="1800" dirty="0" err="1">
                <a:latin typeface="Consolas"/>
                <a:cs typeface="Consolas"/>
              </a:rPr>
              <a:t>waven.m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freq_test.m</a:t>
            </a:r>
            <a:r>
              <a:rPr lang="en-US" sz="1800" dirty="0">
                <a:latin typeface="Consolas"/>
                <a:cs typeface="Consolas"/>
              </a:rPr>
              <a:t>          </a:t>
            </a:r>
            <a:r>
              <a:rPr lang="en-US" sz="1800" dirty="0" err="1">
                <a:latin typeface="Consolas"/>
                <a:cs typeface="Consolas"/>
              </a:rPr>
              <a:t>master_InWave_create_files.m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groupchar.m</a:t>
            </a:r>
            <a:r>
              <a:rPr lang="en-US" sz="1800" dirty="0">
                <a:latin typeface="Consolas"/>
                <a:cs typeface="Consolas"/>
              </a:rPr>
              <a:t>          offbreach_2012103100.spc2d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30" y="3426084"/>
            <a:ext cx="8773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InWave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is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infragravity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wave model that uses SWAN S(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ƒ,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ea typeface="Lucida Grande"/>
                <a:cs typeface="Avenir Book"/>
              </a:rPr>
              <a:t>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to generate and propagate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infragravity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wave energy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scripts to build test cases (master_*.m,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InWave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_*_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param.m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create_InWave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_*.m)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cripts to calculate wave characteristics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waven.m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specchar.m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freq_test.m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mr-IN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…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2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m_map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636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m_map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m_map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err="1">
                <a:latin typeface="Consolas"/>
                <a:cs typeface="Consolas"/>
              </a:rPr>
              <a:t>Contents.m</a:t>
            </a:r>
            <a:r>
              <a:rPr lang="en-US" sz="1400" dirty="0">
                <a:latin typeface="Consolas"/>
                <a:cs typeface="Consolas"/>
              </a:rPr>
              <a:t>      m_etopo2.m      </a:t>
            </a:r>
            <a:r>
              <a:rPr lang="en-US" sz="1400" dirty="0" err="1">
                <a:latin typeface="Consolas"/>
                <a:cs typeface="Consolas"/>
              </a:rPr>
              <a:t>m_idist.m</a:t>
            </a:r>
            <a:r>
              <a:rPr lang="en-US" sz="1400" dirty="0">
                <a:latin typeface="Consolas"/>
                <a:cs typeface="Consolas"/>
              </a:rPr>
              <a:t>      </a:t>
            </a:r>
            <a:r>
              <a:rPr lang="en-US" sz="1400" dirty="0" err="1">
                <a:latin typeface="Consolas"/>
                <a:cs typeface="Consolas"/>
              </a:rPr>
              <a:t>m_range_ring.m</a:t>
            </a: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m_usercoast.m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>
                <a:latin typeface="Consolas"/>
                <a:cs typeface="Consolas"/>
              </a:rPr>
              <a:t>m_annotation.m</a:t>
            </a:r>
            <a:r>
              <a:rPr lang="en-US" sz="1400" dirty="0">
                <a:latin typeface="Consolas"/>
                <a:cs typeface="Consolas"/>
              </a:rPr>
              <a:t>  m_etopo2.m.OLD  </a:t>
            </a:r>
            <a:r>
              <a:rPr lang="en-US" sz="1400" dirty="0" err="1">
                <a:latin typeface="Consolas"/>
                <a:cs typeface="Consolas"/>
              </a:rPr>
              <a:t>m_jet.m</a:t>
            </a:r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m_rectangle.m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m_utmgrid.m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mr-IN" sz="1400" dirty="0">
                <a:latin typeface="Consolas"/>
                <a:cs typeface="Consolas"/>
              </a:rPr>
              <a:t>map.html        m_fdist.m       m_legend.m     m_ruler.m         m_vec.m</a:t>
            </a:r>
          </a:p>
          <a:p>
            <a:r>
              <a:rPr lang="en-US" sz="1400" dirty="0" err="1">
                <a:latin typeface="Consolas"/>
                <a:cs typeface="Consolas"/>
              </a:rPr>
              <a:t>mapug.html</a:t>
            </a:r>
            <a:r>
              <a:rPr lang="en-US" sz="1400" dirty="0">
                <a:latin typeface="Consolas"/>
                <a:cs typeface="Consolas"/>
              </a:rPr>
              <a:t>      m_geo2mag.m     </a:t>
            </a:r>
            <a:r>
              <a:rPr lang="en-US" sz="1400" dirty="0" err="1">
                <a:latin typeface="Consolas"/>
                <a:cs typeface="Consolas"/>
              </a:rPr>
              <a:t>m_line.m</a:t>
            </a:r>
            <a:r>
              <a:rPr lang="en-US" sz="1400" dirty="0">
                <a:latin typeface="Consolas"/>
                <a:cs typeface="Consolas"/>
              </a:rPr>
              <a:t>       </a:t>
            </a:r>
            <a:r>
              <a:rPr lang="en-US" sz="1400" dirty="0" err="1">
                <a:latin typeface="Consolas"/>
                <a:cs typeface="Consolas"/>
              </a:rPr>
              <a:t>m_scale.m</a:t>
            </a:r>
            <a:r>
              <a:rPr lang="en-US" sz="1400" dirty="0">
                <a:latin typeface="Consolas"/>
                <a:cs typeface="Consolas"/>
              </a:rPr>
              <a:t>         </a:t>
            </a:r>
            <a:r>
              <a:rPr lang="en-US" sz="1400" dirty="0" err="1">
                <a:latin typeface="Consolas"/>
                <a:cs typeface="Consolas"/>
              </a:rPr>
              <a:t>m_windbarb.m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>
                <a:latin typeface="Consolas"/>
                <a:cs typeface="Consolas"/>
              </a:rPr>
              <a:t>m_coast.m</a:t>
            </a:r>
            <a:r>
              <a:rPr lang="en-US" sz="1400" dirty="0">
                <a:latin typeface="Consolas"/>
                <a:cs typeface="Consolas"/>
              </a:rPr>
              <a:t>       </a:t>
            </a:r>
            <a:r>
              <a:rPr lang="en-US" sz="1400" dirty="0" err="1">
                <a:latin typeface="Consolas"/>
                <a:cs typeface="Consolas"/>
              </a:rPr>
              <a:t>m_geodesic.m</a:t>
            </a:r>
            <a:r>
              <a:rPr lang="en-US" sz="1400" dirty="0">
                <a:latin typeface="Consolas"/>
                <a:cs typeface="Consolas"/>
              </a:rPr>
              <a:t>    m_ll2xy.m      </a:t>
            </a:r>
            <a:r>
              <a:rPr lang="en-US" sz="1400" dirty="0" err="1">
                <a:latin typeface="Consolas"/>
                <a:cs typeface="Consolas"/>
              </a:rPr>
              <a:t>m_scatter.m</a:t>
            </a:r>
            <a:r>
              <a:rPr lang="en-US" sz="1400" dirty="0">
                <a:latin typeface="Consolas"/>
                <a:cs typeface="Consolas"/>
              </a:rPr>
              <a:t>       m_xy2ll.m</a:t>
            </a:r>
          </a:p>
          <a:p>
            <a:r>
              <a:rPr lang="en-US" sz="1400" dirty="0" err="1">
                <a:latin typeface="Consolas"/>
                <a:cs typeface="Consolas"/>
              </a:rPr>
              <a:t>m_colmap.m</a:t>
            </a:r>
            <a:r>
              <a:rPr lang="en-US" sz="1400" dirty="0">
                <a:latin typeface="Consolas"/>
                <a:cs typeface="Consolas"/>
              </a:rPr>
              <a:t>      </a:t>
            </a:r>
            <a:r>
              <a:rPr lang="en-US" sz="1400" dirty="0" err="1">
                <a:latin typeface="Consolas"/>
                <a:cs typeface="Consolas"/>
              </a:rPr>
              <a:t>m_grid.m</a:t>
            </a:r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m_lldist.m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m_shadedrelief.m</a:t>
            </a: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err="1">
                <a:latin typeface="Consolas"/>
                <a:cs typeface="Consolas"/>
              </a:rPr>
              <a:t>m_xydist.m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>
                <a:latin typeface="Consolas"/>
                <a:cs typeface="Consolas"/>
              </a:rPr>
              <a:t>m_contfbar.m</a:t>
            </a: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m_gshhs_c.m</a:t>
            </a:r>
            <a:r>
              <a:rPr lang="en-US" sz="1400" dirty="0">
                <a:latin typeface="Consolas"/>
                <a:cs typeface="Consolas"/>
              </a:rPr>
              <a:t>     m_mag2geo.m    </a:t>
            </a:r>
            <a:r>
              <a:rPr lang="en-US" sz="1400" dirty="0" err="1">
                <a:latin typeface="Consolas"/>
                <a:cs typeface="Consolas"/>
              </a:rPr>
              <a:t>m_shaperead.m</a:t>
            </a:r>
            <a:r>
              <a:rPr lang="en-US" sz="1400" dirty="0">
                <a:latin typeface="Consolas"/>
                <a:cs typeface="Consolas"/>
              </a:rPr>
              <a:t>     mygrid_sand2.m</a:t>
            </a:r>
          </a:p>
          <a:p>
            <a:r>
              <a:rPr lang="en-US" sz="1400" dirty="0" err="1">
                <a:latin typeface="Consolas"/>
                <a:cs typeface="Consolas"/>
              </a:rPr>
              <a:t>m_contourf.m</a:t>
            </a: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m_gshhs_f.m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m_patch.m</a:t>
            </a:r>
            <a:r>
              <a:rPr lang="en-US" sz="1400" dirty="0">
                <a:latin typeface="Consolas"/>
                <a:cs typeface="Consolas"/>
              </a:rPr>
              <a:t>      </a:t>
            </a:r>
            <a:r>
              <a:rPr lang="en-US" sz="1400" dirty="0" err="1">
                <a:latin typeface="Consolas"/>
                <a:cs typeface="Consolas"/>
              </a:rPr>
              <a:t>m_streamline.m</a:t>
            </a:r>
            <a:r>
              <a:rPr lang="en-US" sz="1400" dirty="0">
                <a:latin typeface="Consolas"/>
                <a:cs typeface="Consolas"/>
              </a:rPr>
              <a:t>    private</a:t>
            </a:r>
          </a:p>
          <a:p>
            <a:r>
              <a:rPr lang="en-US" sz="1400" dirty="0" err="1">
                <a:latin typeface="Consolas"/>
                <a:cs typeface="Consolas"/>
              </a:rPr>
              <a:t>m_contour.m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m_gshhs_h.m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m_pcolor.m</a:t>
            </a:r>
            <a:r>
              <a:rPr lang="en-US" sz="1400" dirty="0">
                <a:latin typeface="Consolas"/>
                <a:cs typeface="Consolas"/>
              </a:rPr>
              <a:t>     m_tba2b.m         </a:t>
            </a:r>
            <a:r>
              <a:rPr lang="en-US" sz="1400" dirty="0" err="1">
                <a:latin typeface="Consolas"/>
                <a:cs typeface="Consolas"/>
              </a:rPr>
              <a:t>wysiwyg.m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>
                <a:latin typeface="Consolas"/>
                <a:cs typeface="Consolas"/>
              </a:rPr>
              <a:t>m_coord.m</a:t>
            </a:r>
            <a:r>
              <a:rPr lang="en-US" sz="1400" dirty="0">
                <a:latin typeface="Consolas"/>
                <a:cs typeface="Consolas"/>
              </a:rPr>
              <a:t>       </a:t>
            </a:r>
            <a:r>
              <a:rPr lang="en-US" sz="1400" dirty="0" err="1">
                <a:latin typeface="Consolas"/>
                <a:cs typeface="Consolas"/>
              </a:rPr>
              <a:t>m_gshhs_i.m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m_plotbndry.m</a:t>
            </a: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err="1">
                <a:latin typeface="Consolas"/>
                <a:cs typeface="Consolas"/>
              </a:rPr>
              <a:t>m_tbase.m</a:t>
            </a:r>
            <a:endParaRPr lang="en-US" sz="1400" dirty="0">
              <a:latin typeface="Consolas"/>
              <a:cs typeface="Consolas"/>
            </a:endParaRPr>
          </a:p>
          <a:p>
            <a:r>
              <a:rPr lang="mr-IN" sz="1400" dirty="0">
                <a:latin typeface="Consolas"/>
                <a:cs typeface="Consolas"/>
              </a:rPr>
              <a:t>m_demo.m        m_gshhs_l.m     m_plot.m       m_text.m</a:t>
            </a:r>
          </a:p>
          <a:p>
            <a:r>
              <a:rPr lang="mr-IN" sz="1400" dirty="0">
                <a:latin typeface="Consolas"/>
                <a:cs typeface="Consolas"/>
              </a:rPr>
              <a:t>m_elev.m        m_gshhs.m       m_proj.m       m_track.m</a:t>
            </a:r>
          </a:p>
          <a:p>
            <a:r>
              <a:rPr lang="en-US" sz="1400" dirty="0" err="1">
                <a:latin typeface="Consolas"/>
                <a:cs typeface="Consolas"/>
              </a:rPr>
              <a:t>m_ellipse.m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m_hatch.m</a:t>
            </a:r>
            <a:r>
              <a:rPr lang="en-US" sz="1400" dirty="0">
                <a:latin typeface="Consolas"/>
                <a:cs typeface="Consolas"/>
              </a:rPr>
              <a:t>       </a:t>
            </a:r>
            <a:r>
              <a:rPr lang="en-US" sz="1400" dirty="0" err="1">
                <a:latin typeface="Consolas"/>
                <a:cs typeface="Consolas"/>
              </a:rPr>
              <a:t>m_quiver.m</a:t>
            </a:r>
            <a:r>
              <a:rPr lang="en-US" sz="1400" dirty="0">
                <a:latin typeface="Consolas"/>
                <a:cs typeface="Consolas"/>
              </a:rPr>
              <a:t>     </a:t>
            </a:r>
            <a:r>
              <a:rPr lang="en-US" sz="1400" dirty="0" err="1">
                <a:latin typeface="Consolas"/>
                <a:cs typeface="Consolas"/>
              </a:rPr>
              <a:t>m_ungrid.m</a:t>
            </a:r>
            <a:endParaRPr lang="en-US" sz="14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30" y="4354966"/>
            <a:ext cx="877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  <a:hlinkClick r:id="rId4"/>
              </a:rPr>
              <a:t>https://www.eoas.ubc.ca/~rich/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  <a:hlinkClick r:id="rId4"/>
              </a:rPr>
              <a:t>map.html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apping functionality for MATLAB</a:t>
            </a:r>
          </a:p>
        </p:txBody>
      </p:sp>
    </p:spTree>
    <p:extLst>
      <p:ext uri="{BB962C8B-B14F-4D97-AF65-F5344CB8AC3E}">
        <p14:creationId xmlns:p14="http://schemas.microsoft.com/office/powerpoint/2010/main" val="2744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m_map</a:t>
            </a:r>
            <a:endParaRPr lang="en-US" sz="14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2" name="Picture 1" descr="Screen Shot 2019-02-27 at 9.05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" y="589019"/>
            <a:ext cx="8567815" cy="58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mtools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909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create_extra_rho_grid.m</a:t>
            </a:r>
            <a:r>
              <a:rPr lang="en-US" sz="1800" dirty="0"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latin typeface="Consolas"/>
                <a:cs typeface="Consolas"/>
              </a:rPr>
              <a:t>create_roms_child_clm.m</a:t>
            </a:r>
            <a:r>
              <a:rPr lang="en-US" sz="1800" dirty="0"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latin typeface="Consolas"/>
                <a:cs typeface="Consolas"/>
              </a:rPr>
              <a:t>create_roms_child_init.m</a:t>
            </a: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netcdf_load.m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create_roms_forcings.m</a:t>
            </a:r>
            <a:r>
              <a:rPr lang="en-US" sz="1800" dirty="0">
                <a:latin typeface="Consolas"/>
                <a:cs typeface="Consolas"/>
              </a:rPr>
              <a:t>          </a:t>
            </a:r>
            <a:r>
              <a:rPr lang="en-US" sz="1800" dirty="0" err="1">
                <a:latin typeface="Consolas"/>
                <a:cs typeface="Consolas"/>
              </a:rPr>
              <a:t>parentchild_bathy.m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create_roms_init.m</a:t>
            </a:r>
            <a:r>
              <a:rPr lang="en-US" sz="1800" dirty="0">
                <a:latin typeface="Consolas"/>
                <a:cs typeface="Consolas"/>
              </a:rPr>
              <a:t>              </a:t>
            </a:r>
            <a:r>
              <a:rPr lang="en-US" sz="1800" dirty="0" err="1">
                <a:latin typeface="Consolas"/>
                <a:cs typeface="Consolas"/>
              </a:rPr>
              <a:t>parentchild_mask.m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pcolorjw.m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create_roms_rivers.m</a:t>
            </a:r>
            <a:r>
              <a:rPr lang="en-US" sz="1800" dirty="0">
                <a:latin typeface="Consolas"/>
                <a:cs typeface="Consolas"/>
              </a:rPr>
              <a:t>            </a:t>
            </a:r>
            <a:r>
              <a:rPr lang="en-US" sz="1800" dirty="0" err="1">
                <a:latin typeface="Consolas"/>
                <a:cs typeface="Consolas"/>
              </a:rPr>
              <a:t>plot_scrip_weights.m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create_roms_xygrid.m</a:t>
            </a:r>
            <a:r>
              <a:rPr lang="en-US" sz="1800" dirty="0"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latin typeface="Consolas"/>
                <a:cs typeface="Consolas"/>
              </a:rPr>
              <a:t>roms_getnplot_grid_rutgers.m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520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66174" y="165060"/>
            <a:ext cx="873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are the components needed for an arbitrary model setup?</a:t>
            </a:r>
          </a:p>
        </p:txBody>
      </p:sp>
    </p:spTree>
    <p:extLst>
      <p:ext uri="{BB962C8B-B14F-4D97-AF65-F5344CB8AC3E}">
        <p14:creationId xmlns:p14="http://schemas.microsoft.com/office/powerpoint/2010/main" val="1356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create_extra_rho_grid.m</a:t>
            </a:r>
            <a:r>
              <a:rPr lang="en-US" sz="1800" dirty="0"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latin typeface="Consolas"/>
                <a:cs typeface="Consolas"/>
              </a:rPr>
              <a:t>create_roms_child_clm.m</a:t>
            </a:r>
            <a:r>
              <a:rPr lang="en-US" sz="1800" dirty="0"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latin typeface="Consolas"/>
                <a:cs typeface="Consolas"/>
              </a:rPr>
              <a:t>create_roms_child_init.m</a:t>
            </a: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create_roms_forcings.m</a:t>
            </a:r>
            <a:r>
              <a:rPr lang="en-US" sz="1800" dirty="0">
                <a:latin typeface="Consolas"/>
                <a:cs typeface="Consolas"/>
              </a:rPr>
              <a:t>          </a:t>
            </a:r>
            <a:r>
              <a:rPr lang="en-US" sz="1800" dirty="0" err="1">
                <a:latin typeface="Consolas"/>
                <a:cs typeface="Consolas"/>
              </a:rPr>
              <a:t>parentchild_bathy.m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create_roms_init.m</a:t>
            </a:r>
            <a:r>
              <a:rPr lang="en-US" sz="1800" dirty="0">
                <a:latin typeface="Consolas"/>
                <a:cs typeface="Consolas"/>
              </a:rPr>
              <a:t>              </a:t>
            </a:r>
            <a:r>
              <a:rPr lang="en-US" sz="1800" dirty="0" err="1">
                <a:latin typeface="Consolas"/>
                <a:cs typeface="Consolas"/>
              </a:rPr>
              <a:t>parentchild_mask.m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create_roms_rivers.m</a:t>
            </a:r>
            <a:r>
              <a:rPr lang="en-US" sz="1800" dirty="0">
                <a:latin typeface="Consolas"/>
                <a:cs typeface="Consolas"/>
              </a:rPr>
              <a:t>            </a:t>
            </a:r>
            <a:r>
              <a:rPr lang="en-US" sz="1800" dirty="0" err="1">
                <a:latin typeface="Consolas"/>
                <a:cs typeface="Consolas"/>
              </a:rPr>
              <a:t>plot_scrip_weights.m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create_roms_xygrid.m</a:t>
            </a:r>
            <a:r>
              <a:rPr lang="en-US" sz="1800" dirty="0"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latin typeface="Consolas"/>
                <a:cs typeface="Consolas"/>
              </a:rPr>
              <a:t>roms_getnplot_grid_rutgers.m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create_ww3_wind_forcing.m     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s2hms.m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earthdist.m</a:t>
            </a:r>
            <a:r>
              <a:rPr lang="mr-IN" sz="1800" dirty="0">
                <a:latin typeface="Consolas"/>
                <a:cs typeface="Consolas"/>
              </a:rPr>
              <a:t> 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set_depth.m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gregorian.m </a:t>
            </a:r>
            <a:r>
              <a:rPr lang="mr-IN" sz="1800" dirty="0">
                <a:latin typeface="Consolas"/>
                <a:cs typeface="Consolas"/>
              </a:rPr>
              <a:t>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stretching.m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ij2ind.m</a:t>
            </a:r>
            <a:r>
              <a:rPr lang="mr-IN" sz="1800" dirty="0">
                <a:latin typeface="Consolas"/>
                <a:cs typeface="Consolas"/>
              </a:rPr>
              <a:t>                        swanmat2roms.m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ind2ij.m</a:t>
            </a:r>
            <a:r>
              <a:rPr lang="mr-IN" sz="1800" dirty="0">
                <a:latin typeface="Consolas"/>
                <a:cs typeface="Consolas"/>
              </a:rPr>
              <a:t>    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sw_dist.m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julian.m</a:t>
            </a:r>
            <a:r>
              <a:rPr lang="mr-IN" sz="1800" dirty="0">
                <a:latin typeface="Consolas"/>
                <a:cs typeface="Consolas"/>
              </a:rPr>
              <a:t>    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sw_f.m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maplev.m</a:t>
            </a:r>
            <a:r>
              <a:rPr lang="mr-IN" sz="1800" dirty="0">
                <a:latin typeface="Consolas"/>
                <a:cs typeface="Consolas"/>
              </a:rPr>
              <a:t>                        wrf2roms_mw.m</a:t>
            </a:r>
          </a:p>
          <a:p>
            <a:r>
              <a:rPr lang="mr-IN" sz="1800" dirty="0"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788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earthdist.m</a:t>
            </a:r>
            <a:r>
              <a:rPr lang="mr-IN" sz="1800" dirty="0">
                <a:latin typeface="Consolas"/>
                <a:cs typeface="Consolas"/>
              </a:rPr>
              <a:t>                     </a:t>
            </a:r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</a:t>
            </a:r>
            <a:r>
              <a:rPr lang="mr-IN" sz="1800" dirty="0">
                <a:latin typeface="Consolas"/>
                <a:cs typeface="Consolas"/>
              </a:rPr>
              <a:t>  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8159" y="1563847"/>
            <a:ext cx="321017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c</a:t>
            </a:r>
            <a:r>
              <a:rPr lang="en-US" dirty="0" smtClean="0">
                <a:latin typeface="Avenir Book"/>
                <a:cs typeface="Avenir Book"/>
              </a:rPr>
              <a:t>alculates the distance in m between two </a:t>
            </a:r>
            <a:r>
              <a:rPr lang="en-US" dirty="0" err="1" smtClean="0">
                <a:latin typeface="Avenir Book"/>
                <a:cs typeface="Avenir Book"/>
              </a:rPr>
              <a:t>lat</a:t>
            </a:r>
            <a:r>
              <a:rPr lang="en-US" dirty="0" smtClean="0">
                <a:latin typeface="Avenir Book"/>
                <a:cs typeface="Avenir Book"/>
              </a:rPr>
              <a:t>/</a:t>
            </a:r>
            <a:r>
              <a:rPr lang="en-US" dirty="0" err="1" smtClean="0">
                <a:latin typeface="Avenir Book"/>
                <a:cs typeface="Avenir Book"/>
              </a:rPr>
              <a:t>lon</a:t>
            </a:r>
            <a:r>
              <a:rPr lang="en-US" dirty="0" smtClean="0">
                <a:latin typeface="Avenir Book"/>
                <a:cs typeface="Avenir Book"/>
              </a:rPr>
              <a:t> points</a:t>
            </a: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68970" y="2222308"/>
            <a:ext cx="1575690" cy="157560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8030" y="2550604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2367" y="2926410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139126" y="2622090"/>
            <a:ext cx="246937" cy="388022"/>
          </a:xfrm>
          <a:custGeom>
            <a:avLst/>
            <a:gdLst>
              <a:gd name="connsiteX0" fmla="*/ 0 w 246937"/>
              <a:gd name="connsiteY0" fmla="*/ 0 h 388022"/>
              <a:gd name="connsiteX1" fmla="*/ 141107 w 246937"/>
              <a:gd name="connsiteY1" fmla="*/ 164616 h 388022"/>
              <a:gd name="connsiteX2" fmla="*/ 246937 w 246937"/>
              <a:gd name="connsiteY2" fmla="*/ 388022 h 3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937" h="388022">
                <a:moveTo>
                  <a:pt x="0" y="0"/>
                </a:moveTo>
                <a:cubicBezTo>
                  <a:pt x="49975" y="49973"/>
                  <a:pt x="99951" y="99946"/>
                  <a:pt x="141107" y="164616"/>
                </a:cubicBezTo>
                <a:cubicBezTo>
                  <a:pt x="182263" y="229286"/>
                  <a:pt x="246937" y="388022"/>
                  <a:pt x="246937" y="38802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52172" y="3245277"/>
            <a:ext cx="975987" cy="101121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9127" y="3872171"/>
            <a:ext cx="599702" cy="120739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</a:t>
            </a:r>
            <a:r>
              <a:rPr lang="en-US" sz="1800" dirty="0">
                <a:latin typeface="Consolas"/>
                <a:cs typeface="Consolas"/>
              </a:rPr>
              <a:t>     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gregorian.m </a:t>
            </a:r>
            <a:r>
              <a:rPr lang="mr-IN" sz="1800" dirty="0">
                <a:latin typeface="Consolas"/>
                <a:cs typeface="Consolas"/>
              </a:rPr>
              <a:t>                    </a:t>
            </a:r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julian.m</a:t>
            </a:r>
            <a:r>
              <a:rPr lang="mr-IN" sz="1800" dirty="0">
                <a:latin typeface="Consolas"/>
                <a:cs typeface="Consolas"/>
              </a:rPr>
              <a:t>                        </a:t>
            </a:r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9563" y="4867916"/>
            <a:ext cx="20225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t</a:t>
            </a:r>
            <a:r>
              <a:rPr lang="en-US" dirty="0" smtClean="0">
                <a:latin typeface="Avenir Book"/>
                <a:cs typeface="Avenir Book"/>
              </a:rPr>
              <a:t>ime functionality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328754" y="5079565"/>
            <a:ext cx="740810" cy="4115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92239" y="4162421"/>
            <a:ext cx="440958" cy="70549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69761" y="4726817"/>
            <a:ext cx="399803" cy="35274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</a:t>
            </a:r>
            <a:r>
              <a:rPr lang="mr-IN" sz="1800" dirty="0">
                <a:latin typeface="Consolas"/>
                <a:cs typeface="Consolas"/>
              </a:rPr>
              <a:t> 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mr-IN" sz="1800" dirty="0">
                <a:latin typeface="Consolas"/>
                <a:cs typeface="Consolas"/>
              </a:rPr>
              <a:t>                    </a:t>
            </a:r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5996" y="4758998"/>
            <a:ext cx="16462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v</a:t>
            </a:r>
            <a:r>
              <a:rPr lang="en-US" dirty="0" smtClean="0">
                <a:latin typeface="Avenir Book"/>
                <a:cs typeface="Avenir Book"/>
              </a:rPr>
              <a:t>ertical coordinates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functionality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92239" y="4515168"/>
            <a:ext cx="440958" cy="70549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832" y="1901743"/>
            <a:ext cx="17344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l</a:t>
            </a:r>
            <a:r>
              <a:rPr lang="en-US" dirty="0" smtClean="0">
                <a:latin typeface="Avenir Book"/>
                <a:cs typeface="Avenir Book"/>
              </a:rPr>
              <a:t>oads an entire </a:t>
            </a:r>
            <a:r>
              <a:rPr lang="en-US" dirty="0" err="1" smtClean="0">
                <a:latin typeface="Avenir Book"/>
                <a:cs typeface="Avenir Book"/>
              </a:rPr>
              <a:t>netcdf</a:t>
            </a:r>
            <a:r>
              <a:rPr lang="en-US" dirty="0" smtClean="0">
                <a:latin typeface="Avenir Book"/>
                <a:cs typeface="Avenir Book"/>
              </a:rPr>
              <a:t> file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3498267" y="2222309"/>
            <a:ext cx="723171" cy="26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0512" y="2583725"/>
            <a:ext cx="21577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venir Book"/>
                <a:cs typeface="Avenir Book"/>
              </a:rPr>
              <a:t>p</a:t>
            </a:r>
            <a:r>
              <a:rPr lang="en-US" dirty="0" err="1" smtClean="0">
                <a:latin typeface="Avenir Book"/>
                <a:cs typeface="Avenir Book"/>
              </a:rPr>
              <a:t>color</a:t>
            </a:r>
            <a:r>
              <a:rPr lang="en-US" dirty="0" smtClean="0">
                <a:latin typeface="Avenir Book"/>
                <a:cs typeface="Avenir Book"/>
              </a:rPr>
              <a:t> that doesn’t clip data in interpolation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3498267" y="3045390"/>
            <a:ext cx="723171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800000"/>
                </a:solidFill>
                <a:latin typeface="Consolas"/>
                <a:cs typeface="Consolas"/>
              </a:rPr>
              <a:t>maplev.m</a:t>
            </a:r>
            <a:r>
              <a:rPr lang="mr-IN" sz="1800" dirty="0">
                <a:latin typeface="Consolas"/>
                <a:cs typeface="Consolas"/>
              </a:rPr>
              <a:t>                        </a:t>
            </a:r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9207" y="4876584"/>
            <a:ext cx="19990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f</a:t>
            </a:r>
            <a:r>
              <a:rPr lang="en-US" dirty="0" smtClean="0">
                <a:latin typeface="Avenir Book"/>
                <a:cs typeface="Avenir Book"/>
              </a:rPr>
              <a:t>ills missing data via a filter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305237" y="5197147"/>
            <a:ext cx="293970" cy="4820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   ncei_2roms.m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 smtClean="0">
                <a:latin typeface="Consolas"/>
                <a:cs typeface="Consolas"/>
              </a:rPr>
              <a:t>         </a:t>
            </a:r>
            <a:r>
              <a:rPr lang="en-US" sz="1800" dirty="0">
                <a:latin typeface="Consolas"/>
                <a:cs typeface="Consolas"/>
              </a:rPr>
              <a:t>ncei_2swan.m</a:t>
            </a: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       </a:t>
            </a:r>
            <a:r>
              <a:rPr lang="en-US" sz="1800" dirty="0" err="1">
                <a:latin typeface="Consolas"/>
                <a:cs typeface="Consolas"/>
              </a:rPr>
              <a:t>netcdf_load.m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  </a:t>
            </a: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   </a:t>
            </a:r>
            <a:r>
              <a:rPr lang="en-US" sz="1800" dirty="0">
                <a:latin typeface="Consolas"/>
                <a:cs typeface="Consolas"/>
              </a:rPr>
              <a:t>       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 smtClean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pcolorjw.m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 smtClean="0">
                <a:latin typeface="Consolas"/>
                <a:cs typeface="Consolas"/>
              </a:rPr>
              <a:t>            </a:t>
            </a:r>
            <a:r>
              <a:rPr lang="en-US" sz="1800" dirty="0" err="1" smtClean="0">
                <a:latin typeface="Consolas"/>
                <a:cs typeface="Consolas"/>
              </a:rPr>
              <a:t>plot_scrip_weights.m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latin typeface="Consolas"/>
                <a:cs typeface="Consolas"/>
              </a:rPr>
              <a:t>roms_getnplot_grid_rutgers.m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152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ncei_2roms.m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latin typeface="Consolas"/>
                <a:cs typeface="Consolas"/>
              </a:rPr>
              <a:t>          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76" y="3277462"/>
            <a:ext cx="27045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c</a:t>
            </a:r>
            <a:r>
              <a:rPr lang="en-US" dirty="0" smtClean="0">
                <a:latin typeface="Avenir Book"/>
                <a:cs typeface="Avenir Book"/>
              </a:rPr>
              <a:t>reates SWAN .bot and .</a:t>
            </a:r>
            <a:r>
              <a:rPr lang="en-US" dirty="0" err="1" smtClean="0">
                <a:latin typeface="Avenir Book"/>
                <a:cs typeface="Avenir Book"/>
              </a:rPr>
              <a:t>grd</a:t>
            </a:r>
            <a:r>
              <a:rPr lang="en-US" dirty="0" smtClean="0">
                <a:latin typeface="Avenir Book"/>
                <a:cs typeface="Avenir Book"/>
              </a:rPr>
              <a:t> from </a:t>
            </a:r>
            <a:r>
              <a:rPr lang="en-US" dirty="0" err="1" smtClean="0">
                <a:latin typeface="Avenir Book"/>
                <a:cs typeface="Avenir Book"/>
              </a:rPr>
              <a:t>roms</a:t>
            </a:r>
            <a:r>
              <a:rPr lang="en-US" dirty="0" smtClean="0">
                <a:latin typeface="Avenir Book"/>
                <a:cs typeface="Avenir Book"/>
              </a:rPr>
              <a:t> grid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98218" y="3598025"/>
            <a:ext cx="599703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766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onsolas"/>
                <a:cs typeface="Consolas"/>
              </a:rPr>
              <a:t>create_extra_rho_grid.m</a:t>
            </a:r>
            <a:r>
              <a:rPr lang="en-US" sz="1800" dirty="0">
                <a:latin typeface="Consolas"/>
                <a:cs typeface="Consolas"/>
              </a:rPr>
              <a:t>       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ncei_2roms.m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create_roms_child_clm.m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ncei_2swan.m</a:t>
            </a: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create_roms_child_init.m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netcdf_load.m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create_roms_forcings.m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parentchild_bathy.m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create_roms_init.m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parentchild_mask.m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create_roms_netcdf_grid_file.m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pcolorjw.m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create_roms_rivers.m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plot_scrip_weights.m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create_roms_xygrid.m</a:t>
            </a:r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            roms2swan.m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create_ww3_grid_files.m         </a:t>
            </a:r>
            <a:r>
              <a:rPr lang="en-US" sz="1800" dirty="0" err="1">
                <a:solidFill>
                  <a:srgbClr val="BFBFBF"/>
                </a:solidFill>
                <a:latin typeface="Consolas"/>
                <a:cs typeface="Consolas"/>
              </a:rPr>
              <a:t>roms_getnplot_grid_rutgers.m</a:t>
            </a:r>
            <a:endParaRPr lang="en-US" sz="1800" dirty="0">
              <a:solidFill>
                <a:srgbClr val="BFBFBF"/>
              </a:solidFill>
              <a:latin typeface="Consolas"/>
              <a:cs typeface="Consolas"/>
            </a:endParaRP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create_ww3_wind_forcing.m       s2hms.m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earthdist.m                     set_depth.m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gregorian.m                     stretching.m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ij2ind.m                        swanmat2roms.m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ind2ij.m                        sw_dist.m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julian.m                        sw_f.m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maplev.m                        wrf2roms_mw.m</a:t>
            </a:r>
          </a:p>
          <a:p>
            <a:r>
              <a:rPr lang="mr-IN" sz="1800" dirty="0">
                <a:solidFill>
                  <a:srgbClr val="BFBFBF"/>
                </a:solidFill>
                <a:latin typeface="Consolas"/>
                <a:cs typeface="Consolas"/>
              </a:rPr>
              <a:t>mat2roms_mw.m                   wrf_rename.plx</a:t>
            </a:r>
          </a:p>
          <a:p>
            <a:r>
              <a:rPr lang="en-US" sz="1800" dirty="0">
                <a:solidFill>
                  <a:srgbClr val="BFBFBF"/>
                </a:solidFill>
                <a:latin typeface="Consolas"/>
                <a:cs typeface="Consolas"/>
              </a:rPr>
              <a:t>narrnc2roms.m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17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1) grid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875407" y="1935619"/>
            <a:ext cx="5839815" cy="2895547"/>
            <a:chOff x="1875407" y="1935619"/>
            <a:chExt cx="5839815" cy="2895547"/>
          </a:xfrm>
        </p:grpSpPr>
        <p:grpSp>
          <p:nvGrpSpPr>
            <p:cNvPr id="27" name="Group 26"/>
            <p:cNvGrpSpPr/>
            <p:nvPr/>
          </p:nvGrpSpPr>
          <p:grpSpPr>
            <a:xfrm>
              <a:off x="1875407" y="1935619"/>
              <a:ext cx="5839815" cy="2895547"/>
              <a:chOff x="1875407" y="1935619"/>
              <a:chExt cx="5839815" cy="2895547"/>
            </a:xfrm>
          </p:grpSpPr>
          <p:sp>
            <p:nvSpPr>
              <p:cNvPr id="4" name="Parallelogram 3"/>
              <p:cNvSpPr/>
              <p:nvPr/>
            </p:nvSpPr>
            <p:spPr>
              <a:xfrm flipV="1">
                <a:off x="1875407" y="1946710"/>
                <a:ext cx="5839815" cy="1068316"/>
              </a:xfrm>
              <a:prstGeom prst="parallelogram">
                <a:avLst>
                  <a:gd name="adj" fmla="val 104846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875407" y="1946710"/>
                <a:ext cx="0" cy="28844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89240" y="3020962"/>
                <a:ext cx="0" cy="9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6836" y="2118458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44508" y="2292101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4816" y="2469777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31442" y="2653772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1750" y="2844086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44508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31442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15883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64340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92438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98026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77117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11981" y="1938241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84754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44891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73437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98921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2066836" y="2137279"/>
              <a:ext cx="2020" cy="24625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37537" y="2297820"/>
              <a:ext cx="6971" cy="21391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0642" y="2482784"/>
              <a:ext cx="4174" cy="18402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34167" y="2653745"/>
              <a:ext cx="0" cy="1547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23689" y="2843267"/>
              <a:ext cx="0" cy="12519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383140" y="3020090"/>
            <a:ext cx="0" cy="8795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1629" y="3017811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68259" y="301553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23303" y="302096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0870" y="3003935"/>
            <a:ext cx="0" cy="5619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9022" y="3020962"/>
            <a:ext cx="0" cy="447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13690" y="3006557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56695" y="300393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37043" y="299351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20" y="2199599"/>
            <a:ext cx="5080000" cy="3810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mtools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  <a:hlinkClick r:id="rId5"/>
              </a:rPr>
              <a:t>https://www.ncdc.noaa.gov/data-access/model-data/model-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  <a:hlinkClick r:id="rId5"/>
              </a:rPr>
              <a:t>datasets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xtracts atmospheric variables from the chosen product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GFS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Global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analysis and forecast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    products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2007-present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NARR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North American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eanalysis product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1979-2014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NAM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North American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nalysis and forecast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    products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2004-present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2" name="Picture 1" descr="Screen Shot 2019-02-27 at 11.10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" y="1822529"/>
            <a:ext cx="4186743" cy="4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roms_clm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816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roms_clm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>
                <a:latin typeface="Consolas"/>
                <a:cs typeface="Consolas"/>
              </a:rPr>
              <a:t>[~/COAWST/Tools/</a:t>
            </a:r>
            <a:r>
              <a:rPr lang="en-US" sz="1800" dirty="0" err="1">
                <a:latin typeface="Consolas"/>
                <a:cs typeface="Consolas"/>
              </a:rPr>
              <a:t>mfiles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roms_clm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>
                <a:latin typeface="Consolas"/>
                <a:cs typeface="Consolas"/>
              </a:rPr>
              <a:t>ls</a:t>
            </a:r>
            <a:endParaRPr lang="en-US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create_roms_netcdf_bndry_mwUL.m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roms_from_stdlev_mw.m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create_roms_netcdf_clm_mwUL.m</a:t>
            </a: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roms_master_climatology_coawst_mw.m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create_roms_netcdf_init_mw.m</a:t>
            </a:r>
            <a:r>
              <a:rPr lang="en-US" sz="1800" dirty="0">
                <a:latin typeface="Consolas"/>
                <a:cs typeface="Consolas"/>
              </a:rPr>
              <a:t>     </a:t>
            </a:r>
            <a:r>
              <a:rPr lang="en-US" sz="1800" dirty="0" err="1">
                <a:latin typeface="Consolas"/>
                <a:cs typeface="Consolas"/>
              </a:rPr>
              <a:t>roms_zint_mw.m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mr-IN" sz="1800" dirty="0">
                <a:latin typeface="Consolas"/>
                <a:cs typeface="Consolas"/>
              </a:rPr>
              <a:t>dirsort.m                        u2rho_2d_mw.m</a:t>
            </a:r>
          </a:p>
          <a:p>
            <a:r>
              <a:rPr lang="mr-IN" sz="1800" dirty="0">
                <a:latin typeface="Consolas"/>
                <a:cs typeface="Consolas"/>
              </a:rPr>
              <a:t>get_ijrg.m                       u2rho_3d_mw.m</a:t>
            </a:r>
          </a:p>
          <a:p>
            <a:r>
              <a:rPr lang="mr-IN" sz="1800" dirty="0">
                <a:latin typeface="Consolas"/>
                <a:cs typeface="Consolas"/>
              </a:rPr>
              <a:t>rho2u_2d_mw.m                    updatbdry_coawst_mw.m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rho2u_3d_mw.m                    updatclim_coawst_mw.m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rho2v_2d_mw.m                    updatinit_coawst_mw.m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rho2v_3d_mw.m                    v2rho_2d_mw.m</a:t>
            </a:r>
          </a:p>
          <a:p>
            <a:r>
              <a:rPr lang="mr-IN" sz="1800" dirty="0">
                <a:latin typeface="Consolas"/>
                <a:cs typeface="Consolas"/>
              </a:rPr>
              <a:t>roms_cgridpos.m                  v2rho_3d_mw.m</a:t>
            </a:r>
          </a:p>
          <a:p>
            <a:r>
              <a:rPr lang="en-US" sz="1800" dirty="0" err="1">
                <a:latin typeface="Consolas"/>
                <a:cs typeface="Consolas"/>
              </a:rPr>
              <a:t>roms_combine_clm_bdy.m</a:t>
            </a:r>
            <a:endParaRPr lang="en-US" sz="1800" dirty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080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roms_clm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30" y="730405"/>
            <a:ext cx="7545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HYCOM (Hybrid Coordinate Ocean Model)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ata assimilative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1/12° resolution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ybrid vertical coordinates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xcellent source for initial, boundary, and climatology conditions </a:t>
            </a:r>
          </a:p>
        </p:txBody>
      </p:sp>
      <p:pic>
        <p:nvPicPr>
          <p:cNvPr id="4" name="Picture 3" descr="Screen Shot 2019-02-27 at 9.00.0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279" y="2449722"/>
            <a:ext cx="5557540" cy="37778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5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roms_clm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30" y="730405"/>
            <a:ext cx="7545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HYCOM (Hybrid Coordinate Ocean Model)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ata assimilative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1/12° resolution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ybrid vertical coordinates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xcellent source for initial, boundary, and climatology conditions </a:t>
            </a:r>
          </a:p>
        </p:txBody>
      </p:sp>
      <p:pic>
        <p:nvPicPr>
          <p:cNvPr id="3" name="Picture 2" descr="Screen Shot 2019-02-27 at 7.13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5" y="2135512"/>
            <a:ext cx="4610530" cy="44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roms_clm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30" y="730405"/>
            <a:ext cx="7532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find the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lat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/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lon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range of your grid within the HYCOM domain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nitialize the climatology, boundary, and initial conditions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netcdf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files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xtract HYCOM u, v,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T, S within the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lat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/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lon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range found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800100" lvl="1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ransform vertical coordinates</a:t>
            </a:r>
          </a:p>
          <a:p>
            <a:pPr marL="800100" lvl="1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alculate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ubar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vbar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800100" lvl="1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otate to your ROMS grid</a:t>
            </a:r>
          </a:p>
          <a:p>
            <a:pPr marL="800100" lvl="1" indent="-342900"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rite out initial fields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ppend climatology fields for time period and frequency requested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rite boundary fields</a:t>
            </a:r>
          </a:p>
        </p:txBody>
      </p:sp>
    </p:spTree>
    <p:extLst>
      <p:ext uri="{BB962C8B-B14F-4D97-AF65-F5344CB8AC3E}">
        <p14:creationId xmlns:p14="http://schemas.microsoft.com/office/powerpoint/2010/main" val="38582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roms_clm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>
                <a:latin typeface="Consolas"/>
                <a:cs typeface="Consolas"/>
              </a:rPr>
              <a:t>[~/COAWST/Tools/</a:t>
            </a:r>
            <a:r>
              <a:rPr lang="en-US" sz="1800" dirty="0" err="1">
                <a:latin typeface="Consolas"/>
                <a:cs typeface="Consolas"/>
              </a:rPr>
              <a:t>mfiles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mtools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roms_clm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>
                <a:latin typeface="Consolas"/>
                <a:cs typeface="Consolas"/>
              </a:rPr>
              <a:t>ls</a:t>
            </a:r>
            <a:endParaRPr lang="en-US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create_roms_netcdf_bndry_mwUL.m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roms_from_stdlev_mw.m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create_roms_netcdf_clm_mwUL.m</a:t>
            </a:r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roms_master_climatology_coawst_mw.m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create_roms_netcdf_init_mw.m</a:t>
            </a:r>
            <a:r>
              <a:rPr lang="en-US" sz="1800" dirty="0">
                <a:latin typeface="Consolas"/>
                <a:cs typeface="Consolas"/>
              </a:rPr>
              <a:t>     </a:t>
            </a:r>
            <a:r>
              <a:rPr lang="en-US" sz="1800" dirty="0" err="1">
                <a:latin typeface="Consolas"/>
                <a:cs typeface="Consolas"/>
              </a:rPr>
              <a:t>roms_zint_mw.m</a:t>
            </a:r>
            <a:endParaRPr lang="en-US" sz="1800" dirty="0">
              <a:latin typeface="Consolas"/>
              <a:cs typeface="Consolas"/>
            </a:endParaRPr>
          </a:p>
          <a:p>
            <a:r>
              <a:rPr lang="mr-IN" sz="1800" dirty="0">
                <a:latin typeface="Consolas"/>
                <a:cs typeface="Consolas"/>
              </a:rPr>
              <a:t>dirsort.m                        u2rho_2d_mw.m</a:t>
            </a:r>
          </a:p>
          <a:p>
            <a:r>
              <a:rPr lang="mr-IN" sz="1800" dirty="0">
                <a:latin typeface="Consolas"/>
                <a:cs typeface="Consolas"/>
              </a:rPr>
              <a:t>get_ijrg.m                       u2rho_3d_mw.m</a:t>
            </a:r>
          </a:p>
          <a:p>
            <a:r>
              <a:rPr lang="mr-IN" sz="1800" dirty="0">
                <a:latin typeface="Consolas"/>
                <a:cs typeface="Consolas"/>
              </a:rPr>
              <a:t>rho2u_2d_mw.m                    updatbdry_coawst_mw.m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rho2u_3d_mw.m                    updatclim_coawst_mw.m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rho2v_2d_mw.m                    updatinit_coawst_mw.m</a:t>
            </a:r>
          </a:p>
          <a:p>
            <a:r>
              <a:rPr lang="mr-IN" sz="1800" dirty="0">
                <a:latin typeface="Consolas"/>
                <a:cs typeface="Consolas"/>
              </a:rPr>
              <a:t>rho2v_3d_mw.m                    v2rho_2d_mw.m</a:t>
            </a:r>
          </a:p>
          <a:p>
            <a:r>
              <a:rPr lang="mr-IN" sz="1800" dirty="0">
                <a:latin typeface="Consolas"/>
                <a:cs typeface="Consolas"/>
              </a:rPr>
              <a:t>roms_cgridpos.m                  v2rho_3d_mw.m</a:t>
            </a:r>
          </a:p>
          <a:p>
            <a:r>
              <a:rPr lang="en-US" sz="1800" dirty="0" err="1">
                <a:latin typeface="Consolas"/>
                <a:cs typeface="Consolas"/>
              </a:rPr>
              <a:t>roms_combine_clm_bdy.m</a:t>
            </a:r>
            <a:endParaRPr lang="en-US" sz="1800" dirty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523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rutgers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816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rutgers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rutgers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4dvar       bin       coastlines  forcing  initial   </a:t>
            </a:r>
            <a:r>
              <a:rPr lang="en-US" sz="1800" dirty="0" err="1" smtClean="0">
                <a:latin typeface="Consolas"/>
                <a:cs typeface="Consolas"/>
              </a:rPr>
              <a:t>netcdf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bathymetry  boundary  </a:t>
            </a:r>
            <a:r>
              <a:rPr lang="en-US" sz="1800" dirty="0" err="1">
                <a:latin typeface="Consolas"/>
                <a:cs typeface="Consolas"/>
              </a:rPr>
              <a:t>colormaps</a:t>
            </a:r>
            <a:r>
              <a:rPr lang="en-US" sz="1800" dirty="0">
                <a:latin typeface="Consolas"/>
                <a:cs typeface="Consolas"/>
              </a:rPr>
              <a:t>   grid     </a:t>
            </a:r>
            <a:r>
              <a:rPr lang="en-US" sz="1800" dirty="0" err="1">
                <a:latin typeface="Consolas"/>
                <a:cs typeface="Consolas"/>
              </a:rPr>
              <a:t>landmask</a:t>
            </a:r>
            <a:r>
              <a:rPr lang="en-US" sz="1800" dirty="0">
                <a:latin typeface="Consolas"/>
                <a:cs typeface="Consolas"/>
              </a:rPr>
              <a:t>  seawater</a:t>
            </a:r>
          </a:p>
          <a:p>
            <a:r>
              <a:rPr lang="en-US" sz="1800" dirty="0" smtClean="0">
                <a:latin typeface="Consolas"/>
                <a:cs typeface="Consolas"/>
              </a:rPr>
              <a:t>														  utility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30" y="243748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ROMS-distributed toolbox </a:t>
            </a:r>
          </a:p>
        </p:txBody>
      </p:sp>
    </p:spTree>
    <p:extLst>
      <p:ext uri="{BB962C8B-B14F-4D97-AF65-F5344CB8AC3E}">
        <p14:creationId xmlns:p14="http://schemas.microsoft.com/office/powerpoint/2010/main" val="1516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s</a:t>
            </a:r>
            <a:r>
              <a:rPr lang="en-US" sz="1800" dirty="0" err="1" smtClean="0">
                <a:solidFill>
                  <a:srgbClr val="800000"/>
                </a:solidFill>
                <a:latin typeface="Consolas"/>
                <a:cs typeface="Consolas"/>
              </a:rPr>
              <a:t>wan_forc</a:t>
            </a:r>
            <a:endParaRPr lang="en-US" sz="18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tides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816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arallelogram 55"/>
          <p:cNvSpPr/>
          <p:nvPr/>
        </p:nvSpPr>
        <p:spPr>
          <a:xfrm rot="5400000" flipH="1" flipV="1">
            <a:off x="1677526" y="3040284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5400000" flipH="1" flipV="1">
            <a:off x="1679208" y="2158146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5400000" flipH="1" flipV="1">
            <a:off x="1688976" y="2608508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2999009" y="3020961"/>
            <a:ext cx="4716213" cy="429753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2) initial condition: T, S,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ea typeface="Lucida Grande"/>
                <a:cs typeface="Avenir Book"/>
              </a:rPr>
              <a:t>, u, v, sediment, vegetation, waves</a:t>
            </a:r>
            <a:endParaRPr lang="en-US" sz="6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8" name="Parallelogram 57"/>
          <p:cNvSpPr/>
          <p:nvPr/>
        </p:nvSpPr>
        <p:spPr>
          <a:xfrm flipV="1">
            <a:off x="1876175" y="1947454"/>
            <a:ext cx="5839815" cy="1068316"/>
          </a:xfrm>
          <a:prstGeom prst="parallelogram">
            <a:avLst>
              <a:gd name="adj" fmla="val 104846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75407" y="1935619"/>
            <a:ext cx="5839815" cy="2895547"/>
            <a:chOff x="1875407" y="1935619"/>
            <a:chExt cx="5839815" cy="2895547"/>
          </a:xfrm>
        </p:grpSpPr>
        <p:grpSp>
          <p:nvGrpSpPr>
            <p:cNvPr id="27" name="Group 26"/>
            <p:cNvGrpSpPr/>
            <p:nvPr/>
          </p:nvGrpSpPr>
          <p:grpSpPr>
            <a:xfrm>
              <a:off x="1875407" y="1935619"/>
              <a:ext cx="5839815" cy="2895547"/>
              <a:chOff x="1875407" y="1935619"/>
              <a:chExt cx="5839815" cy="2895547"/>
            </a:xfrm>
          </p:grpSpPr>
          <p:sp>
            <p:nvSpPr>
              <p:cNvPr id="4" name="Parallelogram 3"/>
              <p:cNvSpPr/>
              <p:nvPr/>
            </p:nvSpPr>
            <p:spPr>
              <a:xfrm flipV="1">
                <a:off x="1875407" y="1946710"/>
                <a:ext cx="5839815" cy="1068316"/>
              </a:xfrm>
              <a:prstGeom prst="parallelogram">
                <a:avLst>
                  <a:gd name="adj" fmla="val 104846"/>
                </a:avLst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875407" y="1946710"/>
                <a:ext cx="0" cy="28844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89240" y="3020962"/>
                <a:ext cx="0" cy="9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6836" y="2118458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44508" y="2292101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4816" y="2469777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31442" y="2653772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1750" y="2844086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44508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31442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15883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64340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92438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98026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77117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11981" y="1938241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84754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44891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73437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98921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2066836" y="2137279"/>
              <a:ext cx="2020" cy="24625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37537" y="2297820"/>
              <a:ext cx="6971" cy="21391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0642" y="2482784"/>
              <a:ext cx="4174" cy="18402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34167" y="2653745"/>
              <a:ext cx="0" cy="1547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23689" y="2843267"/>
              <a:ext cx="0" cy="12519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383140" y="3020090"/>
            <a:ext cx="0" cy="8795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1629" y="3017811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68259" y="301553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23303" y="302096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0870" y="3003935"/>
            <a:ext cx="0" cy="5619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9022" y="3020962"/>
            <a:ext cx="0" cy="447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13690" y="3006557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56695" y="300393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37043" y="299351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swan_forc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swan_forc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mr-IN" sz="1800" dirty="0">
                <a:latin typeface="Consolas"/>
                <a:cs typeface="Consolas"/>
              </a:rPr>
              <a:t>bdry_com.m                               ww3gb_2TPAR.m</a:t>
            </a:r>
          </a:p>
          <a:p>
            <a:r>
              <a:rPr lang="en-US" sz="1800" dirty="0">
                <a:latin typeface="Consolas"/>
                <a:cs typeface="Consolas"/>
              </a:rPr>
              <a:t>createswan2Dspec.m                       ww3partition_2TPAR.m</a:t>
            </a:r>
          </a:p>
          <a:p>
            <a:r>
              <a:rPr lang="en-US" sz="1800" dirty="0">
                <a:latin typeface="Consolas"/>
                <a:cs typeface="Consolas"/>
              </a:rPr>
              <a:t>extract_and_save_WW3_partitioned_data.m  ww3_specpoints.m</a:t>
            </a:r>
          </a:p>
          <a:p>
            <a:r>
              <a:rPr lang="en-US" sz="1800" dirty="0" err="1">
                <a:latin typeface="Consolas"/>
                <a:cs typeface="Consolas"/>
              </a:rPr>
              <a:t>extract_partition_data_awk_westcoast.sh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ww3_swan_input.m</a:t>
            </a:r>
          </a:p>
          <a:p>
            <a:r>
              <a:rPr lang="en-US" sz="1800" dirty="0" err="1">
                <a:latin typeface="Consolas"/>
                <a:cs typeface="Consolas"/>
              </a:rPr>
              <a:t>Read_SWAN_Dspec.m</a:t>
            </a:r>
            <a:r>
              <a:rPr lang="en-US" sz="1800" dirty="0">
                <a:latin typeface="Consolas"/>
                <a:cs typeface="Consolas"/>
              </a:rPr>
              <a:t>                        WWIIIpartitioned2full2D.m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240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swan_forc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30" y="73040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NCEP WaveWatch3</a:t>
            </a:r>
          </a:p>
        </p:txBody>
      </p:sp>
      <p:pic>
        <p:nvPicPr>
          <p:cNvPr id="3" name="Picture 2" descr="Screen Shot 2019-02-28 at 7.37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43" y="626725"/>
            <a:ext cx="5021904" cy="819903"/>
          </a:xfrm>
          <a:prstGeom prst="rect">
            <a:avLst/>
          </a:prstGeom>
        </p:spPr>
      </p:pic>
      <p:sp>
        <p:nvSpPr>
          <p:cNvPr id="13" name="Parallelogram 12"/>
          <p:cNvSpPr/>
          <p:nvPr/>
        </p:nvSpPr>
        <p:spPr>
          <a:xfrm flipV="1">
            <a:off x="1875407" y="3663378"/>
            <a:ext cx="5839815" cy="1068316"/>
          </a:xfrm>
          <a:prstGeom prst="parallelogram">
            <a:avLst>
              <a:gd name="adj" fmla="val 104846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407" y="3663378"/>
            <a:ext cx="0" cy="28844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89240" y="4737630"/>
            <a:ext cx="0" cy="9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63635" y="3915448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04179" y="4255976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38601" y="4643536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49597" y="4643078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37541" y="4643078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37244" y="4643078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36948" y="4643078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48410" y="4636234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83389" y="4636234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8024" y="3915452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18568" y="4255980"/>
            <a:ext cx="152866" cy="152858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690407" y="4926671"/>
            <a:ext cx="599703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1430" y="1459400"/>
            <a:ext cx="87737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Identify points along the boundary where bulk wave parameters or 2D spectra will be defined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Extract either bulk wave parameters or partitioned data which will be reconstructed into spectra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Write to appropriate file format for SWAN to read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Provide user commands for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swan.in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40067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swan_forc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 err="1" smtClean="0">
                <a:latin typeface="Consolas"/>
                <a:cs typeface="Consolas"/>
              </a:rPr>
              <a:t>swan_forc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mr-IN" sz="1800" dirty="0">
                <a:latin typeface="Consolas"/>
                <a:cs typeface="Consolas"/>
              </a:rPr>
              <a:t>bdry_com.m                               ww3gb_2TPAR.m</a:t>
            </a:r>
          </a:p>
          <a:p>
            <a:r>
              <a:rPr lang="en-US" sz="1800" dirty="0">
                <a:latin typeface="Consolas"/>
                <a:cs typeface="Consolas"/>
              </a:rPr>
              <a:t>createswan2Dspec.m                       ww3partition_2TPAR.m</a:t>
            </a:r>
          </a:p>
          <a:p>
            <a:r>
              <a:rPr lang="en-US" sz="1800" dirty="0">
                <a:latin typeface="Consolas"/>
                <a:cs typeface="Consolas"/>
              </a:rPr>
              <a:t>extract_and_save_WW3_partitioned_data.m  ww3_specpoints.m</a:t>
            </a:r>
          </a:p>
          <a:p>
            <a:r>
              <a:rPr lang="en-US" sz="1800" dirty="0" err="1">
                <a:latin typeface="Consolas"/>
                <a:cs typeface="Consolas"/>
              </a:rPr>
              <a:t>extract_partition_data_awk_westcoast.sh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>
                <a:solidFill>
                  <a:srgbClr val="800000"/>
                </a:solidFill>
                <a:latin typeface="Consolas"/>
                <a:cs typeface="Consolas"/>
              </a:rPr>
              <a:t>ww3_swan_input.m</a:t>
            </a:r>
          </a:p>
          <a:p>
            <a:r>
              <a:rPr lang="en-US" sz="1800" dirty="0" err="1">
                <a:latin typeface="Consolas"/>
                <a:cs typeface="Consolas"/>
              </a:rPr>
              <a:t>Read_SWAN_Dspec.m</a:t>
            </a:r>
            <a:r>
              <a:rPr lang="en-US" sz="1800" dirty="0">
                <a:latin typeface="Consolas"/>
                <a:cs typeface="Consolas"/>
              </a:rPr>
              <a:t>                        WWIIIpartitioned2full2D.m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44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in it?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inwave_tools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m_map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mtools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roms_clm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 smtClean="0">
                <a:latin typeface="Consolas"/>
                <a:cs typeface="Consolas"/>
              </a:rPr>
              <a:t>rutgers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s</a:t>
            </a:r>
            <a:r>
              <a:rPr lang="en-US" sz="1800" dirty="0" err="1" smtClean="0">
                <a:latin typeface="Consolas"/>
                <a:cs typeface="Consolas"/>
              </a:rPr>
              <a:t>wan_forc</a:t>
            </a:r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solidFill>
                  <a:srgbClr val="800000"/>
                </a:solidFill>
                <a:latin typeface="Consolas"/>
                <a:cs typeface="Consolas"/>
              </a:rPr>
              <a:t>tides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816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tides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/tides/]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create_roms_tides.m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roms_tide_forc_file.m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tidal_ellipse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t_tide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325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tides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/tides/]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create_roms_tides.m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roms_tide_forc_file.m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tidal_ellipse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t_tide</a:t>
            </a:r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125" y="1953243"/>
            <a:ext cx="877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generate ADCIRC or TPXO tidal forcing</a:t>
            </a:r>
          </a:p>
        </p:txBody>
      </p:sp>
    </p:spTree>
    <p:extLst>
      <p:ext uri="{BB962C8B-B14F-4D97-AF65-F5344CB8AC3E}">
        <p14:creationId xmlns:p14="http://schemas.microsoft.com/office/powerpoint/2010/main" val="26087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40" y="1878149"/>
            <a:ext cx="6592322" cy="49442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tides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[~/COAWST/Tools/</a:t>
            </a:r>
            <a:r>
              <a:rPr lang="en-US" sz="1800" dirty="0" err="1" smtClean="0">
                <a:latin typeface="Consolas"/>
                <a:cs typeface="Consolas"/>
              </a:rPr>
              <a:t>mfiles</a:t>
            </a:r>
            <a:r>
              <a:rPr lang="en-US" sz="1800" dirty="0" smtClean="0">
                <a:latin typeface="Consolas"/>
                <a:cs typeface="Consolas"/>
              </a:rPr>
              <a:t>/tides/]</a:t>
            </a:r>
            <a:r>
              <a:rPr lang="en-US" sz="1800" dirty="0">
                <a:latin typeface="Consolas"/>
                <a:cs typeface="Consolas"/>
              </a:rPr>
              <a:t>$ </a:t>
            </a:r>
            <a:r>
              <a:rPr lang="en-US" sz="1800" dirty="0" err="1" smtClean="0">
                <a:latin typeface="Consolas"/>
                <a:cs typeface="Consolas"/>
              </a:rPr>
              <a:t>ls</a:t>
            </a:r>
            <a:endParaRPr lang="en-US" sz="1800" dirty="0" smtClean="0">
              <a:latin typeface="Consolas"/>
              <a:cs typeface="Consolas"/>
            </a:endParaRP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err="1">
                <a:latin typeface="Consolas"/>
                <a:cs typeface="Consolas"/>
              </a:rPr>
              <a:t>create_roms_tides.m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roms_tide_forc_file.m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tidal_ellipse</a:t>
            </a: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solidFill>
                  <a:srgbClr val="800000"/>
                </a:solidFill>
                <a:latin typeface="Consolas"/>
                <a:cs typeface="Consolas"/>
              </a:rPr>
              <a:t>t_tide</a:t>
            </a:r>
            <a:endParaRPr lang="en-US" sz="18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994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4" y="165060"/>
            <a:ext cx="8739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general format for master scripts</a:t>
            </a: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 smtClean="0">
                <a:latin typeface="Consolas"/>
                <a:cs typeface="Consolas"/>
              </a:rPr>
              <a:t>% </a:t>
            </a:r>
            <a:r>
              <a:rPr lang="en-US" sz="1800" dirty="0">
                <a:latin typeface="Consolas"/>
                <a:cs typeface="Consolas"/>
              </a:rPr>
              <a:t>script ww3_swan_input.m</a:t>
            </a:r>
          </a:p>
          <a:p>
            <a:r>
              <a:rPr lang="mr-IN" sz="1800" dirty="0">
                <a:latin typeface="Consolas"/>
                <a:cs typeface="Consolas"/>
              </a:rPr>
              <a:t>%</a:t>
            </a:r>
          </a:p>
          <a:p>
            <a:r>
              <a:rPr lang="en-US" sz="1800" dirty="0">
                <a:latin typeface="Consolas"/>
                <a:cs typeface="Consolas"/>
              </a:rPr>
              <a:t>% This script is the main driver to</a:t>
            </a:r>
          </a:p>
          <a:p>
            <a:r>
              <a:rPr lang="en-US" sz="1800" dirty="0">
                <a:latin typeface="Consolas"/>
                <a:cs typeface="Consolas"/>
              </a:rPr>
              <a:t>% download, convert and interpolate WW3 data to TPAR input for SWAN.</a:t>
            </a:r>
          </a:p>
          <a:p>
            <a:r>
              <a:rPr lang="mr-IN" sz="1800" dirty="0">
                <a:latin typeface="Consolas"/>
                <a:cs typeface="Consolas"/>
              </a:rPr>
              <a:t>%</a:t>
            </a:r>
          </a:p>
          <a:p>
            <a:r>
              <a:rPr lang="en-US" sz="1800" dirty="0">
                <a:latin typeface="Consolas"/>
                <a:cs typeface="Consolas"/>
              </a:rPr>
              <a:t>% Written 4/23/09 by Brandy Armstrong</a:t>
            </a:r>
          </a:p>
          <a:p>
            <a:r>
              <a:rPr lang="en-US" sz="1800" dirty="0">
                <a:latin typeface="Consolas"/>
                <a:cs typeface="Consolas"/>
              </a:rPr>
              <a:t>% some mods, </a:t>
            </a:r>
            <a:r>
              <a:rPr lang="en-US" sz="1800" dirty="0" err="1">
                <a:latin typeface="Consolas"/>
                <a:cs typeface="Consolas"/>
              </a:rPr>
              <a:t>jcwarner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Arpil</a:t>
            </a:r>
            <a:r>
              <a:rPr lang="en-US" sz="1800" dirty="0">
                <a:latin typeface="Consolas"/>
                <a:cs typeface="Consolas"/>
              </a:rPr>
              <a:t> 27, 2009</a:t>
            </a:r>
          </a:p>
          <a:p>
            <a:r>
              <a:rPr lang="en-US" sz="1800" dirty="0">
                <a:latin typeface="Consolas"/>
                <a:cs typeface="Consolas"/>
              </a:rPr>
              <a:t>% added partition file call, </a:t>
            </a:r>
            <a:r>
              <a:rPr lang="en-US" sz="1800" dirty="0" err="1">
                <a:latin typeface="Consolas"/>
                <a:cs typeface="Consolas"/>
              </a:rPr>
              <a:t>jcw</a:t>
            </a:r>
            <a:r>
              <a:rPr lang="en-US" sz="1800" dirty="0">
                <a:latin typeface="Consolas"/>
                <a:cs typeface="Consolas"/>
              </a:rPr>
              <a:t>, 04Feb2019</a:t>
            </a:r>
          </a:p>
          <a:p>
            <a:r>
              <a:rPr lang="mr-IN" sz="1800" dirty="0">
                <a:latin typeface="Consolas"/>
                <a:cs typeface="Consolas"/>
              </a:rPr>
              <a:t>%</a:t>
            </a:r>
          </a:p>
          <a:p>
            <a:r>
              <a:rPr lang="en-US" sz="1800" dirty="0">
                <a:latin typeface="Consolas"/>
                <a:cs typeface="Consolas"/>
              </a:rPr>
              <a:t>% First, acquire the necessary </a:t>
            </a:r>
            <a:r>
              <a:rPr lang="en-US" sz="1800" dirty="0" err="1">
                <a:latin typeface="Consolas"/>
                <a:cs typeface="Consolas"/>
              </a:rPr>
              <a:t>grib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ascii</a:t>
            </a:r>
            <a:r>
              <a:rPr lang="en-US" sz="1800" dirty="0">
                <a:latin typeface="Consolas"/>
                <a:cs typeface="Consolas"/>
              </a:rPr>
              <a:t> (</a:t>
            </a:r>
            <a:r>
              <a:rPr lang="en-US" sz="1800" dirty="0" err="1">
                <a:latin typeface="Consolas"/>
                <a:cs typeface="Consolas"/>
              </a:rPr>
              <a:t>gz</a:t>
            </a:r>
            <a:r>
              <a:rPr lang="en-US" sz="1800" dirty="0">
                <a:latin typeface="Consolas"/>
                <a:cs typeface="Consolas"/>
              </a:rPr>
              <a:t>), or </a:t>
            </a:r>
            <a:r>
              <a:rPr lang="en-US" sz="1800" dirty="0" err="1">
                <a:latin typeface="Consolas"/>
                <a:cs typeface="Consolas"/>
              </a:rPr>
              <a:t>nc</a:t>
            </a:r>
            <a:r>
              <a:rPr lang="en-US" sz="1800" dirty="0">
                <a:latin typeface="Consolas"/>
                <a:cs typeface="Consolas"/>
              </a:rPr>
              <a:t> files from</a:t>
            </a:r>
          </a:p>
          <a:p>
            <a:r>
              <a:rPr lang="en-US" sz="1800" dirty="0">
                <a:latin typeface="Consolas"/>
                <a:cs typeface="Consolas"/>
              </a:rPr>
              <a:t>% </a:t>
            </a:r>
            <a:r>
              <a:rPr lang="en-US" sz="1800" dirty="0">
                <a:latin typeface="Consolas"/>
                <a:cs typeface="Consolas"/>
                <a:hlinkClick r:id="rId2" action="ppaction://hlinkfile"/>
              </a:rPr>
              <a:t>ftp://</a:t>
            </a:r>
            <a:r>
              <a:rPr lang="en-US" sz="1800" dirty="0" err="1">
                <a:latin typeface="Consolas"/>
                <a:cs typeface="Consolas"/>
                <a:hlinkClick r:id="rId2" action="ppaction://hlinkfile"/>
              </a:rPr>
              <a:t>polar.ncep.noaa.gov</a:t>
            </a:r>
            <a:r>
              <a:rPr lang="en-US" sz="1800" dirty="0">
                <a:latin typeface="Consolas"/>
                <a:cs typeface="Consolas"/>
                <a:hlinkClick r:id="rId2" action="ppaction://hlinkfile"/>
              </a:rPr>
              <a:t>/pub/history/waves/</a:t>
            </a:r>
            <a:endParaRPr lang="en-US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4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820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4" y="165060"/>
            <a:ext cx="8739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general format for master scripts</a:t>
            </a: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************* BEGIN USER INPUT   ****************************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1) Enter WORKING DIRECTORY.</a:t>
            </a:r>
          </a:p>
          <a:p>
            <a:r>
              <a:rPr lang="en-US" sz="1800" dirty="0">
                <a:latin typeface="Consolas"/>
                <a:cs typeface="Consolas"/>
              </a:rPr>
              <a:t>% This is the location of ww3 files downloaded and the</a:t>
            </a:r>
          </a:p>
          <a:p>
            <a:r>
              <a:rPr lang="en-US" sz="1800" dirty="0">
                <a:latin typeface="Consolas"/>
                <a:cs typeface="Consolas"/>
              </a:rPr>
              <a:t>% location of output for the forcing files to be created.</a:t>
            </a:r>
          </a:p>
          <a:p>
            <a:r>
              <a:rPr lang="mr-IN" sz="1800" dirty="0">
                <a:latin typeface="Consolas"/>
                <a:cs typeface="Consolas"/>
              </a:rPr>
              <a:t>%</a:t>
            </a:r>
          </a:p>
          <a:p>
            <a:r>
              <a:rPr lang="en-US" sz="1800" dirty="0" err="1">
                <a:latin typeface="Consolas"/>
                <a:cs typeface="Consolas"/>
              </a:rPr>
              <a:t>working_dir</a:t>
            </a:r>
            <a:r>
              <a:rPr lang="en-US" sz="1800" dirty="0">
                <a:latin typeface="Consolas"/>
                <a:cs typeface="Consolas"/>
              </a:rPr>
              <a:t>='F:\data\models\</a:t>
            </a:r>
            <a:r>
              <a:rPr lang="en-US" sz="1800" dirty="0" err="1">
                <a:latin typeface="Consolas"/>
                <a:cs typeface="Consolas"/>
              </a:rPr>
              <a:t>COAWST_tests</a:t>
            </a:r>
            <a:r>
              <a:rPr lang="en-US" sz="1800" dirty="0">
                <a:latin typeface="Consolas"/>
                <a:cs typeface="Consolas"/>
              </a:rPr>
              <a:t>\coawstv3.4_update\coawst_v3.4_tests\sandy\Projects\Sandy\ww3'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2) Enter start dates of data requested.</a:t>
            </a:r>
          </a:p>
          <a:p>
            <a:r>
              <a:rPr lang="en-US" sz="1800" dirty="0">
                <a:latin typeface="Consolas"/>
                <a:cs typeface="Consolas"/>
              </a:rPr>
              <a:t>yearww3='2012';    %input year of data </a:t>
            </a:r>
            <a:r>
              <a:rPr lang="en-US" sz="1800" dirty="0" err="1">
                <a:latin typeface="Consolas"/>
                <a:cs typeface="Consolas"/>
              </a:rPr>
              <a:t>yyyy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mmww3='10';        %input month of data mm</a:t>
            </a:r>
          </a:p>
          <a:p>
            <a:r>
              <a:rPr lang="en-US" sz="1800" dirty="0">
                <a:latin typeface="Consolas"/>
                <a:cs typeface="Consolas"/>
              </a:rPr>
              <a:t>ddww3='00';        %keep this as '</a:t>
            </a:r>
            <a:r>
              <a:rPr lang="en-US" sz="1800" dirty="0" smtClean="0">
                <a:latin typeface="Consolas"/>
                <a:cs typeface="Consolas"/>
              </a:rPr>
              <a:t>00’</a:t>
            </a:r>
            <a:endParaRPr lang="en-US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4" name="Picture 5" descr="usgslogo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130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4" y="165060"/>
            <a:ext cx="8739960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general format for master scripts</a:t>
            </a:r>
          </a:p>
          <a:p>
            <a:endParaRPr lang="en-US" sz="1800" dirty="0" smtClean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flag for simulations that span several months.</a:t>
            </a:r>
          </a:p>
          <a:p>
            <a:r>
              <a:rPr lang="en-US" sz="1800" dirty="0">
                <a:latin typeface="Consolas"/>
                <a:cs typeface="Consolas"/>
              </a:rPr>
              <a:t>% 0 = one month, 1 = more than one month</a:t>
            </a:r>
          </a:p>
          <a:p>
            <a:r>
              <a:rPr lang="en-US" sz="1800" dirty="0">
                <a:latin typeface="Consolas"/>
                <a:cs typeface="Consolas"/>
              </a:rPr>
              <a:t>% This long run flag is only coded for TPAR files for now.</a:t>
            </a:r>
          </a:p>
          <a:p>
            <a:r>
              <a:rPr lang="en-US" sz="1800" dirty="0" err="1">
                <a:latin typeface="Consolas"/>
                <a:cs typeface="Consolas"/>
              </a:rPr>
              <a:t>long_run</a:t>
            </a:r>
            <a:r>
              <a:rPr lang="en-US" sz="1800" dirty="0">
                <a:latin typeface="Consolas"/>
                <a:cs typeface="Consolas"/>
              </a:rPr>
              <a:t>=0;</a:t>
            </a:r>
          </a:p>
          <a:p>
            <a:r>
              <a:rPr lang="en-US" sz="1800" dirty="0">
                <a:latin typeface="Consolas"/>
                <a:cs typeface="Consolas"/>
              </a:rPr>
              <a:t>if </a:t>
            </a:r>
            <a:r>
              <a:rPr lang="en-US" sz="1800" dirty="0" err="1">
                <a:latin typeface="Consolas"/>
                <a:cs typeface="Consolas"/>
              </a:rPr>
              <a:t>long_run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    </a:t>
            </a:r>
            <a:r>
              <a:rPr lang="en-US" sz="1800" dirty="0" err="1">
                <a:latin typeface="Consolas"/>
                <a:cs typeface="Consolas"/>
              </a:rPr>
              <a:t>total_number_months</a:t>
            </a:r>
            <a:r>
              <a:rPr lang="en-US" sz="1800" dirty="0">
                <a:latin typeface="Consolas"/>
                <a:cs typeface="Consolas"/>
              </a:rPr>
              <a:t>=2; % total number of months</a:t>
            </a:r>
          </a:p>
          <a:p>
            <a:r>
              <a:rPr lang="en-US" sz="1800" dirty="0">
                <a:latin typeface="Consolas"/>
                <a:cs typeface="Consolas"/>
              </a:rPr>
              <a:t>                        % (not the length of the run, but rather the number</a:t>
            </a:r>
          </a:p>
          <a:p>
            <a:r>
              <a:rPr lang="mr-IN" sz="1800" dirty="0">
                <a:latin typeface="Consolas"/>
                <a:cs typeface="Consolas"/>
              </a:rPr>
              <a:t>                        % of ww3 files)</a:t>
            </a:r>
          </a:p>
          <a:p>
            <a:r>
              <a:rPr lang="en-US" sz="1800" dirty="0">
                <a:latin typeface="Consolas"/>
                <a:cs typeface="Consolas"/>
              </a:rPr>
              <a:t>end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3) Enter path\name of SWAN grid. This is set up to use the </a:t>
            </a:r>
            <a:r>
              <a:rPr lang="en-US" sz="1800" dirty="0" err="1">
                <a:latin typeface="Consolas"/>
                <a:cs typeface="Consolas"/>
              </a:rPr>
              <a:t>roms</a:t>
            </a:r>
            <a:r>
              <a:rPr lang="en-US" sz="1800" dirty="0">
                <a:latin typeface="Consolas"/>
                <a:cs typeface="Consolas"/>
              </a:rPr>
              <a:t> grid as the same for swan.</a:t>
            </a:r>
          </a:p>
          <a:p>
            <a:r>
              <a:rPr lang="en-US" sz="1800" dirty="0" err="1">
                <a:latin typeface="Consolas"/>
                <a:cs typeface="Consolas"/>
              </a:rPr>
              <a:t>modelgrid</a:t>
            </a:r>
            <a:r>
              <a:rPr lang="en-US" sz="1800" dirty="0">
                <a:latin typeface="Consolas"/>
                <a:cs typeface="Consolas"/>
              </a:rPr>
              <a:t>='F:\data\models\</a:t>
            </a:r>
            <a:r>
              <a:rPr lang="en-US" sz="1800" dirty="0" err="1">
                <a:latin typeface="Consolas"/>
                <a:cs typeface="Consolas"/>
              </a:rPr>
              <a:t>COAWST_tests</a:t>
            </a:r>
            <a:r>
              <a:rPr lang="en-US" sz="1800" dirty="0">
                <a:latin typeface="Consolas"/>
                <a:cs typeface="Consolas"/>
              </a:rPr>
              <a:t>\coawstv3.4_update\coawst_v3.4_tests\sandy\Projects\Sandy\</a:t>
            </a:r>
            <a:r>
              <a:rPr lang="en-US" sz="1800" dirty="0" err="1">
                <a:latin typeface="Consolas"/>
                <a:cs typeface="Consolas"/>
              </a:rPr>
              <a:t>Sandy_roms_grid.nc</a:t>
            </a:r>
            <a:r>
              <a:rPr lang="en-US" sz="1800" dirty="0">
                <a:latin typeface="Consolas"/>
                <a:cs typeface="Consolas"/>
              </a:rPr>
              <a:t>';</a:t>
            </a:r>
          </a:p>
          <a:p>
            <a:endParaRPr lang="en-US" sz="1800" dirty="0"/>
          </a:p>
          <a:p>
            <a:endParaRPr lang="en-US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4" name="Picture 5" descr="usgslogo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51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arallelogram 55"/>
          <p:cNvSpPr/>
          <p:nvPr/>
        </p:nvSpPr>
        <p:spPr>
          <a:xfrm rot="5400000" flipH="1" flipV="1">
            <a:off x="1677526" y="3040284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5400000" flipH="1" flipV="1">
            <a:off x="1679208" y="2158146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5400000" flipH="1" flipV="1">
            <a:off x="1688976" y="2608508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2999009" y="3020961"/>
            <a:ext cx="4716213" cy="429753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3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)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tmospheric forcing</a:t>
            </a:r>
            <a:endParaRPr lang="en-US" sz="6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8" name="Parallelogram 57"/>
          <p:cNvSpPr/>
          <p:nvPr/>
        </p:nvSpPr>
        <p:spPr>
          <a:xfrm flipV="1">
            <a:off x="1876175" y="1947454"/>
            <a:ext cx="5839815" cy="1068316"/>
          </a:xfrm>
          <a:prstGeom prst="parallelogram">
            <a:avLst>
              <a:gd name="adj" fmla="val 104846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75407" y="1935619"/>
            <a:ext cx="5839815" cy="2895547"/>
            <a:chOff x="1875407" y="1935619"/>
            <a:chExt cx="5839815" cy="2895547"/>
          </a:xfrm>
        </p:grpSpPr>
        <p:grpSp>
          <p:nvGrpSpPr>
            <p:cNvPr id="27" name="Group 26"/>
            <p:cNvGrpSpPr/>
            <p:nvPr/>
          </p:nvGrpSpPr>
          <p:grpSpPr>
            <a:xfrm>
              <a:off x="1875407" y="1935619"/>
              <a:ext cx="5839815" cy="2895547"/>
              <a:chOff x="1875407" y="1935619"/>
              <a:chExt cx="5839815" cy="2895547"/>
            </a:xfrm>
          </p:grpSpPr>
          <p:sp>
            <p:nvSpPr>
              <p:cNvPr id="4" name="Parallelogram 3"/>
              <p:cNvSpPr/>
              <p:nvPr/>
            </p:nvSpPr>
            <p:spPr>
              <a:xfrm flipV="1">
                <a:off x="1875407" y="1946710"/>
                <a:ext cx="5839815" cy="1068316"/>
              </a:xfrm>
              <a:prstGeom prst="parallelogram">
                <a:avLst>
                  <a:gd name="adj" fmla="val 104846"/>
                </a:avLst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875407" y="1946710"/>
                <a:ext cx="0" cy="28844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89240" y="3020962"/>
                <a:ext cx="0" cy="9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6836" y="2118458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44508" y="2292101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4816" y="2469777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31442" y="2653772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1750" y="2844086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44508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31442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15883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64340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92438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98026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77117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11981" y="1938241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84754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44891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73437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98921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2066836" y="2137279"/>
              <a:ext cx="2020" cy="24625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37537" y="2297820"/>
              <a:ext cx="6971" cy="21391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0642" y="2482784"/>
              <a:ext cx="4174" cy="18402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34167" y="2653745"/>
              <a:ext cx="0" cy="1547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23689" y="2843267"/>
              <a:ext cx="0" cy="12519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383140" y="3020090"/>
            <a:ext cx="0" cy="8795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1629" y="3017811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68259" y="301553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23303" y="302096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0870" y="3003935"/>
            <a:ext cx="0" cy="5619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9022" y="3020962"/>
            <a:ext cx="0" cy="447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13690" y="3006557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56695" y="300393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37043" y="299351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31442" y="154172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781117" y="153979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827154" y="1541727"/>
            <a:ext cx="699450" cy="29918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44508" y="1023588"/>
            <a:ext cx="993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LW, SW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radiation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84504" y="125201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winds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3434" y="922009"/>
            <a:ext cx="1597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p</a:t>
            </a:r>
            <a:r>
              <a:rPr lang="en-US" sz="1600" dirty="0" smtClean="0">
                <a:latin typeface="Avenir Book"/>
                <a:cs typeface="Avenir Book"/>
              </a:rPr>
              <a:t>recipitation</a:t>
            </a:r>
          </a:p>
          <a:p>
            <a:r>
              <a:rPr lang="en-US" sz="1600" dirty="0">
                <a:latin typeface="Avenir Book"/>
                <a:cs typeface="Avenir Book"/>
              </a:rPr>
              <a:t>a</a:t>
            </a:r>
            <a:r>
              <a:rPr lang="en-US" sz="1600" dirty="0" smtClean="0">
                <a:latin typeface="Avenir Book"/>
                <a:cs typeface="Avenir Book"/>
              </a:rPr>
              <a:t>ir temperature</a:t>
            </a:r>
          </a:p>
          <a:p>
            <a:r>
              <a:rPr lang="en-US" sz="1600" dirty="0">
                <a:latin typeface="Avenir Book"/>
                <a:cs typeface="Avenir Book"/>
              </a:rPr>
              <a:t>h</a:t>
            </a:r>
            <a:r>
              <a:rPr lang="en-US" sz="1600" dirty="0" smtClean="0">
                <a:latin typeface="Avenir Book"/>
                <a:cs typeface="Avenir Book"/>
              </a:rPr>
              <a:t>umidity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stresses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246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4" y="165060"/>
            <a:ext cx="8739960" cy="812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general format for master scripts</a:t>
            </a:r>
            <a:endParaRPr lang="en-US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mr-IN" sz="1800" dirty="0">
                <a:latin typeface="Consolas"/>
                <a:cs typeface="Consolas"/>
              </a:rPr>
              <a:t>% 5)</a:t>
            </a:r>
          </a:p>
          <a:p>
            <a:r>
              <a:rPr lang="en-US" sz="1800" dirty="0">
                <a:latin typeface="Consolas"/>
                <a:cs typeface="Consolas"/>
              </a:rPr>
              <a:t>% Here you decide to use gridded field output (to make TPAR) or spectral partition data (to make 2Dspec). Read this:</a:t>
            </a:r>
          </a:p>
          <a:p>
            <a:r>
              <a:rPr lang="en-US" sz="1800" dirty="0">
                <a:latin typeface="Consolas"/>
                <a:cs typeface="Consolas"/>
              </a:rPr>
              <a:t>% </a:t>
            </a:r>
            <a:r>
              <a:rPr lang="en-US" sz="1800" dirty="0">
                <a:latin typeface="Consolas"/>
                <a:cs typeface="Consolas"/>
                <a:hlinkClick r:id="rId2" action="ppaction://hlinkfile"/>
              </a:rPr>
              <a:t>ftp://</a:t>
            </a:r>
            <a:r>
              <a:rPr lang="en-US" sz="1800" dirty="0" err="1">
                <a:latin typeface="Consolas"/>
                <a:cs typeface="Consolas"/>
                <a:hlinkClick r:id="rId2" action="ppaction://hlinkfile"/>
              </a:rPr>
              <a:t>polar.ncep.noaa.gov</a:t>
            </a:r>
            <a:r>
              <a:rPr lang="en-US" sz="1800" dirty="0">
                <a:latin typeface="Consolas"/>
                <a:cs typeface="Consolas"/>
                <a:hlinkClick r:id="rId2" action="ppaction://hlinkfile"/>
              </a:rPr>
              <a:t>/pub/history/waves/multi_1/00README</a:t>
            </a:r>
            <a:endParaRPr lang="en-US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Pick one of these:</a:t>
            </a:r>
          </a:p>
          <a:p>
            <a:r>
              <a:rPr lang="en-US" sz="1800" dirty="0" err="1">
                <a:latin typeface="Consolas"/>
                <a:cs typeface="Consolas"/>
              </a:rPr>
              <a:t>use_field_output</a:t>
            </a:r>
            <a:r>
              <a:rPr lang="en-US" sz="1800" dirty="0">
                <a:latin typeface="Consolas"/>
                <a:cs typeface="Consolas"/>
              </a:rPr>
              <a:t>=0;     % will create TPAR files.</a:t>
            </a:r>
          </a:p>
          <a:p>
            <a:r>
              <a:rPr lang="en-US" sz="1800" dirty="0" err="1">
                <a:latin typeface="Consolas"/>
                <a:cs typeface="Consolas"/>
              </a:rPr>
              <a:t>use_partition_data</a:t>
            </a:r>
            <a:r>
              <a:rPr lang="en-US" sz="1800" dirty="0">
                <a:latin typeface="Consolas"/>
                <a:cs typeface="Consolas"/>
              </a:rPr>
              <a:t>=1;   % will create 2D spec files.</a:t>
            </a:r>
          </a:p>
          <a:p>
            <a:endParaRPr lang="mr-IN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if (</a:t>
            </a:r>
            <a:r>
              <a:rPr lang="en-US" sz="1800" dirty="0" err="1">
                <a:latin typeface="Consolas"/>
                <a:cs typeface="Consolas"/>
              </a:rPr>
              <a:t>use_field_output</a:t>
            </a:r>
            <a:r>
              <a:rPr lang="en-US" sz="1800" dirty="0">
                <a:latin typeface="Consolas"/>
                <a:cs typeface="Consolas"/>
              </a:rPr>
              <a:t>)</a:t>
            </a:r>
          </a:p>
          <a:p>
            <a:r>
              <a:rPr lang="en-US" sz="1800" dirty="0">
                <a:latin typeface="Consolas"/>
                <a:cs typeface="Consolas"/>
              </a:rPr>
              <a:t>  % Enter the ww3 grid area</a:t>
            </a:r>
          </a:p>
          <a:p>
            <a:r>
              <a:rPr lang="en-US" sz="1800" dirty="0">
                <a:latin typeface="Consolas"/>
                <a:cs typeface="Consolas"/>
              </a:rPr>
              <a:t>  ww3_area='multi_1.at_10m';    %western north </a:t>
            </a:r>
            <a:r>
              <a:rPr lang="en-US" sz="1800" dirty="0" err="1">
                <a:latin typeface="Consolas"/>
                <a:cs typeface="Consolas"/>
              </a:rPr>
              <a:t>atlantic</a:t>
            </a:r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end</a:t>
            </a:r>
          </a:p>
          <a:p>
            <a:r>
              <a:rPr lang="en-US" sz="1800" dirty="0">
                <a:latin typeface="Consolas"/>
                <a:cs typeface="Consolas"/>
              </a:rPr>
              <a:t>if (</a:t>
            </a:r>
            <a:r>
              <a:rPr lang="en-US" sz="1800" dirty="0" err="1">
                <a:latin typeface="Consolas"/>
                <a:cs typeface="Consolas"/>
              </a:rPr>
              <a:t>use_partition_data</a:t>
            </a:r>
            <a:r>
              <a:rPr lang="en-US" sz="1800" dirty="0">
                <a:latin typeface="Consolas"/>
                <a:cs typeface="Consolas"/>
              </a:rPr>
              <a:t>)</a:t>
            </a:r>
          </a:p>
          <a:p>
            <a:r>
              <a:rPr lang="en-US" sz="1800" dirty="0">
                <a:latin typeface="Consolas"/>
                <a:cs typeface="Consolas"/>
              </a:rPr>
              <a:t>  % Enter name of wave watch 3 partition file</a:t>
            </a:r>
          </a:p>
          <a:p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 err="1">
                <a:latin typeface="Consolas"/>
                <a:cs typeface="Consolas"/>
              </a:rPr>
              <a:t>partfile</a:t>
            </a:r>
            <a:r>
              <a:rPr lang="en-US" sz="1800" dirty="0">
                <a:latin typeface="Consolas"/>
                <a:cs typeface="Consolas"/>
              </a:rPr>
              <a:t>='multi_1.partition.glo_30m.201210';</a:t>
            </a:r>
          </a:p>
          <a:p>
            <a:r>
              <a:rPr lang="en-US" sz="1800" dirty="0">
                <a:latin typeface="Consolas"/>
                <a:cs typeface="Consolas"/>
              </a:rPr>
              <a:t>end</a:t>
            </a:r>
          </a:p>
          <a:p>
            <a:endParaRPr lang="en-US" sz="1800" dirty="0">
              <a:latin typeface="Consolas"/>
              <a:cs typeface="Consolas"/>
            </a:endParaRPr>
          </a:p>
          <a:p>
            <a:r>
              <a:rPr lang="en-US" sz="1800" dirty="0">
                <a:latin typeface="Consolas"/>
                <a:cs typeface="Consolas"/>
              </a:rPr>
              <a:t>% *************END OF USER INPUT****************************</a:t>
            </a:r>
          </a:p>
          <a:p>
            <a:endParaRPr lang="en-US" sz="1800" dirty="0"/>
          </a:p>
          <a:p>
            <a:endParaRPr lang="en-US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mr-IN" sz="1800" dirty="0">
              <a:latin typeface="Consolas"/>
              <a:cs typeface="Consolas"/>
            </a:endParaRPr>
          </a:p>
          <a:p>
            <a:endParaRPr lang="en-US" sz="1800" dirty="0">
              <a:latin typeface="Consolas"/>
              <a:cs typeface="Consolas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4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516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Common issues: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tmospheric forcing, climatology, boundary, initial condition files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f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ile formats, variable names, etc. change over the years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heck THREDDS catalogs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For help: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 forum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COAWST forum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email</a:t>
            </a:r>
          </a:p>
          <a:p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Future developments: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github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version control and community contribution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277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arallelogram 55"/>
          <p:cNvSpPr/>
          <p:nvPr/>
        </p:nvSpPr>
        <p:spPr>
          <a:xfrm rot="5400000" flipH="1" flipV="1">
            <a:off x="1677526" y="3040284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5400000" flipH="1" flipV="1">
            <a:off x="1679208" y="2158146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5400000" flipH="1" flipV="1">
            <a:off x="1688976" y="2608508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2999009" y="3020961"/>
            <a:ext cx="4716213" cy="429753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4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) boundary forcing</a:t>
            </a:r>
            <a:endParaRPr lang="en-US" sz="6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8" name="Parallelogram 57"/>
          <p:cNvSpPr/>
          <p:nvPr/>
        </p:nvSpPr>
        <p:spPr>
          <a:xfrm flipV="1">
            <a:off x="1876175" y="1947454"/>
            <a:ext cx="5839815" cy="1068316"/>
          </a:xfrm>
          <a:prstGeom prst="parallelogram">
            <a:avLst>
              <a:gd name="adj" fmla="val 104846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75407" y="1935619"/>
            <a:ext cx="5839815" cy="2895547"/>
            <a:chOff x="1875407" y="1935619"/>
            <a:chExt cx="5839815" cy="2895547"/>
          </a:xfrm>
        </p:grpSpPr>
        <p:grpSp>
          <p:nvGrpSpPr>
            <p:cNvPr id="27" name="Group 26"/>
            <p:cNvGrpSpPr/>
            <p:nvPr/>
          </p:nvGrpSpPr>
          <p:grpSpPr>
            <a:xfrm>
              <a:off x="1875407" y="1935619"/>
              <a:ext cx="5839815" cy="2895547"/>
              <a:chOff x="1875407" y="1935619"/>
              <a:chExt cx="5839815" cy="2895547"/>
            </a:xfrm>
          </p:grpSpPr>
          <p:sp>
            <p:nvSpPr>
              <p:cNvPr id="4" name="Parallelogram 3"/>
              <p:cNvSpPr/>
              <p:nvPr/>
            </p:nvSpPr>
            <p:spPr>
              <a:xfrm flipV="1">
                <a:off x="1875407" y="1946710"/>
                <a:ext cx="5839815" cy="1068316"/>
              </a:xfrm>
              <a:prstGeom prst="parallelogram">
                <a:avLst>
                  <a:gd name="adj" fmla="val 104846"/>
                </a:avLst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875407" y="1946710"/>
                <a:ext cx="0" cy="28844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89240" y="3020962"/>
                <a:ext cx="0" cy="9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6836" y="2118458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44508" y="2292101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4816" y="2469777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31442" y="2653772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1750" y="2844086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44508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31442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15883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64340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92438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98026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77117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11981" y="1938241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84754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44891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73437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98921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2066836" y="2137279"/>
              <a:ext cx="2020" cy="24625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37537" y="2297820"/>
              <a:ext cx="6971" cy="21391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0642" y="2482784"/>
              <a:ext cx="4174" cy="18402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34167" y="2653745"/>
              <a:ext cx="0" cy="1547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23689" y="2843267"/>
              <a:ext cx="0" cy="12519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383140" y="3020090"/>
            <a:ext cx="0" cy="8795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1629" y="3017811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68259" y="301553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23303" y="302096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0870" y="3003935"/>
            <a:ext cx="0" cy="5619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9022" y="3020962"/>
            <a:ext cx="0" cy="447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13690" y="3006557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56695" y="300393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37043" y="299351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31442" y="154172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781117" y="153979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827154" y="1541727"/>
            <a:ext cx="699450" cy="29918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44508" y="1023588"/>
            <a:ext cx="993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LW, SW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radiation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84504" y="125201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winds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717111" y="2697978"/>
            <a:ext cx="699450" cy="29918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6779419" y="2285561"/>
            <a:ext cx="777570" cy="253498"/>
          </a:xfrm>
          <a:custGeom>
            <a:avLst/>
            <a:gdLst>
              <a:gd name="connsiteX0" fmla="*/ 0 w 311028"/>
              <a:gd name="connsiteY0" fmla="*/ 157424 h 253498"/>
              <a:gd name="connsiteX1" fmla="*/ 95037 w 311028"/>
              <a:gd name="connsiteY1" fmla="*/ 1904 h 253498"/>
              <a:gd name="connsiteX2" fmla="*/ 224631 w 311028"/>
              <a:gd name="connsiteY2" fmla="*/ 252464 h 253498"/>
              <a:gd name="connsiteX3" fmla="*/ 311028 w 311028"/>
              <a:gd name="connsiteY3" fmla="*/ 96944 h 25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028" h="253498">
                <a:moveTo>
                  <a:pt x="0" y="157424"/>
                </a:moveTo>
                <a:cubicBezTo>
                  <a:pt x="28799" y="71744"/>
                  <a:pt x="57599" y="-13936"/>
                  <a:pt x="95037" y="1904"/>
                </a:cubicBezTo>
                <a:cubicBezTo>
                  <a:pt x="132476" y="17744"/>
                  <a:pt x="188633" y="236624"/>
                  <a:pt x="224631" y="252464"/>
                </a:cubicBezTo>
                <a:cubicBezTo>
                  <a:pt x="260629" y="268304"/>
                  <a:pt x="311028" y="96944"/>
                  <a:pt x="311028" y="96944"/>
                </a:cubicBezTo>
              </a:path>
            </a:pathLst>
          </a:custGeom>
          <a:ln w="38100">
            <a:solidFill>
              <a:schemeClr val="accent1">
                <a:lumMod val="50000"/>
              </a:schemeClr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492630" y="213559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tides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738" y="2305477"/>
            <a:ext cx="1278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incoming or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outgoing</a:t>
            </a:r>
          </a:p>
          <a:p>
            <a:r>
              <a:rPr lang="en-US" sz="1600" dirty="0">
                <a:latin typeface="Avenir Book"/>
                <a:cs typeface="Avenir Book"/>
              </a:rPr>
              <a:t>c</a:t>
            </a:r>
            <a:r>
              <a:rPr lang="en-US" sz="1600" dirty="0" smtClean="0">
                <a:latin typeface="Avenir Book"/>
                <a:cs typeface="Avenir Book"/>
              </a:rPr>
              <a:t>urrents, T, 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S, sediment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80148" y="1593772"/>
            <a:ext cx="1093576" cy="661748"/>
          </a:xfrm>
          <a:custGeom>
            <a:avLst/>
            <a:gdLst>
              <a:gd name="connsiteX0" fmla="*/ 0 w 1093576"/>
              <a:gd name="connsiteY0" fmla="*/ 261711 h 661748"/>
              <a:gd name="connsiteX1" fmla="*/ 105830 w 1093576"/>
              <a:gd name="connsiteY1" fmla="*/ 97095 h 661748"/>
              <a:gd name="connsiteX2" fmla="*/ 211660 w 1093576"/>
              <a:gd name="connsiteY2" fmla="*/ 391052 h 661748"/>
              <a:gd name="connsiteX3" fmla="*/ 341007 w 1093576"/>
              <a:gd name="connsiteY3" fmla="*/ 73579 h 661748"/>
              <a:gd name="connsiteX4" fmla="*/ 435078 w 1093576"/>
              <a:gd name="connsiteY4" fmla="*/ 402810 h 661748"/>
              <a:gd name="connsiteX5" fmla="*/ 599703 w 1093576"/>
              <a:gd name="connsiteY5" fmla="*/ 3029 h 661748"/>
              <a:gd name="connsiteX6" fmla="*/ 740809 w 1093576"/>
              <a:gd name="connsiteY6" fmla="*/ 661491 h 661748"/>
              <a:gd name="connsiteX7" fmla="*/ 881916 w 1093576"/>
              <a:gd name="connsiteY7" fmla="*/ 85337 h 661748"/>
              <a:gd name="connsiteX8" fmla="*/ 975987 w 1093576"/>
              <a:gd name="connsiteY8" fmla="*/ 355777 h 661748"/>
              <a:gd name="connsiteX9" fmla="*/ 1093576 w 1093576"/>
              <a:gd name="connsiteY9" fmla="*/ 144128 h 6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576" h="661748">
                <a:moveTo>
                  <a:pt x="0" y="261711"/>
                </a:moveTo>
                <a:cubicBezTo>
                  <a:pt x="35276" y="168624"/>
                  <a:pt x="70553" y="75538"/>
                  <a:pt x="105830" y="97095"/>
                </a:cubicBezTo>
                <a:cubicBezTo>
                  <a:pt x="141107" y="118652"/>
                  <a:pt x="172464" y="394971"/>
                  <a:pt x="211660" y="391052"/>
                </a:cubicBezTo>
                <a:cubicBezTo>
                  <a:pt x="250856" y="387133"/>
                  <a:pt x="303771" y="71619"/>
                  <a:pt x="341007" y="73579"/>
                </a:cubicBezTo>
                <a:cubicBezTo>
                  <a:pt x="378243" y="75539"/>
                  <a:pt x="391962" y="414568"/>
                  <a:pt x="435078" y="402810"/>
                </a:cubicBezTo>
                <a:cubicBezTo>
                  <a:pt x="478194" y="391052"/>
                  <a:pt x="548748" y="-40085"/>
                  <a:pt x="599703" y="3029"/>
                </a:cubicBezTo>
                <a:cubicBezTo>
                  <a:pt x="650658" y="46142"/>
                  <a:pt x="693773" y="647773"/>
                  <a:pt x="740809" y="661491"/>
                </a:cubicBezTo>
                <a:cubicBezTo>
                  <a:pt x="787845" y="675209"/>
                  <a:pt x="842720" y="136289"/>
                  <a:pt x="881916" y="85337"/>
                </a:cubicBezTo>
                <a:cubicBezTo>
                  <a:pt x="921112" y="34385"/>
                  <a:pt x="940710" y="345979"/>
                  <a:pt x="975987" y="355777"/>
                </a:cubicBezTo>
                <a:cubicBezTo>
                  <a:pt x="1011264" y="365575"/>
                  <a:pt x="1093576" y="144128"/>
                  <a:pt x="1093576" y="144128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19984" y="1554053"/>
            <a:ext cx="739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waves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53434" y="922009"/>
            <a:ext cx="1597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p</a:t>
            </a:r>
            <a:r>
              <a:rPr lang="en-US" sz="1600" dirty="0" smtClean="0">
                <a:latin typeface="Avenir Book"/>
                <a:cs typeface="Avenir Book"/>
              </a:rPr>
              <a:t>recipitation</a:t>
            </a:r>
          </a:p>
          <a:p>
            <a:r>
              <a:rPr lang="en-US" sz="1600" dirty="0">
                <a:latin typeface="Avenir Book"/>
                <a:cs typeface="Avenir Book"/>
              </a:rPr>
              <a:t>a</a:t>
            </a:r>
            <a:r>
              <a:rPr lang="en-US" sz="1600" dirty="0" smtClean="0">
                <a:latin typeface="Avenir Book"/>
                <a:cs typeface="Avenir Book"/>
              </a:rPr>
              <a:t>ir temperature</a:t>
            </a:r>
          </a:p>
          <a:p>
            <a:r>
              <a:rPr lang="en-US" sz="1600" dirty="0">
                <a:latin typeface="Avenir Book"/>
                <a:cs typeface="Avenir Book"/>
              </a:rPr>
              <a:t>h</a:t>
            </a:r>
            <a:r>
              <a:rPr lang="en-US" sz="1600" dirty="0" smtClean="0">
                <a:latin typeface="Avenir Book"/>
                <a:cs typeface="Avenir Book"/>
              </a:rPr>
              <a:t>umidity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stresses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737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arallelogram 55"/>
          <p:cNvSpPr/>
          <p:nvPr/>
        </p:nvSpPr>
        <p:spPr>
          <a:xfrm rot="5400000" flipH="1" flipV="1">
            <a:off x="1677526" y="3040284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5400000" flipH="1" flipV="1">
            <a:off x="1679208" y="2158146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5400000" flipH="1" flipV="1">
            <a:off x="1688976" y="2608508"/>
            <a:ext cx="1506231" cy="1113835"/>
          </a:xfrm>
          <a:prstGeom prst="parallelogram">
            <a:avLst>
              <a:gd name="adj" fmla="val 9463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2999009" y="3020961"/>
            <a:ext cx="4716213" cy="429753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6174" y="165060"/>
            <a:ext cx="87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5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) climatology</a:t>
            </a:r>
            <a:endParaRPr lang="en-US" sz="6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8" name="Parallelogram 57"/>
          <p:cNvSpPr/>
          <p:nvPr/>
        </p:nvSpPr>
        <p:spPr>
          <a:xfrm flipV="1">
            <a:off x="1876175" y="1947454"/>
            <a:ext cx="5839815" cy="1068316"/>
          </a:xfrm>
          <a:prstGeom prst="parallelogram">
            <a:avLst>
              <a:gd name="adj" fmla="val 104846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75407" y="1935619"/>
            <a:ext cx="5839815" cy="2895547"/>
            <a:chOff x="1875407" y="1935619"/>
            <a:chExt cx="5839815" cy="2895547"/>
          </a:xfrm>
        </p:grpSpPr>
        <p:grpSp>
          <p:nvGrpSpPr>
            <p:cNvPr id="27" name="Group 26"/>
            <p:cNvGrpSpPr/>
            <p:nvPr/>
          </p:nvGrpSpPr>
          <p:grpSpPr>
            <a:xfrm>
              <a:off x="1875407" y="1935619"/>
              <a:ext cx="5839815" cy="2895547"/>
              <a:chOff x="1875407" y="1935619"/>
              <a:chExt cx="5839815" cy="2895547"/>
            </a:xfrm>
          </p:grpSpPr>
          <p:sp>
            <p:nvSpPr>
              <p:cNvPr id="4" name="Parallelogram 3"/>
              <p:cNvSpPr/>
              <p:nvPr/>
            </p:nvSpPr>
            <p:spPr>
              <a:xfrm flipV="1">
                <a:off x="1875407" y="1946710"/>
                <a:ext cx="5839815" cy="1068316"/>
              </a:xfrm>
              <a:prstGeom prst="parallelogram">
                <a:avLst>
                  <a:gd name="adj" fmla="val 104846"/>
                </a:avLst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875407" y="1946710"/>
                <a:ext cx="0" cy="28844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89240" y="3020962"/>
                <a:ext cx="0" cy="9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6836" y="2118458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44508" y="2292101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4816" y="2469777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31442" y="2653772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1750" y="2844086"/>
                <a:ext cx="47125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44508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31442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15883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64340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92438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98026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77117" y="1952646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11981" y="1938241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84754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544891" y="1946710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73437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98921" y="1935619"/>
                <a:ext cx="1160996" cy="1068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2066836" y="2137279"/>
              <a:ext cx="2020" cy="24625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37537" y="2297820"/>
              <a:ext cx="6971" cy="21391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30642" y="2482784"/>
              <a:ext cx="4174" cy="18402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34167" y="2653745"/>
              <a:ext cx="0" cy="1547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23689" y="2843267"/>
              <a:ext cx="0" cy="125194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383140" y="3020090"/>
            <a:ext cx="0" cy="8795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1629" y="3017811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68259" y="301553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23303" y="3020962"/>
            <a:ext cx="0" cy="7493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20870" y="3003935"/>
            <a:ext cx="0" cy="5619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9022" y="3020962"/>
            <a:ext cx="0" cy="447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13690" y="3006557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56695" y="300393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37043" y="2993515"/>
            <a:ext cx="0" cy="2662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31442" y="154172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781117" y="1539797"/>
            <a:ext cx="2725" cy="39389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827154" y="1541727"/>
            <a:ext cx="699450" cy="29918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44508" y="1023588"/>
            <a:ext cx="993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LW, SW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radiation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84504" y="125201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winds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3434" y="1074863"/>
            <a:ext cx="1597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p</a:t>
            </a:r>
            <a:r>
              <a:rPr lang="en-US" sz="1600" dirty="0" smtClean="0">
                <a:latin typeface="Avenir Book"/>
                <a:cs typeface="Avenir Book"/>
              </a:rPr>
              <a:t>recipitation</a:t>
            </a:r>
          </a:p>
          <a:p>
            <a:r>
              <a:rPr lang="en-US" sz="1600" dirty="0">
                <a:latin typeface="Avenir Book"/>
                <a:cs typeface="Avenir Book"/>
              </a:rPr>
              <a:t>a</a:t>
            </a:r>
            <a:r>
              <a:rPr lang="en-US" sz="1600" dirty="0" smtClean="0">
                <a:latin typeface="Avenir Book"/>
                <a:cs typeface="Avenir Book"/>
              </a:rPr>
              <a:t>ir temperature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humidity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717111" y="2697978"/>
            <a:ext cx="699450" cy="29918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6779419" y="2285561"/>
            <a:ext cx="777570" cy="253498"/>
          </a:xfrm>
          <a:custGeom>
            <a:avLst/>
            <a:gdLst>
              <a:gd name="connsiteX0" fmla="*/ 0 w 311028"/>
              <a:gd name="connsiteY0" fmla="*/ 157424 h 253498"/>
              <a:gd name="connsiteX1" fmla="*/ 95037 w 311028"/>
              <a:gd name="connsiteY1" fmla="*/ 1904 h 253498"/>
              <a:gd name="connsiteX2" fmla="*/ 224631 w 311028"/>
              <a:gd name="connsiteY2" fmla="*/ 252464 h 253498"/>
              <a:gd name="connsiteX3" fmla="*/ 311028 w 311028"/>
              <a:gd name="connsiteY3" fmla="*/ 96944 h 25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028" h="253498">
                <a:moveTo>
                  <a:pt x="0" y="157424"/>
                </a:moveTo>
                <a:cubicBezTo>
                  <a:pt x="28799" y="71744"/>
                  <a:pt x="57599" y="-13936"/>
                  <a:pt x="95037" y="1904"/>
                </a:cubicBezTo>
                <a:cubicBezTo>
                  <a:pt x="132476" y="17744"/>
                  <a:pt x="188633" y="236624"/>
                  <a:pt x="224631" y="252464"/>
                </a:cubicBezTo>
                <a:cubicBezTo>
                  <a:pt x="260629" y="268304"/>
                  <a:pt x="311028" y="96944"/>
                  <a:pt x="311028" y="96944"/>
                </a:cubicBezTo>
              </a:path>
            </a:pathLst>
          </a:custGeom>
          <a:ln w="38100">
            <a:solidFill>
              <a:schemeClr val="accent1">
                <a:lumMod val="50000"/>
              </a:schemeClr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492630" y="213559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tides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738" y="2305477"/>
            <a:ext cx="1278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incoming or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outgoing</a:t>
            </a:r>
          </a:p>
          <a:p>
            <a:r>
              <a:rPr lang="en-US" sz="1600" dirty="0">
                <a:latin typeface="Avenir Book"/>
                <a:cs typeface="Avenir Book"/>
              </a:rPr>
              <a:t>c</a:t>
            </a:r>
            <a:r>
              <a:rPr lang="en-US" sz="1600" dirty="0" smtClean="0">
                <a:latin typeface="Avenir Book"/>
                <a:cs typeface="Avenir Book"/>
              </a:rPr>
              <a:t>urrents, T, 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S, sediment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80148" y="1593772"/>
            <a:ext cx="1093576" cy="661748"/>
          </a:xfrm>
          <a:custGeom>
            <a:avLst/>
            <a:gdLst>
              <a:gd name="connsiteX0" fmla="*/ 0 w 1093576"/>
              <a:gd name="connsiteY0" fmla="*/ 261711 h 661748"/>
              <a:gd name="connsiteX1" fmla="*/ 105830 w 1093576"/>
              <a:gd name="connsiteY1" fmla="*/ 97095 h 661748"/>
              <a:gd name="connsiteX2" fmla="*/ 211660 w 1093576"/>
              <a:gd name="connsiteY2" fmla="*/ 391052 h 661748"/>
              <a:gd name="connsiteX3" fmla="*/ 341007 w 1093576"/>
              <a:gd name="connsiteY3" fmla="*/ 73579 h 661748"/>
              <a:gd name="connsiteX4" fmla="*/ 435078 w 1093576"/>
              <a:gd name="connsiteY4" fmla="*/ 402810 h 661748"/>
              <a:gd name="connsiteX5" fmla="*/ 599703 w 1093576"/>
              <a:gd name="connsiteY5" fmla="*/ 3029 h 661748"/>
              <a:gd name="connsiteX6" fmla="*/ 740809 w 1093576"/>
              <a:gd name="connsiteY6" fmla="*/ 661491 h 661748"/>
              <a:gd name="connsiteX7" fmla="*/ 881916 w 1093576"/>
              <a:gd name="connsiteY7" fmla="*/ 85337 h 661748"/>
              <a:gd name="connsiteX8" fmla="*/ 975987 w 1093576"/>
              <a:gd name="connsiteY8" fmla="*/ 355777 h 661748"/>
              <a:gd name="connsiteX9" fmla="*/ 1093576 w 1093576"/>
              <a:gd name="connsiteY9" fmla="*/ 144128 h 6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576" h="661748">
                <a:moveTo>
                  <a:pt x="0" y="261711"/>
                </a:moveTo>
                <a:cubicBezTo>
                  <a:pt x="35276" y="168624"/>
                  <a:pt x="70553" y="75538"/>
                  <a:pt x="105830" y="97095"/>
                </a:cubicBezTo>
                <a:cubicBezTo>
                  <a:pt x="141107" y="118652"/>
                  <a:pt x="172464" y="394971"/>
                  <a:pt x="211660" y="391052"/>
                </a:cubicBezTo>
                <a:cubicBezTo>
                  <a:pt x="250856" y="387133"/>
                  <a:pt x="303771" y="71619"/>
                  <a:pt x="341007" y="73579"/>
                </a:cubicBezTo>
                <a:cubicBezTo>
                  <a:pt x="378243" y="75539"/>
                  <a:pt x="391962" y="414568"/>
                  <a:pt x="435078" y="402810"/>
                </a:cubicBezTo>
                <a:cubicBezTo>
                  <a:pt x="478194" y="391052"/>
                  <a:pt x="548748" y="-40085"/>
                  <a:pt x="599703" y="3029"/>
                </a:cubicBezTo>
                <a:cubicBezTo>
                  <a:pt x="650658" y="46142"/>
                  <a:pt x="693773" y="647773"/>
                  <a:pt x="740809" y="661491"/>
                </a:cubicBezTo>
                <a:cubicBezTo>
                  <a:pt x="787845" y="675209"/>
                  <a:pt x="842720" y="136289"/>
                  <a:pt x="881916" y="85337"/>
                </a:cubicBezTo>
                <a:cubicBezTo>
                  <a:pt x="921112" y="34385"/>
                  <a:pt x="940710" y="345979"/>
                  <a:pt x="975987" y="355777"/>
                </a:cubicBezTo>
                <a:cubicBezTo>
                  <a:pt x="1011264" y="365575"/>
                  <a:pt x="1093576" y="144128"/>
                  <a:pt x="1093576" y="144128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19984" y="1554053"/>
            <a:ext cx="739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waves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269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it?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uite of MATLAB tools, scripts, and functions distributed with COAWST via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svn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provides standard functionality to create grids, initial condition, boundary, and climatology files, atmospheric forcing files, tidal forcing files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ROMS expects specific variable names, dimensions, units,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netcdf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 conventions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heck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varinfo.dat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SWAN expects specific file formats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heck SWAN User Manual</a:t>
            </a:r>
            <a:endParaRPr lang="en-US" sz="42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212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4304" y="165060"/>
            <a:ext cx="8806545" cy="6657330"/>
            <a:chOff x="154304" y="165060"/>
            <a:chExt cx="8806545" cy="6657330"/>
          </a:xfrm>
        </p:grpSpPr>
        <p:pic>
          <p:nvPicPr>
            <p:cNvPr id="9" name="Picture 5" descr="usgslogo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88978" y="6504410"/>
              <a:ext cx="2151442" cy="3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62192" y="6663400"/>
              <a:ext cx="6434674" cy="7645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174" y="175914"/>
              <a:ext cx="0" cy="6498340"/>
            </a:xfrm>
            <a:prstGeom prst="line">
              <a:avLst/>
            </a:prstGeom>
            <a:ln>
              <a:solidFill>
                <a:srgbClr val="0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4304" y="175914"/>
              <a:ext cx="88008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0C5F02"/>
                  </a:gs>
                  <a:gs pos="100000">
                    <a:srgbClr val="00008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955154" y="165060"/>
              <a:ext cx="0" cy="649834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4725" y="6663400"/>
              <a:ext cx="226124" cy="0"/>
            </a:xfrm>
            <a:prstGeom prst="line">
              <a:avLst/>
            </a:prstGeom>
            <a:ln>
              <a:solidFill>
                <a:srgbClr val="0C5F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174" y="165060"/>
            <a:ext cx="8739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 COAWST Toolbox: What is it?</a:t>
            </a:r>
            <a:endParaRPr lang="en-US" sz="42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ther very useful toolboxes are also distributed within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utility, analysis, plotting routines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tidal analysis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ap generation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  <a:p>
            <a:pPr lvl="1"/>
            <a:endParaRPr lang="en-US" sz="2400" dirty="0">
              <a:solidFill>
                <a:schemeClr val="tx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20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2016</Words>
  <Application>Microsoft Office PowerPoint</Application>
  <PresentationFormat>On-screen Show (4:3)</PresentationFormat>
  <Paragraphs>787</Paragraphs>
  <Slides>51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Avenir Book</vt:lpstr>
      <vt:lpstr>Calibri</vt:lpstr>
      <vt:lpstr>Consolas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 at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Hegermiller</dc:creator>
  <cp:lastModifiedBy>winlap</cp:lastModifiedBy>
  <cp:revision>194</cp:revision>
  <dcterms:created xsi:type="dcterms:W3CDTF">2019-02-26T13:56:00Z</dcterms:created>
  <dcterms:modified xsi:type="dcterms:W3CDTF">2019-02-28T13:38:31Z</dcterms:modified>
</cp:coreProperties>
</file>