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57" r:id="rId3"/>
    <p:sldId id="258" r:id="rId4"/>
    <p:sldId id="259" r:id="rId5"/>
    <p:sldId id="260" r:id="rId6"/>
    <p:sldId id="261" r:id="rId7"/>
    <p:sldId id="299" r:id="rId8"/>
    <p:sldId id="266" r:id="rId9"/>
    <p:sldId id="262" r:id="rId10"/>
    <p:sldId id="273" r:id="rId11"/>
    <p:sldId id="274" r:id="rId12"/>
    <p:sldId id="313" r:id="rId13"/>
    <p:sldId id="272" r:id="rId14"/>
    <p:sldId id="265" r:id="rId15"/>
    <p:sldId id="271" r:id="rId16"/>
    <p:sldId id="862" r:id="rId17"/>
    <p:sldId id="305" r:id="rId18"/>
    <p:sldId id="275" r:id="rId19"/>
    <p:sldId id="270" r:id="rId20"/>
    <p:sldId id="276" r:id="rId21"/>
    <p:sldId id="277" r:id="rId22"/>
    <p:sldId id="283" r:id="rId23"/>
    <p:sldId id="278" r:id="rId24"/>
    <p:sldId id="279" r:id="rId25"/>
    <p:sldId id="281" r:id="rId26"/>
    <p:sldId id="282" r:id="rId27"/>
    <p:sldId id="280" r:id="rId28"/>
    <p:sldId id="284" r:id="rId29"/>
    <p:sldId id="858" r:id="rId30"/>
    <p:sldId id="859" r:id="rId31"/>
    <p:sldId id="860" r:id="rId32"/>
    <p:sldId id="287" r:id="rId33"/>
    <p:sldId id="861" r:id="rId34"/>
    <p:sldId id="289" r:id="rId35"/>
    <p:sldId id="296" r:id="rId36"/>
    <p:sldId id="297" r:id="rId37"/>
    <p:sldId id="307" r:id="rId38"/>
    <p:sldId id="311" r:id="rId39"/>
    <p:sldId id="851" r:id="rId40"/>
    <p:sldId id="312" r:id="rId41"/>
    <p:sldId id="290" r:id="rId42"/>
    <p:sldId id="302" r:id="rId43"/>
    <p:sldId id="303" r:id="rId44"/>
    <p:sldId id="304" r:id="rId45"/>
    <p:sldId id="854" r:id="rId46"/>
    <p:sldId id="853" r:id="rId47"/>
    <p:sldId id="855" r:id="rId48"/>
    <p:sldId id="856" r:id="rId49"/>
    <p:sldId id="292" r:id="rId50"/>
    <p:sldId id="857"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2AABC"/>
    <a:srgbClr val="DF51C1"/>
    <a:srgbClr val="D39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284" autoAdjust="0"/>
  </p:normalViewPr>
  <p:slideViewPr>
    <p:cSldViewPr snapToGrid="0">
      <p:cViewPr varScale="1">
        <p:scale>
          <a:sx n="63" d="100"/>
          <a:sy n="63" d="100"/>
        </p:scale>
        <p:origin x="136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67.wmf"/><Relationship Id="rId7" Type="http://schemas.openxmlformats.org/officeDocument/2006/relationships/image" Target="../media/image71.wmf"/><Relationship Id="rId2" Type="http://schemas.openxmlformats.org/officeDocument/2006/relationships/image" Target="../media/image66.wmf"/><Relationship Id="rId1" Type="http://schemas.openxmlformats.org/officeDocument/2006/relationships/image" Target="../media/image65.wmf"/><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6E6B1-FAA9-48D0-ACED-D01D23F6A297}" type="datetimeFigureOut">
              <a:rPr lang="en-US" smtClean="0"/>
              <a:pPr/>
              <a:t>2/27/2019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EBCB6-1A25-4BFE-98B4-6D5180632CD9}" type="slidenum">
              <a:rPr lang="en-US" smtClean="0"/>
              <a:pPr/>
              <a:t>‹#›</a:t>
            </a:fld>
            <a:endParaRPr lang="en-US"/>
          </a:p>
        </p:txBody>
      </p:sp>
    </p:spTree>
    <p:extLst>
      <p:ext uri="{BB962C8B-B14F-4D97-AF65-F5344CB8AC3E}">
        <p14:creationId xmlns:p14="http://schemas.microsoft.com/office/powerpoint/2010/main" val="128588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EBCB6-1A25-4BFE-98B4-6D5180632CD9}" type="slidenum">
              <a:rPr lang="en-US" smtClean="0"/>
              <a:pPr/>
              <a:t>3</a:t>
            </a:fld>
            <a:endParaRPr lang="en-US"/>
          </a:p>
        </p:txBody>
      </p:sp>
    </p:spTree>
    <p:extLst>
      <p:ext uri="{BB962C8B-B14F-4D97-AF65-F5344CB8AC3E}">
        <p14:creationId xmlns:p14="http://schemas.microsoft.com/office/powerpoint/2010/main" val="1534409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EBCB6-1A25-4BFE-98B4-6D5180632CD9}" type="slidenum">
              <a:rPr lang="en-US" smtClean="0"/>
              <a:pPr/>
              <a:t>9</a:t>
            </a:fld>
            <a:endParaRPr lang="en-US"/>
          </a:p>
        </p:txBody>
      </p:sp>
    </p:spTree>
    <p:extLst>
      <p:ext uri="{BB962C8B-B14F-4D97-AF65-F5344CB8AC3E}">
        <p14:creationId xmlns:p14="http://schemas.microsoft.com/office/powerpoint/2010/main" val="346154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2B6A9FF2-9449-43AE-8B38-E59725564154}" type="slidenum">
              <a:rPr lang="en-US" smtClean="0"/>
              <a:pPr/>
              <a:t>20</a:t>
            </a:fld>
            <a:endParaRPr lang="en-US"/>
          </a:p>
        </p:txBody>
      </p:sp>
    </p:spTree>
    <p:extLst>
      <p:ext uri="{BB962C8B-B14F-4D97-AF65-F5344CB8AC3E}">
        <p14:creationId xmlns:p14="http://schemas.microsoft.com/office/powerpoint/2010/main" val="9971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a:t>x = </a:t>
            </a:r>
            <a:r>
              <a:rPr lang="en-US" dirty="0" err="1"/>
              <a:t>hilbert</a:t>
            </a:r>
            <a:r>
              <a:rPr lang="en-US" dirty="0"/>
              <a:t>(</a:t>
            </a:r>
            <a:r>
              <a:rPr lang="en-US" dirty="0" err="1"/>
              <a:t>xr</a:t>
            </a:r>
            <a:r>
              <a:rPr lang="en-US" dirty="0"/>
              <a:t>) returns a complex helical sequence, sometimes called the </a:t>
            </a:r>
            <a:r>
              <a:rPr lang="en-US" i="1" dirty="0"/>
              <a:t>analytic signal</a:t>
            </a:r>
            <a:r>
              <a:rPr lang="en-US" dirty="0"/>
              <a:t>, from a real data sequence. The analytic signal x = </a:t>
            </a:r>
            <a:r>
              <a:rPr lang="en-US" dirty="0" err="1"/>
              <a:t>xr</a:t>
            </a:r>
            <a:r>
              <a:rPr lang="en-US" dirty="0"/>
              <a:t> + </a:t>
            </a:r>
            <a:r>
              <a:rPr lang="en-US" dirty="0" err="1"/>
              <a:t>i</a:t>
            </a:r>
            <a:r>
              <a:rPr lang="en-US" dirty="0"/>
              <a:t>*xi has a real part, </a:t>
            </a:r>
            <a:r>
              <a:rPr lang="en-US" dirty="0" err="1"/>
              <a:t>xr</a:t>
            </a:r>
            <a:r>
              <a:rPr lang="en-US" dirty="0"/>
              <a:t>, which is the original data, and an imaginary part, xi, which contains the Hilbert transform. The imaginary part is a version of the original real sequence with a 90° phase shift. </a:t>
            </a:r>
            <a:r>
              <a:rPr lang="en-US" dirty="0" err="1"/>
              <a:t>Sines</a:t>
            </a:r>
            <a:r>
              <a:rPr lang="en-US" dirty="0"/>
              <a:t> are therefore transformed to cosines and vice versa. The Hilbert transformed series has the same amplitude and frequency content as the original real data and includes phase information that depends on the phase of the original data.</a:t>
            </a:r>
          </a:p>
          <a:p>
            <a:endParaRPr lang="en-US" dirty="0"/>
          </a:p>
          <a:p>
            <a:endParaRPr lang="en-US" dirty="0"/>
          </a:p>
        </p:txBody>
      </p:sp>
      <p:sp>
        <p:nvSpPr>
          <p:cNvPr id="4" name="3 Marcador de número de diapositiva"/>
          <p:cNvSpPr>
            <a:spLocks noGrp="1"/>
          </p:cNvSpPr>
          <p:nvPr>
            <p:ph type="sldNum" sz="quarter" idx="10"/>
          </p:nvPr>
        </p:nvSpPr>
        <p:spPr/>
        <p:txBody>
          <a:bodyPr/>
          <a:lstStyle/>
          <a:p>
            <a:fld id="{2B6A9FF2-9449-43AE-8B38-E59725564154}" type="slidenum">
              <a:rPr lang="en-US" smtClean="0"/>
              <a:pPr/>
              <a:t>21</a:t>
            </a:fld>
            <a:endParaRPr lang="en-US"/>
          </a:p>
        </p:txBody>
      </p:sp>
    </p:spTree>
    <p:extLst>
      <p:ext uri="{BB962C8B-B14F-4D97-AF65-F5344CB8AC3E}">
        <p14:creationId xmlns:p14="http://schemas.microsoft.com/office/powerpoint/2010/main" val="115401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2B6A9FF2-9449-43AE-8B38-E59725564154}" type="slidenum">
              <a:rPr lang="en-US" smtClean="0"/>
              <a:pPr/>
              <a:t>22</a:t>
            </a:fld>
            <a:endParaRPr lang="en-US"/>
          </a:p>
        </p:txBody>
      </p:sp>
    </p:spTree>
    <p:extLst>
      <p:ext uri="{BB962C8B-B14F-4D97-AF65-F5344CB8AC3E}">
        <p14:creationId xmlns:p14="http://schemas.microsoft.com/office/powerpoint/2010/main" val="2709046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EBCB6-1A25-4BFE-98B4-6D5180632CD9}" type="slidenum">
              <a:rPr lang="en-US" smtClean="0"/>
              <a:pPr/>
              <a:t>33</a:t>
            </a:fld>
            <a:endParaRPr lang="en-US"/>
          </a:p>
        </p:txBody>
      </p:sp>
    </p:spTree>
    <p:extLst>
      <p:ext uri="{BB962C8B-B14F-4D97-AF65-F5344CB8AC3E}">
        <p14:creationId xmlns:p14="http://schemas.microsoft.com/office/powerpoint/2010/main" val="2302757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idx="4294967295"/>
          </p:nvPr>
        </p:nvSpPr>
        <p:spPr bwMode="auto">
          <a:xfrm>
            <a:off x="3936768" y="8772668"/>
            <a:ext cx="3011699" cy="4618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02" tIns="41501" rIns="83002" bIns="41501"/>
          <a:lstStyle>
            <a:lvl1pPr eaLnBrk="0" hangingPunct="0">
              <a:defRPr sz="1200">
                <a:solidFill>
                  <a:schemeClr val="tx1"/>
                </a:solidFill>
                <a:latin typeface="Times New Roman" pitchFamily="18" charset="0"/>
                <a:ea typeface="ヒラギノ角ゴ Pro W3" pitchFamily="1" charset="-128"/>
              </a:defRPr>
            </a:lvl1pPr>
            <a:lvl2pPr marL="751494" indent="-289036" eaLnBrk="0" hangingPunct="0">
              <a:defRPr sz="1200">
                <a:solidFill>
                  <a:schemeClr val="tx1"/>
                </a:solidFill>
                <a:latin typeface="Times New Roman" pitchFamily="18" charset="0"/>
                <a:ea typeface="ヒラギノ角ゴ Pro W3" pitchFamily="1" charset="-128"/>
              </a:defRPr>
            </a:lvl2pPr>
            <a:lvl3pPr marL="1156145" indent="-231229" eaLnBrk="0" hangingPunct="0">
              <a:defRPr sz="1200">
                <a:solidFill>
                  <a:schemeClr val="tx1"/>
                </a:solidFill>
                <a:latin typeface="Times New Roman" pitchFamily="18" charset="0"/>
                <a:ea typeface="ヒラギノ角ゴ Pro W3" pitchFamily="1" charset="-128"/>
              </a:defRPr>
            </a:lvl3pPr>
            <a:lvl4pPr marL="1618602" indent="-231229" eaLnBrk="0" hangingPunct="0">
              <a:defRPr sz="1200">
                <a:solidFill>
                  <a:schemeClr val="tx1"/>
                </a:solidFill>
                <a:latin typeface="Times New Roman" pitchFamily="18" charset="0"/>
                <a:ea typeface="ヒラギノ角ゴ Pro W3" pitchFamily="1" charset="-128"/>
              </a:defRPr>
            </a:lvl4pPr>
            <a:lvl5pPr marL="2081060" indent="-231229" eaLnBrk="0" hangingPunct="0">
              <a:defRPr sz="1200">
                <a:solidFill>
                  <a:schemeClr val="tx1"/>
                </a:solidFill>
                <a:latin typeface="Times New Roman" pitchFamily="18" charset="0"/>
                <a:ea typeface="ヒラギノ角ゴ Pro W3" pitchFamily="1" charset="-128"/>
              </a:defRPr>
            </a:lvl5pPr>
            <a:lvl6pPr marL="2543518" indent="-231229" eaLnBrk="0" fontAlgn="base" hangingPunct="0">
              <a:spcBef>
                <a:spcPct val="0"/>
              </a:spcBef>
              <a:spcAft>
                <a:spcPct val="0"/>
              </a:spcAft>
              <a:defRPr sz="1200">
                <a:solidFill>
                  <a:schemeClr val="tx1"/>
                </a:solidFill>
                <a:latin typeface="Times New Roman" pitchFamily="18" charset="0"/>
                <a:ea typeface="ヒラギノ角ゴ Pro W3" pitchFamily="1" charset="-128"/>
              </a:defRPr>
            </a:lvl6pPr>
            <a:lvl7pPr marL="3005976" indent="-231229" eaLnBrk="0" fontAlgn="base" hangingPunct="0">
              <a:spcBef>
                <a:spcPct val="0"/>
              </a:spcBef>
              <a:spcAft>
                <a:spcPct val="0"/>
              </a:spcAft>
              <a:defRPr sz="1200">
                <a:solidFill>
                  <a:schemeClr val="tx1"/>
                </a:solidFill>
                <a:latin typeface="Times New Roman" pitchFamily="18" charset="0"/>
                <a:ea typeface="ヒラギノ角ゴ Pro W3" pitchFamily="1" charset="-128"/>
              </a:defRPr>
            </a:lvl7pPr>
            <a:lvl8pPr marL="3468434" indent="-231229" eaLnBrk="0" fontAlgn="base" hangingPunct="0">
              <a:spcBef>
                <a:spcPct val="0"/>
              </a:spcBef>
              <a:spcAft>
                <a:spcPct val="0"/>
              </a:spcAft>
              <a:defRPr sz="1200">
                <a:solidFill>
                  <a:schemeClr val="tx1"/>
                </a:solidFill>
                <a:latin typeface="Times New Roman" pitchFamily="18" charset="0"/>
                <a:ea typeface="ヒラギノ角ゴ Pro W3" pitchFamily="1" charset="-128"/>
              </a:defRPr>
            </a:lvl8pPr>
            <a:lvl9pPr marL="3930891" indent="-231229" eaLnBrk="0" fontAlgn="base" hangingPunct="0">
              <a:spcBef>
                <a:spcPct val="0"/>
              </a:spcBef>
              <a:spcAft>
                <a:spcPct val="0"/>
              </a:spcAft>
              <a:defRPr sz="1200">
                <a:solidFill>
                  <a:schemeClr val="tx1"/>
                </a:solidFill>
                <a:latin typeface="Times New Roman" pitchFamily="18" charset="0"/>
                <a:ea typeface="ヒラギノ角ゴ Pro W3" pitchFamily="1" charset="-128"/>
              </a:defRPr>
            </a:lvl9pPr>
          </a:lstStyle>
          <a:p>
            <a:pPr eaLnBrk="1" hangingPunct="1"/>
            <a:fld id="{32A82004-D851-4A43-9A88-9BE93CFAC2A5}" type="slidenum">
              <a:rPr lang="en-US" altLang="en-US" sz="2400">
                <a:solidFill>
                  <a:srgbClr val="000000"/>
                </a:solidFill>
                <a:ea typeface="ヒラギノ明朝 ProN W3" pitchFamily="1" charset="-128"/>
              </a:rPr>
              <a:pPr eaLnBrk="1" hangingPunct="1"/>
              <a:t>43</a:t>
            </a:fld>
            <a:endParaRPr lang="en-US" altLang="en-US" sz="2400">
              <a:solidFill>
                <a:srgbClr val="000000"/>
              </a:solidFill>
              <a:ea typeface="ヒラギノ明朝 ProN W3" pitchFamily="1" charset="-128"/>
            </a:endParaRPr>
          </a:p>
        </p:txBody>
      </p:sp>
      <p:sp>
        <p:nvSpPr>
          <p:cNvPr id="33795" name="Rectangle 1"/>
          <p:cNvSpPr>
            <a:spLocks noGrp="1" noRot="1" noChangeAspect="1" noChangeArrowheads="1" noTextEdit="1"/>
          </p:cNvSpPr>
          <p:nvPr>
            <p:ph type="sldImg"/>
          </p:nvPr>
        </p:nvSpPr>
        <p:spPr>
          <a:xfrm>
            <a:off x="1165225" y="700088"/>
            <a:ext cx="4619625" cy="3463925"/>
          </a:xfr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p:cNvSpPr>
            <a:spLocks noGrp="1" noChangeArrowheads="1"/>
          </p:cNvSpPr>
          <p:nvPr>
            <p:ph type="body" idx="1"/>
          </p:nvPr>
        </p:nvSpPr>
        <p:spPr>
          <a:xfrm>
            <a:off x="695008" y="4385533"/>
            <a:ext cx="5561669" cy="4156234"/>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a:solidFill>
                  <a:schemeClr val="bg1"/>
                </a:solidFill>
                <a:latin typeface="Times New Roman" pitchFamily="18" charset="0"/>
                <a:ea typeface="ヒラギノ角ゴ Pro W3" pitchFamily="1" charset="-128"/>
              </a:rPr>
              <a:t>A) 5 km resolution USEast grid: Dashed magenta lines indicate where we set the wave boundary conditions based on the global wave model WaveWatchIII. Black rectangle shows the extent of the 700 m resolution New York Bight grid.</a:t>
            </a:r>
          </a:p>
          <a:p>
            <a:endParaRPr lang="en-US" altLang="en-US">
              <a:solidFill>
                <a:schemeClr val="bg1"/>
              </a:solidFill>
              <a:latin typeface="Times New Roman" pitchFamily="18" charset="0"/>
              <a:ea typeface="ヒラギノ角ゴ Pro W3" pitchFamily="1" charset="-128"/>
            </a:endParaRPr>
          </a:p>
          <a:p>
            <a:r>
              <a:rPr lang="en-US" altLang="en-US">
                <a:solidFill>
                  <a:schemeClr val="bg1"/>
                </a:solidFill>
                <a:latin typeface="Times New Roman" pitchFamily="18" charset="0"/>
                <a:ea typeface="ヒラギノ角ゴ Pro W3" pitchFamily="1" charset="-128"/>
              </a:rPr>
              <a:t>B) 700 m resolution New York Bight grid: Black rectangle shows the extent of the 100 m resolution Fire Island Shelf grid.</a:t>
            </a:r>
          </a:p>
          <a:p>
            <a:endParaRPr lang="en-US" altLang="en-US">
              <a:solidFill>
                <a:schemeClr val="bg1"/>
              </a:solidFill>
              <a:latin typeface="Times New Roman" pitchFamily="18" charset="0"/>
              <a:ea typeface="ヒラギノ角ゴ Pro W3" pitchFamily="1" charset="-128"/>
            </a:endParaRPr>
          </a:p>
          <a:p>
            <a:r>
              <a:rPr lang="en-US" altLang="en-US">
                <a:solidFill>
                  <a:schemeClr val="bg1"/>
                </a:solidFill>
                <a:latin typeface="Times New Roman" pitchFamily="18" charset="0"/>
                <a:ea typeface="ヒラギノ角ゴ Pro W3" pitchFamily="1" charset="-128"/>
              </a:rPr>
              <a:t>C) 100 m resolution Fire Island Shelf grid: Black lines show the extent of the 5-40 m resolution Fire Island Strip grid. </a:t>
            </a:r>
          </a:p>
          <a:p>
            <a:endParaRPr lang="en-US" altLang="en-US">
              <a:solidFill>
                <a:schemeClr val="bg1"/>
              </a:solidFill>
              <a:latin typeface="Times New Roman" pitchFamily="18" charset="0"/>
              <a:ea typeface="ヒラギノ角ゴ Pro W3" pitchFamily="1" charset="-128"/>
            </a:endParaRPr>
          </a:p>
          <a:p>
            <a:r>
              <a:rPr lang="en-US" altLang="en-US">
                <a:solidFill>
                  <a:schemeClr val="bg1"/>
                </a:solidFill>
                <a:latin typeface="Times New Roman" pitchFamily="18" charset="0"/>
                <a:ea typeface="ヒラギノ角ゴ Pro W3" pitchFamily="1" charset="-128"/>
              </a:rPr>
              <a:t>D) 5-40 m resolution Fire Island Strip grid: Only a 15-km (alongshore) section near the 2014 Experiment platforms are shown.</a:t>
            </a:r>
          </a:p>
          <a:p>
            <a:endParaRPr lang="en-US" altLang="en-US">
              <a:solidFill>
                <a:schemeClr val="bg1"/>
              </a:solidFill>
              <a:latin typeface="Times New Roman" pitchFamily="18" charset="0"/>
              <a:ea typeface="ヒラギノ角ゴ Pro W3" pitchFamily="1" charset="-128"/>
            </a:endParaRPr>
          </a:p>
          <a:p>
            <a:r>
              <a:rPr lang="en-US" altLang="en-US">
                <a:solidFill>
                  <a:schemeClr val="bg1"/>
                </a:solidFill>
                <a:latin typeface="Times New Roman" pitchFamily="18" charset="0"/>
                <a:ea typeface="ヒラギノ角ゴ Pro W3" pitchFamily="1" charset="-128"/>
              </a:rPr>
              <a:t>'x' in A&amp;B indicates the location of the NDBC Buoy#44066</a:t>
            </a:r>
          </a:p>
          <a:p>
            <a:r>
              <a:rPr lang="en-US" altLang="en-US">
                <a:solidFill>
                  <a:schemeClr val="bg1"/>
                </a:solidFill>
                <a:latin typeface="Times New Roman" pitchFamily="18" charset="0"/>
                <a:ea typeface="ヒラギノ角ゴ Pro W3" pitchFamily="1" charset="-128"/>
              </a:rPr>
              <a:t>'square' in B indicates the location of the NDBC Buoy#44065</a:t>
            </a:r>
          </a:p>
          <a:p>
            <a:r>
              <a:rPr lang="en-US" altLang="en-US">
                <a:solidFill>
                  <a:schemeClr val="bg1"/>
                </a:solidFill>
                <a:latin typeface="Times New Roman" pitchFamily="18" charset="0"/>
                <a:ea typeface="ヒラギノ角ゴ Pro W3" pitchFamily="1" charset="-128"/>
              </a:rPr>
              <a:t>'circle' in B indicates the location of the NDBC Buoy#44025</a:t>
            </a:r>
          </a:p>
          <a:p>
            <a:r>
              <a:rPr lang="en-US" altLang="en-US">
                <a:solidFill>
                  <a:schemeClr val="bg1"/>
                </a:solidFill>
                <a:latin typeface="Times New Roman" pitchFamily="18" charset="0"/>
                <a:ea typeface="ヒラギノ角ゴ Pro W3" pitchFamily="1" charset="-128"/>
              </a:rPr>
              <a:t>'triangle' in B indicates the location of the NDBC Buoy#44017</a:t>
            </a:r>
          </a:p>
          <a:p>
            <a:r>
              <a:rPr lang="en-US" altLang="en-US">
                <a:solidFill>
                  <a:schemeClr val="bg1"/>
                </a:solidFill>
                <a:latin typeface="Times New Roman" pitchFamily="18" charset="0"/>
                <a:ea typeface="ヒラギノ角ゴ Pro W3" pitchFamily="1" charset="-128"/>
              </a:rPr>
              <a:t>'dots' in B&amp;C&amp;D indicate the locations of the platforms in the 2014 Experiment.</a:t>
            </a:r>
          </a:p>
          <a:p>
            <a:endParaRPr lang="en-US" altLang="en-US">
              <a:latin typeface="Times New Roman" pitchFamily="18" charset="0"/>
              <a:ea typeface="ヒラギノ角ゴ Pro W3" pitchFamily="1" charset="-128"/>
            </a:endParaRPr>
          </a:p>
        </p:txBody>
      </p:sp>
    </p:spTree>
    <p:extLst>
      <p:ext uri="{BB962C8B-B14F-4D97-AF65-F5344CB8AC3E}">
        <p14:creationId xmlns:p14="http://schemas.microsoft.com/office/powerpoint/2010/main" val="236466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RM lower right ?</a:t>
            </a:r>
          </a:p>
        </p:txBody>
      </p:sp>
    </p:spTree>
    <p:extLst>
      <p:ext uri="{BB962C8B-B14F-4D97-AF65-F5344CB8AC3E}">
        <p14:creationId xmlns:p14="http://schemas.microsoft.com/office/powerpoint/2010/main" val="3819346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xfrm>
            <a:off x="1176338" y="688975"/>
            <a:ext cx="4584700" cy="3438525"/>
          </a:xfrm>
          <a:prstGeom prst="rect">
            <a:avLst/>
          </a:prstGeom>
          <a:noFill/>
          <a:ln w="12700">
            <a:solidFill>
              <a:srgbClr val="000000"/>
            </a:solidFill>
            <a:miter lim="800000"/>
            <a:headEnd/>
            <a:tailEnd/>
          </a:ln>
        </p:spPr>
      </p:sp>
      <p:sp>
        <p:nvSpPr>
          <p:cNvPr id="15363" name="Rectangle 3"/>
          <p:cNvSpPr>
            <a:spLocks noGrp="1" noChangeArrowheads="1"/>
          </p:cNvSpPr>
          <p:nvPr>
            <p:ph type="body" idx="1"/>
          </p:nvPr>
        </p:nvSpPr>
        <p:spPr bwMode="auto">
          <a:xfrm>
            <a:off x="923925" y="4357688"/>
            <a:ext cx="5086350" cy="4205287"/>
          </a:xfrm>
          <a:prstGeom prst="rect">
            <a:avLst/>
          </a:prstGeom>
          <a:noFill/>
          <a:ln>
            <a:miter lim="800000"/>
            <a:headEnd/>
            <a:tailEnd/>
          </a:ln>
        </p:spPr>
        <p:txBody>
          <a:bodyPr lIns="92604" tIns="46302" rIns="92604" bIns="46302"/>
          <a:lstStyle/>
          <a:p>
            <a:endParaRPr lang="en-US"/>
          </a:p>
        </p:txBody>
      </p:sp>
    </p:spTree>
    <p:extLst>
      <p:ext uri="{BB962C8B-B14F-4D97-AF65-F5344CB8AC3E}">
        <p14:creationId xmlns:p14="http://schemas.microsoft.com/office/powerpoint/2010/main" val="3793768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0E86F5-DB94-410A-A176-81E1B179399D}"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43699-F59C-4EA2-A719-2D343DF55139}" type="slidenum">
              <a:rPr lang="en-US" smtClean="0"/>
              <a:pPr/>
              <a:t>‹#›</a:t>
            </a:fld>
            <a:endParaRPr lang="en-US"/>
          </a:p>
        </p:txBody>
      </p:sp>
    </p:spTree>
    <p:extLst>
      <p:ext uri="{BB962C8B-B14F-4D97-AF65-F5344CB8AC3E}">
        <p14:creationId xmlns:p14="http://schemas.microsoft.com/office/powerpoint/2010/main" val="352529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0E86F5-DB94-410A-A176-81E1B179399D}"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43699-F59C-4EA2-A719-2D343DF55139}" type="slidenum">
              <a:rPr lang="en-US" smtClean="0"/>
              <a:pPr/>
              <a:t>‹#›</a:t>
            </a:fld>
            <a:endParaRPr lang="en-US"/>
          </a:p>
        </p:txBody>
      </p:sp>
    </p:spTree>
    <p:extLst>
      <p:ext uri="{BB962C8B-B14F-4D97-AF65-F5344CB8AC3E}">
        <p14:creationId xmlns:p14="http://schemas.microsoft.com/office/powerpoint/2010/main" val="1614206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0E86F5-DB94-410A-A176-81E1B179399D}"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43699-F59C-4EA2-A719-2D343DF55139}" type="slidenum">
              <a:rPr lang="en-US" smtClean="0"/>
              <a:pPr/>
              <a:t>‹#›</a:t>
            </a:fld>
            <a:endParaRPr lang="en-US"/>
          </a:p>
        </p:txBody>
      </p:sp>
    </p:spTree>
    <p:extLst>
      <p:ext uri="{BB962C8B-B14F-4D97-AF65-F5344CB8AC3E}">
        <p14:creationId xmlns:p14="http://schemas.microsoft.com/office/powerpoint/2010/main" val="202753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5280" cy="1142040"/>
          </a:xfrm>
          <a:prstGeom prst="rect">
            <a:avLst/>
          </a:prstGeom>
        </p:spPr>
        <p:txBody>
          <a:bodyPr lIns="82945" tIns="41473" rIns="82945" bIns="41473"/>
          <a:lstStyle/>
          <a:p>
            <a:r>
              <a:rPr lang="en-US"/>
              <a:t>Click to edit Master title style</a:t>
            </a:r>
          </a:p>
        </p:txBody>
      </p:sp>
      <p:sp>
        <p:nvSpPr>
          <p:cNvPr id="3" name="Date Placeholder 2"/>
          <p:cNvSpPr>
            <a:spLocks noGrp="1"/>
          </p:cNvSpPr>
          <p:nvPr>
            <p:ph type="dt" idx="10"/>
          </p:nvPr>
        </p:nvSpPr>
        <p:spPr>
          <a:xfrm>
            <a:off x="457200" y="6246813"/>
            <a:ext cx="2125663" cy="469900"/>
          </a:xfrm>
          <a:prstGeom prst="rect">
            <a:avLst/>
          </a:prstGeom>
        </p:spPr>
        <p:txBody>
          <a:bodyPr lIns="82945" tIns="41473" rIns="82945" bIns="41473"/>
          <a:lstStyle>
            <a:lvl1pPr>
              <a:defRPr/>
            </a:lvl1pPr>
          </a:lstStyle>
          <a:p>
            <a:pPr>
              <a:defRPr/>
            </a:pPr>
            <a:endParaRPr lang="en-US" altLang="en-US"/>
          </a:p>
        </p:txBody>
      </p:sp>
      <p:sp>
        <p:nvSpPr>
          <p:cNvPr id="4" name="Footer Placeholder 3"/>
          <p:cNvSpPr>
            <a:spLocks noGrp="1"/>
          </p:cNvSpPr>
          <p:nvPr>
            <p:ph type="ftr" idx="11"/>
          </p:nvPr>
        </p:nvSpPr>
        <p:spPr>
          <a:xfrm>
            <a:off x="3127375" y="6246813"/>
            <a:ext cx="2895600" cy="469900"/>
          </a:xfrm>
          <a:prstGeom prst="rect">
            <a:avLst/>
          </a:prstGeom>
        </p:spPr>
        <p:txBody>
          <a:bodyPr lIns="82945" tIns="41473" rIns="82945" bIns="41473"/>
          <a:lstStyle>
            <a:lvl1pPr>
              <a:defRPr/>
            </a:lvl1pPr>
          </a:lstStyle>
          <a:p>
            <a:pPr>
              <a:defRPr/>
            </a:pPr>
            <a:endParaRPr lang="en-US" altLang="en-US"/>
          </a:p>
        </p:txBody>
      </p:sp>
      <p:sp>
        <p:nvSpPr>
          <p:cNvPr id="5" name="Slide Number Placeholder 4"/>
          <p:cNvSpPr>
            <a:spLocks noGrp="1"/>
          </p:cNvSpPr>
          <p:nvPr>
            <p:ph type="sldNum" idx="12"/>
          </p:nvPr>
        </p:nvSpPr>
        <p:spPr>
          <a:xfrm>
            <a:off x="6556375" y="6246813"/>
            <a:ext cx="2127250" cy="469900"/>
          </a:xfrm>
          <a:prstGeom prst="rect">
            <a:avLst/>
          </a:prstGeom>
        </p:spPr>
        <p:txBody>
          <a:bodyPr lIns="82945" tIns="41473" rIns="82945" bIns="41473"/>
          <a:lstStyle>
            <a:lvl1pPr>
              <a:defRPr/>
            </a:lvl1pPr>
          </a:lstStyle>
          <a:p>
            <a:pPr>
              <a:defRPr/>
            </a:pPr>
            <a:fld id="{F7623E08-C16D-401C-A003-926377BC2BDD}" type="slidenum">
              <a:rPr lang="en-US" altLang="en-US"/>
              <a:pPr>
                <a:defRPr/>
              </a:pPr>
              <a:t>‹#›</a:t>
            </a:fld>
            <a:endParaRPr lang="en-US" altLang="en-US"/>
          </a:p>
        </p:txBody>
      </p:sp>
    </p:spTree>
    <p:extLst>
      <p:ext uri="{BB962C8B-B14F-4D97-AF65-F5344CB8AC3E}">
        <p14:creationId xmlns:p14="http://schemas.microsoft.com/office/powerpoint/2010/main" val="369565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0E86F5-DB94-410A-A176-81E1B179399D}"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43699-F59C-4EA2-A719-2D343DF55139}" type="slidenum">
              <a:rPr lang="en-US" smtClean="0"/>
              <a:pPr/>
              <a:t>‹#›</a:t>
            </a:fld>
            <a:endParaRPr lang="en-US"/>
          </a:p>
        </p:txBody>
      </p:sp>
    </p:spTree>
    <p:extLst>
      <p:ext uri="{BB962C8B-B14F-4D97-AF65-F5344CB8AC3E}">
        <p14:creationId xmlns:p14="http://schemas.microsoft.com/office/powerpoint/2010/main" val="151131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0E86F5-DB94-410A-A176-81E1B179399D}"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43699-F59C-4EA2-A719-2D343DF55139}" type="slidenum">
              <a:rPr lang="en-US" smtClean="0"/>
              <a:pPr/>
              <a:t>‹#›</a:t>
            </a:fld>
            <a:endParaRPr lang="en-US"/>
          </a:p>
        </p:txBody>
      </p:sp>
    </p:spTree>
    <p:extLst>
      <p:ext uri="{BB962C8B-B14F-4D97-AF65-F5344CB8AC3E}">
        <p14:creationId xmlns:p14="http://schemas.microsoft.com/office/powerpoint/2010/main" val="2201013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0E86F5-DB94-410A-A176-81E1B179399D}"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43699-F59C-4EA2-A719-2D343DF55139}" type="slidenum">
              <a:rPr lang="en-US" smtClean="0"/>
              <a:pPr/>
              <a:t>‹#›</a:t>
            </a:fld>
            <a:endParaRPr lang="en-US"/>
          </a:p>
        </p:txBody>
      </p:sp>
    </p:spTree>
    <p:extLst>
      <p:ext uri="{BB962C8B-B14F-4D97-AF65-F5344CB8AC3E}">
        <p14:creationId xmlns:p14="http://schemas.microsoft.com/office/powerpoint/2010/main" val="172690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0E86F5-DB94-410A-A176-81E1B179399D}" type="datetimeFigureOut">
              <a:rPr lang="en-US" smtClean="0"/>
              <a:pPr/>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C43699-F59C-4EA2-A719-2D343DF55139}" type="slidenum">
              <a:rPr lang="en-US" smtClean="0"/>
              <a:pPr/>
              <a:t>‹#›</a:t>
            </a:fld>
            <a:endParaRPr lang="en-US"/>
          </a:p>
        </p:txBody>
      </p:sp>
    </p:spTree>
    <p:extLst>
      <p:ext uri="{BB962C8B-B14F-4D97-AF65-F5344CB8AC3E}">
        <p14:creationId xmlns:p14="http://schemas.microsoft.com/office/powerpoint/2010/main" val="2797444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0E86F5-DB94-410A-A176-81E1B179399D}" type="datetimeFigureOut">
              <a:rPr lang="en-US" smtClean="0"/>
              <a:pPr/>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C43699-F59C-4EA2-A719-2D343DF55139}" type="slidenum">
              <a:rPr lang="en-US" smtClean="0"/>
              <a:pPr/>
              <a:t>‹#›</a:t>
            </a:fld>
            <a:endParaRPr lang="en-US"/>
          </a:p>
        </p:txBody>
      </p:sp>
    </p:spTree>
    <p:extLst>
      <p:ext uri="{BB962C8B-B14F-4D97-AF65-F5344CB8AC3E}">
        <p14:creationId xmlns:p14="http://schemas.microsoft.com/office/powerpoint/2010/main" val="2290308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E86F5-DB94-410A-A176-81E1B179399D}" type="datetimeFigureOut">
              <a:rPr lang="en-US" smtClean="0"/>
              <a:pPr/>
              <a:t>2/27/2019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C43699-F59C-4EA2-A719-2D343DF55139}" type="slidenum">
              <a:rPr lang="en-US" smtClean="0"/>
              <a:pPr/>
              <a:t>‹#›</a:t>
            </a:fld>
            <a:endParaRPr lang="en-US"/>
          </a:p>
        </p:txBody>
      </p:sp>
    </p:spTree>
    <p:extLst>
      <p:ext uri="{BB962C8B-B14F-4D97-AF65-F5344CB8AC3E}">
        <p14:creationId xmlns:p14="http://schemas.microsoft.com/office/powerpoint/2010/main" val="232813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0E86F5-DB94-410A-A176-81E1B179399D}"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43699-F59C-4EA2-A719-2D343DF55139}" type="slidenum">
              <a:rPr lang="en-US" smtClean="0"/>
              <a:pPr/>
              <a:t>‹#›</a:t>
            </a:fld>
            <a:endParaRPr lang="en-US"/>
          </a:p>
        </p:txBody>
      </p:sp>
    </p:spTree>
    <p:extLst>
      <p:ext uri="{BB962C8B-B14F-4D97-AF65-F5344CB8AC3E}">
        <p14:creationId xmlns:p14="http://schemas.microsoft.com/office/powerpoint/2010/main" val="7228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0E86F5-DB94-410A-A176-81E1B179399D}"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43699-F59C-4EA2-A719-2D343DF55139}" type="slidenum">
              <a:rPr lang="en-US" smtClean="0"/>
              <a:pPr/>
              <a:t>‹#›</a:t>
            </a:fld>
            <a:endParaRPr lang="en-US"/>
          </a:p>
        </p:txBody>
      </p:sp>
    </p:spTree>
    <p:extLst>
      <p:ext uri="{BB962C8B-B14F-4D97-AF65-F5344CB8AC3E}">
        <p14:creationId xmlns:p14="http://schemas.microsoft.com/office/powerpoint/2010/main" val="4021679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E86F5-DB94-410A-A176-81E1B179399D}" type="datetimeFigureOut">
              <a:rPr lang="en-US" smtClean="0"/>
              <a:pPr/>
              <a:t>2/27/2019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43699-F59C-4EA2-A719-2D343DF55139}" type="slidenum">
              <a:rPr lang="en-US" smtClean="0"/>
              <a:pPr/>
              <a:t>‹#›</a:t>
            </a:fld>
            <a:endParaRPr lang="en-US"/>
          </a:p>
        </p:txBody>
      </p:sp>
    </p:spTree>
    <p:extLst>
      <p:ext uri="{BB962C8B-B14F-4D97-AF65-F5344CB8AC3E}">
        <p14:creationId xmlns:p14="http://schemas.microsoft.com/office/powerpoint/2010/main" val="141042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5.png"/><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wmf"/><Relationship Id="rId4" Type="http://schemas.openxmlformats.org/officeDocument/2006/relationships/oleObject" Target="../embeddings/oleObject1.bin"/><Relationship Id="rId9" Type="http://schemas.openxmlformats.org/officeDocument/2006/relationships/image" Target="../media/image25.wmf"/></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slideLayout" Target="../slideLayouts/slideLayout6.xml"/><Relationship Id="rId7"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oleObject" Target="../embeddings/oleObject5.bin"/><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slideLayout" Target="../slideLayouts/slideLayout2.xml"/><Relationship Id="rId16" Type="http://schemas.openxmlformats.org/officeDocument/2006/relationships/image" Target="../media/image58.png"/><Relationship Id="rId1" Type="http://schemas.openxmlformats.org/officeDocument/2006/relationships/vmlDrawing" Target="../drawings/vmlDrawing3.vml"/><Relationship Id="rId6" Type="http://schemas.openxmlformats.org/officeDocument/2006/relationships/image" Target="../media/image45.wmf"/><Relationship Id="rId11" Type="http://schemas.openxmlformats.org/officeDocument/2006/relationships/image" Target="../media/image5.png"/><Relationship Id="rId5" Type="http://schemas.openxmlformats.org/officeDocument/2006/relationships/oleObject" Target="../embeddings/oleObject6.bin"/><Relationship Id="rId15" Type="http://schemas.openxmlformats.org/officeDocument/2006/relationships/image" Target="../media/image57.png"/><Relationship Id="rId10" Type="http://schemas.openxmlformats.org/officeDocument/2006/relationships/image" Target="../media/image53.png"/><Relationship Id="rId4" Type="http://schemas.openxmlformats.org/officeDocument/2006/relationships/image" Target="../media/image44.wmf"/><Relationship Id="rId9" Type="http://schemas.openxmlformats.org/officeDocument/2006/relationships/image" Target="../media/image52.png"/><Relationship Id="rId1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69.png"/><Relationship Id="rId5" Type="http://schemas.openxmlformats.org/officeDocument/2006/relationships/image" Target="../media/image47.png"/><Relationship Id="rId15" Type="http://schemas.openxmlformats.org/officeDocument/2006/relationships/image" Target="../media/image64.png"/><Relationship Id="rId10" Type="http://schemas.openxmlformats.org/officeDocument/2006/relationships/image" Target="../media/image63.png"/><Relationship Id="rId4" Type="http://schemas.openxmlformats.org/officeDocument/2006/relationships/image" Target="../media/image46.png"/><Relationship Id="rId9" Type="http://schemas.openxmlformats.org/officeDocument/2006/relationships/image" Target="../media/image62.png"/><Relationship Id="rId1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67.wmf"/><Relationship Id="rId13" Type="http://schemas.openxmlformats.org/officeDocument/2006/relationships/oleObject" Target="../embeddings/oleObject12.bin"/><Relationship Id="rId18" Type="http://schemas.openxmlformats.org/officeDocument/2006/relationships/image" Target="../media/image72.wmf"/><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69.wmf"/><Relationship Id="rId17" Type="http://schemas.openxmlformats.org/officeDocument/2006/relationships/oleObject" Target="../embeddings/oleObject14.bin"/><Relationship Id="rId2" Type="http://schemas.openxmlformats.org/officeDocument/2006/relationships/slideLayout" Target="../slideLayouts/slideLayout7.xml"/><Relationship Id="rId16" Type="http://schemas.openxmlformats.org/officeDocument/2006/relationships/image" Target="../media/image71.wmf"/><Relationship Id="rId1" Type="http://schemas.openxmlformats.org/officeDocument/2006/relationships/vmlDrawing" Target="../drawings/vmlDrawing4.vml"/><Relationship Id="rId6" Type="http://schemas.openxmlformats.org/officeDocument/2006/relationships/image" Target="../media/image66.w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oleObject" Target="../embeddings/oleObject13.bin"/><Relationship Id="rId10" Type="http://schemas.openxmlformats.org/officeDocument/2006/relationships/image" Target="../media/image68.wmf"/><Relationship Id="rId19" Type="http://schemas.openxmlformats.org/officeDocument/2006/relationships/image" Target="../media/image5.png"/><Relationship Id="rId4" Type="http://schemas.openxmlformats.org/officeDocument/2006/relationships/image" Target="../media/image65.wmf"/><Relationship Id="rId9" Type="http://schemas.openxmlformats.org/officeDocument/2006/relationships/oleObject" Target="../embeddings/oleObject10.bin"/><Relationship Id="rId14" Type="http://schemas.openxmlformats.org/officeDocument/2006/relationships/image" Target="../media/image70.wmf"/></Relationships>
</file>

<file path=ppt/slides/_rels/slide26.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oleObject" Target="../embeddings/oleObject20.bin"/><Relationship Id="rId3" Type="http://schemas.openxmlformats.org/officeDocument/2006/relationships/oleObject" Target="../embeddings/oleObject15.bin"/><Relationship Id="rId7" Type="http://schemas.openxmlformats.org/officeDocument/2006/relationships/oleObject" Target="../embeddings/oleObject17.bin"/><Relationship Id="rId12" Type="http://schemas.openxmlformats.org/officeDocument/2006/relationships/image" Target="../media/image77.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74.wmf"/><Relationship Id="rId11" Type="http://schemas.openxmlformats.org/officeDocument/2006/relationships/oleObject" Target="../embeddings/oleObject19.bin"/><Relationship Id="rId5" Type="http://schemas.openxmlformats.org/officeDocument/2006/relationships/oleObject" Target="../embeddings/oleObject16.bin"/><Relationship Id="rId15" Type="http://schemas.openxmlformats.org/officeDocument/2006/relationships/image" Target="../media/image5.png"/><Relationship Id="rId10" Type="http://schemas.openxmlformats.org/officeDocument/2006/relationships/image" Target="../media/image76.wmf"/><Relationship Id="rId4" Type="http://schemas.openxmlformats.org/officeDocument/2006/relationships/image" Target="../media/image73.wmf"/><Relationship Id="rId9" Type="http://schemas.openxmlformats.org/officeDocument/2006/relationships/oleObject" Target="../embeddings/oleObject18.bin"/><Relationship Id="rId14" Type="http://schemas.openxmlformats.org/officeDocument/2006/relationships/image" Target="../media/image78.wmf"/></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5.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torms.ngs.noaa.gov/storms/sandy/" TargetMode="External"/><Relationship Id="rId5" Type="http://schemas.openxmlformats.org/officeDocument/2006/relationships/image" Target="../media/image110.jpe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119.png"/><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usgs logo banner"/>
          <p:cNvPicPr>
            <a:picLocks noChangeAspect="1" noChangeArrowheads="1"/>
          </p:cNvPicPr>
          <p:nvPr/>
        </p:nvPicPr>
        <p:blipFill>
          <a:blip r:embed="rId2" cstate="screen"/>
          <a:srcRect/>
          <a:stretch>
            <a:fillRect/>
          </a:stretch>
        </p:blipFill>
        <p:spPr bwMode="auto">
          <a:xfrm>
            <a:off x="4775200" y="194616"/>
            <a:ext cx="4018692" cy="747186"/>
          </a:xfrm>
          <a:prstGeom prst="rect">
            <a:avLst/>
          </a:prstGeom>
          <a:noFill/>
          <a:ln w="9525">
            <a:noFill/>
            <a:miter lim="800000"/>
            <a:headEnd/>
            <a:tailEnd/>
          </a:ln>
        </p:spPr>
      </p:pic>
      <p:pic>
        <p:nvPicPr>
          <p:cNvPr id="5" name="7 Imagen" descr="logo.png"/>
          <p:cNvPicPr>
            <a:picLocks noChangeAspect="1"/>
          </p:cNvPicPr>
          <p:nvPr/>
        </p:nvPicPr>
        <p:blipFill>
          <a:blip r:embed="rId3" cstate="print"/>
          <a:srcRect t="10667" r="2778" b="20000"/>
          <a:stretch>
            <a:fillRect/>
          </a:stretch>
        </p:blipFill>
        <p:spPr>
          <a:xfrm>
            <a:off x="298307" y="194615"/>
            <a:ext cx="2724979" cy="14574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905" y="1302772"/>
            <a:ext cx="2244397" cy="635000"/>
          </a:xfrm>
          <a:prstGeom prst="rect">
            <a:avLst/>
          </a:prstGeom>
          <a:solidFill>
            <a:schemeClr val="bg1"/>
          </a:solidFill>
        </p:spPr>
      </p:pic>
      <p:sp>
        <p:nvSpPr>
          <p:cNvPr id="7" name="Title 1"/>
          <p:cNvSpPr>
            <a:spLocks noGrp="1"/>
          </p:cNvSpPr>
          <p:nvPr>
            <p:ph type="ctrTitle"/>
          </p:nvPr>
        </p:nvSpPr>
        <p:spPr>
          <a:xfrm>
            <a:off x="838200" y="1937772"/>
            <a:ext cx="7772400" cy="1446144"/>
          </a:xfrm>
        </p:spPr>
        <p:txBody>
          <a:bodyPr>
            <a:no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INWAVE: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THE INFRAGRAVITY WAVE DRIVER OF COAWST</a:t>
            </a:r>
          </a:p>
        </p:txBody>
      </p:sp>
      <p:sp>
        <p:nvSpPr>
          <p:cNvPr id="8" name="Subtitle 2"/>
          <p:cNvSpPr txBox="1">
            <a:spLocks/>
          </p:cNvSpPr>
          <p:nvPr/>
        </p:nvSpPr>
        <p:spPr>
          <a:xfrm>
            <a:off x="4055747" y="5605848"/>
            <a:ext cx="5020962" cy="609600"/>
          </a:xfrm>
          <a:prstGeom prst="rect">
            <a:avLst/>
          </a:prstGeom>
        </p:spPr>
        <p:txBody>
          <a:bodyPr vert="horz" lIns="91440" tIns="45720" rIns="91440" bIns="45720" rtlCol="0">
            <a:noAutofit/>
          </a:bodyPr>
          <a:lstStyle/>
          <a:p>
            <a:pPr lvl="0" algn="r">
              <a:spcBef>
                <a:spcPct val="20000"/>
              </a:spcBef>
            </a:pPr>
            <a:r>
              <a:rPr lang="en-US" sz="2400" b="1" dirty="0"/>
              <a:t>COAWST  WORKSHOP</a:t>
            </a:r>
          </a:p>
          <a:p>
            <a:pPr lvl="0" algn="r">
              <a:spcBef>
                <a:spcPct val="20000"/>
              </a:spcBef>
            </a:pPr>
            <a:r>
              <a:rPr lang="en-US" sz="2400" b="1" dirty="0"/>
              <a:t>Raleigh, 25</a:t>
            </a:r>
            <a:r>
              <a:rPr lang="en-US" sz="2400" b="1" baseline="30000" dirty="0"/>
              <a:t>th</a:t>
            </a:r>
            <a:r>
              <a:rPr lang="en-US" sz="2400" b="1" dirty="0"/>
              <a:t> -28</a:t>
            </a:r>
            <a:r>
              <a:rPr lang="en-US" sz="2400" b="1" baseline="30000" dirty="0"/>
              <a:t>th </a:t>
            </a:r>
            <a:r>
              <a:rPr lang="en-US" sz="2400" b="1" dirty="0"/>
              <a:t> February, 2019</a:t>
            </a:r>
            <a:endParaRPr kumimoji="0" lang="en-US" sz="2400" b="1" i="0" u="none" strike="noStrike" kern="1200" cap="none" spc="0" normalizeH="0" baseline="0" noProof="0" dirty="0">
              <a:ln>
                <a:noFill/>
              </a:ln>
              <a:effectLst/>
              <a:uLnTx/>
              <a:uFillTx/>
            </a:endParaRPr>
          </a:p>
        </p:txBody>
      </p:sp>
      <p:sp>
        <p:nvSpPr>
          <p:cNvPr id="9" name="TextBox 5"/>
          <p:cNvSpPr txBox="1"/>
          <p:nvPr/>
        </p:nvSpPr>
        <p:spPr>
          <a:xfrm>
            <a:off x="2961559" y="3609294"/>
            <a:ext cx="3220882" cy="1384995"/>
          </a:xfrm>
          <a:prstGeom prst="rect">
            <a:avLst/>
          </a:prstGeom>
          <a:noFill/>
        </p:spPr>
        <p:txBody>
          <a:bodyPr wrap="none" rtlCol="0">
            <a:spAutoFit/>
          </a:bodyPr>
          <a:lstStyle/>
          <a:p>
            <a:pPr algn="ctr"/>
            <a:r>
              <a:rPr lang="en-US" sz="2800" b="1" dirty="0"/>
              <a:t>Maitane Olabarrieta</a:t>
            </a:r>
          </a:p>
          <a:p>
            <a:pPr algn="ctr"/>
            <a:r>
              <a:rPr lang="en-US" sz="2800" b="1" dirty="0"/>
              <a:t>John C. Warner</a:t>
            </a:r>
          </a:p>
          <a:p>
            <a:pPr algn="ctr"/>
            <a:r>
              <a:rPr lang="en-US" sz="2800" b="1" dirty="0"/>
              <a:t>Christie </a:t>
            </a:r>
            <a:r>
              <a:rPr lang="en-US" sz="2800" b="1" dirty="0" err="1"/>
              <a:t>Hegermiller</a:t>
            </a:r>
            <a:endParaRPr lang="en-US" sz="2800" b="1" dirty="0"/>
          </a:p>
        </p:txBody>
      </p:sp>
      <p:pic>
        <p:nvPicPr>
          <p:cNvPr id="3" name="Picture 2" descr="A picture containing transport, wheel&#10;&#10;Description automatically generated">
            <a:extLst>
              <a:ext uri="{FF2B5EF4-FFF2-40B4-BE49-F238E27FC236}">
                <a16:creationId xmlns:a16="http://schemas.microsoft.com/office/drawing/2014/main" id="{C25FDF0D-3144-402F-BC69-572D16DDF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895" y="5657545"/>
            <a:ext cx="1000610" cy="1005840"/>
          </a:xfrm>
          <a:prstGeom prst="rect">
            <a:avLst/>
          </a:prstGeom>
        </p:spPr>
      </p:pic>
    </p:spTree>
    <p:extLst>
      <p:ext uri="{BB962C8B-B14F-4D97-AF65-F5344CB8AC3E}">
        <p14:creationId xmlns:p14="http://schemas.microsoft.com/office/powerpoint/2010/main" val="2778412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502507"/>
            <a:ext cx="91440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80802" y="66588"/>
            <a:ext cx="5350311" cy="369332"/>
          </a:xfrm>
          <a:prstGeom prst="rect">
            <a:avLst/>
          </a:prstGeom>
          <a:noFill/>
        </p:spPr>
        <p:txBody>
          <a:bodyPr wrap="none" rtlCol="0">
            <a:spAutoFit/>
          </a:bodyPr>
          <a:lstStyle/>
          <a:p>
            <a:r>
              <a:rPr lang="en-US" dirty="0"/>
              <a:t>IG WAVE GENERATION AND DISSIPATION MECHANISMS</a:t>
            </a:r>
          </a:p>
        </p:txBody>
      </p:sp>
      <p:pic>
        <p:nvPicPr>
          <p:cNvPr id="4"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6" name="TextBox 5"/>
          <p:cNvSpPr txBox="1"/>
          <p:nvPr/>
        </p:nvSpPr>
        <p:spPr>
          <a:xfrm>
            <a:off x="365043" y="905968"/>
            <a:ext cx="8365108" cy="646331"/>
          </a:xfrm>
          <a:prstGeom prst="rect">
            <a:avLst/>
          </a:prstGeom>
          <a:noFill/>
        </p:spPr>
        <p:txBody>
          <a:bodyPr wrap="square" rtlCol="0">
            <a:spAutoFit/>
          </a:bodyPr>
          <a:lstStyle/>
          <a:p>
            <a:pPr marL="342900" indent="-342900" algn="just">
              <a:buFont typeface="+mj-lt"/>
              <a:buAutoNum type="arabicPeriod" startAt="2"/>
            </a:pPr>
            <a:r>
              <a:rPr lang="en-US" b="1" dirty="0"/>
              <a:t>BREAK-POINT MOVEMENT: Symonds et al., 1982; Symonds and Bowen, 1984, Schaffer and </a:t>
            </a:r>
            <a:r>
              <a:rPr lang="en-US" b="1" dirty="0" err="1"/>
              <a:t>Jonsson</a:t>
            </a:r>
            <a:r>
              <a:rPr lang="en-US" b="1" dirty="0"/>
              <a:t>, 1990 and Schaffer, 1990.</a:t>
            </a:r>
            <a:endParaRPr lang="en-US" dirty="0"/>
          </a:p>
        </p:txBody>
      </p:sp>
      <p:sp>
        <p:nvSpPr>
          <p:cNvPr id="7" name="TextBox 6"/>
          <p:cNvSpPr txBox="1"/>
          <p:nvPr/>
        </p:nvSpPr>
        <p:spPr>
          <a:xfrm>
            <a:off x="6058560" y="6194854"/>
            <a:ext cx="2761975" cy="369332"/>
          </a:xfrm>
          <a:prstGeom prst="rect">
            <a:avLst/>
          </a:prstGeom>
          <a:noFill/>
        </p:spPr>
        <p:txBody>
          <a:bodyPr wrap="none" rtlCol="0">
            <a:spAutoFit/>
          </a:bodyPr>
          <a:lstStyle/>
          <a:p>
            <a:r>
              <a:rPr lang="en-US" i="1" dirty="0">
                <a:solidFill>
                  <a:srgbClr val="C00000"/>
                </a:solidFill>
              </a:rPr>
              <a:t>Dominant over steep slopes</a:t>
            </a:r>
          </a:p>
        </p:txBody>
      </p:sp>
      <p:cxnSp>
        <p:nvCxnSpPr>
          <p:cNvPr id="8" name="22 Conector recto de flecha"/>
          <p:cNvCxnSpPr/>
          <p:nvPr/>
        </p:nvCxnSpPr>
        <p:spPr>
          <a:xfrm>
            <a:off x="348852" y="2248929"/>
            <a:ext cx="1180161"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 name="26 Conector recto"/>
          <p:cNvCxnSpPr/>
          <p:nvPr/>
        </p:nvCxnSpPr>
        <p:spPr>
          <a:xfrm>
            <a:off x="719091" y="3916901"/>
            <a:ext cx="7080966" cy="381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30 Forma libre"/>
          <p:cNvSpPr/>
          <p:nvPr/>
        </p:nvSpPr>
        <p:spPr>
          <a:xfrm>
            <a:off x="1427188" y="3214874"/>
            <a:ext cx="7080967" cy="2035528"/>
          </a:xfrm>
          <a:custGeom>
            <a:avLst/>
            <a:gdLst>
              <a:gd name="connsiteX0" fmla="*/ 0 w 4396740"/>
              <a:gd name="connsiteY0" fmla="*/ 1234440 h 1234440"/>
              <a:gd name="connsiteX1" fmla="*/ 60960 w 4396740"/>
              <a:gd name="connsiteY1" fmla="*/ 1219200 h 1234440"/>
              <a:gd name="connsiteX2" fmla="*/ 274320 w 4396740"/>
              <a:gd name="connsiteY2" fmla="*/ 1234440 h 1234440"/>
              <a:gd name="connsiteX3" fmla="*/ 754380 w 4396740"/>
              <a:gd name="connsiteY3" fmla="*/ 1219200 h 1234440"/>
              <a:gd name="connsiteX4" fmla="*/ 1173480 w 4396740"/>
              <a:gd name="connsiteY4" fmla="*/ 1196340 h 1234440"/>
              <a:gd name="connsiteX5" fmla="*/ 1363980 w 4396740"/>
              <a:gd name="connsiteY5" fmla="*/ 1188720 h 1234440"/>
              <a:gd name="connsiteX6" fmla="*/ 1584960 w 4396740"/>
              <a:gd name="connsiteY6" fmla="*/ 1158240 h 1234440"/>
              <a:gd name="connsiteX7" fmla="*/ 1958340 w 4396740"/>
              <a:gd name="connsiteY7" fmla="*/ 1127760 h 1234440"/>
              <a:gd name="connsiteX8" fmla="*/ 2339340 w 4396740"/>
              <a:gd name="connsiteY8" fmla="*/ 1059180 h 1234440"/>
              <a:gd name="connsiteX9" fmla="*/ 2598420 w 4396740"/>
              <a:gd name="connsiteY9" fmla="*/ 967740 h 1234440"/>
              <a:gd name="connsiteX10" fmla="*/ 2743200 w 4396740"/>
              <a:gd name="connsiteY10" fmla="*/ 845820 h 1234440"/>
              <a:gd name="connsiteX11" fmla="*/ 2903220 w 4396740"/>
              <a:gd name="connsiteY11" fmla="*/ 777240 h 1234440"/>
              <a:gd name="connsiteX12" fmla="*/ 3093720 w 4396740"/>
              <a:gd name="connsiteY12" fmla="*/ 754380 h 1234440"/>
              <a:gd name="connsiteX13" fmla="*/ 3337560 w 4396740"/>
              <a:gd name="connsiteY13" fmla="*/ 762000 h 1234440"/>
              <a:gd name="connsiteX14" fmla="*/ 3520440 w 4396740"/>
              <a:gd name="connsiteY14" fmla="*/ 716280 h 1234440"/>
              <a:gd name="connsiteX15" fmla="*/ 3749040 w 4396740"/>
              <a:gd name="connsiteY15" fmla="*/ 647700 h 1234440"/>
              <a:gd name="connsiteX16" fmla="*/ 3939540 w 4396740"/>
              <a:gd name="connsiteY16" fmla="*/ 510540 h 1234440"/>
              <a:gd name="connsiteX17" fmla="*/ 4099560 w 4396740"/>
              <a:gd name="connsiteY17" fmla="*/ 373380 h 1234440"/>
              <a:gd name="connsiteX18" fmla="*/ 4221480 w 4396740"/>
              <a:gd name="connsiteY18" fmla="*/ 236220 h 1234440"/>
              <a:gd name="connsiteX19" fmla="*/ 4328160 w 4396740"/>
              <a:gd name="connsiteY19" fmla="*/ 83820 h 1234440"/>
              <a:gd name="connsiteX20" fmla="*/ 4396740 w 4396740"/>
              <a:gd name="connsiteY20" fmla="*/ 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96740" h="1234440">
                <a:moveTo>
                  <a:pt x="0" y="1234440"/>
                </a:moveTo>
                <a:lnTo>
                  <a:pt x="60960" y="1219200"/>
                </a:lnTo>
                <a:lnTo>
                  <a:pt x="274320" y="1234440"/>
                </a:lnTo>
                <a:lnTo>
                  <a:pt x="754380" y="1219200"/>
                </a:lnTo>
                <a:lnTo>
                  <a:pt x="1173480" y="1196340"/>
                </a:lnTo>
                <a:lnTo>
                  <a:pt x="1363980" y="1188720"/>
                </a:lnTo>
                <a:lnTo>
                  <a:pt x="1584960" y="1158240"/>
                </a:lnTo>
                <a:lnTo>
                  <a:pt x="1958340" y="1127760"/>
                </a:lnTo>
                <a:lnTo>
                  <a:pt x="2339340" y="1059180"/>
                </a:lnTo>
                <a:lnTo>
                  <a:pt x="2598420" y="967740"/>
                </a:lnTo>
                <a:lnTo>
                  <a:pt x="2743200" y="845820"/>
                </a:lnTo>
                <a:lnTo>
                  <a:pt x="2903220" y="777240"/>
                </a:lnTo>
                <a:lnTo>
                  <a:pt x="3093720" y="754380"/>
                </a:lnTo>
                <a:lnTo>
                  <a:pt x="3337560" y="762000"/>
                </a:lnTo>
                <a:lnTo>
                  <a:pt x="3520440" y="716280"/>
                </a:lnTo>
                <a:lnTo>
                  <a:pt x="3749040" y="647700"/>
                </a:lnTo>
                <a:lnTo>
                  <a:pt x="3939540" y="510540"/>
                </a:lnTo>
                <a:lnTo>
                  <a:pt x="4099560" y="373380"/>
                </a:lnTo>
                <a:lnTo>
                  <a:pt x="4221480" y="236220"/>
                </a:lnTo>
                <a:lnTo>
                  <a:pt x="4328160" y="83820"/>
                </a:lnTo>
                <a:lnTo>
                  <a:pt x="4396740" y="0"/>
                </a:lnTo>
              </a:path>
            </a:pathLst>
          </a:custGeom>
          <a:ln w="57150">
            <a:solidFill>
              <a:schemeClr val="accent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41 CuadroTexto"/>
          <p:cNvSpPr txBox="1"/>
          <p:nvPr/>
        </p:nvSpPr>
        <p:spPr>
          <a:xfrm>
            <a:off x="252920" y="1818935"/>
            <a:ext cx="2124290" cy="338554"/>
          </a:xfrm>
          <a:prstGeom prst="rect">
            <a:avLst/>
          </a:prstGeom>
          <a:noFill/>
        </p:spPr>
        <p:txBody>
          <a:bodyPr wrap="square" rtlCol="0">
            <a:spAutoFit/>
          </a:bodyPr>
          <a:lstStyle/>
          <a:p>
            <a:r>
              <a:rPr lang="en-US" sz="1600" b="1" dirty="0"/>
              <a:t>Incident wave groups</a:t>
            </a:r>
          </a:p>
        </p:txBody>
      </p:sp>
      <p:sp>
        <p:nvSpPr>
          <p:cNvPr id="17" name="42 CuadroTexto"/>
          <p:cNvSpPr txBox="1"/>
          <p:nvPr/>
        </p:nvSpPr>
        <p:spPr>
          <a:xfrm>
            <a:off x="5076002" y="2542933"/>
            <a:ext cx="2279076" cy="338554"/>
          </a:xfrm>
          <a:prstGeom prst="rect">
            <a:avLst/>
          </a:prstGeom>
          <a:noFill/>
        </p:spPr>
        <p:txBody>
          <a:bodyPr wrap="square" rtlCol="0">
            <a:spAutoFit/>
          </a:bodyPr>
          <a:lstStyle/>
          <a:p>
            <a:pPr algn="ctr"/>
            <a:r>
              <a:rPr lang="en-US" sz="1600" b="1" dirty="0"/>
              <a:t>Breaking point variation</a:t>
            </a:r>
          </a:p>
        </p:txBody>
      </p:sp>
      <p:cxnSp>
        <p:nvCxnSpPr>
          <p:cNvPr id="18" name="33 Conector recto"/>
          <p:cNvCxnSpPr>
            <a:endCxn id="10" idx="9"/>
          </p:cNvCxnSpPr>
          <p:nvPr/>
        </p:nvCxnSpPr>
        <p:spPr>
          <a:xfrm flipH="1">
            <a:off x="5611954" y="3058246"/>
            <a:ext cx="446" cy="1752381"/>
          </a:xfrm>
          <a:prstGeom prst="line">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2556770" y="3009530"/>
            <a:ext cx="5326602" cy="945471"/>
          </a:xfrm>
          <a:custGeom>
            <a:avLst/>
            <a:gdLst>
              <a:gd name="connsiteX0" fmla="*/ 0 w 5353235"/>
              <a:gd name="connsiteY0" fmla="*/ 692458 h 949911"/>
              <a:gd name="connsiteX1" fmla="*/ 390617 w 5353235"/>
              <a:gd name="connsiteY1" fmla="*/ 692458 h 949911"/>
              <a:gd name="connsiteX2" fmla="*/ 1003177 w 5353235"/>
              <a:gd name="connsiteY2" fmla="*/ 656948 h 949911"/>
              <a:gd name="connsiteX3" fmla="*/ 1402672 w 5353235"/>
              <a:gd name="connsiteY3" fmla="*/ 603682 h 949911"/>
              <a:gd name="connsiteX4" fmla="*/ 1890944 w 5353235"/>
              <a:gd name="connsiteY4" fmla="*/ 488272 h 949911"/>
              <a:gd name="connsiteX5" fmla="*/ 2423604 w 5353235"/>
              <a:gd name="connsiteY5" fmla="*/ 319596 h 949911"/>
              <a:gd name="connsiteX6" fmla="*/ 2778711 w 5353235"/>
              <a:gd name="connsiteY6" fmla="*/ 150920 h 949911"/>
              <a:gd name="connsiteX7" fmla="*/ 2911876 w 5353235"/>
              <a:gd name="connsiteY7" fmla="*/ 88777 h 949911"/>
              <a:gd name="connsiteX8" fmla="*/ 3062796 w 5353235"/>
              <a:gd name="connsiteY8" fmla="*/ 0 h 949911"/>
              <a:gd name="connsiteX9" fmla="*/ 5353235 w 5353235"/>
              <a:gd name="connsiteY9" fmla="*/ 949911 h 9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235" h="949911">
                <a:moveTo>
                  <a:pt x="0" y="692458"/>
                </a:moveTo>
                <a:lnTo>
                  <a:pt x="390617" y="692458"/>
                </a:lnTo>
                <a:lnTo>
                  <a:pt x="1003177" y="656948"/>
                </a:lnTo>
                <a:lnTo>
                  <a:pt x="1402672" y="603682"/>
                </a:lnTo>
                <a:lnTo>
                  <a:pt x="1890944" y="488272"/>
                </a:lnTo>
                <a:lnTo>
                  <a:pt x="2423604" y="319596"/>
                </a:lnTo>
                <a:lnTo>
                  <a:pt x="2778711" y="150920"/>
                </a:lnTo>
                <a:lnTo>
                  <a:pt x="2911876" y="88777"/>
                </a:lnTo>
                <a:lnTo>
                  <a:pt x="3062796" y="0"/>
                </a:lnTo>
                <a:lnTo>
                  <a:pt x="5353235" y="949911"/>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V="1">
            <a:off x="5612399" y="3202516"/>
            <a:ext cx="2895756" cy="683291"/>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33 Conector recto"/>
          <p:cNvCxnSpPr/>
          <p:nvPr/>
        </p:nvCxnSpPr>
        <p:spPr>
          <a:xfrm>
            <a:off x="6086397" y="5283562"/>
            <a:ext cx="469560" cy="5716"/>
          </a:xfrm>
          <a:prstGeom prst="line">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086397" y="5518083"/>
            <a:ext cx="46956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095275" y="5777014"/>
            <a:ext cx="469560" cy="0"/>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749944" y="5098896"/>
            <a:ext cx="1210268" cy="369332"/>
          </a:xfrm>
          <a:prstGeom prst="rect">
            <a:avLst/>
          </a:prstGeom>
          <a:noFill/>
        </p:spPr>
        <p:txBody>
          <a:bodyPr wrap="none" rtlCol="0">
            <a:spAutoFit/>
          </a:bodyPr>
          <a:lstStyle/>
          <a:p>
            <a:r>
              <a:rPr lang="en-US" dirty="0"/>
              <a:t>Breakpoint</a:t>
            </a:r>
          </a:p>
        </p:txBody>
      </p:sp>
      <p:sp>
        <p:nvSpPr>
          <p:cNvPr id="42" name="TextBox 41"/>
          <p:cNvSpPr txBox="1"/>
          <p:nvPr/>
        </p:nvSpPr>
        <p:spPr>
          <a:xfrm>
            <a:off x="6761885" y="5344103"/>
            <a:ext cx="725263" cy="369332"/>
          </a:xfrm>
          <a:prstGeom prst="rect">
            <a:avLst/>
          </a:prstGeom>
          <a:noFill/>
        </p:spPr>
        <p:txBody>
          <a:bodyPr wrap="none" rtlCol="0">
            <a:spAutoFit/>
          </a:bodyPr>
          <a:lstStyle/>
          <a:p>
            <a:r>
              <a:rPr lang="en-US" dirty="0"/>
              <a:t>Setup</a:t>
            </a:r>
          </a:p>
        </p:txBody>
      </p:sp>
      <p:sp>
        <p:nvSpPr>
          <p:cNvPr id="43" name="TextBox 42"/>
          <p:cNvSpPr txBox="1"/>
          <p:nvPr/>
        </p:nvSpPr>
        <p:spPr>
          <a:xfrm>
            <a:off x="6761885" y="5592348"/>
            <a:ext cx="1354666" cy="369332"/>
          </a:xfrm>
          <a:prstGeom prst="rect">
            <a:avLst/>
          </a:prstGeom>
          <a:noFill/>
        </p:spPr>
        <p:txBody>
          <a:bodyPr wrap="none" rtlCol="0">
            <a:spAutoFit/>
          </a:bodyPr>
          <a:lstStyle/>
          <a:p>
            <a:r>
              <a:rPr lang="en-US" dirty="0"/>
              <a:t>Wave height</a:t>
            </a:r>
          </a:p>
        </p:txBody>
      </p:sp>
      <p:cxnSp>
        <p:nvCxnSpPr>
          <p:cNvPr id="44" name="Straight Arrow Connector 43"/>
          <p:cNvCxnSpPr/>
          <p:nvPr/>
        </p:nvCxnSpPr>
        <p:spPr>
          <a:xfrm>
            <a:off x="624693" y="5503935"/>
            <a:ext cx="1380744"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24693" y="4530268"/>
            <a:ext cx="0" cy="97366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65043" y="4416424"/>
            <a:ext cx="276038" cy="369332"/>
          </a:xfrm>
          <a:prstGeom prst="rect">
            <a:avLst/>
          </a:prstGeom>
          <a:noFill/>
        </p:spPr>
        <p:txBody>
          <a:bodyPr wrap="none" rtlCol="0">
            <a:spAutoFit/>
          </a:bodyPr>
          <a:lstStyle/>
          <a:p>
            <a:r>
              <a:rPr lang="en-US" dirty="0">
                <a:solidFill>
                  <a:schemeClr val="tx1">
                    <a:lumMod val="50000"/>
                    <a:lumOff val="50000"/>
                  </a:schemeClr>
                </a:solidFill>
              </a:rPr>
              <a:t>z</a:t>
            </a:r>
          </a:p>
        </p:txBody>
      </p:sp>
      <p:sp>
        <p:nvSpPr>
          <p:cNvPr id="47" name="TextBox 46"/>
          <p:cNvSpPr txBox="1"/>
          <p:nvPr/>
        </p:nvSpPr>
        <p:spPr>
          <a:xfrm>
            <a:off x="1989470" y="5288927"/>
            <a:ext cx="2462405" cy="369332"/>
          </a:xfrm>
          <a:prstGeom prst="rect">
            <a:avLst/>
          </a:prstGeom>
          <a:noFill/>
        </p:spPr>
        <p:txBody>
          <a:bodyPr wrap="none" rtlCol="0">
            <a:spAutoFit/>
          </a:bodyPr>
          <a:lstStyle/>
          <a:p>
            <a:r>
              <a:rPr lang="en-US" dirty="0">
                <a:solidFill>
                  <a:schemeClr val="tx1">
                    <a:lumMod val="50000"/>
                    <a:lumOff val="50000"/>
                  </a:schemeClr>
                </a:solidFill>
              </a:rPr>
              <a:t>x (cross-shore direction)</a:t>
            </a:r>
          </a:p>
        </p:txBody>
      </p:sp>
      <p:sp>
        <p:nvSpPr>
          <p:cNvPr id="48" name="Freeform 9"/>
          <p:cNvSpPr/>
          <p:nvPr/>
        </p:nvSpPr>
        <p:spPr>
          <a:xfrm>
            <a:off x="3168761" y="3864302"/>
            <a:ext cx="2360322" cy="228600"/>
          </a:xfrm>
          <a:custGeom>
            <a:avLst/>
            <a:gdLst>
              <a:gd name="connsiteX0" fmla="*/ 0 w 6471920"/>
              <a:gd name="connsiteY0" fmla="*/ 0 h 450427"/>
              <a:gd name="connsiteX1" fmla="*/ 1574800 w 6471920"/>
              <a:gd name="connsiteY1" fmla="*/ 426720 h 450427"/>
              <a:gd name="connsiteX2" fmla="*/ 3200400 w 6471920"/>
              <a:gd name="connsiteY2" fmla="*/ 20320 h 450427"/>
              <a:gd name="connsiteX3" fmla="*/ 4826000 w 6471920"/>
              <a:gd name="connsiteY3" fmla="*/ 447040 h 450427"/>
              <a:gd name="connsiteX4" fmla="*/ 6471920 w 6471920"/>
              <a:gd name="connsiteY4" fmla="*/ 0 h 450427"/>
              <a:gd name="connsiteX0" fmla="*/ 0 w 6471920"/>
              <a:gd name="connsiteY0" fmla="*/ 0 h 450427"/>
              <a:gd name="connsiteX1" fmla="*/ 1595120 w 6471920"/>
              <a:gd name="connsiteY1" fmla="*/ 337820 h 450427"/>
              <a:gd name="connsiteX2" fmla="*/ 3200400 w 6471920"/>
              <a:gd name="connsiteY2" fmla="*/ 20320 h 450427"/>
              <a:gd name="connsiteX3" fmla="*/ 4826000 w 6471920"/>
              <a:gd name="connsiteY3" fmla="*/ 447040 h 450427"/>
              <a:gd name="connsiteX4" fmla="*/ 6471920 w 6471920"/>
              <a:gd name="connsiteY4" fmla="*/ 0 h 450427"/>
              <a:gd name="connsiteX0" fmla="*/ 0 w 6400800"/>
              <a:gd name="connsiteY0" fmla="*/ 0 h 563034"/>
              <a:gd name="connsiteX1" fmla="*/ 1524000 w 6400800"/>
              <a:gd name="connsiteY1" fmla="*/ 450427 h 563034"/>
              <a:gd name="connsiteX2" fmla="*/ 3129280 w 6400800"/>
              <a:gd name="connsiteY2" fmla="*/ 132927 h 563034"/>
              <a:gd name="connsiteX3" fmla="*/ 4754880 w 6400800"/>
              <a:gd name="connsiteY3" fmla="*/ 559647 h 563034"/>
              <a:gd name="connsiteX4" fmla="*/ 6400800 w 6400800"/>
              <a:gd name="connsiteY4" fmla="*/ 112607 h 563034"/>
              <a:gd name="connsiteX0" fmla="*/ 0 w 6400800"/>
              <a:gd name="connsiteY0" fmla="*/ 130810 h 727993"/>
              <a:gd name="connsiteX1" fmla="*/ 1524000 w 6400800"/>
              <a:gd name="connsiteY1" fmla="*/ 581237 h 727993"/>
              <a:gd name="connsiteX2" fmla="*/ 3124200 w 6400800"/>
              <a:gd name="connsiteY2" fmla="*/ 18203 h 727993"/>
              <a:gd name="connsiteX3" fmla="*/ 4754880 w 6400800"/>
              <a:gd name="connsiteY3" fmla="*/ 690457 h 727993"/>
              <a:gd name="connsiteX4" fmla="*/ 6400800 w 6400800"/>
              <a:gd name="connsiteY4" fmla="*/ 243417 h 727993"/>
              <a:gd name="connsiteX0" fmla="*/ 0 w 6477000"/>
              <a:gd name="connsiteY0" fmla="*/ 0 h 822397"/>
              <a:gd name="connsiteX1" fmla="*/ 1600200 w 6477000"/>
              <a:gd name="connsiteY1" fmla="*/ 675641 h 822397"/>
              <a:gd name="connsiteX2" fmla="*/ 3200400 w 6477000"/>
              <a:gd name="connsiteY2" fmla="*/ 112607 h 822397"/>
              <a:gd name="connsiteX3" fmla="*/ 4831080 w 6477000"/>
              <a:gd name="connsiteY3" fmla="*/ 784861 h 822397"/>
              <a:gd name="connsiteX4" fmla="*/ 6477000 w 6477000"/>
              <a:gd name="connsiteY4" fmla="*/ 337821 h 822397"/>
              <a:gd name="connsiteX0" fmla="*/ 0 w 6400800"/>
              <a:gd name="connsiteY0" fmla="*/ 0 h 784861"/>
              <a:gd name="connsiteX1" fmla="*/ 1600200 w 6400800"/>
              <a:gd name="connsiteY1" fmla="*/ 675641 h 784861"/>
              <a:gd name="connsiteX2" fmla="*/ 3200400 w 6400800"/>
              <a:gd name="connsiteY2" fmla="*/ 112607 h 784861"/>
              <a:gd name="connsiteX3" fmla="*/ 4831080 w 6400800"/>
              <a:gd name="connsiteY3" fmla="*/ 784861 h 784861"/>
              <a:gd name="connsiteX4" fmla="*/ 6400800 w 6400800"/>
              <a:gd name="connsiteY4" fmla="*/ 112607 h 784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784861">
                <a:moveTo>
                  <a:pt x="0" y="0"/>
                </a:moveTo>
                <a:cubicBezTo>
                  <a:pt x="520700" y="211666"/>
                  <a:pt x="1066800" y="656873"/>
                  <a:pt x="1600200" y="675641"/>
                </a:cubicBezTo>
                <a:cubicBezTo>
                  <a:pt x="2133600" y="694409"/>
                  <a:pt x="2661920" y="94404"/>
                  <a:pt x="3200400" y="112607"/>
                </a:cubicBezTo>
                <a:cubicBezTo>
                  <a:pt x="3738880" y="130810"/>
                  <a:pt x="4297680" y="784861"/>
                  <a:pt x="4831080" y="784861"/>
                </a:cubicBezTo>
                <a:cubicBezTo>
                  <a:pt x="5364480" y="784861"/>
                  <a:pt x="6057053" y="138007"/>
                  <a:pt x="6400800" y="112607"/>
                </a:cubicBezTo>
              </a:path>
            </a:pathLst>
          </a:custGeom>
          <a:ln>
            <a:solidFill>
              <a:srgbClr val="C00000"/>
            </a:solidFill>
            <a:prstDash val="dash"/>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9" name="25 CuadroTexto"/>
          <p:cNvSpPr txBox="1"/>
          <p:nvPr/>
        </p:nvSpPr>
        <p:spPr>
          <a:xfrm>
            <a:off x="4193925" y="4126063"/>
            <a:ext cx="1371600" cy="646331"/>
          </a:xfrm>
          <a:prstGeom prst="rect">
            <a:avLst/>
          </a:prstGeom>
          <a:noFill/>
        </p:spPr>
        <p:txBody>
          <a:bodyPr wrap="square" rtlCol="0">
            <a:spAutoFit/>
          </a:bodyPr>
          <a:lstStyle/>
          <a:p>
            <a:r>
              <a:rPr lang="en-US" sz="1200" b="1" dirty="0"/>
              <a:t>Outgoing breakpoint forced long wave</a:t>
            </a:r>
          </a:p>
        </p:txBody>
      </p:sp>
      <p:sp>
        <p:nvSpPr>
          <p:cNvPr id="50" name="25 CuadroTexto"/>
          <p:cNvSpPr txBox="1"/>
          <p:nvPr/>
        </p:nvSpPr>
        <p:spPr>
          <a:xfrm>
            <a:off x="5737163" y="3846020"/>
            <a:ext cx="1371600" cy="646331"/>
          </a:xfrm>
          <a:prstGeom prst="rect">
            <a:avLst/>
          </a:prstGeom>
          <a:noFill/>
        </p:spPr>
        <p:txBody>
          <a:bodyPr wrap="square" rtlCol="0">
            <a:spAutoFit/>
          </a:bodyPr>
          <a:lstStyle/>
          <a:p>
            <a:r>
              <a:rPr lang="en-US" sz="1200" b="1" dirty="0"/>
              <a:t>Shoreward breakpoint forced long wave</a:t>
            </a:r>
          </a:p>
        </p:txBody>
      </p:sp>
      <p:pic>
        <p:nvPicPr>
          <p:cNvPr id="52" name="Picture 5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324" t="13014" r="7467" b="16045"/>
          <a:stretch/>
        </p:blipFill>
        <p:spPr>
          <a:xfrm>
            <a:off x="245741" y="2429879"/>
            <a:ext cx="2712854" cy="851092"/>
          </a:xfrm>
          <a:prstGeom prst="rect">
            <a:avLst/>
          </a:prstGeom>
        </p:spPr>
      </p:pic>
      <p:sp>
        <p:nvSpPr>
          <p:cNvPr id="53" name="Rectangle 52"/>
          <p:cNvSpPr/>
          <p:nvPr/>
        </p:nvSpPr>
        <p:spPr>
          <a:xfrm>
            <a:off x="2377210" y="2270422"/>
            <a:ext cx="179559" cy="11182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053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502507"/>
            <a:ext cx="91440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80802" y="66588"/>
            <a:ext cx="5350311" cy="369332"/>
          </a:xfrm>
          <a:prstGeom prst="rect">
            <a:avLst/>
          </a:prstGeom>
          <a:noFill/>
        </p:spPr>
        <p:txBody>
          <a:bodyPr wrap="none" rtlCol="0">
            <a:spAutoFit/>
          </a:bodyPr>
          <a:lstStyle/>
          <a:p>
            <a:r>
              <a:rPr lang="en-US" dirty="0"/>
              <a:t>IG WAVE GENERATION AND DISSIPATION MECHANISMS</a:t>
            </a:r>
          </a:p>
        </p:txBody>
      </p:sp>
      <p:pic>
        <p:nvPicPr>
          <p:cNvPr id="4"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cxnSp>
        <p:nvCxnSpPr>
          <p:cNvPr id="9" name="26 Conector recto"/>
          <p:cNvCxnSpPr/>
          <p:nvPr/>
        </p:nvCxnSpPr>
        <p:spPr>
          <a:xfrm>
            <a:off x="719091" y="3916901"/>
            <a:ext cx="7080966" cy="381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30 Forma libre"/>
          <p:cNvSpPr/>
          <p:nvPr/>
        </p:nvSpPr>
        <p:spPr>
          <a:xfrm>
            <a:off x="1427188" y="3263064"/>
            <a:ext cx="7095375" cy="1987337"/>
          </a:xfrm>
          <a:custGeom>
            <a:avLst/>
            <a:gdLst>
              <a:gd name="connsiteX0" fmla="*/ 0 w 4396740"/>
              <a:gd name="connsiteY0" fmla="*/ 1234440 h 1234440"/>
              <a:gd name="connsiteX1" fmla="*/ 60960 w 4396740"/>
              <a:gd name="connsiteY1" fmla="*/ 1219200 h 1234440"/>
              <a:gd name="connsiteX2" fmla="*/ 274320 w 4396740"/>
              <a:gd name="connsiteY2" fmla="*/ 1234440 h 1234440"/>
              <a:gd name="connsiteX3" fmla="*/ 754380 w 4396740"/>
              <a:gd name="connsiteY3" fmla="*/ 1219200 h 1234440"/>
              <a:gd name="connsiteX4" fmla="*/ 1173480 w 4396740"/>
              <a:gd name="connsiteY4" fmla="*/ 1196340 h 1234440"/>
              <a:gd name="connsiteX5" fmla="*/ 1363980 w 4396740"/>
              <a:gd name="connsiteY5" fmla="*/ 1188720 h 1234440"/>
              <a:gd name="connsiteX6" fmla="*/ 1584960 w 4396740"/>
              <a:gd name="connsiteY6" fmla="*/ 1158240 h 1234440"/>
              <a:gd name="connsiteX7" fmla="*/ 1958340 w 4396740"/>
              <a:gd name="connsiteY7" fmla="*/ 1127760 h 1234440"/>
              <a:gd name="connsiteX8" fmla="*/ 2339340 w 4396740"/>
              <a:gd name="connsiteY8" fmla="*/ 1059180 h 1234440"/>
              <a:gd name="connsiteX9" fmla="*/ 2598420 w 4396740"/>
              <a:gd name="connsiteY9" fmla="*/ 967740 h 1234440"/>
              <a:gd name="connsiteX10" fmla="*/ 2743200 w 4396740"/>
              <a:gd name="connsiteY10" fmla="*/ 845820 h 1234440"/>
              <a:gd name="connsiteX11" fmla="*/ 2903220 w 4396740"/>
              <a:gd name="connsiteY11" fmla="*/ 777240 h 1234440"/>
              <a:gd name="connsiteX12" fmla="*/ 3093720 w 4396740"/>
              <a:gd name="connsiteY12" fmla="*/ 754380 h 1234440"/>
              <a:gd name="connsiteX13" fmla="*/ 3337560 w 4396740"/>
              <a:gd name="connsiteY13" fmla="*/ 762000 h 1234440"/>
              <a:gd name="connsiteX14" fmla="*/ 3520440 w 4396740"/>
              <a:gd name="connsiteY14" fmla="*/ 716280 h 1234440"/>
              <a:gd name="connsiteX15" fmla="*/ 3749040 w 4396740"/>
              <a:gd name="connsiteY15" fmla="*/ 647700 h 1234440"/>
              <a:gd name="connsiteX16" fmla="*/ 3939540 w 4396740"/>
              <a:gd name="connsiteY16" fmla="*/ 510540 h 1234440"/>
              <a:gd name="connsiteX17" fmla="*/ 4099560 w 4396740"/>
              <a:gd name="connsiteY17" fmla="*/ 373380 h 1234440"/>
              <a:gd name="connsiteX18" fmla="*/ 4221480 w 4396740"/>
              <a:gd name="connsiteY18" fmla="*/ 236220 h 1234440"/>
              <a:gd name="connsiteX19" fmla="*/ 4328160 w 4396740"/>
              <a:gd name="connsiteY19" fmla="*/ 83820 h 1234440"/>
              <a:gd name="connsiteX20" fmla="*/ 4396740 w 4396740"/>
              <a:gd name="connsiteY20" fmla="*/ 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96740" h="1234440">
                <a:moveTo>
                  <a:pt x="0" y="1234440"/>
                </a:moveTo>
                <a:lnTo>
                  <a:pt x="60960" y="1219200"/>
                </a:lnTo>
                <a:lnTo>
                  <a:pt x="274320" y="1234440"/>
                </a:lnTo>
                <a:lnTo>
                  <a:pt x="754380" y="1219200"/>
                </a:lnTo>
                <a:lnTo>
                  <a:pt x="1173480" y="1196340"/>
                </a:lnTo>
                <a:lnTo>
                  <a:pt x="1363980" y="1188720"/>
                </a:lnTo>
                <a:lnTo>
                  <a:pt x="1584960" y="1158240"/>
                </a:lnTo>
                <a:lnTo>
                  <a:pt x="1958340" y="1127760"/>
                </a:lnTo>
                <a:lnTo>
                  <a:pt x="2339340" y="1059180"/>
                </a:lnTo>
                <a:lnTo>
                  <a:pt x="2598420" y="967740"/>
                </a:lnTo>
                <a:lnTo>
                  <a:pt x="2743200" y="845820"/>
                </a:lnTo>
                <a:lnTo>
                  <a:pt x="2903220" y="777240"/>
                </a:lnTo>
                <a:lnTo>
                  <a:pt x="3093720" y="754380"/>
                </a:lnTo>
                <a:lnTo>
                  <a:pt x="3337560" y="762000"/>
                </a:lnTo>
                <a:lnTo>
                  <a:pt x="3520440" y="716280"/>
                </a:lnTo>
                <a:lnTo>
                  <a:pt x="3749040" y="647700"/>
                </a:lnTo>
                <a:lnTo>
                  <a:pt x="3939540" y="510540"/>
                </a:lnTo>
                <a:lnTo>
                  <a:pt x="4099560" y="373380"/>
                </a:lnTo>
                <a:lnTo>
                  <a:pt x="4221480" y="236220"/>
                </a:lnTo>
                <a:lnTo>
                  <a:pt x="4328160" y="83820"/>
                </a:lnTo>
                <a:lnTo>
                  <a:pt x="4396740" y="0"/>
                </a:lnTo>
              </a:path>
            </a:pathLst>
          </a:custGeom>
          <a:ln w="57150">
            <a:solidFill>
              <a:schemeClr val="accent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42 CuadroTexto"/>
          <p:cNvSpPr txBox="1"/>
          <p:nvPr/>
        </p:nvSpPr>
        <p:spPr>
          <a:xfrm>
            <a:off x="5612398" y="2531926"/>
            <a:ext cx="2279076" cy="338554"/>
          </a:xfrm>
          <a:prstGeom prst="rect">
            <a:avLst/>
          </a:prstGeom>
          <a:noFill/>
        </p:spPr>
        <p:txBody>
          <a:bodyPr wrap="square" rtlCol="0">
            <a:spAutoFit/>
          </a:bodyPr>
          <a:lstStyle/>
          <a:p>
            <a:pPr algn="ctr"/>
            <a:r>
              <a:rPr lang="en-US" sz="1600" b="1" dirty="0"/>
              <a:t>Breaking point variation</a:t>
            </a:r>
          </a:p>
        </p:txBody>
      </p:sp>
      <p:cxnSp>
        <p:nvCxnSpPr>
          <p:cNvPr id="18" name="33 Conector recto"/>
          <p:cNvCxnSpPr/>
          <p:nvPr/>
        </p:nvCxnSpPr>
        <p:spPr>
          <a:xfrm flipH="1">
            <a:off x="6824491" y="3009530"/>
            <a:ext cx="2437" cy="1495685"/>
          </a:xfrm>
          <a:prstGeom prst="line">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2583402" y="3545062"/>
            <a:ext cx="5335480" cy="725098"/>
          </a:xfrm>
          <a:custGeom>
            <a:avLst/>
            <a:gdLst>
              <a:gd name="connsiteX0" fmla="*/ 0 w 5353235"/>
              <a:gd name="connsiteY0" fmla="*/ 692458 h 949911"/>
              <a:gd name="connsiteX1" fmla="*/ 390617 w 5353235"/>
              <a:gd name="connsiteY1" fmla="*/ 692458 h 949911"/>
              <a:gd name="connsiteX2" fmla="*/ 1003177 w 5353235"/>
              <a:gd name="connsiteY2" fmla="*/ 656948 h 949911"/>
              <a:gd name="connsiteX3" fmla="*/ 1402672 w 5353235"/>
              <a:gd name="connsiteY3" fmla="*/ 603682 h 949911"/>
              <a:gd name="connsiteX4" fmla="*/ 1890944 w 5353235"/>
              <a:gd name="connsiteY4" fmla="*/ 488272 h 949911"/>
              <a:gd name="connsiteX5" fmla="*/ 2423604 w 5353235"/>
              <a:gd name="connsiteY5" fmla="*/ 319596 h 949911"/>
              <a:gd name="connsiteX6" fmla="*/ 2778711 w 5353235"/>
              <a:gd name="connsiteY6" fmla="*/ 150920 h 949911"/>
              <a:gd name="connsiteX7" fmla="*/ 2911876 w 5353235"/>
              <a:gd name="connsiteY7" fmla="*/ 88777 h 949911"/>
              <a:gd name="connsiteX8" fmla="*/ 3062796 w 5353235"/>
              <a:gd name="connsiteY8" fmla="*/ 0 h 949911"/>
              <a:gd name="connsiteX9" fmla="*/ 5353235 w 5353235"/>
              <a:gd name="connsiteY9" fmla="*/ 949911 h 949911"/>
              <a:gd name="connsiteX0" fmla="*/ 0 w 5353235"/>
              <a:gd name="connsiteY0" fmla="*/ 692458 h 949911"/>
              <a:gd name="connsiteX1" fmla="*/ 0 w 5353235"/>
              <a:gd name="connsiteY1" fmla="*/ 692825 h 949911"/>
              <a:gd name="connsiteX2" fmla="*/ 390617 w 5353235"/>
              <a:gd name="connsiteY2" fmla="*/ 692458 h 949911"/>
              <a:gd name="connsiteX3" fmla="*/ 1003177 w 5353235"/>
              <a:gd name="connsiteY3" fmla="*/ 656948 h 949911"/>
              <a:gd name="connsiteX4" fmla="*/ 1402672 w 5353235"/>
              <a:gd name="connsiteY4" fmla="*/ 603682 h 949911"/>
              <a:gd name="connsiteX5" fmla="*/ 1890944 w 5353235"/>
              <a:gd name="connsiteY5" fmla="*/ 488272 h 949911"/>
              <a:gd name="connsiteX6" fmla="*/ 2423604 w 5353235"/>
              <a:gd name="connsiteY6" fmla="*/ 319596 h 949911"/>
              <a:gd name="connsiteX7" fmla="*/ 2778711 w 5353235"/>
              <a:gd name="connsiteY7" fmla="*/ 150920 h 949911"/>
              <a:gd name="connsiteX8" fmla="*/ 2911876 w 5353235"/>
              <a:gd name="connsiteY8" fmla="*/ 88777 h 949911"/>
              <a:gd name="connsiteX9" fmla="*/ 3062796 w 5353235"/>
              <a:gd name="connsiteY9" fmla="*/ 0 h 949911"/>
              <a:gd name="connsiteX10" fmla="*/ 5353235 w 5353235"/>
              <a:gd name="connsiteY10" fmla="*/ 949911 h 949911"/>
              <a:gd name="connsiteX0" fmla="*/ 1240166 w 6593401"/>
              <a:gd name="connsiteY0" fmla="*/ 692458 h 949911"/>
              <a:gd name="connsiteX1" fmla="*/ 0 w 6593401"/>
              <a:gd name="connsiteY1" fmla="*/ 728503 h 949911"/>
              <a:gd name="connsiteX2" fmla="*/ 1630783 w 6593401"/>
              <a:gd name="connsiteY2" fmla="*/ 692458 h 949911"/>
              <a:gd name="connsiteX3" fmla="*/ 2243343 w 6593401"/>
              <a:gd name="connsiteY3" fmla="*/ 656948 h 949911"/>
              <a:gd name="connsiteX4" fmla="*/ 2642838 w 6593401"/>
              <a:gd name="connsiteY4" fmla="*/ 603682 h 949911"/>
              <a:gd name="connsiteX5" fmla="*/ 3131110 w 6593401"/>
              <a:gd name="connsiteY5" fmla="*/ 488272 h 949911"/>
              <a:gd name="connsiteX6" fmla="*/ 3663770 w 6593401"/>
              <a:gd name="connsiteY6" fmla="*/ 319596 h 949911"/>
              <a:gd name="connsiteX7" fmla="*/ 4018877 w 6593401"/>
              <a:gd name="connsiteY7" fmla="*/ 150920 h 949911"/>
              <a:gd name="connsiteX8" fmla="*/ 4152042 w 6593401"/>
              <a:gd name="connsiteY8" fmla="*/ 88777 h 949911"/>
              <a:gd name="connsiteX9" fmla="*/ 4302962 w 6593401"/>
              <a:gd name="connsiteY9" fmla="*/ 0 h 949911"/>
              <a:gd name="connsiteX10" fmla="*/ 6593401 w 6593401"/>
              <a:gd name="connsiteY10" fmla="*/ 949911 h 949911"/>
              <a:gd name="connsiteX0" fmla="*/ 1240166 w 6593401"/>
              <a:gd name="connsiteY0" fmla="*/ 710297 h 949911"/>
              <a:gd name="connsiteX1" fmla="*/ 0 w 6593401"/>
              <a:gd name="connsiteY1" fmla="*/ 728503 h 949911"/>
              <a:gd name="connsiteX2" fmla="*/ 1630783 w 6593401"/>
              <a:gd name="connsiteY2" fmla="*/ 692458 h 949911"/>
              <a:gd name="connsiteX3" fmla="*/ 2243343 w 6593401"/>
              <a:gd name="connsiteY3" fmla="*/ 656948 h 949911"/>
              <a:gd name="connsiteX4" fmla="*/ 2642838 w 6593401"/>
              <a:gd name="connsiteY4" fmla="*/ 603682 h 949911"/>
              <a:gd name="connsiteX5" fmla="*/ 3131110 w 6593401"/>
              <a:gd name="connsiteY5" fmla="*/ 488272 h 949911"/>
              <a:gd name="connsiteX6" fmla="*/ 3663770 w 6593401"/>
              <a:gd name="connsiteY6" fmla="*/ 319596 h 949911"/>
              <a:gd name="connsiteX7" fmla="*/ 4018877 w 6593401"/>
              <a:gd name="connsiteY7" fmla="*/ 150920 h 949911"/>
              <a:gd name="connsiteX8" fmla="*/ 4152042 w 6593401"/>
              <a:gd name="connsiteY8" fmla="*/ 88777 h 949911"/>
              <a:gd name="connsiteX9" fmla="*/ 4302962 w 6593401"/>
              <a:gd name="connsiteY9" fmla="*/ 0 h 949911"/>
              <a:gd name="connsiteX10" fmla="*/ 6593401 w 6593401"/>
              <a:gd name="connsiteY10" fmla="*/ 949911 h 949911"/>
              <a:gd name="connsiteX0" fmla="*/ 1240166 w 5344313"/>
              <a:gd name="connsiteY0" fmla="*/ 710297 h 728503"/>
              <a:gd name="connsiteX1" fmla="*/ 0 w 5344313"/>
              <a:gd name="connsiteY1" fmla="*/ 728503 h 728503"/>
              <a:gd name="connsiteX2" fmla="*/ 1630783 w 5344313"/>
              <a:gd name="connsiteY2" fmla="*/ 692458 h 728503"/>
              <a:gd name="connsiteX3" fmla="*/ 2243343 w 5344313"/>
              <a:gd name="connsiteY3" fmla="*/ 656948 h 728503"/>
              <a:gd name="connsiteX4" fmla="*/ 2642838 w 5344313"/>
              <a:gd name="connsiteY4" fmla="*/ 603682 h 728503"/>
              <a:gd name="connsiteX5" fmla="*/ 3131110 w 5344313"/>
              <a:gd name="connsiteY5" fmla="*/ 488272 h 728503"/>
              <a:gd name="connsiteX6" fmla="*/ 3663770 w 5344313"/>
              <a:gd name="connsiteY6" fmla="*/ 319596 h 728503"/>
              <a:gd name="connsiteX7" fmla="*/ 4018877 w 5344313"/>
              <a:gd name="connsiteY7" fmla="*/ 150920 h 728503"/>
              <a:gd name="connsiteX8" fmla="*/ 4152042 w 5344313"/>
              <a:gd name="connsiteY8" fmla="*/ 88777 h 728503"/>
              <a:gd name="connsiteX9" fmla="*/ 4302962 w 5344313"/>
              <a:gd name="connsiteY9" fmla="*/ 0 h 728503"/>
              <a:gd name="connsiteX10" fmla="*/ 5344313 w 5344313"/>
              <a:gd name="connsiteY10" fmla="*/ 441508 h 728503"/>
              <a:gd name="connsiteX0" fmla="*/ 1240166 w 5362158"/>
              <a:gd name="connsiteY0" fmla="*/ 710297 h 728503"/>
              <a:gd name="connsiteX1" fmla="*/ 0 w 5362158"/>
              <a:gd name="connsiteY1" fmla="*/ 728503 h 728503"/>
              <a:gd name="connsiteX2" fmla="*/ 1630783 w 5362158"/>
              <a:gd name="connsiteY2" fmla="*/ 692458 h 728503"/>
              <a:gd name="connsiteX3" fmla="*/ 2243343 w 5362158"/>
              <a:gd name="connsiteY3" fmla="*/ 656948 h 728503"/>
              <a:gd name="connsiteX4" fmla="*/ 2642838 w 5362158"/>
              <a:gd name="connsiteY4" fmla="*/ 603682 h 728503"/>
              <a:gd name="connsiteX5" fmla="*/ 3131110 w 5362158"/>
              <a:gd name="connsiteY5" fmla="*/ 488272 h 728503"/>
              <a:gd name="connsiteX6" fmla="*/ 3663770 w 5362158"/>
              <a:gd name="connsiteY6" fmla="*/ 319596 h 728503"/>
              <a:gd name="connsiteX7" fmla="*/ 4018877 w 5362158"/>
              <a:gd name="connsiteY7" fmla="*/ 150920 h 728503"/>
              <a:gd name="connsiteX8" fmla="*/ 4152042 w 5362158"/>
              <a:gd name="connsiteY8" fmla="*/ 88777 h 728503"/>
              <a:gd name="connsiteX9" fmla="*/ 4302962 w 5362158"/>
              <a:gd name="connsiteY9" fmla="*/ 0 h 728503"/>
              <a:gd name="connsiteX10" fmla="*/ 5362158 w 5362158"/>
              <a:gd name="connsiteY10" fmla="*/ 423669 h 72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2158" h="728503">
                <a:moveTo>
                  <a:pt x="1240166" y="710297"/>
                </a:moveTo>
                <a:lnTo>
                  <a:pt x="0" y="728503"/>
                </a:lnTo>
                <a:lnTo>
                  <a:pt x="1630783" y="692458"/>
                </a:lnTo>
                <a:lnTo>
                  <a:pt x="2243343" y="656948"/>
                </a:lnTo>
                <a:lnTo>
                  <a:pt x="2642838" y="603682"/>
                </a:lnTo>
                <a:lnTo>
                  <a:pt x="3131110" y="488272"/>
                </a:lnTo>
                <a:lnTo>
                  <a:pt x="3663770" y="319596"/>
                </a:lnTo>
                <a:lnTo>
                  <a:pt x="4018877" y="150920"/>
                </a:lnTo>
                <a:lnTo>
                  <a:pt x="4152042" y="88777"/>
                </a:lnTo>
                <a:lnTo>
                  <a:pt x="4302962" y="0"/>
                </a:lnTo>
                <a:lnTo>
                  <a:pt x="5362158" y="423669"/>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endCxn id="10" idx="18"/>
          </p:cNvCxnSpPr>
          <p:nvPr/>
        </p:nvCxnSpPr>
        <p:spPr>
          <a:xfrm flipV="1">
            <a:off x="6824491" y="3643357"/>
            <a:ext cx="1415241" cy="311644"/>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33 Conector recto"/>
          <p:cNvCxnSpPr/>
          <p:nvPr/>
        </p:nvCxnSpPr>
        <p:spPr>
          <a:xfrm>
            <a:off x="6086397" y="5283562"/>
            <a:ext cx="469560" cy="5716"/>
          </a:xfrm>
          <a:prstGeom prst="line">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086397" y="5518083"/>
            <a:ext cx="46956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095275" y="5777014"/>
            <a:ext cx="469560" cy="0"/>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749944" y="5098896"/>
            <a:ext cx="1210268" cy="369332"/>
          </a:xfrm>
          <a:prstGeom prst="rect">
            <a:avLst/>
          </a:prstGeom>
          <a:noFill/>
        </p:spPr>
        <p:txBody>
          <a:bodyPr wrap="none" rtlCol="0">
            <a:spAutoFit/>
          </a:bodyPr>
          <a:lstStyle/>
          <a:p>
            <a:r>
              <a:rPr lang="en-US" dirty="0"/>
              <a:t>Breakpoint</a:t>
            </a:r>
          </a:p>
        </p:txBody>
      </p:sp>
      <p:sp>
        <p:nvSpPr>
          <p:cNvPr id="29" name="TextBox 28"/>
          <p:cNvSpPr txBox="1"/>
          <p:nvPr/>
        </p:nvSpPr>
        <p:spPr>
          <a:xfrm>
            <a:off x="6761885" y="5344103"/>
            <a:ext cx="725263" cy="369332"/>
          </a:xfrm>
          <a:prstGeom prst="rect">
            <a:avLst/>
          </a:prstGeom>
          <a:noFill/>
        </p:spPr>
        <p:txBody>
          <a:bodyPr wrap="none" rtlCol="0">
            <a:spAutoFit/>
          </a:bodyPr>
          <a:lstStyle/>
          <a:p>
            <a:r>
              <a:rPr lang="en-US" dirty="0"/>
              <a:t>Setup</a:t>
            </a:r>
          </a:p>
        </p:txBody>
      </p:sp>
      <p:sp>
        <p:nvSpPr>
          <p:cNvPr id="31" name="TextBox 30"/>
          <p:cNvSpPr txBox="1"/>
          <p:nvPr/>
        </p:nvSpPr>
        <p:spPr>
          <a:xfrm>
            <a:off x="6761885" y="5592348"/>
            <a:ext cx="1354666" cy="369332"/>
          </a:xfrm>
          <a:prstGeom prst="rect">
            <a:avLst/>
          </a:prstGeom>
          <a:noFill/>
        </p:spPr>
        <p:txBody>
          <a:bodyPr wrap="none" rtlCol="0">
            <a:spAutoFit/>
          </a:bodyPr>
          <a:lstStyle/>
          <a:p>
            <a:r>
              <a:rPr lang="en-US" dirty="0"/>
              <a:t>Wave height</a:t>
            </a:r>
          </a:p>
        </p:txBody>
      </p:sp>
      <p:sp>
        <p:nvSpPr>
          <p:cNvPr id="12" name="TextBox 11"/>
          <p:cNvSpPr txBox="1"/>
          <p:nvPr/>
        </p:nvSpPr>
        <p:spPr>
          <a:xfrm>
            <a:off x="3220672" y="959456"/>
            <a:ext cx="5409173" cy="923330"/>
          </a:xfrm>
          <a:prstGeom prst="rect">
            <a:avLst/>
          </a:prstGeom>
          <a:noFill/>
        </p:spPr>
        <p:txBody>
          <a:bodyPr wrap="none" rtlCol="0">
            <a:spAutoFit/>
          </a:bodyPr>
          <a:lstStyle/>
          <a:p>
            <a:pPr algn="ctr"/>
            <a:r>
              <a:rPr lang="en-US" i="1" dirty="0"/>
              <a:t>The highest waves in the wave group produce a higher </a:t>
            </a:r>
          </a:p>
          <a:p>
            <a:pPr algn="ctr"/>
            <a:r>
              <a:rPr lang="en-US" i="1" dirty="0"/>
              <a:t>setup than the smallest waves: wave group modulation </a:t>
            </a:r>
          </a:p>
          <a:p>
            <a:pPr algn="ctr"/>
            <a:r>
              <a:rPr lang="en-US" i="1" dirty="0"/>
              <a:t>of the wave setup</a:t>
            </a:r>
          </a:p>
        </p:txBody>
      </p:sp>
      <p:cxnSp>
        <p:nvCxnSpPr>
          <p:cNvPr id="32" name="Straight Arrow Connector 31"/>
          <p:cNvCxnSpPr/>
          <p:nvPr/>
        </p:nvCxnSpPr>
        <p:spPr>
          <a:xfrm>
            <a:off x="624693" y="5503935"/>
            <a:ext cx="1380744"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24693" y="4530268"/>
            <a:ext cx="0" cy="97366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65043" y="4416424"/>
            <a:ext cx="276038" cy="369332"/>
          </a:xfrm>
          <a:prstGeom prst="rect">
            <a:avLst/>
          </a:prstGeom>
          <a:noFill/>
        </p:spPr>
        <p:txBody>
          <a:bodyPr wrap="none" rtlCol="0">
            <a:spAutoFit/>
          </a:bodyPr>
          <a:lstStyle/>
          <a:p>
            <a:r>
              <a:rPr lang="en-US" dirty="0">
                <a:solidFill>
                  <a:schemeClr val="tx1">
                    <a:lumMod val="50000"/>
                    <a:lumOff val="50000"/>
                  </a:schemeClr>
                </a:solidFill>
              </a:rPr>
              <a:t>z</a:t>
            </a:r>
          </a:p>
        </p:txBody>
      </p:sp>
      <p:sp>
        <p:nvSpPr>
          <p:cNvPr id="35" name="TextBox 34"/>
          <p:cNvSpPr txBox="1"/>
          <p:nvPr/>
        </p:nvSpPr>
        <p:spPr>
          <a:xfrm>
            <a:off x="1989470" y="5288927"/>
            <a:ext cx="2462405" cy="369332"/>
          </a:xfrm>
          <a:prstGeom prst="rect">
            <a:avLst/>
          </a:prstGeom>
          <a:noFill/>
        </p:spPr>
        <p:txBody>
          <a:bodyPr wrap="none" rtlCol="0">
            <a:spAutoFit/>
          </a:bodyPr>
          <a:lstStyle/>
          <a:p>
            <a:r>
              <a:rPr lang="en-US" dirty="0">
                <a:solidFill>
                  <a:schemeClr val="tx1">
                    <a:lumMod val="50000"/>
                    <a:lumOff val="50000"/>
                  </a:schemeClr>
                </a:solidFill>
              </a:rPr>
              <a:t>x (cross-shore direction)</a:t>
            </a:r>
          </a:p>
        </p:txBody>
      </p:sp>
      <p:cxnSp>
        <p:nvCxnSpPr>
          <p:cNvPr id="36" name="22 Conector recto de flecha"/>
          <p:cNvCxnSpPr/>
          <p:nvPr/>
        </p:nvCxnSpPr>
        <p:spPr>
          <a:xfrm>
            <a:off x="348852" y="2248929"/>
            <a:ext cx="1180161"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7" name="41 CuadroTexto"/>
          <p:cNvSpPr txBox="1"/>
          <p:nvPr/>
        </p:nvSpPr>
        <p:spPr>
          <a:xfrm>
            <a:off x="252920" y="1818935"/>
            <a:ext cx="2124290" cy="338554"/>
          </a:xfrm>
          <a:prstGeom prst="rect">
            <a:avLst/>
          </a:prstGeom>
          <a:noFill/>
        </p:spPr>
        <p:txBody>
          <a:bodyPr wrap="square" rtlCol="0">
            <a:spAutoFit/>
          </a:bodyPr>
          <a:lstStyle/>
          <a:p>
            <a:r>
              <a:rPr lang="en-US" sz="1600" b="1" dirty="0"/>
              <a:t>Incident wave groups</a:t>
            </a:r>
          </a:p>
        </p:txBody>
      </p:sp>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324" t="13014" r="7467" b="16045"/>
          <a:stretch/>
        </p:blipFill>
        <p:spPr>
          <a:xfrm>
            <a:off x="245741" y="2429879"/>
            <a:ext cx="2712854" cy="851092"/>
          </a:xfrm>
          <a:prstGeom prst="rect">
            <a:avLst/>
          </a:prstGeom>
        </p:spPr>
      </p:pic>
      <p:sp>
        <p:nvSpPr>
          <p:cNvPr id="39" name="Rectangle 38"/>
          <p:cNvSpPr/>
          <p:nvPr/>
        </p:nvSpPr>
        <p:spPr>
          <a:xfrm>
            <a:off x="1133856" y="2502464"/>
            <a:ext cx="192025" cy="9062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5611954" y="3058246"/>
            <a:ext cx="2896200" cy="1752381"/>
            <a:chOff x="5611954" y="3058246"/>
            <a:chExt cx="2896200" cy="1752381"/>
          </a:xfrm>
        </p:grpSpPr>
        <p:cxnSp>
          <p:nvCxnSpPr>
            <p:cNvPr id="20" name="Straight Connector 19"/>
            <p:cNvCxnSpPr/>
            <p:nvPr/>
          </p:nvCxnSpPr>
          <p:spPr>
            <a:xfrm flipV="1">
              <a:off x="5612398" y="3229903"/>
              <a:ext cx="2895756" cy="683291"/>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33 Conector recto"/>
            <p:cNvCxnSpPr/>
            <p:nvPr/>
          </p:nvCxnSpPr>
          <p:spPr>
            <a:xfrm flipH="1">
              <a:off x="5611954" y="3058246"/>
              <a:ext cx="446" cy="1752381"/>
            </a:xfrm>
            <a:prstGeom prst="line">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075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502507"/>
            <a:ext cx="91440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80802" y="66588"/>
            <a:ext cx="5350311" cy="369332"/>
          </a:xfrm>
          <a:prstGeom prst="rect">
            <a:avLst/>
          </a:prstGeom>
          <a:noFill/>
        </p:spPr>
        <p:txBody>
          <a:bodyPr wrap="none" rtlCol="0">
            <a:spAutoFit/>
          </a:bodyPr>
          <a:lstStyle/>
          <a:p>
            <a:r>
              <a:rPr lang="en-US" dirty="0"/>
              <a:t>IG WAVE GENERATION AND DISSIPATION MECHANISMS</a:t>
            </a:r>
          </a:p>
        </p:txBody>
      </p:sp>
      <p:pic>
        <p:nvPicPr>
          <p:cNvPr id="4"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6" name="TextBox 5"/>
          <p:cNvSpPr txBox="1"/>
          <p:nvPr/>
        </p:nvSpPr>
        <p:spPr>
          <a:xfrm>
            <a:off x="365043" y="905968"/>
            <a:ext cx="8365108" cy="923330"/>
          </a:xfrm>
          <a:prstGeom prst="rect">
            <a:avLst/>
          </a:prstGeom>
          <a:noFill/>
        </p:spPr>
        <p:txBody>
          <a:bodyPr wrap="square" rtlCol="0">
            <a:spAutoFit/>
          </a:bodyPr>
          <a:lstStyle/>
          <a:p>
            <a:pPr algn="just"/>
            <a:r>
              <a:rPr lang="en-US" b="1" dirty="0"/>
              <a:t>3. BORE MERGING or BORE-BORE CAPTURE (BBC) MECHANISM: Huntley and Bowen, 1975; Huntley and Bowen, 1974; Bradshaw, 1980; </a:t>
            </a:r>
            <a:r>
              <a:rPr lang="en-US" b="1" dirty="0" err="1"/>
              <a:t>Mase</a:t>
            </a:r>
            <a:r>
              <a:rPr lang="en-US" b="1" dirty="0"/>
              <a:t>, 1989; </a:t>
            </a:r>
            <a:r>
              <a:rPr lang="en-US" b="1" dirty="0" err="1"/>
              <a:t>Sénéchal</a:t>
            </a:r>
            <a:r>
              <a:rPr lang="en-US" b="1" dirty="0"/>
              <a:t> et al. 2001; Marche et al., 2007; </a:t>
            </a:r>
            <a:r>
              <a:rPr lang="en-US" b="1" dirty="0" err="1"/>
              <a:t>Tissier</a:t>
            </a:r>
            <a:r>
              <a:rPr lang="en-US" b="1" dirty="0"/>
              <a:t> et al. 2017 ….</a:t>
            </a:r>
            <a:endParaRPr lang="en-US" dirty="0"/>
          </a:p>
        </p:txBody>
      </p:sp>
      <p:pic>
        <p:nvPicPr>
          <p:cNvPr id="5" name="Picture 4">
            <a:extLst>
              <a:ext uri="{FF2B5EF4-FFF2-40B4-BE49-F238E27FC236}">
                <a16:creationId xmlns:a16="http://schemas.microsoft.com/office/drawing/2014/main" id="{4CAF0735-5FF0-48A8-8F41-C8ED6A30B743}"/>
              </a:ext>
            </a:extLst>
          </p:cNvPr>
          <p:cNvPicPr>
            <a:picLocks noChangeAspect="1"/>
          </p:cNvPicPr>
          <p:nvPr/>
        </p:nvPicPr>
        <p:blipFill rotWithShape="1">
          <a:blip r:embed="rId3"/>
          <a:srcRect l="50000" t="10790" r="22222" b="20469"/>
          <a:stretch/>
        </p:blipFill>
        <p:spPr>
          <a:xfrm>
            <a:off x="2862579" y="1829298"/>
            <a:ext cx="3418842" cy="4759028"/>
          </a:xfrm>
          <a:prstGeom prst="rect">
            <a:avLst/>
          </a:prstGeom>
        </p:spPr>
      </p:pic>
      <p:sp>
        <p:nvSpPr>
          <p:cNvPr id="11" name="Rectangle 10">
            <a:extLst>
              <a:ext uri="{FF2B5EF4-FFF2-40B4-BE49-F238E27FC236}">
                <a16:creationId xmlns:a16="http://schemas.microsoft.com/office/drawing/2014/main" id="{E7AFF919-5735-4A87-9C7C-4BD0ECDD51EB}"/>
              </a:ext>
            </a:extLst>
          </p:cNvPr>
          <p:cNvSpPr/>
          <p:nvPr/>
        </p:nvSpPr>
        <p:spPr>
          <a:xfrm>
            <a:off x="721360" y="2953435"/>
            <a:ext cx="1899920" cy="2031325"/>
          </a:xfrm>
          <a:prstGeom prst="rect">
            <a:avLst/>
          </a:prstGeom>
        </p:spPr>
        <p:txBody>
          <a:bodyPr wrap="square">
            <a:spAutoFit/>
          </a:bodyPr>
          <a:lstStyle/>
          <a:p>
            <a:r>
              <a:rPr lang="en-US" dirty="0"/>
              <a:t>for the </a:t>
            </a:r>
            <a:r>
              <a:rPr lang="en-US" dirty="0" err="1"/>
              <a:t>bichromatic</a:t>
            </a:r>
            <a:r>
              <a:rPr lang="en-US" dirty="0"/>
              <a:t> wave case A-1 from van </a:t>
            </a:r>
            <a:r>
              <a:rPr lang="en-US" dirty="0" err="1"/>
              <a:t>Noorloos</a:t>
            </a:r>
            <a:r>
              <a:rPr lang="en-US" dirty="0"/>
              <a:t> (2003) lab experiment</a:t>
            </a:r>
          </a:p>
          <a:p>
            <a:endParaRPr lang="en-US" dirty="0"/>
          </a:p>
          <a:p>
            <a:r>
              <a:rPr lang="en-US" b="1" dirty="0" err="1"/>
              <a:t>Tissier</a:t>
            </a:r>
            <a:r>
              <a:rPr lang="en-US" b="1" dirty="0"/>
              <a:t> et al. 2017</a:t>
            </a:r>
            <a:endParaRPr lang="en-US" dirty="0"/>
          </a:p>
        </p:txBody>
      </p:sp>
    </p:spTree>
    <p:extLst>
      <p:ext uri="{BB962C8B-B14F-4D97-AF65-F5344CB8AC3E}">
        <p14:creationId xmlns:p14="http://schemas.microsoft.com/office/powerpoint/2010/main" val="1057858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502507"/>
            <a:ext cx="91440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80802" y="66588"/>
            <a:ext cx="5350311" cy="369332"/>
          </a:xfrm>
          <a:prstGeom prst="rect">
            <a:avLst/>
          </a:prstGeom>
          <a:noFill/>
        </p:spPr>
        <p:txBody>
          <a:bodyPr wrap="none" rtlCol="0">
            <a:spAutoFit/>
          </a:bodyPr>
          <a:lstStyle/>
          <a:p>
            <a:r>
              <a:rPr lang="en-US" dirty="0"/>
              <a:t>IG WAVE GENERATION AND DISSIPATION MECHANISMS</a:t>
            </a:r>
          </a:p>
        </p:txBody>
      </p:sp>
      <p:pic>
        <p:nvPicPr>
          <p:cNvPr id="4" name="7 Imagen" descr="logo.png"/>
          <p:cNvPicPr>
            <a:picLocks noChangeAspect="1"/>
          </p:cNvPicPr>
          <p:nvPr/>
        </p:nvPicPr>
        <p:blipFill>
          <a:blip r:embed="rId3" cstate="print"/>
          <a:srcRect t="10667" r="2778" b="20000"/>
          <a:stretch>
            <a:fillRect/>
          </a:stretch>
        </p:blipFill>
        <p:spPr>
          <a:xfrm>
            <a:off x="0" y="1"/>
            <a:ext cx="1247555" cy="667264"/>
          </a:xfrm>
          <a:prstGeom prst="rect">
            <a:avLst/>
          </a:prstGeom>
        </p:spPr>
      </p:pic>
      <p:sp>
        <p:nvSpPr>
          <p:cNvPr id="5" name="TextBox 4"/>
          <p:cNvSpPr txBox="1"/>
          <p:nvPr/>
        </p:nvSpPr>
        <p:spPr>
          <a:xfrm>
            <a:off x="296109" y="938426"/>
            <a:ext cx="3735638" cy="461665"/>
          </a:xfrm>
          <a:prstGeom prst="rect">
            <a:avLst/>
          </a:prstGeom>
          <a:noFill/>
        </p:spPr>
        <p:txBody>
          <a:bodyPr wrap="none" rtlCol="0">
            <a:spAutoFit/>
          </a:bodyPr>
          <a:lstStyle/>
          <a:p>
            <a:r>
              <a:rPr lang="en-US" sz="2400" b="1" dirty="0">
                <a:solidFill>
                  <a:srgbClr val="C00000"/>
                </a:solidFill>
              </a:rPr>
              <a:t>GENERATION MECHANISMS</a:t>
            </a:r>
          </a:p>
        </p:txBody>
      </p:sp>
      <p:graphicFrame>
        <p:nvGraphicFramePr>
          <p:cNvPr id="6" name="Object 5"/>
          <p:cNvGraphicFramePr>
            <a:graphicFrameLocks noChangeAspect="1"/>
          </p:cNvGraphicFramePr>
          <p:nvPr>
            <p:extLst>
              <p:ext uri="{D42A27DB-BD31-4B8C-83A1-F6EECF244321}">
                <p14:modId xmlns:p14="http://schemas.microsoft.com/office/powerpoint/2010/main" val="439059982"/>
              </p:ext>
            </p:extLst>
          </p:nvPr>
        </p:nvGraphicFramePr>
        <p:xfrm>
          <a:off x="2036763" y="2613025"/>
          <a:ext cx="5240337" cy="2006600"/>
        </p:xfrm>
        <a:graphic>
          <a:graphicData uri="http://schemas.openxmlformats.org/presentationml/2006/ole">
            <mc:AlternateContent xmlns:mc="http://schemas.openxmlformats.org/markup-compatibility/2006">
              <mc:Choice xmlns:v="urn:schemas-microsoft-com:vml" Requires="v">
                <p:oleObj spid="_x0000_s7624" name="Equation" r:id="rId4" imgW="2984400" imgH="1143000" progId="">
                  <p:embed/>
                </p:oleObj>
              </mc:Choice>
              <mc:Fallback>
                <p:oleObj name="Equation" r:id="rId4" imgW="2984400" imgH="1143000" progId="">
                  <p:embed/>
                  <p:pic>
                    <p:nvPicPr>
                      <p:cNvPr id="0" name="Picture 2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6763" y="2613025"/>
                        <a:ext cx="5240337" cy="200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23777" y="1622874"/>
            <a:ext cx="7002943" cy="646331"/>
          </a:xfrm>
          <a:prstGeom prst="rect">
            <a:avLst/>
          </a:prstGeom>
          <a:noFill/>
        </p:spPr>
        <p:txBody>
          <a:bodyPr wrap="none" rtlCol="0">
            <a:spAutoFit/>
          </a:bodyPr>
          <a:lstStyle/>
          <a:p>
            <a:r>
              <a:rPr lang="en-US" i="1" dirty="0" err="1"/>
              <a:t>Battjes</a:t>
            </a:r>
            <a:r>
              <a:rPr lang="en-US" i="1" dirty="0"/>
              <a:t>, J. A., H. J. </a:t>
            </a:r>
            <a:r>
              <a:rPr lang="en-US" i="1" dirty="0" err="1"/>
              <a:t>Bakkenes</a:t>
            </a:r>
            <a:r>
              <a:rPr lang="en-US" i="1" dirty="0"/>
              <a:t>, T. T. Janssen, and A. R. van </a:t>
            </a:r>
            <a:r>
              <a:rPr lang="en-US" i="1" dirty="0" err="1"/>
              <a:t>Dongeren</a:t>
            </a:r>
            <a:r>
              <a:rPr lang="en-US" i="1" dirty="0"/>
              <a:t> (2004),</a:t>
            </a:r>
          </a:p>
          <a:p>
            <a:r>
              <a:rPr lang="en-US" i="1" dirty="0"/>
              <a:t> Shoaling of subharmonic gravity waves, J. </a:t>
            </a:r>
            <a:r>
              <a:rPr lang="en-US" i="1" dirty="0" err="1"/>
              <a:t>Geophys</a:t>
            </a:r>
            <a:r>
              <a:rPr lang="en-US" i="1" dirty="0"/>
              <a:t>. Res., 109, C02009.</a:t>
            </a:r>
            <a:endParaRPr lang="en-US" dirty="0"/>
          </a:p>
        </p:txBody>
      </p:sp>
      <p:sp>
        <p:nvSpPr>
          <p:cNvPr id="8" name="TextBox 7"/>
          <p:cNvSpPr txBox="1"/>
          <p:nvPr/>
        </p:nvSpPr>
        <p:spPr>
          <a:xfrm>
            <a:off x="623777" y="5068475"/>
            <a:ext cx="5267724" cy="369332"/>
          </a:xfrm>
          <a:prstGeom prst="rect">
            <a:avLst/>
          </a:prstGeom>
          <a:noFill/>
        </p:spPr>
        <p:txBody>
          <a:bodyPr wrap="none" rtlCol="0">
            <a:spAutoFit/>
          </a:bodyPr>
          <a:lstStyle/>
          <a:p>
            <a:r>
              <a:rPr lang="en-US" b="1" i="1" dirty="0">
                <a:solidFill>
                  <a:srgbClr val="C00000"/>
                </a:solidFill>
              </a:rPr>
              <a:t>Breakpoint mechanism is dominant over steep slopes</a:t>
            </a:r>
          </a:p>
        </p:txBody>
      </p:sp>
      <p:graphicFrame>
        <p:nvGraphicFramePr>
          <p:cNvPr id="9" name="Object 8"/>
          <p:cNvGraphicFramePr>
            <a:graphicFrameLocks noChangeAspect="1"/>
          </p:cNvGraphicFramePr>
          <p:nvPr>
            <p:extLst>
              <p:ext uri="{D42A27DB-BD31-4B8C-83A1-F6EECF244321}">
                <p14:modId xmlns:p14="http://schemas.microsoft.com/office/powerpoint/2010/main" val="881191694"/>
              </p:ext>
            </p:extLst>
          </p:nvPr>
        </p:nvGraphicFramePr>
        <p:xfrm>
          <a:off x="5988050" y="5080620"/>
          <a:ext cx="623888" cy="357187"/>
        </p:xfrm>
        <a:graphic>
          <a:graphicData uri="http://schemas.openxmlformats.org/presentationml/2006/ole">
            <mc:AlternateContent xmlns:mc="http://schemas.openxmlformats.org/markup-compatibility/2006">
              <mc:Choice xmlns:v="urn:schemas-microsoft-com:vml" Requires="v">
                <p:oleObj spid="_x0000_s7625" name="Equation" r:id="rId6" imgW="355320" imgH="203040" progId="">
                  <p:embed/>
                </p:oleObj>
              </mc:Choice>
              <mc:Fallback>
                <p:oleObj name="Equation" r:id="rId6" imgW="355320" imgH="203040" progId="">
                  <p:embed/>
                  <p:pic>
                    <p:nvPicPr>
                      <p:cNvPr id="0" name="Picture 2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8050" y="5080620"/>
                        <a:ext cx="623888" cy="357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623777" y="5519111"/>
            <a:ext cx="5054974" cy="369332"/>
          </a:xfrm>
          <a:prstGeom prst="rect">
            <a:avLst/>
          </a:prstGeom>
          <a:noFill/>
        </p:spPr>
        <p:txBody>
          <a:bodyPr wrap="none" rtlCol="0">
            <a:spAutoFit/>
          </a:bodyPr>
          <a:lstStyle/>
          <a:p>
            <a:r>
              <a:rPr lang="en-US" b="1" i="1" dirty="0">
                <a:solidFill>
                  <a:srgbClr val="C00000"/>
                </a:solidFill>
              </a:rPr>
              <a:t>Bound-wave shoaling is dominant over mild-slopes</a:t>
            </a:r>
          </a:p>
        </p:txBody>
      </p:sp>
      <p:graphicFrame>
        <p:nvGraphicFramePr>
          <p:cNvPr id="13" name="Object 12"/>
          <p:cNvGraphicFramePr>
            <a:graphicFrameLocks noChangeAspect="1"/>
          </p:cNvGraphicFramePr>
          <p:nvPr>
            <p:extLst>
              <p:ext uri="{D42A27DB-BD31-4B8C-83A1-F6EECF244321}">
                <p14:modId xmlns:p14="http://schemas.microsoft.com/office/powerpoint/2010/main" val="4166425807"/>
              </p:ext>
            </p:extLst>
          </p:nvPr>
        </p:nvGraphicFramePr>
        <p:xfrm>
          <a:off x="5741988" y="5536883"/>
          <a:ext cx="869950" cy="357187"/>
        </p:xfrm>
        <a:graphic>
          <a:graphicData uri="http://schemas.openxmlformats.org/presentationml/2006/ole">
            <mc:AlternateContent xmlns:mc="http://schemas.openxmlformats.org/markup-compatibility/2006">
              <mc:Choice xmlns:v="urn:schemas-microsoft-com:vml" Requires="v">
                <p:oleObj spid="_x0000_s7626" name="Equation" r:id="rId8" imgW="495000" imgH="203040" progId="">
                  <p:embed/>
                </p:oleObj>
              </mc:Choice>
              <mc:Fallback>
                <p:oleObj name="Equation" r:id="rId8" imgW="495000" imgH="203040" progId="">
                  <p:embed/>
                  <p:pic>
                    <p:nvPicPr>
                      <p:cNvPr id="0" name="Picture 2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1988" y="5536883"/>
                        <a:ext cx="869950" cy="357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a:extLst>
              <a:ext uri="{FF2B5EF4-FFF2-40B4-BE49-F238E27FC236}">
                <a16:creationId xmlns:a16="http://schemas.microsoft.com/office/drawing/2014/main" id="{CC55690F-1B1F-4817-9A56-80D35E2FF097}"/>
              </a:ext>
            </a:extLst>
          </p:cNvPr>
          <p:cNvSpPr/>
          <p:nvPr/>
        </p:nvSpPr>
        <p:spPr>
          <a:xfrm>
            <a:off x="623777" y="6031899"/>
            <a:ext cx="8208879" cy="646331"/>
          </a:xfrm>
          <a:prstGeom prst="rect">
            <a:avLst/>
          </a:prstGeom>
        </p:spPr>
        <p:txBody>
          <a:bodyPr wrap="square">
            <a:spAutoFit/>
          </a:bodyPr>
          <a:lstStyle/>
          <a:p>
            <a:r>
              <a:rPr lang="en-US" dirty="0">
                <a:solidFill>
                  <a:srgbClr val="2E2E2E"/>
                </a:solidFill>
                <a:latin typeface="NexusSerif"/>
              </a:rPr>
              <a:t>BBC or Bore merging seems to be a less dominant mechanism for IG wave generation (according to the results of </a:t>
            </a:r>
            <a:r>
              <a:rPr lang="en-US" dirty="0" err="1">
                <a:solidFill>
                  <a:srgbClr val="2E2E2E"/>
                </a:solidFill>
                <a:latin typeface="NexusSerif"/>
              </a:rPr>
              <a:t>Tissier</a:t>
            </a:r>
            <a:r>
              <a:rPr lang="en-US" dirty="0">
                <a:solidFill>
                  <a:srgbClr val="2E2E2E"/>
                </a:solidFill>
                <a:latin typeface="NexusSerif"/>
              </a:rPr>
              <a:t> et al., 2017)</a:t>
            </a:r>
          </a:p>
        </p:txBody>
      </p:sp>
    </p:spTree>
    <p:extLst>
      <p:ext uri="{BB962C8B-B14F-4D97-AF65-F5344CB8AC3E}">
        <p14:creationId xmlns:p14="http://schemas.microsoft.com/office/powerpoint/2010/main" val="2275929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502507"/>
            <a:ext cx="91440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6" name="TextBox 5"/>
          <p:cNvSpPr txBox="1"/>
          <p:nvPr/>
        </p:nvSpPr>
        <p:spPr>
          <a:xfrm>
            <a:off x="3880802" y="66588"/>
            <a:ext cx="5350311" cy="369332"/>
          </a:xfrm>
          <a:prstGeom prst="rect">
            <a:avLst/>
          </a:prstGeom>
          <a:noFill/>
        </p:spPr>
        <p:txBody>
          <a:bodyPr wrap="none" rtlCol="0">
            <a:spAutoFit/>
          </a:bodyPr>
          <a:lstStyle/>
          <a:p>
            <a:r>
              <a:rPr lang="en-US" dirty="0"/>
              <a:t>IG WAVE GENERATION AND DISSIPATION MECHANISMS</a:t>
            </a:r>
          </a:p>
        </p:txBody>
      </p:sp>
      <p:sp>
        <p:nvSpPr>
          <p:cNvPr id="7" name="TextBox 6"/>
          <p:cNvSpPr txBox="1"/>
          <p:nvPr/>
        </p:nvSpPr>
        <p:spPr>
          <a:xfrm>
            <a:off x="296109" y="823005"/>
            <a:ext cx="3655424" cy="461665"/>
          </a:xfrm>
          <a:prstGeom prst="rect">
            <a:avLst/>
          </a:prstGeom>
          <a:noFill/>
        </p:spPr>
        <p:txBody>
          <a:bodyPr wrap="none" rtlCol="0">
            <a:spAutoFit/>
          </a:bodyPr>
          <a:lstStyle/>
          <a:p>
            <a:r>
              <a:rPr lang="en-US" sz="2400" b="1" dirty="0">
                <a:solidFill>
                  <a:srgbClr val="C00000"/>
                </a:solidFill>
              </a:rPr>
              <a:t>DISSIPATION MECHANISMS</a:t>
            </a:r>
          </a:p>
        </p:txBody>
      </p:sp>
      <p:sp>
        <p:nvSpPr>
          <p:cNvPr id="9" name="3 Rectángulo"/>
          <p:cNvSpPr/>
          <p:nvPr/>
        </p:nvSpPr>
        <p:spPr>
          <a:xfrm>
            <a:off x="296109" y="1673442"/>
            <a:ext cx="8382000" cy="3416320"/>
          </a:xfrm>
          <a:prstGeom prst="rect">
            <a:avLst/>
          </a:prstGeom>
        </p:spPr>
        <p:txBody>
          <a:bodyPr wrap="square">
            <a:spAutoFit/>
          </a:bodyPr>
          <a:lstStyle/>
          <a:p>
            <a:pPr marL="457200" indent="-457200" algn="just">
              <a:buFont typeface="Arial" panose="020B0604020202020204" pitchFamily="34" charset="0"/>
              <a:buChar char="•"/>
            </a:pPr>
            <a:r>
              <a:rPr lang="en-US" sz="2400" dirty="0"/>
              <a:t> Bottom friction (Henderson and Bowen, 2002; de Bakker et al., 2014).</a:t>
            </a:r>
          </a:p>
          <a:p>
            <a:pPr marL="457200" indent="-457200" algn="just">
              <a:buFont typeface="Arial" panose="020B0604020202020204" pitchFamily="34" charset="0"/>
              <a:buChar char="•"/>
            </a:pPr>
            <a:r>
              <a:rPr lang="en-US" sz="2400" dirty="0"/>
              <a:t> Non-linear energy transfer back to sea-swell frequencies through triad interaction (Henderson et al., 2006; Thomson et al., 2006; </a:t>
            </a:r>
            <a:r>
              <a:rPr lang="en-US" sz="2400" dirty="0" err="1"/>
              <a:t>Guedes</a:t>
            </a:r>
            <a:r>
              <a:rPr lang="en-US" sz="2400" dirty="0"/>
              <a:t> et al., 2013).</a:t>
            </a:r>
          </a:p>
          <a:p>
            <a:pPr marL="457200" indent="-457200" algn="just">
              <a:buFont typeface="Arial" panose="020B0604020202020204" pitchFamily="34" charset="0"/>
              <a:buChar char="•"/>
            </a:pPr>
            <a:r>
              <a:rPr lang="en-US" sz="2400" dirty="0"/>
              <a:t> IG wave breaking (</a:t>
            </a:r>
            <a:r>
              <a:rPr lang="en-US" sz="2400" dirty="0" err="1"/>
              <a:t>Battjes</a:t>
            </a:r>
            <a:r>
              <a:rPr lang="en-US" sz="2400" dirty="0"/>
              <a:t> et al., 2004; Van </a:t>
            </a:r>
            <a:r>
              <a:rPr lang="en-US" sz="2400" dirty="0" err="1"/>
              <a:t>Dongeren</a:t>
            </a:r>
            <a:r>
              <a:rPr lang="en-US" sz="2400" dirty="0"/>
              <a:t> et al., 2007; Lin and </a:t>
            </a:r>
            <a:r>
              <a:rPr lang="en-US" sz="2400" dirty="0" err="1"/>
              <a:t>Hwung</a:t>
            </a:r>
            <a:r>
              <a:rPr lang="en-US" sz="2400" dirty="0"/>
              <a:t>, 2012; </a:t>
            </a:r>
            <a:r>
              <a:rPr lang="en-US" sz="2400" dirty="0" err="1"/>
              <a:t>Nazaka</a:t>
            </a:r>
            <a:r>
              <a:rPr lang="en-US" sz="2400" dirty="0"/>
              <a:t> and Hino, 1991).</a:t>
            </a:r>
          </a:p>
          <a:p>
            <a:pPr marL="457200" indent="-457200" algn="just">
              <a:buFont typeface="Arial" panose="020B0604020202020204" pitchFamily="34" charset="0"/>
              <a:buChar char="•"/>
            </a:pPr>
            <a:r>
              <a:rPr lang="en-US" sz="2400" dirty="0"/>
              <a:t>Energy transfer thru non-linear interactions to lower periods.</a:t>
            </a:r>
          </a:p>
          <a:p>
            <a:pPr marL="457200" indent="-457200" algn="just">
              <a:buFont typeface="Arial" panose="020B0604020202020204" pitchFamily="34" charset="0"/>
              <a:buChar char="•"/>
            </a:pPr>
            <a:endParaRPr lang="en-US" sz="2400" dirty="0"/>
          </a:p>
        </p:txBody>
      </p:sp>
      <p:sp>
        <p:nvSpPr>
          <p:cNvPr id="10" name="4 CuadroTexto"/>
          <p:cNvSpPr txBox="1"/>
          <p:nvPr/>
        </p:nvSpPr>
        <p:spPr>
          <a:xfrm>
            <a:off x="372309" y="5089762"/>
            <a:ext cx="8229600" cy="707886"/>
          </a:xfrm>
          <a:prstGeom prst="rect">
            <a:avLst/>
          </a:prstGeom>
          <a:noFill/>
        </p:spPr>
        <p:txBody>
          <a:bodyPr wrap="square" rtlCol="0">
            <a:spAutoFit/>
          </a:bodyPr>
          <a:lstStyle/>
          <a:p>
            <a:pPr algn="just"/>
            <a:r>
              <a:rPr lang="en-US" sz="2000" i="1" dirty="0"/>
              <a:t>It is not clear which is the main dissipation mechanism and it might depend on the beach slope and on the frequency of the IG components.</a:t>
            </a:r>
          </a:p>
        </p:txBody>
      </p:sp>
    </p:spTree>
    <p:extLst>
      <p:ext uri="{BB962C8B-B14F-4D97-AF65-F5344CB8AC3E}">
        <p14:creationId xmlns:p14="http://schemas.microsoft.com/office/powerpoint/2010/main" val="905886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502507"/>
            <a:ext cx="9144000"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6" name="TextBox 5"/>
          <p:cNvSpPr txBox="1"/>
          <p:nvPr/>
        </p:nvSpPr>
        <p:spPr>
          <a:xfrm>
            <a:off x="5668112" y="84046"/>
            <a:ext cx="3475888" cy="369332"/>
          </a:xfrm>
          <a:prstGeom prst="rect">
            <a:avLst/>
          </a:prstGeom>
          <a:noFill/>
        </p:spPr>
        <p:txBody>
          <a:bodyPr wrap="none" rtlCol="0">
            <a:spAutoFit/>
          </a:bodyPr>
          <a:lstStyle/>
          <a:p>
            <a:r>
              <a:rPr lang="en-US" dirty="0"/>
              <a:t>IG WAVE MODELLING TECHNIQUES</a:t>
            </a:r>
          </a:p>
        </p:txBody>
      </p:sp>
      <p:sp>
        <p:nvSpPr>
          <p:cNvPr id="9" name="2 CuadroTexto"/>
          <p:cNvSpPr txBox="1"/>
          <p:nvPr/>
        </p:nvSpPr>
        <p:spPr>
          <a:xfrm>
            <a:off x="310978" y="969832"/>
            <a:ext cx="5700087" cy="461665"/>
          </a:xfrm>
          <a:prstGeom prst="rect">
            <a:avLst/>
          </a:prstGeom>
          <a:noFill/>
        </p:spPr>
        <p:txBody>
          <a:bodyPr wrap="none" rtlCol="0">
            <a:spAutoFit/>
          </a:bodyPr>
          <a:lstStyle/>
          <a:p>
            <a:r>
              <a:rPr lang="en-US" sz="2400" b="1" dirty="0">
                <a:solidFill>
                  <a:srgbClr val="00B050"/>
                </a:solidFill>
              </a:rPr>
              <a:t>MODELLING APPROACHES OR TECHNIQUES</a:t>
            </a:r>
            <a:endParaRPr lang="en-US" dirty="0">
              <a:solidFill>
                <a:srgbClr val="00B050"/>
              </a:solidFill>
            </a:endParaRPr>
          </a:p>
        </p:txBody>
      </p:sp>
      <p:sp>
        <p:nvSpPr>
          <p:cNvPr id="10" name="2 Rectángulo"/>
          <p:cNvSpPr/>
          <p:nvPr/>
        </p:nvSpPr>
        <p:spPr>
          <a:xfrm>
            <a:off x="1122406" y="2084173"/>
            <a:ext cx="68580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WAVE RESOLVING TECHNIQUES:</a:t>
            </a:r>
          </a:p>
          <a:p>
            <a:pPr algn="ctr"/>
            <a:r>
              <a:rPr lang="en-US" sz="2400" dirty="0"/>
              <a:t>BOUSSINESQ , PARTICLE METHODS, NON-HYDROSTATIC MODELS OR RANS MODELS</a:t>
            </a:r>
          </a:p>
        </p:txBody>
      </p:sp>
      <p:sp>
        <p:nvSpPr>
          <p:cNvPr id="11" name="3 Rectángulo"/>
          <p:cNvSpPr/>
          <p:nvPr/>
        </p:nvSpPr>
        <p:spPr>
          <a:xfrm>
            <a:off x="1122406" y="3836773"/>
            <a:ext cx="68580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WAVE AVERAGED OR PHASE AVERAGED TECHNIQUES:</a:t>
            </a:r>
          </a:p>
          <a:p>
            <a:pPr algn="ctr"/>
            <a:r>
              <a:rPr lang="en-US" sz="2400" dirty="0"/>
              <a:t>WAVE ACTION BALANCE EQUATION + NLSW</a:t>
            </a:r>
          </a:p>
        </p:txBody>
      </p:sp>
    </p:spTree>
    <p:extLst>
      <p:ext uri="{BB962C8B-B14F-4D97-AF65-F5344CB8AC3E}">
        <p14:creationId xmlns:p14="http://schemas.microsoft.com/office/powerpoint/2010/main" val="2166251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CA40BE-76F9-49F2-BEB0-4B7515FC06B6}"/>
              </a:ext>
            </a:extLst>
          </p:cNvPr>
          <p:cNvPicPr>
            <a:picLocks noChangeAspect="1"/>
          </p:cNvPicPr>
          <p:nvPr/>
        </p:nvPicPr>
        <p:blipFill rotWithShape="1">
          <a:blip r:embed="rId2"/>
          <a:srcRect l="20222" t="15728" r="21555" b="41012"/>
          <a:stretch/>
        </p:blipFill>
        <p:spPr>
          <a:xfrm>
            <a:off x="579120" y="853440"/>
            <a:ext cx="7914639" cy="3307836"/>
          </a:xfrm>
          <a:prstGeom prst="rect">
            <a:avLst/>
          </a:prstGeom>
        </p:spPr>
      </p:pic>
      <p:cxnSp>
        <p:nvCxnSpPr>
          <p:cNvPr id="3" name="Straight Connector 2">
            <a:extLst>
              <a:ext uri="{FF2B5EF4-FFF2-40B4-BE49-F238E27FC236}">
                <a16:creationId xmlns:a16="http://schemas.microsoft.com/office/drawing/2014/main" id="{951C2A02-8DBF-405C-A387-0BFFB853222C}"/>
              </a:ext>
            </a:extLst>
          </p:cNvPr>
          <p:cNvCxnSpPr/>
          <p:nvPr/>
        </p:nvCxnSpPr>
        <p:spPr>
          <a:xfrm>
            <a:off x="0" y="502507"/>
            <a:ext cx="91440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7 Imagen" descr="logo.png">
            <a:extLst>
              <a:ext uri="{FF2B5EF4-FFF2-40B4-BE49-F238E27FC236}">
                <a16:creationId xmlns:a16="http://schemas.microsoft.com/office/drawing/2014/main" id="{5A680023-77C8-40A7-B31B-09133CF2464E}"/>
              </a:ext>
            </a:extLst>
          </p:cNvPr>
          <p:cNvPicPr>
            <a:picLocks noChangeAspect="1"/>
          </p:cNvPicPr>
          <p:nvPr/>
        </p:nvPicPr>
        <p:blipFill>
          <a:blip r:embed="rId3" cstate="print"/>
          <a:srcRect t="10667" r="2778" b="20000"/>
          <a:stretch>
            <a:fillRect/>
          </a:stretch>
        </p:blipFill>
        <p:spPr>
          <a:xfrm>
            <a:off x="0" y="1"/>
            <a:ext cx="1247555" cy="667264"/>
          </a:xfrm>
          <a:prstGeom prst="rect">
            <a:avLst/>
          </a:prstGeom>
        </p:spPr>
      </p:pic>
      <p:sp>
        <p:nvSpPr>
          <p:cNvPr id="5" name="TextBox 4">
            <a:extLst>
              <a:ext uri="{FF2B5EF4-FFF2-40B4-BE49-F238E27FC236}">
                <a16:creationId xmlns:a16="http://schemas.microsoft.com/office/drawing/2014/main" id="{F52EEC0B-7027-4E2A-B74C-70FA9A643675}"/>
              </a:ext>
            </a:extLst>
          </p:cNvPr>
          <p:cNvSpPr txBox="1"/>
          <p:nvPr/>
        </p:nvSpPr>
        <p:spPr>
          <a:xfrm>
            <a:off x="3880802" y="66588"/>
            <a:ext cx="5350311" cy="369332"/>
          </a:xfrm>
          <a:prstGeom prst="rect">
            <a:avLst/>
          </a:prstGeom>
          <a:noFill/>
        </p:spPr>
        <p:txBody>
          <a:bodyPr wrap="none" rtlCol="0">
            <a:spAutoFit/>
          </a:bodyPr>
          <a:lstStyle/>
          <a:p>
            <a:r>
              <a:rPr lang="en-US" dirty="0"/>
              <a:t>IG WAVE GENERATION AND DISSIPATION MECHANISMS</a:t>
            </a:r>
          </a:p>
        </p:txBody>
      </p:sp>
    </p:spTree>
    <p:extLst>
      <p:ext uri="{BB962C8B-B14F-4D97-AF65-F5344CB8AC3E}">
        <p14:creationId xmlns:p14="http://schemas.microsoft.com/office/powerpoint/2010/main" val="1998316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17671027"/>
              </p:ext>
            </p:extLst>
          </p:nvPr>
        </p:nvGraphicFramePr>
        <p:xfrm>
          <a:off x="367555" y="1458443"/>
          <a:ext cx="8301318" cy="4179688"/>
        </p:xfrm>
        <a:graphic>
          <a:graphicData uri="http://schemas.openxmlformats.org/drawingml/2006/table">
            <a:tbl>
              <a:tblPr firstRow="1" bandRow="1">
                <a:tableStyleId>{5C22544A-7EE6-4342-B048-85BDC9FD1C3A}</a:tableStyleId>
              </a:tblPr>
              <a:tblGrid>
                <a:gridCol w="1388894">
                  <a:extLst>
                    <a:ext uri="{9D8B030D-6E8A-4147-A177-3AD203B41FA5}">
                      <a16:colId xmlns:a16="http://schemas.microsoft.com/office/drawing/2014/main" val="20000"/>
                    </a:ext>
                  </a:extLst>
                </a:gridCol>
                <a:gridCol w="950860">
                  <a:extLst>
                    <a:ext uri="{9D8B030D-6E8A-4147-A177-3AD203B41FA5}">
                      <a16:colId xmlns:a16="http://schemas.microsoft.com/office/drawing/2014/main" val="20001"/>
                    </a:ext>
                  </a:extLst>
                </a:gridCol>
                <a:gridCol w="1014962">
                  <a:extLst>
                    <a:ext uri="{9D8B030D-6E8A-4147-A177-3AD203B41FA5}">
                      <a16:colId xmlns:a16="http://schemas.microsoft.com/office/drawing/2014/main" val="20002"/>
                    </a:ext>
                  </a:extLst>
                </a:gridCol>
                <a:gridCol w="912482">
                  <a:extLst>
                    <a:ext uri="{9D8B030D-6E8A-4147-A177-3AD203B41FA5}">
                      <a16:colId xmlns:a16="http://schemas.microsoft.com/office/drawing/2014/main" val="20003"/>
                    </a:ext>
                  </a:extLst>
                </a:gridCol>
                <a:gridCol w="923365">
                  <a:extLst>
                    <a:ext uri="{9D8B030D-6E8A-4147-A177-3AD203B41FA5}">
                      <a16:colId xmlns:a16="http://schemas.microsoft.com/office/drawing/2014/main" val="20004"/>
                    </a:ext>
                  </a:extLst>
                </a:gridCol>
                <a:gridCol w="797858">
                  <a:extLst>
                    <a:ext uri="{9D8B030D-6E8A-4147-A177-3AD203B41FA5}">
                      <a16:colId xmlns:a16="http://schemas.microsoft.com/office/drawing/2014/main" val="20005"/>
                    </a:ext>
                  </a:extLst>
                </a:gridCol>
                <a:gridCol w="824753">
                  <a:extLst>
                    <a:ext uri="{9D8B030D-6E8A-4147-A177-3AD203B41FA5}">
                      <a16:colId xmlns:a16="http://schemas.microsoft.com/office/drawing/2014/main" val="20006"/>
                    </a:ext>
                  </a:extLst>
                </a:gridCol>
                <a:gridCol w="806824">
                  <a:extLst>
                    <a:ext uri="{9D8B030D-6E8A-4147-A177-3AD203B41FA5}">
                      <a16:colId xmlns:a16="http://schemas.microsoft.com/office/drawing/2014/main" val="20007"/>
                    </a:ext>
                  </a:extLst>
                </a:gridCol>
                <a:gridCol w="681320">
                  <a:extLst>
                    <a:ext uri="{9D8B030D-6E8A-4147-A177-3AD203B41FA5}">
                      <a16:colId xmlns:a16="http://schemas.microsoft.com/office/drawing/2014/main" val="20008"/>
                    </a:ext>
                  </a:extLst>
                </a:gridCol>
              </a:tblGrid>
              <a:tr h="549622">
                <a:tc>
                  <a:txBody>
                    <a:bodyPr/>
                    <a:lstStyle/>
                    <a:p>
                      <a:pPr algn="ctr"/>
                      <a:r>
                        <a:rPr lang="en-US" sz="1600" b="1" dirty="0"/>
                        <a:t>Dimension</a:t>
                      </a:r>
                    </a:p>
                  </a:txBody>
                  <a:tcPr/>
                </a:tc>
                <a:tc>
                  <a:txBody>
                    <a:bodyPr/>
                    <a:lstStyle/>
                    <a:p>
                      <a:pPr algn="ctr"/>
                      <a:r>
                        <a:rPr lang="en-US" sz="1600" b="1" dirty="0"/>
                        <a:t>Short wave resolving</a:t>
                      </a:r>
                    </a:p>
                  </a:txBody>
                  <a:tcPr/>
                </a:tc>
                <a:tc>
                  <a:txBody>
                    <a:bodyPr/>
                    <a:lstStyle/>
                    <a:p>
                      <a:pPr algn="ctr"/>
                      <a:r>
                        <a:rPr lang="en-US" sz="1600" b="1" dirty="0"/>
                        <a:t>Short wave averaged</a:t>
                      </a:r>
                    </a:p>
                  </a:txBody>
                  <a:tcPr/>
                </a:tc>
                <a:tc>
                  <a:txBody>
                    <a:bodyPr/>
                    <a:lstStyle/>
                    <a:p>
                      <a:pPr algn="ctr"/>
                      <a:r>
                        <a:rPr lang="en-US" sz="1600" b="1" dirty="0"/>
                        <a:t>LSWE</a:t>
                      </a:r>
                    </a:p>
                  </a:txBody>
                  <a:tcPr/>
                </a:tc>
                <a:tc>
                  <a:txBody>
                    <a:bodyPr/>
                    <a:lstStyle/>
                    <a:p>
                      <a:pPr algn="ctr"/>
                      <a:r>
                        <a:rPr lang="en-US" sz="1600" b="1" dirty="0"/>
                        <a:t>NSWE</a:t>
                      </a:r>
                    </a:p>
                  </a:txBody>
                  <a:tcPr/>
                </a:tc>
                <a:tc>
                  <a:txBody>
                    <a:bodyPr/>
                    <a:lstStyle/>
                    <a:p>
                      <a:pPr algn="ctr"/>
                      <a:r>
                        <a:rPr lang="en-US" sz="1600" b="1" dirty="0"/>
                        <a:t>RANS</a:t>
                      </a:r>
                    </a:p>
                  </a:txBody>
                  <a:tcPr/>
                </a:tc>
                <a:tc>
                  <a:txBody>
                    <a:bodyPr/>
                    <a:lstStyle/>
                    <a:p>
                      <a:pPr algn="ctr"/>
                      <a:r>
                        <a:rPr lang="en-US" sz="1600" b="1" dirty="0"/>
                        <a:t>NH</a:t>
                      </a:r>
                    </a:p>
                  </a:txBody>
                  <a:tcPr/>
                </a:tc>
                <a:tc>
                  <a:txBody>
                    <a:bodyPr/>
                    <a:lstStyle/>
                    <a:p>
                      <a:pPr algn="ctr"/>
                      <a:r>
                        <a:rPr lang="en-US" sz="1600" b="1" dirty="0"/>
                        <a:t>BSNQ</a:t>
                      </a:r>
                    </a:p>
                  </a:txBody>
                  <a:tcPr/>
                </a:tc>
                <a:tc>
                  <a:txBody>
                    <a:bodyPr/>
                    <a:lstStyle/>
                    <a:p>
                      <a:pPr algn="ctr"/>
                      <a:r>
                        <a:rPr lang="en-US" sz="1600" b="1" dirty="0"/>
                        <a:t>WKB</a:t>
                      </a:r>
                    </a:p>
                  </a:txBody>
                  <a:tcPr/>
                </a:tc>
                <a:extLst>
                  <a:ext uri="{0D108BD9-81ED-4DB2-BD59-A6C34878D82A}">
                    <a16:rowId xmlns:a16="http://schemas.microsoft.com/office/drawing/2014/main" val="10000"/>
                  </a:ext>
                </a:extLst>
              </a:tr>
              <a:tr h="549622">
                <a:tc>
                  <a:txBody>
                    <a:bodyPr/>
                    <a:lstStyle/>
                    <a:p>
                      <a:pPr algn="ctr"/>
                      <a:r>
                        <a:rPr lang="en-US" sz="1600" b="1" dirty="0"/>
                        <a:t>1D</a:t>
                      </a:r>
                    </a:p>
                  </a:txBody>
                  <a:tcPr/>
                </a:tc>
                <a:tc>
                  <a:txBody>
                    <a:bodyPr/>
                    <a:lstStyle/>
                    <a:p>
                      <a:pPr algn="ctr"/>
                      <a:r>
                        <a:rPr lang="en-US" sz="1600" dirty="0"/>
                        <a:t>2,7,8</a:t>
                      </a:r>
                    </a:p>
                  </a:txBody>
                  <a:tcPr/>
                </a:tc>
                <a:tc>
                  <a:txBody>
                    <a:bodyPr/>
                    <a:lstStyle/>
                    <a:p>
                      <a:pPr algn="ctr"/>
                      <a:r>
                        <a:rPr lang="en-US" sz="1600" dirty="0"/>
                        <a:t>1,30,3,5,9</a:t>
                      </a:r>
                    </a:p>
                  </a:txBody>
                  <a:tcPr/>
                </a:tc>
                <a:tc>
                  <a:txBody>
                    <a:bodyPr/>
                    <a:lstStyle/>
                    <a:p>
                      <a:pPr algn="ctr"/>
                      <a:r>
                        <a:rPr lang="en-US" sz="1600" dirty="0"/>
                        <a:t>1,5,9</a:t>
                      </a:r>
                    </a:p>
                  </a:txBody>
                  <a:tcPr/>
                </a:tc>
                <a:tc>
                  <a:txBody>
                    <a:bodyPr/>
                    <a:lstStyle/>
                    <a:p>
                      <a:pPr algn="ctr"/>
                      <a:r>
                        <a:rPr lang="en-US" sz="1600" dirty="0"/>
                        <a:t>2,30,3</a:t>
                      </a:r>
                    </a:p>
                  </a:txBody>
                  <a:tcPr/>
                </a:tc>
                <a:tc>
                  <a:txBody>
                    <a:bodyPr/>
                    <a:lstStyle/>
                    <a:p>
                      <a:pPr algn="ctr"/>
                      <a:endParaRPr lang="en-US" sz="1600"/>
                    </a:p>
                  </a:txBody>
                  <a:tcPr/>
                </a:tc>
                <a:tc>
                  <a:txBody>
                    <a:bodyPr/>
                    <a:lstStyle/>
                    <a:p>
                      <a:pPr algn="ctr"/>
                      <a:endParaRPr lang="en-US" sz="1600"/>
                    </a:p>
                  </a:txBody>
                  <a:tcPr/>
                </a:tc>
                <a:tc>
                  <a:txBody>
                    <a:bodyPr/>
                    <a:lstStyle/>
                    <a:p>
                      <a:pPr algn="ctr"/>
                      <a:r>
                        <a:rPr lang="en-US" sz="1600" dirty="0"/>
                        <a:t>7,8</a:t>
                      </a:r>
                    </a:p>
                  </a:txBody>
                  <a:tcPr/>
                </a:tc>
                <a:tc>
                  <a:txBody>
                    <a:bodyPr/>
                    <a:lstStyle/>
                    <a:p>
                      <a:pPr algn="ctr"/>
                      <a:endParaRPr lang="en-US" sz="1600"/>
                    </a:p>
                  </a:txBody>
                  <a:tcPr/>
                </a:tc>
                <a:extLst>
                  <a:ext uri="{0D108BD9-81ED-4DB2-BD59-A6C34878D82A}">
                    <a16:rowId xmlns:a16="http://schemas.microsoft.com/office/drawing/2014/main" val="10001"/>
                  </a:ext>
                </a:extLst>
              </a:tr>
              <a:tr h="549622">
                <a:tc>
                  <a:txBody>
                    <a:bodyPr/>
                    <a:lstStyle/>
                    <a:p>
                      <a:pPr algn="ctr"/>
                      <a:r>
                        <a:rPr lang="en-US" sz="1600" b="1" dirty="0"/>
                        <a:t>1D+</a:t>
                      </a:r>
                    </a:p>
                  </a:txBody>
                  <a:tcPr/>
                </a:tc>
                <a:tc>
                  <a:txBody>
                    <a:bodyPr/>
                    <a:lstStyle/>
                    <a:p>
                      <a:pPr algn="ctr"/>
                      <a:endParaRPr lang="en-US" sz="1600"/>
                    </a:p>
                  </a:txBody>
                  <a:tcPr/>
                </a:tc>
                <a:tc>
                  <a:txBody>
                    <a:bodyPr/>
                    <a:lstStyle/>
                    <a:p>
                      <a:pPr algn="ctr"/>
                      <a:r>
                        <a:rPr lang="en-US" sz="1600" dirty="0"/>
                        <a:t>10,11,25,26</a:t>
                      </a:r>
                    </a:p>
                  </a:txBody>
                  <a:tcPr/>
                </a:tc>
                <a:tc>
                  <a:txBody>
                    <a:bodyPr/>
                    <a:lstStyle/>
                    <a:p>
                      <a:pPr algn="ctr"/>
                      <a:r>
                        <a:rPr lang="en-US" sz="1600" dirty="0"/>
                        <a:t>10,11,26</a:t>
                      </a:r>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tc>
                  <a:txBody>
                    <a:bodyPr/>
                    <a:lstStyle/>
                    <a:p>
                      <a:pPr algn="ctr"/>
                      <a:r>
                        <a:rPr lang="en-US" sz="1600" dirty="0"/>
                        <a:t>25</a:t>
                      </a:r>
                    </a:p>
                  </a:txBody>
                  <a:tcPr/>
                </a:tc>
                <a:extLst>
                  <a:ext uri="{0D108BD9-81ED-4DB2-BD59-A6C34878D82A}">
                    <a16:rowId xmlns:a16="http://schemas.microsoft.com/office/drawing/2014/main" val="10002"/>
                  </a:ext>
                </a:extLst>
              </a:tr>
              <a:tr h="549622">
                <a:tc>
                  <a:txBody>
                    <a:bodyPr/>
                    <a:lstStyle/>
                    <a:p>
                      <a:pPr algn="ctr"/>
                      <a:r>
                        <a:rPr lang="en-US" sz="1600" b="1" dirty="0"/>
                        <a:t>2DH</a:t>
                      </a:r>
                    </a:p>
                  </a:txBody>
                  <a:tcPr/>
                </a:tc>
                <a:tc>
                  <a:txBody>
                    <a:bodyPr/>
                    <a:lstStyle/>
                    <a:p>
                      <a:pPr algn="ctr"/>
                      <a:r>
                        <a:rPr lang="en-US" sz="1600" dirty="0"/>
                        <a:t>18,17,</a:t>
                      </a:r>
                    </a:p>
                    <a:p>
                      <a:pPr algn="ctr"/>
                      <a:r>
                        <a:rPr lang="en-US" sz="1600" dirty="0"/>
                        <a:t>32</a:t>
                      </a:r>
                    </a:p>
                  </a:txBody>
                  <a:tcPr/>
                </a:tc>
                <a:tc>
                  <a:txBody>
                    <a:bodyPr/>
                    <a:lstStyle/>
                    <a:p>
                      <a:pPr algn="ctr"/>
                      <a:r>
                        <a:rPr lang="en-US" sz="1600" dirty="0"/>
                        <a:t>15,14,23</a:t>
                      </a:r>
                    </a:p>
                  </a:txBody>
                  <a:tcPr/>
                </a:tc>
                <a:tc>
                  <a:txBody>
                    <a:bodyPr/>
                    <a:lstStyle/>
                    <a:p>
                      <a:pPr algn="ct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15,14,23</a:t>
                      </a:r>
                    </a:p>
                  </a:txBody>
                  <a:tcPr/>
                </a:tc>
                <a:tc>
                  <a:txBody>
                    <a:bodyPr/>
                    <a:lstStyle/>
                    <a:p>
                      <a:pPr algn="ctr"/>
                      <a:endParaRPr lang="en-US" sz="1600" dirty="0"/>
                    </a:p>
                  </a:txBody>
                  <a:tcPr/>
                </a:tc>
                <a:tc>
                  <a:txBody>
                    <a:bodyPr/>
                    <a:lstStyle/>
                    <a:p>
                      <a:pPr algn="ctr"/>
                      <a:endParaRPr lang="en-US" sz="1600"/>
                    </a:p>
                  </a:txBody>
                  <a:tcPr/>
                </a:tc>
                <a:tc>
                  <a:txBody>
                    <a:bodyPr/>
                    <a:lstStyle/>
                    <a:p>
                      <a:pPr algn="ctr"/>
                      <a:r>
                        <a:rPr lang="en-US" sz="1600" dirty="0"/>
                        <a:t>18,17,32</a:t>
                      </a:r>
                    </a:p>
                  </a:txBody>
                  <a:tcPr/>
                </a:tc>
                <a:tc>
                  <a:txBody>
                    <a:bodyPr/>
                    <a:lstStyle/>
                    <a:p>
                      <a:pPr algn="ctr"/>
                      <a:endParaRPr lang="en-US" sz="1600"/>
                    </a:p>
                  </a:txBody>
                  <a:tcPr/>
                </a:tc>
                <a:extLst>
                  <a:ext uri="{0D108BD9-81ED-4DB2-BD59-A6C34878D82A}">
                    <a16:rowId xmlns:a16="http://schemas.microsoft.com/office/drawing/2014/main" val="10003"/>
                  </a:ext>
                </a:extLst>
              </a:tr>
              <a:tr h="549622">
                <a:tc>
                  <a:txBody>
                    <a:bodyPr/>
                    <a:lstStyle/>
                    <a:p>
                      <a:pPr algn="ctr"/>
                      <a:r>
                        <a:rPr lang="en-US" sz="1600" b="1" dirty="0"/>
                        <a:t>2DV</a:t>
                      </a:r>
                    </a:p>
                  </a:txBody>
                  <a:tcPr/>
                </a:tc>
                <a:tc>
                  <a:txBody>
                    <a:bodyPr/>
                    <a:lstStyle/>
                    <a:p>
                      <a:pPr algn="ctr"/>
                      <a:r>
                        <a:rPr lang="en-US" sz="1600" dirty="0"/>
                        <a:t>33</a:t>
                      </a:r>
                    </a:p>
                  </a:txBody>
                  <a:tcPr/>
                </a:tc>
                <a:tc>
                  <a:txBody>
                    <a:bodyPr/>
                    <a:lstStyle/>
                    <a:p>
                      <a:pPr algn="ctr"/>
                      <a:endParaRPr lang="en-US" sz="1600"/>
                    </a:p>
                  </a:txBody>
                  <a:tcPr/>
                </a:tc>
                <a:tc>
                  <a:txBody>
                    <a:bodyPr/>
                    <a:lstStyle/>
                    <a:p>
                      <a:pPr algn="ctr"/>
                      <a:endParaRPr lang="en-US" sz="1600" dirty="0"/>
                    </a:p>
                  </a:txBody>
                  <a:tcPr/>
                </a:tc>
                <a:tc>
                  <a:txBody>
                    <a:bodyPr/>
                    <a:lstStyle/>
                    <a:p>
                      <a:pPr algn="ctr"/>
                      <a:endParaRPr lang="en-US" sz="1600"/>
                    </a:p>
                  </a:txBody>
                  <a:tcPr/>
                </a:tc>
                <a:tc>
                  <a:txBody>
                    <a:bodyPr/>
                    <a:lstStyle/>
                    <a:p>
                      <a:pPr algn="ctr"/>
                      <a:r>
                        <a:rPr lang="en-US" sz="1600" dirty="0"/>
                        <a:t>33</a:t>
                      </a:r>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extLst>
                  <a:ext uri="{0D108BD9-81ED-4DB2-BD59-A6C34878D82A}">
                    <a16:rowId xmlns:a16="http://schemas.microsoft.com/office/drawing/2014/main" val="10004"/>
                  </a:ext>
                </a:extLst>
              </a:tr>
              <a:tr h="549622">
                <a:tc>
                  <a:txBody>
                    <a:bodyPr/>
                    <a:lstStyle/>
                    <a:p>
                      <a:pPr algn="ctr"/>
                      <a:r>
                        <a:rPr lang="en-US" sz="1600" b="1" dirty="0"/>
                        <a:t>Q3D</a:t>
                      </a:r>
                    </a:p>
                  </a:txBody>
                  <a:tcPr/>
                </a:tc>
                <a:tc>
                  <a:txBody>
                    <a:bodyPr/>
                    <a:lstStyle/>
                    <a:p>
                      <a:pPr algn="ctr"/>
                      <a:endParaRPr lang="en-US" sz="1600"/>
                    </a:p>
                  </a:txBody>
                  <a:tcPr/>
                </a:tc>
                <a:tc>
                  <a:txBody>
                    <a:bodyPr/>
                    <a:lstStyle/>
                    <a:p>
                      <a:pPr algn="ctr"/>
                      <a:r>
                        <a:rPr lang="en-US" sz="1600" dirty="0"/>
                        <a:t>30</a:t>
                      </a:r>
                    </a:p>
                  </a:txBody>
                  <a:tcPr/>
                </a:tc>
                <a:tc>
                  <a:txBody>
                    <a:bodyPr/>
                    <a:lstStyle/>
                    <a:p>
                      <a:pPr algn="ctr"/>
                      <a:endParaRPr lang="en-US" sz="1600" dirty="0"/>
                    </a:p>
                  </a:txBody>
                  <a:tcPr/>
                </a:tc>
                <a:tc>
                  <a:txBody>
                    <a:bodyPr/>
                    <a:lstStyle/>
                    <a:p>
                      <a:pPr algn="ctr"/>
                      <a:r>
                        <a:rPr lang="en-US" sz="1600" dirty="0"/>
                        <a:t>30</a:t>
                      </a:r>
                    </a:p>
                  </a:txBody>
                  <a:tcPr/>
                </a:tc>
                <a:tc>
                  <a:txBody>
                    <a:bodyPr/>
                    <a:lstStyle/>
                    <a:p>
                      <a:pPr algn="ctr"/>
                      <a:endParaRPr lang="en-US"/>
                    </a:p>
                  </a:txBody>
                  <a:tcPr/>
                </a:tc>
                <a:tc>
                  <a:txBody>
                    <a:bodyPr/>
                    <a:lstStyle/>
                    <a:p>
                      <a:pPr algn="ctr"/>
                      <a:endParaRPr lang="en-US" sz="1600"/>
                    </a:p>
                  </a:txBody>
                  <a:tcPr/>
                </a:tc>
                <a:tc>
                  <a:txBody>
                    <a:bodyPr/>
                    <a:lstStyle/>
                    <a:p>
                      <a:pPr algn="ctr"/>
                      <a:endParaRPr lang="en-US" sz="1600"/>
                    </a:p>
                  </a:txBody>
                  <a:tcPr/>
                </a:tc>
                <a:tc>
                  <a:txBody>
                    <a:bodyPr/>
                    <a:lstStyle/>
                    <a:p>
                      <a:pPr algn="ctr"/>
                      <a:endParaRPr lang="en-US" sz="1600"/>
                    </a:p>
                  </a:txBody>
                  <a:tcPr/>
                </a:tc>
                <a:extLst>
                  <a:ext uri="{0D108BD9-81ED-4DB2-BD59-A6C34878D82A}">
                    <a16:rowId xmlns:a16="http://schemas.microsoft.com/office/drawing/2014/main" val="10005"/>
                  </a:ext>
                </a:extLst>
              </a:tr>
              <a:tr h="549622">
                <a:tc>
                  <a:txBody>
                    <a:bodyPr/>
                    <a:lstStyle/>
                    <a:p>
                      <a:pPr algn="ctr"/>
                      <a:r>
                        <a:rPr lang="en-US" sz="1600" b="1" dirty="0"/>
                        <a:t>3D</a:t>
                      </a:r>
                    </a:p>
                  </a:txBody>
                  <a:tcPr/>
                </a:tc>
                <a:tc>
                  <a:txBody>
                    <a:bodyPr/>
                    <a:lstStyle/>
                    <a:p>
                      <a:pPr algn="ctr"/>
                      <a:r>
                        <a:rPr lang="en-US" sz="1600" dirty="0"/>
                        <a:t>22</a:t>
                      </a:r>
                    </a:p>
                  </a:txBody>
                  <a:tcPr/>
                </a:tc>
                <a:tc>
                  <a:txBody>
                    <a:bodyPr/>
                    <a:lstStyle/>
                    <a:p>
                      <a:pPr algn="ctr"/>
                      <a:r>
                        <a:rPr lang="en-US" sz="1600" dirty="0"/>
                        <a:t>19</a:t>
                      </a:r>
                    </a:p>
                  </a:txBody>
                  <a:tcPr/>
                </a:tc>
                <a:tc>
                  <a:txBody>
                    <a:bodyPr/>
                    <a:lstStyle/>
                    <a:p>
                      <a:pPr algn="ctr"/>
                      <a:endParaRPr lang="en-US" sz="1600"/>
                    </a:p>
                  </a:txBody>
                  <a:tcPr/>
                </a:tc>
                <a:tc>
                  <a:txBody>
                    <a:bodyPr/>
                    <a:lstStyle/>
                    <a:p>
                      <a:pPr algn="ctr"/>
                      <a:r>
                        <a:rPr lang="en-US" sz="1600" dirty="0"/>
                        <a:t>19</a:t>
                      </a:r>
                    </a:p>
                  </a:txBody>
                  <a:tcPr/>
                </a:tc>
                <a:tc>
                  <a:txBody>
                    <a:bodyPr/>
                    <a:lstStyle/>
                    <a:p>
                      <a:pPr algn="ctr"/>
                      <a:endParaRPr lang="en-US" dirty="0"/>
                    </a:p>
                  </a:txBody>
                  <a:tcPr/>
                </a:tc>
                <a:tc>
                  <a:txBody>
                    <a:bodyPr/>
                    <a:lstStyle/>
                    <a:p>
                      <a:pPr algn="ctr"/>
                      <a:r>
                        <a:rPr lang="en-US" sz="1600" dirty="0"/>
                        <a:t>22</a:t>
                      </a:r>
                    </a:p>
                  </a:txBody>
                  <a:tcPr/>
                </a:tc>
                <a:tc>
                  <a:txBody>
                    <a:bodyPr/>
                    <a:lstStyle/>
                    <a:p>
                      <a:pPr algn="ctr"/>
                      <a:endParaRPr lang="en-US" sz="1600" dirty="0"/>
                    </a:p>
                  </a:txBody>
                  <a:tcPr/>
                </a:tc>
                <a:tc>
                  <a:txBody>
                    <a:bodyPr/>
                    <a:lstStyle/>
                    <a:p>
                      <a:pPr algn="ctr"/>
                      <a:endParaRPr lang="en-US" sz="1600" dirty="0"/>
                    </a:p>
                  </a:txBody>
                  <a:tcPr/>
                </a:tc>
                <a:extLst>
                  <a:ext uri="{0D108BD9-81ED-4DB2-BD59-A6C34878D82A}">
                    <a16:rowId xmlns:a16="http://schemas.microsoft.com/office/drawing/2014/main" val="10006"/>
                  </a:ext>
                </a:extLst>
              </a:tr>
            </a:tbl>
          </a:graphicData>
        </a:graphic>
      </p:graphicFrame>
      <p:cxnSp>
        <p:nvCxnSpPr>
          <p:cNvPr id="3" name="Straight Connector 2"/>
          <p:cNvCxnSpPr/>
          <p:nvPr/>
        </p:nvCxnSpPr>
        <p:spPr>
          <a:xfrm>
            <a:off x="0" y="502507"/>
            <a:ext cx="9144000"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5" name="TextBox 4"/>
          <p:cNvSpPr txBox="1"/>
          <p:nvPr/>
        </p:nvSpPr>
        <p:spPr>
          <a:xfrm>
            <a:off x="5668112" y="84046"/>
            <a:ext cx="3475888" cy="369332"/>
          </a:xfrm>
          <a:prstGeom prst="rect">
            <a:avLst/>
          </a:prstGeom>
          <a:noFill/>
        </p:spPr>
        <p:txBody>
          <a:bodyPr wrap="none" rtlCol="0">
            <a:spAutoFit/>
          </a:bodyPr>
          <a:lstStyle/>
          <a:p>
            <a:r>
              <a:rPr lang="en-US" dirty="0"/>
              <a:t>IG WAVE MODELLING TECHNIQUES</a:t>
            </a:r>
          </a:p>
        </p:txBody>
      </p:sp>
      <p:sp>
        <p:nvSpPr>
          <p:cNvPr id="6" name="2 CuadroTexto"/>
          <p:cNvSpPr txBox="1"/>
          <p:nvPr/>
        </p:nvSpPr>
        <p:spPr>
          <a:xfrm>
            <a:off x="367555" y="578316"/>
            <a:ext cx="5906297" cy="830997"/>
          </a:xfrm>
          <a:prstGeom prst="rect">
            <a:avLst/>
          </a:prstGeom>
          <a:noFill/>
        </p:spPr>
        <p:txBody>
          <a:bodyPr wrap="none" rtlCol="0">
            <a:spAutoFit/>
          </a:bodyPr>
          <a:lstStyle/>
          <a:p>
            <a:r>
              <a:rPr lang="en-US" sz="2400" b="1" dirty="0">
                <a:solidFill>
                  <a:srgbClr val="00B050"/>
                </a:solidFill>
              </a:rPr>
              <a:t>Modeling approaches:</a:t>
            </a:r>
          </a:p>
          <a:p>
            <a:r>
              <a:rPr lang="en-US" sz="2400" b="1" dirty="0">
                <a:solidFill>
                  <a:srgbClr val="00B050"/>
                </a:solidFill>
              </a:rPr>
              <a:t>from </a:t>
            </a:r>
            <a:r>
              <a:rPr lang="en-US" sz="2400" b="1" dirty="0" err="1">
                <a:solidFill>
                  <a:srgbClr val="00B050"/>
                </a:solidFill>
              </a:rPr>
              <a:t>Reniers</a:t>
            </a:r>
            <a:r>
              <a:rPr lang="en-US" sz="2400" b="1" dirty="0">
                <a:solidFill>
                  <a:srgbClr val="00B050"/>
                </a:solidFill>
              </a:rPr>
              <a:t>, 2012 </a:t>
            </a:r>
            <a:r>
              <a:rPr lang="en-US" dirty="0">
                <a:solidFill>
                  <a:srgbClr val="00B050"/>
                </a:solidFill>
              </a:rPr>
              <a:t>(Long Wave and </a:t>
            </a:r>
            <a:r>
              <a:rPr lang="en-US" dirty="0" err="1">
                <a:solidFill>
                  <a:srgbClr val="00B050"/>
                </a:solidFill>
              </a:rPr>
              <a:t>Runup</a:t>
            </a:r>
            <a:r>
              <a:rPr lang="en-US" dirty="0">
                <a:solidFill>
                  <a:srgbClr val="00B050"/>
                </a:solidFill>
              </a:rPr>
              <a:t> Workshop)</a:t>
            </a:r>
          </a:p>
        </p:txBody>
      </p:sp>
      <p:pic>
        <p:nvPicPr>
          <p:cNvPr id="7" name="Picture 2"/>
          <p:cNvPicPr>
            <a:picLocks noChangeAspect="1" noChangeArrowheads="1"/>
          </p:cNvPicPr>
          <p:nvPr/>
        </p:nvPicPr>
        <p:blipFill rotWithShape="1">
          <a:blip r:embed="rId3" cstate="print"/>
          <a:srcRect l="20000" t="76426" r="18750" b="3488"/>
          <a:stretch/>
        </p:blipFill>
        <p:spPr bwMode="auto">
          <a:xfrm>
            <a:off x="1344705" y="5638131"/>
            <a:ext cx="6998415" cy="1233581"/>
          </a:xfrm>
          <a:prstGeom prst="rect">
            <a:avLst/>
          </a:prstGeom>
          <a:noFill/>
          <a:ln w="9525">
            <a:noFill/>
            <a:miter lim="800000"/>
            <a:headEnd/>
            <a:tailEnd/>
          </a:ln>
        </p:spPr>
      </p:pic>
    </p:spTree>
    <p:extLst>
      <p:ext uri="{BB962C8B-B14F-4D97-AF65-F5344CB8AC3E}">
        <p14:creationId xmlns:p14="http://schemas.microsoft.com/office/powerpoint/2010/main" val="40889082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53854" y="2139610"/>
            <a:ext cx="3810000" cy="3025584"/>
            <a:chOff x="-9338" y="3340445"/>
            <a:chExt cx="3810000" cy="3025584"/>
          </a:xfrm>
        </p:grpSpPr>
        <p:grpSp>
          <p:nvGrpSpPr>
            <p:cNvPr id="22" name="Group 76"/>
            <p:cNvGrpSpPr/>
            <p:nvPr/>
          </p:nvGrpSpPr>
          <p:grpSpPr>
            <a:xfrm>
              <a:off x="-9338" y="3622829"/>
              <a:ext cx="3810000" cy="2743200"/>
              <a:chOff x="457200" y="562131"/>
              <a:chExt cx="2831892" cy="2136099"/>
            </a:xfrm>
          </p:grpSpPr>
          <p:pic>
            <p:nvPicPr>
              <p:cNvPr id="28" name="Picture 27" descr="exterior_grid.png"/>
              <p:cNvPicPr>
                <a:picLocks noChangeAspect="1"/>
              </p:cNvPicPr>
              <p:nvPr/>
            </p:nvPicPr>
            <p:blipFill>
              <a:blip r:embed="rId2" cstate="print">
                <a:clrChange>
                  <a:clrFrom>
                    <a:srgbClr val="FFFFFF"/>
                  </a:clrFrom>
                  <a:clrTo>
                    <a:srgbClr val="FFFFFF">
                      <a:alpha val="0"/>
                    </a:srgbClr>
                  </a:clrTo>
                </a:clrChange>
              </a:blip>
              <a:srcRect l="15384" t="8808" r="17308" b="11916"/>
              <a:stretch>
                <a:fillRect/>
              </a:stretch>
            </p:blipFill>
            <p:spPr>
              <a:xfrm>
                <a:off x="533400" y="609600"/>
                <a:ext cx="2667000" cy="2057400"/>
              </a:xfrm>
              <a:prstGeom prst="rect">
                <a:avLst/>
              </a:prstGeom>
            </p:spPr>
          </p:pic>
          <p:sp>
            <p:nvSpPr>
              <p:cNvPr id="29" name="Freeform 28"/>
              <p:cNvSpPr/>
              <p:nvPr/>
            </p:nvSpPr>
            <p:spPr>
              <a:xfrm>
                <a:off x="457200" y="562131"/>
                <a:ext cx="2831892" cy="2136099"/>
              </a:xfrm>
              <a:custGeom>
                <a:avLst/>
                <a:gdLst>
                  <a:gd name="connsiteX0" fmla="*/ 0 w 2728210"/>
                  <a:gd name="connsiteY0" fmla="*/ 404735 h 2136099"/>
                  <a:gd name="connsiteX1" fmla="*/ 1334125 w 2728210"/>
                  <a:gd name="connsiteY1" fmla="*/ 2136099 h 2136099"/>
                  <a:gd name="connsiteX2" fmla="*/ 2728210 w 2728210"/>
                  <a:gd name="connsiteY2" fmla="*/ 1798820 h 2136099"/>
                  <a:gd name="connsiteX3" fmla="*/ 1266669 w 2728210"/>
                  <a:gd name="connsiteY3" fmla="*/ 0 h 2136099"/>
                  <a:gd name="connsiteX4" fmla="*/ 0 w 2728210"/>
                  <a:gd name="connsiteY4" fmla="*/ 404735 h 2136099"/>
                  <a:gd name="connsiteX0" fmla="*/ 0 w 2755692"/>
                  <a:gd name="connsiteY0" fmla="*/ 428469 h 2136099"/>
                  <a:gd name="connsiteX1" fmla="*/ 1361607 w 2755692"/>
                  <a:gd name="connsiteY1" fmla="*/ 2136099 h 2136099"/>
                  <a:gd name="connsiteX2" fmla="*/ 2755692 w 2755692"/>
                  <a:gd name="connsiteY2" fmla="*/ 1798820 h 2136099"/>
                  <a:gd name="connsiteX3" fmla="*/ 1294151 w 2755692"/>
                  <a:gd name="connsiteY3" fmla="*/ 0 h 2136099"/>
                  <a:gd name="connsiteX4" fmla="*/ 0 w 2755692"/>
                  <a:gd name="connsiteY4" fmla="*/ 428469 h 2136099"/>
                  <a:gd name="connsiteX0" fmla="*/ 0 w 2755692"/>
                  <a:gd name="connsiteY0" fmla="*/ 428469 h 2136099"/>
                  <a:gd name="connsiteX1" fmla="*/ 1361607 w 2755692"/>
                  <a:gd name="connsiteY1" fmla="*/ 2136099 h 2136099"/>
                  <a:gd name="connsiteX2" fmla="*/ 2755692 w 2755692"/>
                  <a:gd name="connsiteY2" fmla="*/ 1798820 h 2136099"/>
                  <a:gd name="connsiteX3" fmla="*/ 1294151 w 2755692"/>
                  <a:gd name="connsiteY3" fmla="*/ 0 h 2136099"/>
                  <a:gd name="connsiteX4" fmla="*/ 0 w 2755692"/>
                  <a:gd name="connsiteY4" fmla="*/ 428469 h 2136099"/>
                  <a:gd name="connsiteX0" fmla="*/ 0 w 2755692"/>
                  <a:gd name="connsiteY0" fmla="*/ 428469 h 2136099"/>
                  <a:gd name="connsiteX1" fmla="*/ 1361607 w 2755692"/>
                  <a:gd name="connsiteY1" fmla="*/ 2136099 h 2136099"/>
                  <a:gd name="connsiteX2" fmla="*/ 2755692 w 2755692"/>
                  <a:gd name="connsiteY2" fmla="*/ 1798820 h 2136099"/>
                  <a:gd name="connsiteX3" fmla="*/ 1294151 w 2755692"/>
                  <a:gd name="connsiteY3" fmla="*/ 0 h 2136099"/>
                  <a:gd name="connsiteX4" fmla="*/ 0 w 2755692"/>
                  <a:gd name="connsiteY4" fmla="*/ 428469 h 2136099"/>
                  <a:gd name="connsiteX0" fmla="*/ 0 w 2755692"/>
                  <a:gd name="connsiteY0" fmla="*/ 428469 h 2136099"/>
                  <a:gd name="connsiteX1" fmla="*/ 1361607 w 2755692"/>
                  <a:gd name="connsiteY1" fmla="*/ 2136099 h 2136099"/>
                  <a:gd name="connsiteX2" fmla="*/ 2755692 w 2755692"/>
                  <a:gd name="connsiteY2" fmla="*/ 1798820 h 2136099"/>
                  <a:gd name="connsiteX3" fmla="*/ 1294151 w 2755692"/>
                  <a:gd name="connsiteY3" fmla="*/ 0 h 2136099"/>
                  <a:gd name="connsiteX4" fmla="*/ 0 w 2755692"/>
                  <a:gd name="connsiteY4" fmla="*/ 428469 h 2136099"/>
                  <a:gd name="connsiteX0" fmla="*/ 0 w 2831892"/>
                  <a:gd name="connsiteY0" fmla="*/ 428469 h 2136099"/>
                  <a:gd name="connsiteX1" fmla="*/ 1437807 w 2831892"/>
                  <a:gd name="connsiteY1" fmla="*/ 2136099 h 2136099"/>
                  <a:gd name="connsiteX2" fmla="*/ 2831892 w 2831892"/>
                  <a:gd name="connsiteY2" fmla="*/ 1798820 h 2136099"/>
                  <a:gd name="connsiteX3" fmla="*/ 1370351 w 2831892"/>
                  <a:gd name="connsiteY3" fmla="*/ 0 h 2136099"/>
                  <a:gd name="connsiteX4" fmla="*/ 0 w 2831892"/>
                  <a:gd name="connsiteY4" fmla="*/ 428469 h 2136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892" h="2136099">
                    <a:moveTo>
                      <a:pt x="0" y="428469"/>
                    </a:moveTo>
                    <a:lnTo>
                      <a:pt x="1437807" y="2136099"/>
                    </a:lnTo>
                    <a:lnTo>
                      <a:pt x="2831892" y="1798820"/>
                    </a:lnTo>
                    <a:lnTo>
                      <a:pt x="1370351" y="0"/>
                    </a:lnTo>
                    <a:cubicBezTo>
                      <a:pt x="938967" y="142823"/>
                      <a:pt x="140325" y="314377"/>
                      <a:pt x="0" y="428469"/>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Box 23"/>
            <p:cNvSpPr txBox="1"/>
            <p:nvPr/>
          </p:nvSpPr>
          <p:spPr>
            <a:xfrm>
              <a:off x="2032353" y="3340445"/>
              <a:ext cx="1576201" cy="584775"/>
            </a:xfrm>
            <a:prstGeom prst="rect">
              <a:avLst/>
            </a:prstGeom>
            <a:noFill/>
          </p:spPr>
          <p:txBody>
            <a:bodyPr wrap="none" rtlCol="0">
              <a:spAutoFit/>
            </a:bodyPr>
            <a:lstStyle/>
            <a:p>
              <a:r>
                <a:rPr lang="en-US" sz="1600" b="1" dirty="0"/>
                <a:t>SWAN or WW III</a:t>
              </a:r>
            </a:p>
            <a:p>
              <a:r>
                <a:rPr lang="en-US" sz="1600" b="1" dirty="0"/>
                <a:t> DOMAIN</a:t>
              </a:r>
            </a:p>
          </p:txBody>
        </p:sp>
      </p:grpSp>
      <p:cxnSp>
        <p:nvCxnSpPr>
          <p:cNvPr id="2" name="Straight Connector 1"/>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3" name="7 Imagen" descr="logo.png"/>
          <p:cNvPicPr>
            <a:picLocks noChangeAspect="1"/>
          </p:cNvPicPr>
          <p:nvPr/>
        </p:nvPicPr>
        <p:blipFill>
          <a:blip r:embed="rId3" cstate="print"/>
          <a:srcRect t="10667" r="2778" b="20000"/>
          <a:stretch>
            <a:fillRect/>
          </a:stretch>
        </p:blipFill>
        <p:spPr>
          <a:xfrm>
            <a:off x="0" y="1"/>
            <a:ext cx="1247555" cy="667264"/>
          </a:xfrm>
          <a:prstGeom prst="rect">
            <a:avLst/>
          </a:prstGeom>
        </p:spPr>
      </p:pic>
      <p:sp>
        <p:nvSpPr>
          <p:cNvPr id="4" name="TextBox 3"/>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6" name="TextBox 5"/>
          <p:cNvSpPr txBox="1"/>
          <p:nvPr/>
        </p:nvSpPr>
        <p:spPr>
          <a:xfrm>
            <a:off x="363984" y="816385"/>
            <a:ext cx="7664021" cy="369332"/>
          </a:xfrm>
          <a:prstGeom prst="rect">
            <a:avLst/>
          </a:prstGeom>
          <a:noFill/>
        </p:spPr>
        <p:txBody>
          <a:bodyPr wrap="none" rtlCol="0">
            <a:spAutoFit/>
          </a:bodyPr>
          <a:lstStyle/>
          <a:p>
            <a:r>
              <a:rPr lang="en-US" b="1" dirty="0"/>
              <a:t>INWAVE</a:t>
            </a:r>
            <a:r>
              <a:rPr lang="en-US" dirty="0"/>
              <a:t> IS BASED ON THE </a:t>
            </a:r>
            <a:r>
              <a:rPr lang="en-US" b="1" dirty="0"/>
              <a:t>WAVE-AVERAGED OR PHASE-AVERAGED TECHNIQUE</a:t>
            </a:r>
          </a:p>
        </p:txBody>
      </p:sp>
      <p:sp>
        <p:nvSpPr>
          <p:cNvPr id="7" name="TextBox 6"/>
          <p:cNvSpPr txBox="1"/>
          <p:nvPr/>
        </p:nvSpPr>
        <p:spPr>
          <a:xfrm>
            <a:off x="363984" y="1283632"/>
            <a:ext cx="8637044" cy="646331"/>
          </a:xfrm>
          <a:prstGeom prst="rect">
            <a:avLst/>
          </a:prstGeom>
          <a:noFill/>
        </p:spPr>
        <p:txBody>
          <a:bodyPr wrap="none" rtlCol="0">
            <a:spAutoFit/>
          </a:bodyPr>
          <a:lstStyle/>
          <a:p>
            <a:r>
              <a:rPr lang="en-US" dirty="0"/>
              <a:t>INWAVE IS SIMILAR TO XBEACH MODEL (Roelvink et al., 2009) BUT WITH THE DIFFERENCE </a:t>
            </a:r>
          </a:p>
          <a:p>
            <a:r>
              <a:rPr lang="en-US" dirty="0"/>
              <a:t>THAT INWAVE+ROMS IS ABLE TO SIMULATE </a:t>
            </a:r>
            <a:r>
              <a:rPr lang="en-US" b="1" dirty="0"/>
              <a:t>3D CIRCULATION</a:t>
            </a:r>
            <a:endParaRPr lang="en-US" dirty="0"/>
          </a:p>
        </p:txBody>
      </p:sp>
      <p:sp>
        <p:nvSpPr>
          <p:cNvPr id="16" name="TextBox 15"/>
          <p:cNvSpPr txBox="1"/>
          <p:nvPr/>
        </p:nvSpPr>
        <p:spPr>
          <a:xfrm>
            <a:off x="5849689" y="2733223"/>
            <a:ext cx="2743200" cy="307777"/>
          </a:xfrm>
          <a:prstGeom prst="rect">
            <a:avLst/>
          </a:prstGeom>
          <a:ln>
            <a:solidFill>
              <a:schemeClr val="accent5">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b="1" dirty="0">
                <a:solidFill>
                  <a:schemeClr val="tx1"/>
                </a:solidFill>
              </a:rPr>
              <a:t>DIRECTIONAL WAVE SPECTRUM</a:t>
            </a:r>
          </a:p>
        </p:txBody>
      </p:sp>
      <p:grpSp>
        <p:nvGrpSpPr>
          <p:cNvPr id="37" name="Group 36"/>
          <p:cNvGrpSpPr/>
          <p:nvPr/>
        </p:nvGrpSpPr>
        <p:grpSpPr>
          <a:xfrm>
            <a:off x="2868536" y="3056874"/>
            <a:ext cx="2330253" cy="3344598"/>
            <a:chOff x="2868536" y="3056873"/>
            <a:chExt cx="2330253" cy="3655543"/>
          </a:xfrm>
        </p:grpSpPr>
        <p:sp>
          <p:nvSpPr>
            <p:cNvPr id="12" name="Bent-Up Arrow 11"/>
            <p:cNvSpPr/>
            <p:nvPr/>
          </p:nvSpPr>
          <p:spPr>
            <a:xfrm rot="10800000">
              <a:off x="3928125" y="3675355"/>
              <a:ext cx="1101853" cy="2690674"/>
            </a:xfrm>
            <a:prstGeom prst="bentUpArrow">
              <a:avLst>
                <a:gd name="adj1" fmla="val 5992"/>
                <a:gd name="adj2" fmla="val 7600"/>
                <a:gd name="adj3" fmla="val 1254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15" name="TextBox 14"/>
            <p:cNvSpPr txBox="1"/>
            <p:nvPr/>
          </p:nvSpPr>
          <p:spPr>
            <a:xfrm>
              <a:off x="2868536" y="6343084"/>
              <a:ext cx="233025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b="1" u="sng" dirty="0">
                  <a:solidFill>
                    <a:schemeClr val="tx1"/>
                  </a:solidFill>
                </a:rPr>
                <a:t>Wave group </a:t>
              </a:r>
              <a:r>
                <a:rPr lang="en-US" dirty="0">
                  <a:solidFill>
                    <a:schemeClr val="tx1"/>
                  </a:solidFill>
                </a:rPr>
                <a:t>time scale</a:t>
              </a:r>
            </a:p>
          </p:txBody>
        </p:sp>
        <p:sp>
          <p:nvSpPr>
            <p:cNvPr id="17" name="TextBox 16"/>
            <p:cNvSpPr txBox="1"/>
            <p:nvPr/>
          </p:nvSpPr>
          <p:spPr>
            <a:xfrm>
              <a:off x="3169689" y="4522667"/>
              <a:ext cx="177330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a:ln w="18000">
                    <a:noFill/>
                    <a:prstDash val="solid"/>
                    <a:miter lim="800000"/>
                  </a:ln>
                  <a:solidFill>
                    <a:schemeClr val="tx1"/>
                  </a:solidFill>
                </a:rPr>
                <a:t>Boundary region</a:t>
              </a:r>
            </a:p>
          </p:txBody>
        </p:sp>
        <p:pic>
          <p:nvPicPr>
            <p:cNvPr id="19" name="Picture 18" descr="logo.png"/>
            <p:cNvPicPr>
              <a:picLocks noChangeAspect="1"/>
            </p:cNvPicPr>
            <p:nvPr/>
          </p:nvPicPr>
          <p:blipFill>
            <a:blip r:embed="rId4" cstate="print">
              <a:clrChange>
                <a:clrFrom>
                  <a:srgbClr val="FFFFFF"/>
                </a:clrFrom>
                <a:clrTo>
                  <a:srgbClr val="FFFFFF">
                    <a:alpha val="0"/>
                  </a:srgbClr>
                </a:clrTo>
              </a:clrChange>
            </a:blip>
            <a:stretch>
              <a:fillRect/>
            </a:stretch>
          </p:blipFill>
          <p:spPr>
            <a:xfrm>
              <a:off x="3022818" y="3056873"/>
              <a:ext cx="1833193" cy="1407133"/>
            </a:xfrm>
            <a:prstGeom prst="rect">
              <a:avLst/>
            </a:prstGeom>
          </p:spPr>
        </p:pic>
      </p:grpSp>
      <p:grpSp>
        <p:nvGrpSpPr>
          <p:cNvPr id="36" name="Group 35"/>
          <p:cNvGrpSpPr/>
          <p:nvPr/>
        </p:nvGrpSpPr>
        <p:grpSpPr>
          <a:xfrm>
            <a:off x="5007265" y="2072685"/>
            <a:ext cx="4016302" cy="2855353"/>
            <a:chOff x="4984726" y="2269735"/>
            <a:chExt cx="4016302" cy="2855353"/>
          </a:xfrm>
        </p:grpSpPr>
        <p:sp>
          <p:nvSpPr>
            <p:cNvPr id="13" name="Rectangle 12"/>
            <p:cNvSpPr/>
            <p:nvPr/>
          </p:nvSpPr>
          <p:spPr>
            <a:xfrm>
              <a:off x="5007265" y="2640269"/>
              <a:ext cx="3983751" cy="2484819"/>
            </a:xfrm>
            <a:prstGeom prst="rect">
              <a:avLst/>
            </a:prstGeom>
            <a:noFill/>
            <a:ln w="38100"/>
          </p:spPr>
          <p:style>
            <a:lnRef idx="2">
              <a:schemeClr val="accent5">
                <a:shade val="50000"/>
              </a:schemeClr>
            </a:lnRef>
            <a:fillRef idx="1001">
              <a:schemeClr val="dk2"/>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4984726" y="2269735"/>
              <a:ext cx="4016302" cy="646331"/>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b="1" dirty="0">
                  <a:solidFill>
                    <a:schemeClr val="bg1"/>
                  </a:solidFill>
                </a:rPr>
                <a:t>SWAN/WWIII domain</a:t>
              </a:r>
              <a:r>
                <a:rPr lang="en-US" dirty="0">
                  <a:solidFill>
                    <a:schemeClr val="bg1"/>
                  </a:solidFill>
                </a:rPr>
                <a:t>: Wave </a:t>
              </a:r>
              <a:r>
                <a:rPr lang="en-US" b="1" u="sng" dirty="0">
                  <a:solidFill>
                    <a:schemeClr val="bg1"/>
                  </a:solidFill>
                </a:rPr>
                <a:t>spectral</a:t>
              </a:r>
              <a:r>
                <a:rPr lang="en-US" dirty="0">
                  <a:solidFill>
                    <a:schemeClr val="bg1"/>
                  </a:solidFill>
                </a:rPr>
                <a:t> time scale</a:t>
              </a:r>
            </a:p>
          </p:txBody>
        </p:sp>
        <p:pic>
          <p:nvPicPr>
            <p:cNvPr id="20" name="Picture 19" descr="Directional_spectrum.png"/>
            <p:cNvPicPr>
              <a:picLocks noChangeAspect="1"/>
            </p:cNvPicPr>
            <p:nvPr/>
          </p:nvPicPr>
          <p:blipFill>
            <a:blip r:embed="rId5" cstate="print"/>
            <a:stretch>
              <a:fillRect/>
            </a:stretch>
          </p:blipFill>
          <p:spPr>
            <a:xfrm>
              <a:off x="5840845" y="3241829"/>
              <a:ext cx="2752044" cy="1802508"/>
            </a:xfrm>
            <a:prstGeom prst="rect">
              <a:avLst/>
            </a:prstGeom>
          </p:spPr>
        </p:pic>
      </p:grpSp>
      <p:grpSp>
        <p:nvGrpSpPr>
          <p:cNvPr id="35" name="Group 34"/>
          <p:cNvGrpSpPr/>
          <p:nvPr/>
        </p:nvGrpSpPr>
        <p:grpSpPr>
          <a:xfrm>
            <a:off x="1267855" y="4090444"/>
            <a:ext cx="1318887" cy="596966"/>
            <a:chOff x="1267855" y="4090444"/>
            <a:chExt cx="1318887" cy="596966"/>
          </a:xfrm>
        </p:grpSpPr>
        <p:sp>
          <p:nvSpPr>
            <p:cNvPr id="25" name="TextBox 24"/>
            <p:cNvSpPr txBox="1"/>
            <p:nvPr/>
          </p:nvSpPr>
          <p:spPr>
            <a:xfrm>
              <a:off x="1267855" y="4090444"/>
              <a:ext cx="1318887" cy="276999"/>
            </a:xfrm>
            <a:prstGeom prst="rect">
              <a:avLst/>
            </a:prstGeom>
            <a:solidFill>
              <a:schemeClr val="bg1"/>
            </a:solidFill>
            <a:ln>
              <a:solidFill>
                <a:schemeClr val="bg1"/>
              </a:solidFill>
            </a:ln>
          </p:spPr>
          <p:txBody>
            <a:bodyPr wrap="none" rtlCol="0">
              <a:spAutoFit/>
            </a:bodyPr>
            <a:lstStyle/>
            <a:p>
              <a:r>
                <a:rPr lang="en-US" sz="1200" b="1" dirty="0">
                  <a:solidFill>
                    <a:srgbClr val="C00000"/>
                  </a:solidFill>
                </a:rPr>
                <a:t>INWAVE DOMAIN</a:t>
              </a:r>
            </a:p>
          </p:txBody>
        </p:sp>
        <p:sp>
          <p:nvSpPr>
            <p:cNvPr id="34" name="Rectangle 33"/>
            <p:cNvSpPr/>
            <p:nvPr/>
          </p:nvSpPr>
          <p:spPr>
            <a:xfrm>
              <a:off x="1970843" y="4464006"/>
              <a:ext cx="470516" cy="223404"/>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descr="signal_case18.jpg"/>
          <p:cNvPicPr>
            <a:picLocks noChangeAspect="1"/>
          </p:cNvPicPr>
          <p:nvPr/>
        </p:nvPicPr>
        <p:blipFill>
          <a:blip r:embed="rId6" cstate="print"/>
          <a:stretch>
            <a:fillRect/>
          </a:stretch>
        </p:blipFill>
        <p:spPr>
          <a:xfrm>
            <a:off x="5267235" y="5186834"/>
            <a:ext cx="2842236" cy="1588889"/>
          </a:xfrm>
          <a:prstGeom prst="rect">
            <a:avLst/>
          </a:prstGeom>
        </p:spPr>
      </p:pic>
    </p:spTree>
    <p:extLst>
      <p:ext uri="{BB962C8B-B14F-4D97-AF65-F5344CB8AC3E}">
        <p14:creationId xmlns:p14="http://schemas.microsoft.com/office/powerpoint/2010/main" val="3838365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393" y="5941455"/>
            <a:ext cx="8915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6139492" y="1369815"/>
            <a:ext cx="2691699"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b="1" dirty="0">
                <a:solidFill>
                  <a:schemeClr val="tx1"/>
                </a:solidFill>
              </a:rPr>
              <a:t>FREE SURFACE ELEVATION AND WAVE ENERGY ENVELOPE TIME VARIATION</a:t>
            </a:r>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693677" y="5990227"/>
            <a:ext cx="1767430" cy="685800"/>
          </a:xfrm>
          <a:prstGeom prst="rect">
            <a:avLst/>
          </a:prstGeom>
          <a:noFill/>
          <a:ln w="9525">
            <a:noFill/>
            <a:miter lim="800000"/>
            <a:headEnd/>
            <a:tailEnd/>
          </a:ln>
          <a:effectLst/>
        </p:spPr>
      </p:pic>
      <p:sp>
        <p:nvSpPr>
          <p:cNvPr id="5" name="Right Arrow 4"/>
          <p:cNvSpPr/>
          <p:nvPr/>
        </p:nvSpPr>
        <p:spPr>
          <a:xfrm>
            <a:off x="2551789" y="6400800"/>
            <a:ext cx="990600" cy="7620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91946" y="6019800"/>
            <a:ext cx="2660280" cy="646331"/>
          </a:xfrm>
          <a:prstGeom prst="rect">
            <a:avLst/>
          </a:prstGeom>
          <a:noFill/>
        </p:spPr>
        <p:txBody>
          <a:bodyPr wrap="none" rtlCol="0">
            <a:spAutoFit/>
          </a:bodyPr>
          <a:lstStyle/>
          <a:p>
            <a:pPr algn="ctr"/>
            <a:r>
              <a:rPr lang="en-US" b="1" dirty="0"/>
              <a:t>Wave group scale varying</a:t>
            </a:r>
          </a:p>
          <a:p>
            <a:pPr algn="ctr"/>
            <a:r>
              <a:rPr lang="en-US" b="1" dirty="0"/>
              <a:t>Wave forcing</a:t>
            </a:r>
          </a:p>
        </p:txBody>
      </p:sp>
      <p:sp>
        <p:nvSpPr>
          <p:cNvPr id="7" name="Equal 6"/>
          <p:cNvSpPr/>
          <p:nvPr/>
        </p:nvSpPr>
        <p:spPr>
          <a:xfrm>
            <a:off x="5523589" y="6248400"/>
            <a:ext cx="304800" cy="304800"/>
          </a:xfrm>
          <a:prstGeom prst="mathEqual">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5943600" y="6077634"/>
            <a:ext cx="3143681" cy="646331"/>
          </a:xfrm>
          <a:prstGeom prst="rect">
            <a:avLst/>
          </a:prstGeom>
          <a:noFill/>
        </p:spPr>
        <p:txBody>
          <a:bodyPr wrap="none" rtlCol="0">
            <a:spAutoFit/>
          </a:bodyPr>
          <a:lstStyle/>
          <a:p>
            <a:r>
              <a:rPr lang="en-US" b="1" dirty="0"/>
              <a:t>Infragravity wave generation + </a:t>
            </a:r>
          </a:p>
          <a:p>
            <a:r>
              <a:rPr lang="en-US" b="1" dirty="0"/>
              <a:t>3D hydrodynamics</a:t>
            </a:r>
          </a:p>
        </p:txBody>
      </p:sp>
      <p:pic>
        <p:nvPicPr>
          <p:cNvPr id="9" name="Picture 8" descr="signal_case18.jpg"/>
          <p:cNvPicPr>
            <a:picLocks noChangeAspect="1"/>
          </p:cNvPicPr>
          <p:nvPr/>
        </p:nvPicPr>
        <p:blipFill>
          <a:blip r:embed="rId3" cstate="print"/>
          <a:stretch>
            <a:fillRect/>
          </a:stretch>
        </p:blipFill>
        <p:spPr>
          <a:xfrm>
            <a:off x="3042557" y="811803"/>
            <a:ext cx="3135086" cy="1752600"/>
          </a:xfrm>
          <a:prstGeom prst="rect">
            <a:avLst/>
          </a:prstGeom>
        </p:spPr>
      </p:pic>
      <p:sp>
        <p:nvSpPr>
          <p:cNvPr id="13" name="TextBox 12"/>
          <p:cNvSpPr txBox="1"/>
          <p:nvPr/>
        </p:nvSpPr>
        <p:spPr>
          <a:xfrm>
            <a:off x="-277607" y="3311754"/>
            <a:ext cx="6748745" cy="369332"/>
          </a:xfrm>
          <a:prstGeom prst="rect">
            <a:avLst/>
          </a:prstGeom>
          <a:noFill/>
        </p:spPr>
        <p:txBody>
          <a:bodyPr wrap="square" rtlCol="0">
            <a:spAutoFit/>
          </a:bodyPr>
          <a:lstStyle/>
          <a:p>
            <a:pPr algn="ctr"/>
            <a:r>
              <a:rPr lang="en-US" b="1" dirty="0"/>
              <a:t>Boundary condition for the </a:t>
            </a:r>
            <a:r>
              <a:rPr lang="en-US" b="1" u="sng" dirty="0"/>
              <a:t>wave action conservation equation</a:t>
            </a:r>
          </a:p>
        </p:txBody>
      </p:sp>
      <p:sp>
        <p:nvSpPr>
          <p:cNvPr id="16" name="TextBox 15"/>
          <p:cNvSpPr txBox="1"/>
          <p:nvPr/>
        </p:nvSpPr>
        <p:spPr>
          <a:xfrm>
            <a:off x="3015292" y="5104733"/>
            <a:ext cx="3124200" cy="707886"/>
          </a:xfrm>
          <a:prstGeom prst="rect">
            <a:avLst/>
          </a:prstGeom>
          <a:noFill/>
        </p:spPr>
        <p:txBody>
          <a:bodyPr wrap="square" rtlCol="0">
            <a:spAutoFit/>
          </a:bodyPr>
          <a:lstStyle/>
          <a:p>
            <a:pPr algn="ctr"/>
            <a:r>
              <a:rPr lang="en-US" sz="2000" b="1" dirty="0"/>
              <a:t>Vortex Force terms varying in wave group scale </a:t>
            </a:r>
          </a:p>
        </p:txBody>
      </p:sp>
      <mc:AlternateContent xmlns:mc="http://schemas.openxmlformats.org/markup-compatibility/2006" xmlns:a14="http://schemas.microsoft.com/office/drawing/2010/main">
        <mc:Choice Requires="a14">
          <p:sp>
            <p:nvSpPr>
              <p:cNvPr id="39" name="Rectangle 38"/>
              <p:cNvSpPr/>
              <p:nvPr/>
            </p:nvSpPr>
            <p:spPr>
              <a:xfrm>
                <a:off x="-19923" y="3845986"/>
                <a:ext cx="9260045" cy="6784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m:t>
                          </m:r>
                          <m:r>
                            <a:rPr lang="en-US" i="1">
                              <a:latin typeface="Cambria Math" panose="02040503050406030204" pitchFamily="18" charset="0"/>
                            </a:rPr>
                            <m:t>𝐴</m:t>
                          </m:r>
                        </m:num>
                        <m:den>
                          <m:r>
                            <a:rPr lang="en-US" i="0">
                              <a:latin typeface="Cambria Math" panose="02040503050406030204" pitchFamily="18" charset="0"/>
                            </a:rPr>
                            <m:t>𝜕</m:t>
                          </m:r>
                          <m:r>
                            <a:rPr lang="en-US" i="1">
                              <a:latin typeface="Cambria Math" panose="02040503050406030204" pitchFamily="18" charset="0"/>
                            </a:rPr>
                            <m:t>𝑡</m:t>
                          </m:r>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𝑔</m:t>
                              </m:r>
                              <m:r>
                                <a:rPr lang="en-US" b="0" i="1" smtClean="0">
                                  <a:latin typeface="Cambria Math" panose="02040503050406030204" pitchFamily="18" charset="0"/>
                                </a:rPr>
                                <m:t>,</m:t>
                              </m:r>
                              <m:r>
                                <a:rPr lang="en-US" i="1">
                                  <a:latin typeface="Cambria Math" panose="02040503050406030204" pitchFamily="18" charset="0"/>
                                </a:rPr>
                                <m:t>𝑥</m:t>
                              </m:r>
                            </m:sub>
                          </m:sSub>
                          <m:r>
                            <a:rPr lang="en-US" i="1">
                              <a:latin typeface="Cambria Math" panose="02040503050406030204" pitchFamily="18" charset="0"/>
                            </a:rPr>
                            <m:t>𝐴</m:t>
                          </m:r>
                        </m:num>
                        <m:den>
                          <m:r>
                            <a:rPr lang="en-US" i="0">
                              <a:latin typeface="Cambria Math" panose="02040503050406030204" pitchFamily="18" charset="0"/>
                            </a:rPr>
                            <m:t>𝜕</m:t>
                          </m:r>
                          <m:r>
                            <a:rPr lang="en-US" i="1">
                              <a:latin typeface="Cambria Math" panose="02040503050406030204" pitchFamily="18" charset="0"/>
                            </a:rPr>
                            <m:t>𝑥</m:t>
                          </m:r>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𝑔</m:t>
                              </m:r>
                              <m:r>
                                <a:rPr lang="en-US" b="0" i="1" smtClean="0">
                                  <a:latin typeface="Cambria Math" panose="02040503050406030204" pitchFamily="18" charset="0"/>
                                </a:rPr>
                                <m:t>,</m:t>
                              </m:r>
                              <m:r>
                                <a:rPr lang="en-US" i="1">
                                  <a:latin typeface="Cambria Math" panose="02040503050406030204" pitchFamily="18" charset="0"/>
                                </a:rPr>
                                <m:t>𝑦</m:t>
                              </m:r>
                            </m:sub>
                          </m:sSub>
                          <m:r>
                            <a:rPr lang="en-US" i="1">
                              <a:latin typeface="Cambria Math" panose="02040503050406030204" pitchFamily="18" charset="0"/>
                            </a:rPr>
                            <m:t>𝐴</m:t>
                          </m:r>
                        </m:num>
                        <m:den>
                          <m:r>
                            <a:rPr lang="en-US" i="0">
                              <a:latin typeface="Cambria Math" panose="02040503050406030204" pitchFamily="18" charset="0"/>
                            </a:rPr>
                            <m:t>𝜕</m:t>
                          </m:r>
                          <m:r>
                            <a:rPr lang="en-US" i="1">
                              <a:latin typeface="Cambria Math" panose="02040503050406030204" pitchFamily="18" charset="0"/>
                            </a:rPr>
                            <m:t>𝑦</m:t>
                          </m:r>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𝑔</m:t>
                              </m:r>
                              <m:r>
                                <a:rPr lang="en-US" b="0" i="1" smtClean="0">
                                  <a:latin typeface="Cambria Math" panose="02040503050406030204" pitchFamily="18" charset="0"/>
                                </a:rPr>
                                <m:t>,</m:t>
                              </m:r>
                              <m:r>
                                <a:rPr lang="en-US" i="1">
                                  <a:latin typeface="Cambria Math" panose="02040503050406030204" pitchFamily="18" charset="0"/>
                                </a:rPr>
                                <m:t>𝜃</m:t>
                              </m:r>
                            </m:sub>
                          </m:sSub>
                          <m:r>
                            <a:rPr lang="en-US" i="1">
                              <a:latin typeface="Cambria Math" panose="02040503050406030204" pitchFamily="18" charset="0"/>
                            </a:rPr>
                            <m:t>𝐴</m:t>
                          </m:r>
                        </m:num>
                        <m:den>
                          <m:r>
                            <a:rPr lang="en-US" i="0">
                              <a:latin typeface="Cambria Math" panose="02040503050406030204" pitchFamily="18" charset="0"/>
                            </a:rPr>
                            <m:t>𝜕</m:t>
                          </m:r>
                          <m:r>
                            <a:rPr lang="en-US" i="1">
                              <a:latin typeface="Cambria Math" panose="02040503050406030204" pitchFamily="18" charset="0"/>
                            </a:rPr>
                            <m:t>𝜃</m:t>
                          </m:r>
                        </m:den>
                      </m:f>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𝐷</m:t>
                          </m:r>
                        </m:num>
                        <m:den>
                          <m:r>
                            <a:rPr lang="en-US" i="1">
                              <a:latin typeface="Cambria Math" panose="02040503050406030204" pitchFamily="18" charset="0"/>
                            </a:rPr>
                            <m:t>𝜎</m:t>
                          </m:r>
                        </m:den>
                      </m:f>
                      <m:r>
                        <m:rPr>
                          <m:nor/>
                        </m:rPr>
                        <a:rPr lang="en-US" i="1">
                          <a:latin typeface="Cambria Math" panose="02040503050406030204" pitchFamily="18" charset="0"/>
                        </a:rPr>
                        <m:t>  </m:t>
                      </m:r>
                      <m:r>
                        <m:rPr>
                          <m:nor/>
                        </m:rPr>
                        <a:rPr lang="en-US" i="1">
                          <a:latin typeface="Cambria Math" panose="02040503050406030204" pitchFamily="18" charset="0"/>
                        </a:rPr>
                        <m:t>where</m:t>
                      </m:r>
                      <m:r>
                        <m:rPr>
                          <m:nor/>
                        </m:rPr>
                        <a:rPr lang="en-US" i="1">
                          <a:latin typeface="Cambria Math" panose="02040503050406030204" pitchFamily="18" charset="0"/>
                        </a:rPr>
                        <m:t>    </m:t>
                      </m:r>
                      <m:r>
                        <a:rPr lang="en-US" i="1">
                          <a:latin typeface="Cambria Math" panose="02040503050406030204" pitchFamily="18" charset="0"/>
                        </a:rPr>
                        <m:t>𝐴</m:t>
                      </m:r>
                      <m:d>
                        <m:dPr>
                          <m:ctrlPr>
                            <a:rPr lang="en-US" i="1">
                              <a:latin typeface="Cambria Math" panose="02040503050406030204" pitchFamily="18" charset="0"/>
                            </a:rPr>
                          </m:ctrlPr>
                        </m:dPr>
                        <m:e>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𝑦</m:t>
                          </m:r>
                          <m:r>
                            <a:rPr lang="en-US" i="0">
                              <a:latin typeface="Cambria Math" panose="02040503050406030204" pitchFamily="18" charset="0"/>
                            </a:rPr>
                            <m:t>,</m:t>
                          </m:r>
                          <m:r>
                            <a:rPr lang="en-US" i="1">
                              <a:latin typeface="Cambria Math" panose="02040503050406030204" pitchFamily="18" charset="0"/>
                            </a:rPr>
                            <m:t>𝜃</m:t>
                          </m:r>
                          <m:r>
                            <a:rPr lang="en-US" b="0" i="1" smtClean="0">
                              <a:latin typeface="Cambria Math" panose="02040503050406030204" pitchFamily="18" charset="0"/>
                            </a:rPr>
                            <m:t>,</m:t>
                          </m:r>
                          <m:r>
                            <a:rPr lang="en-US" i="1">
                              <a:latin typeface="Cambria Math" panose="02040503050406030204" pitchFamily="18" charset="0"/>
                            </a:rPr>
                            <m:t>𝑡</m:t>
                          </m:r>
                        </m:e>
                      </m:d>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𝐸</m:t>
                          </m:r>
                          <m:d>
                            <m:dPr>
                              <m:ctrlPr>
                                <a:rPr lang="en-US" i="1">
                                  <a:latin typeface="Cambria Math" panose="02040503050406030204" pitchFamily="18" charset="0"/>
                                </a:rPr>
                              </m:ctrlPr>
                            </m:dPr>
                            <m:e>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𝑦</m:t>
                              </m:r>
                              <m:r>
                                <a:rPr lang="en-US" i="0">
                                  <a:latin typeface="Cambria Math" panose="02040503050406030204" pitchFamily="18" charset="0"/>
                                </a:rPr>
                                <m:t>,</m:t>
                              </m:r>
                              <m:r>
                                <a:rPr lang="en-US" i="1">
                                  <a:latin typeface="Cambria Math" panose="02040503050406030204" pitchFamily="18" charset="0"/>
                                </a:rPr>
                                <m:t>𝜃</m:t>
                              </m:r>
                              <m:r>
                                <a:rPr lang="en-US" b="0" i="1" smtClean="0">
                                  <a:latin typeface="Cambria Math" panose="02040503050406030204" pitchFamily="18" charset="0"/>
                                </a:rPr>
                                <m:t>,</m:t>
                              </m:r>
                              <m:r>
                                <a:rPr lang="en-US" i="1">
                                  <a:latin typeface="Cambria Math" panose="02040503050406030204" pitchFamily="18" charset="0"/>
                                </a:rPr>
                                <m:t>𝑡</m:t>
                              </m:r>
                            </m:e>
                          </m:d>
                          <m:r>
                            <a:rPr lang="en-US" b="0" i="1" smtClean="0">
                              <a:latin typeface="Cambria Math" panose="02040503050406030204" pitchFamily="18" charset="0"/>
                            </a:rPr>
                            <m:t>  </m:t>
                          </m:r>
                          <m:r>
                            <a:rPr lang="en-US" b="0" i="1" smtClean="0">
                              <a:latin typeface="Cambria Math" panose="02040503050406030204" pitchFamily="18" charset="0"/>
                            </a:rPr>
                            <m:t>𝑤𝑎𝑣𝑒</m:t>
                          </m:r>
                          <m:r>
                            <a:rPr lang="en-US" b="0" i="1" smtClean="0">
                              <a:latin typeface="Cambria Math" panose="02040503050406030204" pitchFamily="18" charset="0"/>
                            </a:rPr>
                            <m:t> </m:t>
                          </m:r>
                          <m:r>
                            <a:rPr lang="en-US" b="0" i="1" smtClean="0">
                              <a:latin typeface="Cambria Math" panose="02040503050406030204" pitchFamily="18" charset="0"/>
                            </a:rPr>
                            <m:t>𝑒𝑛𝑒𝑟𝑔𝑦</m:t>
                          </m:r>
                        </m:num>
                        <m:den>
                          <m:r>
                            <a:rPr lang="en-US" i="1">
                              <a:latin typeface="Cambria Math" panose="02040503050406030204" pitchFamily="18" charset="0"/>
                            </a:rPr>
                            <m:t>𝜎</m:t>
                          </m:r>
                          <m:d>
                            <m:dPr>
                              <m:ctrlPr>
                                <a:rPr lang="en-US" i="1">
                                  <a:latin typeface="Cambria Math" panose="02040503050406030204" pitchFamily="18" charset="0"/>
                                </a:rPr>
                              </m:ctrlPr>
                            </m:dPr>
                            <m:e>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𝑦</m:t>
                              </m:r>
                              <m:r>
                                <a:rPr lang="en-US" i="0">
                                  <a:latin typeface="Cambria Math" panose="02040503050406030204" pitchFamily="18" charset="0"/>
                                </a:rPr>
                                <m:t>,</m:t>
                              </m:r>
                              <m:r>
                                <a:rPr lang="en-US" i="1">
                                  <a:latin typeface="Cambria Math" panose="02040503050406030204" pitchFamily="18" charset="0"/>
                                </a:rPr>
                                <m:t>𝑡</m:t>
                              </m:r>
                            </m:e>
                          </m:d>
                          <m:r>
                            <a:rPr lang="en-US" b="0" i="1" smtClean="0">
                              <a:latin typeface="Cambria Math" panose="02040503050406030204" pitchFamily="18" charset="0"/>
                            </a:rPr>
                            <m:t> </m:t>
                          </m:r>
                          <m:r>
                            <a:rPr lang="en-US" b="0" i="1" smtClean="0">
                              <a:latin typeface="Cambria Math" panose="02040503050406030204" pitchFamily="18" charset="0"/>
                            </a:rPr>
                            <m:t>𝑖𝑛𝑡𝑟𝑖𝑛𝑠𝑖𝑐</m:t>
                          </m:r>
                          <m:r>
                            <a:rPr lang="en-US" b="0" i="1" smtClean="0">
                              <a:latin typeface="Cambria Math" panose="02040503050406030204" pitchFamily="18" charset="0"/>
                            </a:rPr>
                            <m:t> </m:t>
                          </m:r>
                          <m:r>
                            <a:rPr lang="en-US" b="0" i="1" smtClean="0">
                              <a:latin typeface="Cambria Math" panose="02040503050406030204" pitchFamily="18" charset="0"/>
                            </a:rPr>
                            <m:t>𝑓𝑟𝑒𝑞𝑢𝑒𝑛𝑐𝑦</m:t>
                          </m:r>
                        </m:den>
                      </m:f>
                    </m:oMath>
                  </m:oMathPara>
                </a14:m>
                <a:endParaRPr lang="en-US" dirty="0"/>
              </a:p>
            </p:txBody>
          </p:sp>
        </mc:Choice>
        <mc:Fallback xmlns="">
          <p:sp>
            <p:nvSpPr>
              <p:cNvPr id="39" name="Rectangle 38"/>
              <p:cNvSpPr>
                <a:spLocks noRot="1" noChangeAspect="1" noMove="1" noResize="1" noEditPoints="1" noAdjustHandles="1" noChangeArrowheads="1" noChangeShapeType="1" noTextEdit="1"/>
              </p:cNvSpPr>
              <p:nvPr/>
            </p:nvSpPr>
            <p:spPr>
              <a:xfrm>
                <a:off x="-19923" y="3845986"/>
                <a:ext cx="9260045" cy="678455"/>
              </a:xfrm>
              <a:prstGeom prst="rect">
                <a:avLst/>
              </a:prstGeom>
              <a:blipFill rotWithShape="0">
                <a:blip r:embed="rId4"/>
                <a:stretch>
                  <a:fillRect/>
                </a:stretch>
              </a:blipFill>
            </p:spPr>
            <p:txBody>
              <a:bodyPr/>
              <a:lstStyle/>
              <a:p>
                <a:r>
                  <a:rPr lang="en-US">
                    <a:noFill/>
                  </a:rPr>
                  <a:t> </a:t>
                </a:r>
              </a:p>
            </p:txBody>
          </p:sp>
        </mc:Fallback>
      </mc:AlternateContent>
      <p:sp>
        <p:nvSpPr>
          <p:cNvPr id="40" name="Down Arrow 39"/>
          <p:cNvSpPr/>
          <p:nvPr/>
        </p:nvSpPr>
        <p:spPr>
          <a:xfrm>
            <a:off x="4486909" y="4582270"/>
            <a:ext cx="223345" cy="4954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1" name="Straight Connector 40"/>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42" name="7 Imagen" descr="logo.png"/>
          <p:cNvPicPr>
            <a:picLocks noChangeAspect="1"/>
          </p:cNvPicPr>
          <p:nvPr/>
        </p:nvPicPr>
        <p:blipFill>
          <a:blip r:embed="rId5" cstate="print"/>
          <a:srcRect t="10667" r="2778" b="20000"/>
          <a:stretch>
            <a:fillRect/>
          </a:stretch>
        </p:blipFill>
        <p:spPr>
          <a:xfrm>
            <a:off x="0" y="1"/>
            <a:ext cx="1247555" cy="667264"/>
          </a:xfrm>
          <a:prstGeom prst="rect">
            <a:avLst/>
          </a:prstGeom>
        </p:spPr>
      </p:pic>
      <p:sp>
        <p:nvSpPr>
          <p:cNvPr id="43" name="TextBox 42"/>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21" name="Down Arrow 20"/>
          <p:cNvSpPr/>
          <p:nvPr/>
        </p:nvSpPr>
        <p:spPr>
          <a:xfrm>
            <a:off x="4540892" y="2714634"/>
            <a:ext cx="223345" cy="4954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5052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623777" y="914400"/>
            <a:ext cx="7966788" cy="5943600"/>
          </a:xfrm>
          <a:prstGeom prst="rect">
            <a:avLst/>
          </a:prstGeom>
        </p:spPr>
        <p:txBody>
          <a:bodyPr vert="horz" lIns="91440" tIns="45720" rIns="91440" bIns="45720" rtlCol="0">
            <a:normAutofit/>
          </a:bodyPr>
          <a:lstStyle/>
          <a:p>
            <a:pPr lvl="0">
              <a:spcBef>
                <a:spcPct val="20000"/>
              </a:spcBef>
            </a:pPr>
            <a:r>
              <a:rPr lang="en-US" sz="2400" b="1" u="sng" dirty="0">
                <a:ea typeface="Tahoma" panose="020B0604030504040204" pitchFamily="34" charset="0"/>
                <a:cs typeface="Tahoma" panose="020B0604030504040204" pitchFamily="34" charset="0"/>
              </a:rPr>
              <a:t>OUTLINE</a:t>
            </a:r>
          </a:p>
          <a:p>
            <a:pPr lvl="0">
              <a:spcBef>
                <a:spcPct val="20000"/>
              </a:spcBef>
            </a:pPr>
            <a:endParaRPr lang="en-US" sz="2400" b="1" u="sng" dirty="0">
              <a:ea typeface="Tahoma" panose="020B0604030504040204" pitchFamily="34" charset="0"/>
              <a:cs typeface="Tahoma" panose="020B0604030504040204" pitchFamily="34" charset="0"/>
            </a:endParaRPr>
          </a:p>
          <a:p>
            <a:pPr marL="914400" lvl="1" indent="-457200">
              <a:spcBef>
                <a:spcPct val="20000"/>
              </a:spcBef>
              <a:buAutoNum type="arabicPeriod"/>
            </a:pPr>
            <a:r>
              <a:rPr lang="en-US" sz="2400" dirty="0">
                <a:ea typeface="Tahoma" panose="020B0604030504040204" pitchFamily="34" charset="0"/>
                <a:cs typeface="Tahoma" panose="020B0604030504040204" pitchFamily="34" charset="0"/>
              </a:rPr>
              <a:t>INTRODUCTION AND MOTIVATION</a:t>
            </a:r>
          </a:p>
          <a:p>
            <a:pPr marL="914400" lvl="1" indent="-457200">
              <a:spcBef>
                <a:spcPct val="20000"/>
              </a:spcBef>
              <a:buAutoNum type="arabicPeriod"/>
            </a:pPr>
            <a:r>
              <a:rPr lang="en-US" sz="2400" dirty="0">
                <a:ea typeface="Tahoma" panose="020B0604030504040204" pitchFamily="34" charset="0"/>
                <a:cs typeface="Tahoma" panose="020B0604030504040204" pitchFamily="34" charset="0"/>
              </a:rPr>
              <a:t>IG WAVE GENERATION AND DISSIPATION MECHANISMS </a:t>
            </a:r>
          </a:p>
          <a:p>
            <a:pPr marL="914400" lvl="1" indent="-457200">
              <a:spcBef>
                <a:spcPct val="20000"/>
              </a:spcBef>
              <a:buAutoNum type="arabicPeriod"/>
            </a:pPr>
            <a:r>
              <a:rPr lang="en-US" sz="2400" dirty="0">
                <a:ea typeface="Tahoma" panose="020B0604030504040204" pitchFamily="34" charset="0"/>
                <a:cs typeface="Tahoma" panose="020B0604030504040204" pitchFamily="34" charset="0"/>
              </a:rPr>
              <a:t>IG WAVE MODELING TECHNIQUES </a:t>
            </a:r>
          </a:p>
          <a:p>
            <a:pPr marL="914400" lvl="1" indent="-457200">
              <a:spcBef>
                <a:spcPct val="20000"/>
              </a:spcBef>
              <a:buAutoNum type="arabicPeriod"/>
            </a:pPr>
            <a:r>
              <a:rPr lang="en-US" sz="2400" dirty="0">
                <a:ea typeface="Tahoma" panose="020B0604030504040204" pitchFamily="34" charset="0"/>
                <a:cs typeface="Tahoma" panose="020B0604030504040204" pitchFamily="34" charset="0"/>
              </a:rPr>
              <a:t>INWAVE</a:t>
            </a:r>
          </a:p>
          <a:p>
            <a:pPr marL="1371600" lvl="2" indent="-457200">
              <a:spcBef>
                <a:spcPct val="20000"/>
              </a:spcBef>
            </a:pPr>
            <a:r>
              <a:rPr lang="en-US" sz="2400" dirty="0">
                <a:ea typeface="Tahoma" panose="020B0604030504040204" pitchFamily="34" charset="0"/>
                <a:cs typeface="Tahoma" panose="020B0604030504040204" pitchFamily="34" charset="0"/>
              </a:rPr>
              <a:t>a. EQUATIONS AND NUMERICAL SCHEME</a:t>
            </a:r>
          </a:p>
          <a:p>
            <a:pPr marL="1371600" lvl="2" indent="-457200">
              <a:spcBef>
                <a:spcPct val="20000"/>
              </a:spcBef>
            </a:pPr>
            <a:r>
              <a:rPr lang="en-US" sz="2400" dirty="0">
                <a:ea typeface="Tahoma" panose="020B0604030504040204" pitchFamily="34" charset="0"/>
                <a:cs typeface="Tahoma" panose="020B0604030504040204" pitchFamily="34" charset="0"/>
              </a:rPr>
              <a:t>b. HOW IS IT LINKED TO THE VORTEX FORCE?</a:t>
            </a:r>
          </a:p>
          <a:p>
            <a:pPr marL="1371600" lvl="2" indent="-457200">
              <a:spcBef>
                <a:spcPct val="20000"/>
              </a:spcBef>
            </a:pPr>
            <a:r>
              <a:rPr lang="en-US" sz="2400" dirty="0">
                <a:ea typeface="Tahoma" panose="020B0604030504040204" pitchFamily="34" charset="0"/>
                <a:cs typeface="Tahoma" panose="020B0604030504040204" pitchFamily="34" charset="0"/>
              </a:rPr>
              <a:t>c. APPLICATIONS</a:t>
            </a:r>
          </a:p>
          <a:p>
            <a:pPr marL="1371600" lvl="2" indent="-457200">
              <a:spcBef>
                <a:spcPct val="20000"/>
              </a:spcBef>
            </a:pPr>
            <a:r>
              <a:rPr lang="en-US" sz="2400" dirty="0">
                <a:ea typeface="Tahoma" panose="020B0604030504040204" pitchFamily="34" charset="0"/>
                <a:cs typeface="Tahoma" panose="020B0604030504040204" pitchFamily="34" charset="0"/>
              </a:rPr>
              <a:t>d. FUTURE PLANS</a:t>
            </a:r>
          </a:p>
          <a:p>
            <a:pPr marL="457200" lvl="0" indent="-457200">
              <a:spcBef>
                <a:spcPct val="20000"/>
              </a:spcBef>
              <a:buAutoNum type="arabicPeriod"/>
            </a:pPr>
            <a:endParaRPr lang="en-US" sz="2400" dirty="0">
              <a:ea typeface="Tahoma" panose="020B0604030504040204" pitchFamily="34" charset="0"/>
              <a:cs typeface="Tahoma" panose="020B0604030504040204" pitchFamily="34" charset="0"/>
            </a:endParaRPr>
          </a:p>
          <a:p>
            <a:pPr lvl="0">
              <a:spcBef>
                <a:spcPct val="20000"/>
              </a:spcBef>
            </a:pPr>
            <a:endParaRPr lang="en-US" sz="2400" dirty="0">
              <a:ea typeface="Tahoma" panose="020B0604030504040204" pitchFamily="34" charset="0"/>
              <a:cs typeface="Tahoma" panose="020B0604030504040204" pitchFamily="34" charset="0"/>
            </a:endParaRPr>
          </a:p>
        </p:txBody>
      </p:sp>
      <p:cxnSp>
        <p:nvCxnSpPr>
          <p:cNvPr id="3" name="Straight Connector 2"/>
          <p:cNvCxnSpPr/>
          <p:nvPr/>
        </p:nvCxnSpPr>
        <p:spPr>
          <a:xfrm>
            <a:off x="0" y="502507"/>
            <a:ext cx="9144000"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4"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Tree>
    <p:extLst>
      <p:ext uri="{BB962C8B-B14F-4D97-AF65-F5344CB8AC3E}">
        <p14:creationId xmlns:p14="http://schemas.microsoft.com/office/powerpoint/2010/main" val="1650924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1556990" y="4768098"/>
            <a:ext cx="6018379" cy="646331"/>
          </a:xfrm>
          <a:prstGeom prst="rect">
            <a:avLst/>
          </a:prstGeom>
          <a:noFill/>
          <a:ln w="50800">
            <a:solidFill>
              <a:srgbClr val="C00000"/>
            </a:solidFill>
          </a:ln>
        </p:spPr>
        <p:txBody>
          <a:bodyPr wrap="none" rtlCol="0">
            <a:spAutoFit/>
          </a:bodyPr>
          <a:lstStyle/>
          <a:p>
            <a:pPr algn="ctr"/>
            <a:r>
              <a:rPr lang="en-US" dirty="0"/>
              <a:t>USE THE GROUP VARYING WAVE ENERGY FORCING AS INPUTS </a:t>
            </a:r>
          </a:p>
          <a:p>
            <a:pPr algn="ctr"/>
            <a:r>
              <a:rPr lang="en-US" dirty="0"/>
              <a:t>FOR THE VORTEX-FORCE (VF) IN ROMS</a:t>
            </a:r>
          </a:p>
        </p:txBody>
      </p:sp>
      <p:sp>
        <p:nvSpPr>
          <p:cNvPr id="48137" name="Text Box 9"/>
          <p:cNvSpPr txBox="1">
            <a:spLocks noChangeArrowheads="1"/>
          </p:cNvSpPr>
          <p:nvPr/>
        </p:nvSpPr>
        <p:spPr bwMode="auto">
          <a:xfrm>
            <a:off x="1746780" y="5553536"/>
            <a:ext cx="5638800" cy="646331"/>
          </a:xfrm>
          <a:prstGeom prst="rect">
            <a:avLst/>
          </a:prstGeom>
          <a:noFill/>
          <a:ln w="9525">
            <a:solidFill>
              <a:srgbClr val="C00000"/>
            </a:solidFill>
            <a:miter lim="800000"/>
            <a:headEnd/>
            <a:tailEnd/>
          </a:ln>
          <a:effectLst/>
        </p:spPr>
        <p:txBody>
          <a:bodyPr wrap="square">
            <a:spAutoFit/>
          </a:bodyPr>
          <a:lstStyle/>
          <a:p>
            <a:pPr algn="ctr">
              <a:spcBef>
                <a:spcPct val="50000"/>
              </a:spcBef>
            </a:pPr>
            <a:r>
              <a:rPr lang="en-US" dirty="0"/>
              <a:t>Infragravity wave generation thru VF and propagation of the bound IG wave</a:t>
            </a:r>
          </a:p>
        </p:txBody>
      </p:sp>
      <p:sp>
        <p:nvSpPr>
          <p:cNvPr id="48139" name="Text Box 11"/>
          <p:cNvSpPr txBox="1">
            <a:spLocks noChangeArrowheads="1"/>
          </p:cNvSpPr>
          <p:nvPr/>
        </p:nvSpPr>
        <p:spPr bwMode="auto">
          <a:xfrm>
            <a:off x="2320156" y="6202294"/>
            <a:ext cx="4800600" cy="369332"/>
          </a:xfrm>
          <a:prstGeom prst="rect">
            <a:avLst/>
          </a:prstGeom>
          <a:noFill/>
          <a:ln w="9525">
            <a:solidFill>
              <a:srgbClr val="C00000"/>
            </a:solidFill>
            <a:miter lim="800000"/>
            <a:headEnd/>
            <a:tailEnd/>
          </a:ln>
          <a:effectLst/>
        </p:spPr>
        <p:txBody>
          <a:bodyPr wrap="square">
            <a:spAutoFit/>
          </a:bodyPr>
          <a:lstStyle/>
          <a:p>
            <a:pPr>
              <a:spcBef>
                <a:spcPct val="50000"/>
              </a:spcBef>
            </a:pPr>
            <a:r>
              <a:rPr lang="en-US"/>
              <a:t>Leaky, bound and trapped infragravity waves</a:t>
            </a:r>
          </a:p>
        </p:txBody>
      </p:sp>
      <p:sp>
        <p:nvSpPr>
          <p:cNvPr id="30" name="29 CuadroTexto"/>
          <p:cNvSpPr txBox="1"/>
          <p:nvPr/>
        </p:nvSpPr>
        <p:spPr>
          <a:xfrm>
            <a:off x="6479749" y="5831749"/>
            <a:ext cx="778739" cy="369332"/>
          </a:xfrm>
          <a:prstGeom prst="rect">
            <a:avLst/>
          </a:prstGeom>
          <a:noFill/>
        </p:spPr>
        <p:txBody>
          <a:bodyPr wrap="none" rtlCol="0">
            <a:spAutoFit/>
          </a:bodyPr>
          <a:lstStyle/>
          <a:p>
            <a:r>
              <a:rPr lang="en-US" b="1" dirty="0">
                <a:solidFill>
                  <a:srgbClr val="C00000"/>
                </a:solidFill>
              </a:rPr>
              <a:t>ROMS</a:t>
            </a:r>
          </a:p>
        </p:txBody>
      </p:sp>
      <p:cxnSp>
        <p:nvCxnSpPr>
          <p:cNvPr id="32" name="31 Conector recto de flecha"/>
          <p:cNvCxnSpPr/>
          <p:nvPr/>
        </p:nvCxnSpPr>
        <p:spPr>
          <a:xfrm>
            <a:off x="10157429" y="4472836"/>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9" name="7 Imagen" descr="logo.png"/>
          <p:cNvPicPr>
            <a:picLocks noChangeAspect="1"/>
          </p:cNvPicPr>
          <p:nvPr/>
        </p:nvPicPr>
        <p:blipFill>
          <a:blip r:embed="rId3" cstate="print"/>
          <a:srcRect t="10667" r="2778" b="20000"/>
          <a:stretch>
            <a:fillRect/>
          </a:stretch>
        </p:blipFill>
        <p:spPr>
          <a:xfrm>
            <a:off x="0" y="1"/>
            <a:ext cx="1247555" cy="667264"/>
          </a:xfrm>
          <a:prstGeom prst="rect">
            <a:avLst/>
          </a:prstGeom>
        </p:spPr>
      </p:pic>
      <p:sp>
        <p:nvSpPr>
          <p:cNvPr id="20" name="TextBox 19"/>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2" name="TextBox 1"/>
          <p:cNvSpPr txBox="1"/>
          <p:nvPr/>
        </p:nvSpPr>
        <p:spPr>
          <a:xfrm>
            <a:off x="2532876" y="659881"/>
            <a:ext cx="3827138" cy="461665"/>
          </a:xfrm>
          <a:prstGeom prst="rect">
            <a:avLst/>
          </a:prstGeom>
          <a:noFill/>
        </p:spPr>
        <p:txBody>
          <a:bodyPr wrap="none" rtlCol="0">
            <a:spAutoFit/>
          </a:bodyPr>
          <a:lstStyle/>
          <a:p>
            <a:r>
              <a:rPr lang="en-US" sz="2400" b="1" dirty="0"/>
              <a:t>MAIN MODULES OF INWAVE</a:t>
            </a:r>
          </a:p>
        </p:txBody>
      </p:sp>
      <p:sp>
        <p:nvSpPr>
          <p:cNvPr id="3" name="TextBox 2"/>
          <p:cNvSpPr txBox="1"/>
          <p:nvPr/>
        </p:nvSpPr>
        <p:spPr>
          <a:xfrm>
            <a:off x="2951688" y="1326490"/>
            <a:ext cx="3046796" cy="923330"/>
          </a:xfrm>
          <a:prstGeom prst="rect">
            <a:avLst/>
          </a:prstGeom>
          <a:noFill/>
          <a:ln w="47625">
            <a:solidFill>
              <a:srgbClr val="00B050"/>
            </a:solidFill>
          </a:ln>
        </p:spPr>
        <p:txBody>
          <a:bodyPr wrap="none" rtlCol="0">
            <a:spAutoFit/>
          </a:bodyPr>
          <a:lstStyle/>
          <a:p>
            <a:pPr algn="ctr"/>
            <a:r>
              <a:rPr lang="en-US" dirty="0"/>
              <a:t>READ SWAN DIRECTIONAL </a:t>
            </a:r>
          </a:p>
          <a:p>
            <a:pPr algn="ctr"/>
            <a:r>
              <a:rPr lang="en-US" dirty="0"/>
              <a:t>SPECTRAL OUTPUTS AT </a:t>
            </a:r>
          </a:p>
          <a:p>
            <a:pPr algn="ctr"/>
            <a:r>
              <a:rPr lang="en-US" dirty="0"/>
              <a:t>THE CHILD GRID BOUNDARIES </a:t>
            </a:r>
          </a:p>
        </p:txBody>
      </p:sp>
      <p:sp>
        <p:nvSpPr>
          <p:cNvPr id="33" name="TextBox 32"/>
          <p:cNvSpPr txBox="1"/>
          <p:nvPr/>
        </p:nvSpPr>
        <p:spPr>
          <a:xfrm>
            <a:off x="564124" y="2452583"/>
            <a:ext cx="3673826" cy="923330"/>
          </a:xfrm>
          <a:prstGeom prst="rect">
            <a:avLst/>
          </a:prstGeom>
          <a:noFill/>
          <a:ln w="50800">
            <a:solidFill>
              <a:srgbClr val="00B050"/>
            </a:solidFill>
          </a:ln>
        </p:spPr>
        <p:txBody>
          <a:bodyPr wrap="none" rtlCol="0">
            <a:spAutoFit/>
          </a:bodyPr>
          <a:lstStyle/>
          <a:p>
            <a:pPr algn="ctr"/>
            <a:r>
              <a:rPr lang="en-US" dirty="0"/>
              <a:t>RECONSTRUCT THE GROUP SCALE </a:t>
            </a:r>
          </a:p>
          <a:p>
            <a:pPr algn="ctr"/>
            <a:r>
              <a:rPr lang="en-US" dirty="0"/>
              <a:t>VARYING WAVE ACTION TIME SERIES </a:t>
            </a:r>
          </a:p>
          <a:p>
            <a:pPr algn="ctr"/>
            <a:r>
              <a:rPr lang="en-US" dirty="0"/>
              <a:t>AT THE CHILD GRID BOUNDARY </a:t>
            </a:r>
          </a:p>
        </p:txBody>
      </p:sp>
      <p:sp>
        <p:nvSpPr>
          <p:cNvPr id="34" name="TextBox 33"/>
          <p:cNvSpPr txBox="1"/>
          <p:nvPr/>
        </p:nvSpPr>
        <p:spPr>
          <a:xfrm>
            <a:off x="2823180" y="3580857"/>
            <a:ext cx="3246530" cy="923330"/>
          </a:xfrm>
          <a:prstGeom prst="rect">
            <a:avLst/>
          </a:prstGeom>
          <a:noFill/>
          <a:ln w="50800">
            <a:solidFill>
              <a:srgbClr val="00B0F0"/>
            </a:solidFill>
          </a:ln>
        </p:spPr>
        <p:txBody>
          <a:bodyPr wrap="none" rtlCol="0">
            <a:spAutoFit/>
          </a:bodyPr>
          <a:lstStyle/>
          <a:p>
            <a:pPr algn="ctr"/>
            <a:r>
              <a:rPr lang="en-US" dirty="0"/>
              <a:t>PROPAGATE IN TIME AND SPACE </a:t>
            </a:r>
          </a:p>
          <a:p>
            <a:pPr algn="ctr"/>
            <a:r>
              <a:rPr lang="en-US" dirty="0"/>
              <a:t>THE GROUP VARYING WAVE </a:t>
            </a:r>
          </a:p>
          <a:p>
            <a:pPr algn="ctr"/>
            <a:r>
              <a:rPr lang="en-US" dirty="0"/>
              <a:t>ENERGY AT THE CHILD GRID</a:t>
            </a:r>
          </a:p>
        </p:txBody>
      </p:sp>
      <p:sp>
        <p:nvSpPr>
          <p:cNvPr id="36" name="TextBox 35"/>
          <p:cNvSpPr txBox="1"/>
          <p:nvPr/>
        </p:nvSpPr>
        <p:spPr>
          <a:xfrm>
            <a:off x="5126015" y="2452583"/>
            <a:ext cx="3125343" cy="923330"/>
          </a:xfrm>
          <a:prstGeom prst="rect">
            <a:avLst/>
          </a:prstGeom>
          <a:noFill/>
          <a:ln w="50800">
            <a:solidFill>
              <a:srgbClr val="00B050"/>
            </a:solidFill>
          </a:ln>
        </p:spPr>
        <p:txBody>
          <a:bodyPr wrap="none" rtlCol="0">
            <a:spAutoFit/>
          </a:bodyPr>
          <a:lstStyle/>
          <a:p>
            <a:pPr algn="ctr"/>
            <a:r>
              <a:rPr lang="en-US" dirty="0"/>
              <a:t>RECONSTRUCT THE INCOMING </a:t>
            </a:r>
          </a:p>
          <a:p>
            <a:pPr algn="ctr"/>
            <a:r>
              <a:rPr lang="en-US" dirty="0"/>
              <a:t>BOUND INFRAGRAVITY WAVES</a:t>
            </a:r>
          </a:p>
          <a:p>
            <a:pPr algn="ctr"/>
            <a:r>
              <a:rPr lang="en-US" dirty="0"/>
              <a:t>(e.g. </a:t>
            </a:r>
            <a:r>
              <a:rPr lang="en-US" dirty="0" err="1"/>
              <a:t>Herbers</a:t>
            </a:r>
            <a:r>
              <a:rPr lang="en-US" dirty="0"/>
              <a:t> et al. 1994)</a:t>
            </a:r>
          </a:p>
        </p:txBody>
      </p:sp>
      <p:sp>
        <p:nvSpPr>
          <p:cNvPr id="4" name="Rectangle 3"/>
          <p:cNvSpPr/>
          <p:nvPr/>
        </p:nvSpPr>
        <p:spPr>
          <a:xfrm>
            <a:off x="447872" y="1121546"/>
            <a:ext cx="7949681" cy="2377434"/>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271400"/>
      </p:ext>
    </p:extLst>
  </p:cSld>
  <p:clrMapOvr>
    <a:masterClrMapping/>
  </p:clrMapOvr>
  <p:transition advTm="92262"/>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8541" y="4328387"/>
            <a:ext cx="3954947" cy="19362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2245" y="1567766"/>
            <a:ext cx="3839804" cy="1879904"/>
          </a:xfrm>
          <a:prstGeom prst="rect">
            <a:avLst/>
          </a:prstGeom>
        </p:spPr>
      </p:pic>
      <p:graphicFrame>
        <p:nvGraphicFramePr>
          <p:cNvPr id="8203" name="Object 11"/>
          <p:cNvGraphicFramePr>
            <a:graphicFrameLocks noChangeAspect="1"/>
          </p:cNvGraphicFramePr>
          <p:nvPr>
            <p:extLst>
              <p:ext uri="{D42A27DB-BD31-4B8C-83A1-F6EECF244321}">
                <p14:modId xmlns:p14="http://schemas.microsoft.com/office/powerpoint/2010/main" val="3989081697"/>
              </p:ext>
            </p:extLst>
          </p:nvPr>
        </p:nvGraphicFramePr>
        <p:xfrm>
          <a:off x="666097" y="4616257"/>
          <a:ext cx="4525962" cy="942975"/>
        </p:xfrm>
        <a:graphic>
          <a:graphicData uri="http://schemas.openxmlformats.org/presentationml/2006/ole">
            <mc:AlternateContent xmlns:mc="http://schemas.openxmlformats.org/markup-compatibility/2006">
              <mc:Choice xmlns:v="urn:schemas-microsoft-com:vml" Requires="v">
                <p:oleObj spid="_x0000_s2246" name="Equation" r:id="rId7" imgW="3162240" imgH="660240" progId="">
                  <p:embed/>
                </p:oleObj>
              </mc:Choice>
              <mc:Fallback>
                <p:oleObj name="Equation" r:id="rId7" imgW="3162240" imgH="660240" progId="">
                  <p:embed/>
                  <p:pic>
                    <p:nvPicPr>
                      <p:cNvPr id="0" name="Picture 1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97" y="4616257"/>
                        <a:ext cx="4525962"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 name="Picture 34" descr="Directional_spectrum.png"/>
          <p:cNvPicPr>
            <a:picLocks noChangeAspect="1"/>
          </p:cNvPicPr>
          <p:nvPr/>
        </p:nvPicPr>
        <p:blipFill>
          <a:blip r:embed="rId9" cstate="print"/>
          <a:stretch>
            <a:fillRect/>
          </a:stretch>
        </p:blipFill>
        <p:spPr>
          <a:xfrm>
            <a:off x="831701" y="1437670"/>
            <a:ext cx="3149843" cy="2063055"/>
          </a:xfrm>
          <a:prstGeom prst="rect">
            <a:avLst/>
          </a:prstGeom>
        </p:spPr>
      </p:pic>
      <p:sp>
        <p:nvSpPr>
          <p:cNvPr id="20" name="Line 14"/>
          <p:cNvSpPr>
            <a:spLocks noChangeShapeType="1"/>
          </p:cNvSpPr>
          <p:nvPr/>
        </p:nvSpPr>
        <p:spPr bwMode="auto">
          <a:xfrm flipV="1">
            <a:off x="4174818" y="2424938"/>
            <a:ext cx="773723" cy="6208"/>
          </a:xfrm>
          <a:prstGeom prst="line">
            <a:avLst/>
          </a:prstGeom>
          <a:ln w="57150">
            <a:solidFill>
              <a:srgbClr val="00B050"/>
            </a:solidFill>
            <a:headEnd/>
            <a:tailEnd type="triangle" w="med" len="med"/>
          </a:ln>
        </p:spPr>
        <p:style>
          <a:lnRef idx="1">
            <a:schemeClr val="accent3"/>
          </a:lnRef>
          <a:fillRef idx="0">
            <a:schemeClr val="accent3"/>
          </a:fillRef>
          <a:effectRef idx="0">
            <a:schemeClr val="accent3"/>
          </a:effectRef>
          <a:fontRef idx="minor">
            <a:schemeClr val="tx1"/>
          </a:fontRef>
        </p:style>
        <p:txBody>
          <a:bodyPr/>
          <a:lstStyle/>
          <a:p>
            <a:endParaRPr lang="en-US">
              <a:solidFill>
                <a:schemeClr val="bg2"/>
              </a:solidFill>
            </a:endParaRPr>
          </a:p>
        </p:txBody>
      </p:sp>
      <p:sp>
        <p:nvSpPr>
          <p:cNvPr id="21" name="20 CuadroTexto"/>
          <p:cNvSpPr txBox="1"/>
          <p:nvPr/>
        </p:nvSpPr>
        <p:spPr>
          <a:xfrm>
            <a:off x="3746998" y="952093"/>
            <a:ext cx="1861022" cy="584775"/>
          </a:xfrm>
          <a:prstGeom prst="rect">
            <a:avLst/>
          </a:prstGeom>
          <a:noFill/>
        </p:spPr>
        <p:txBody>
          <a:bodyPr wrap="none" rtlCol="0">
            <a:spAutoFit/>
          </a:bodyPr>
          <a:lstStyle/>
          <a:p>
            <a:pPr algn="ctr"/>
            <a:r>
              <a:rPr lang="en-US" sz="1600" b="1" dirty="0">
                <a:solidFill>
                  <a:srgbClr val="00B050"/>
                </a:solidFill>
              </a:rPr>
              <a:t>RANDOM PHASES +</a:t>
            </a:r>
          </a:p>
          <a:p>
            <a:pPr algn="ctr"/>
            <a:r>
              <a:rPr lang="en-US" sz="1600" b="1" dirty="0">
                <a:solidFill>
                  <a:srgbClr val="00B050"/>
                </a:solidFill>
              </a:rPr>
              <a:t>INVERSE FFT  </a:t>
            </a:r>
          </a:p>
        </p:txBody>
      </p:sp>
      <p:sp>
        <p:nvSpPr>
          <p:cNvPr id="22" name="21 CuadroTexto"/>
          <p:cNvSpPr txBox="1"/>
          <p:nvPr/>
        </p:nvSpPr>
        <p:spPr>
          <a:xfrm>
            <a:off x="4572000" y="3670104"/>
            <a:ext cx="2228239" cy="584775"/>
          </a:xfrm>
          <a:prstGeom prst="rect">
            <a:avLst/>
          </a:prstGeom>
          <a:noFill/>
        </p:spPr>
        <p:txBody>
          <a:bodyPr wrap="none" rtlCol="0">
            <a:spAutoFit/>
          </a:bodyPr>
          <a:lstStyle/>
          <a:p>
            <a:pPr algn="ctr"/>
            <a:r>
              <a:rPr lang="en-US" sz="1600" b="1" dirty="0">
                <a:solidFill>
                  <a:srgbClr val="00B050"/>
                </a:solidFill>
              </a:rPr>
              <a:t>HILBERT TRANSFORM + </a:t>
            </a:r>
          </a:p>
          <a:p>
            <a:pPr algn="ctr"/>
            <a:r>
              <a:rPr lang="en-US" sz="1600" b="1" dirty="0">
                <a:solidFill>
                  <a:srgbClr val="00B050"/>
                </a:solidFill>
              </a:rPr>
              <a:t>LOW-PASS FILTER</a:t>
            </a:r>
          </a:p>
        </p:txBody>
      </p:sp>
      <p:sp>
        <p:nvSpPr>
          <p:cNvPr id="23" name="Line 14"/>
          <p:cNvSpPr>
            <a:spLocks noChangeShapeType="1"/>
          </p:cNvSpPr>
          <p:nvPr/>
        </p:nvSpPr>
        <p:spPr bwMode="auto">
          <a:xfrm>
            <a:off x="7061717" y="3734415"/>
            <a:ext cx="11724" cy="574431"/>
          </a:xfrm>
          <a:prstGeom prst="line">
            <a:avLst/>
          </a:prstGeom>
          <a:ln w="57150">
            <a:solidFill>
              <a:srgbClr val="00B050"/>
            </a:solidFill>
            <a:headEnd/>
            <a:tailEnd type="triangle" w="med" len="med"/>
          </a:ln>
        </p:spPr>
        <p:style>
          <a:lnRef idx="1">
            <a:schemeClr val="accent3"/>
          </a:lnRef>
          <a:fillRef idx="0">
            <a:schemeClr val="accent3"/>
          </a:fillRef>
          <a:effectRef idx="0">
            <a:schemeClr val="accent3"/>
          </a:effectRef>
          <a:fontRef idx="minor">
            <a:schemeClr val="tx1"/>
          </a:fontRef>
        </p:style>
        <p:txBody>
          <a:bodyPr/>
          <a:lstStyle/>
          <a:p>
            <a:endParaRPr lang="en-US">
              <a:solidFill>
                <a:schemeClr val="bg2"/>
              </a:solidFill>
            </a:endParaRPr>
          </a:p>
        </p:txBody>
      </p:sp>
      <p:cxnSp>
        <p:nvCxnSpPr>
          <p:cNvPr id="11" name="Straight Connector 10"/>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2" name="7 Imagen" descr="logo.png"/>
          <p:cNvPicPr>
            <a:picLocks noChangeAspect="1"/>
          </p:cNvPicPr>
          <p:nvPr/>
        </p:nvPicPr>
        <p:blipFill>
          <a:blip r:embed="rId10" cstate="print"/>
          <a:srcRect t="10667" r="2778" b="20000"/>
          <a:stretch>
            <a:fillRect/>
          </a:stretch>
        </p:blipFill>
        <p:spPr>
          <a:xfrm>
            <a:off x="0" y="1"/>
            <a:ext cx="1247555" cy="667264"/>
          </a:xfrm>
          <a:prstGeom prst="rect">
            <a:avLst/>
          </a:prstGeom>
        </p:spPr>
      </p:pic>
      <p:sp>
        <p:nvSpPr>
          <p:cNvPr id="13" name="TextBox 12"/>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14" name="Rectangle 13"/>
          <p:cNvSpPr/>
          <p:nvPr/>
        </p:nvSpPr>
        <p:spPr>
          <a:xfrm>
            <a:off x="447872" y="789253"/>
            <a:ext cx="8367882" cy="5890325"/>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35606" y="6210696"/>
            <a:ext cx="5150513" cy="369332"/>
          </a:xfrm>
          <a:prstGeom prst="rect">
            <a:avLst/>
          </a:prstGeom>
          <a:noFill/>
        </p:spPr>
        <p:txBody>
          <a:bodyPr wrap="none" rtlCol="0">
            <a:spAutoFit/>
          </a:bodyPr>
          <a:lstStyle/>
          <a:p>
            <a:r>
              <a:rPr lang="en-US" dirty="0">
                <a:solidFill>
                  <a:srgbClr val="C00000"/>
                </a:solidFill>
              </a:rPr>
              <a:t>For each realization A(</a:t>
            </a:r>
            <a:r>
              <a:rPr lang="en-US" dirty="0" err="1">
                <a:solidFill>
                  <a:srgbClr val="C00000"/>
                </a:solidFill>
              </a:rPr>
              <a:t>x,y</a:t>
            </a:r>
            <a:r>
              <a:rPr lang="en-US" dirty="0">
                <a:solidFill>
                  <a:srgbClr val="C00000"/>
                </a:solidFill>
              </a:rPr>
              <a:t>,</a:t>
            </a:r>
            <a:r>
              <a:rPr lang="el-GR" dirty="0">
                <a:solidFill>
                  <a:srgbClr val="C00000"/>
                </a:solidFill>
              </a:rPr>
              <a:t>θ</a:t>
            </a:r>
            <a:r>
              <a:rPr lang="en-US" dirty="0">
                <a:solidFill>
                  <a:srgbClr val="C00000"/>
                </a:solidFill>
              </a:rPr>
              <a:t>,t) is going to be different  </a:t>
            </a:r>
          </a:p>
        </p:txBody>
      </p:sp>
    </p:spTree>
    <p:custDataLst>
      <p:tags r:id="rId2"/>
    </p:custDataLst>
    <p:extLst>
      <p:ext uri="{BB962C8B-B14F-4D97-AF65-F5344CB8AC3E}">
        <p14:creationId xmlns:p14="http://schemas.microsoft.com/office/powerpoint/2010/main" val="3892540172"/>
      </p:ext>
    </p:extLst>
  </p:cSld>
  <p:clrMapOvr>
    <a:masterClrMapping/>
  </p:clrMapOvr>
  <p:transition advTm="37283"/>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2"/>
          <p:cNvSpPr/>
          <p:nvPr/>
        </p:nvSpPr>
        <p:spPr>
          <a:xfrm>
            <a:off x="609600" y="1186190"/>
            <a:ext cx="7369582" cy="369332"/>
          </a:xfrm>
          <a:prstGeom prst="rect">
            <a:avLst/>
          </a:prstGeom>
        </p:spPr>
        <p:txBody>
          <a:bodyPr wrap="square">
            <a:spAutoFit/>
          </a:bodyPr>
          <a:lstStyle/>
          <a:p>
            <a:r>
              <a:rPr lang="en-US" dirty="0">
                <a:solidFill>
                  <a:schemeClr val="accent6">
                    <a:lumMod val="75000"/>
                  </a:schemeClr>
                </a:solidFill>
              </a:rPr>
              <a:t>Van </a:t>
            </a:r>
            <a:r>
              <a:rPr lang="en-US" dirty="0" err="1">
                <a:solidFill>
                  <a:schemeClr val="accent6">
                    <a:lumMod val="75000"/>
                  </a:schemeClr>
                </a:solidFill>
              </a:rPr>
              <a:t>Dongeren</a:t>
            </a:r>
            <a:r>
              <a:rPr lang="en-US" dirty="0">
                <a:solidFill>
                  <a:schemeClr val="accent6">
                    <a:lumMod val="75000"/>
                  </a:schemeClr>
                </a:solidFill>
              </a:rPr>
              <a:t> et al. (2003)  -&gt; </a:t>
            </a:r>
            <a:r>
              <a:rPr lang="en-US" dirty="0" err="1">
                <a:solidFill>
                  <a:schemeClr val="accent6">
                    <a:lumMod val="75000"/>
                  </a:schemeClr>
                </a:solidFill>
              </a:rPr>
              <a:t>Hasselman</a:t>
            </a:r>
            <a:r>
              <a:rPr lang="en-US" dirty="0">
                <a:solidFill>
                  <a:schemeClr val="accent6">
                    <a:lumMod val="75000"/>
                  </a:schemeClr>
                </a:solidFill>
              </a:rPr>
              <a:t> (1963) &amp; </a:t>
            </a:r>
            <a:r>
              <a:rPr lang="en-US" b="1" dirty="0" err="1">
                <a:solidFill>
                  <a:schemeClr val="accent6">
                    <a:lumMod val="75000"/>
                  </a:schemeClr>
                </a:solidFill>
              </a:rPr>
              <a:t>Herbers</a:t>
            </a:r>
            <a:r>
              <a:rPr lang="en-US" b="1" dirty="0">
                <a:solidFill>
                  <a:schemeClr val="accent6">
                    <a:lumMod val="75000"/>
                  </a:schemeClr>
                </a:solidFill>
              </a:rPr>
              <a:t> et al. (1994)</a:t>
            </a:r>
          </a:p>
        </p:txBody>
      </p:sp>
      <p:pic>
        <p:nvPicPr>
          <p:cNvPr id="43024" name="Picture 16"/>
          <p:cNvPicPr>
            <a:picLocks noChangeAspect="1" noChangeArrowheads="1"/>
          </p:cNvPicPr>
          <p:nvPr/>
        </p:nvPicPr>
        <p:blipFill>
          <a:blip r:embed="rId3" cstate="print"/>
          <a:srcRect/>
          <a:stretch>
            <a:fillRect/>
          </a:stretch>
        </p:blipFill>
        <p:spPr bwMode="auto">
          <a:xfrm>
            <a:off x="762000" y="2286000"/>
            <a:ext cx="3171825" cy="800100"/>
          </a:xfrm>
          <a:prstGeom prst="rect">
            <a:avLst/>
          </a:prstGeom>
          <a:noFill/>
          <a:ln w="9525">
            <a:noFill/>
            <a:miter lim="800000"/>
            <a:headEnd/>
            <a:tailEnd/>
          </a:ln>
        </p:spPr>
      </p:pic>
      <p:grpSp>
        <p:nvGrpSpPr>
          <p:cNvPr id="35" name="34 Grupo"/>
          <p:cNvGrpSpPr/>
          <p:nvPr/>
        </p:nvGrpSpPr>
        <p:grpSpPr>
          <a:xfrm>
            <a:off x="762000" y="3276600"/>
            <a:ext cx="3314700" cy="2190750"/>
            <a:chOff x="838200" y="3352800"/>
            <a:chExt cx="3314700" cy="2190750"/>
          </a:xfrm>
        </p:grpSpPr>
        <p:pic>
          <p:nvPicPr>
            <p:cNvPr id="43025" name="Picture 17"/>
            <p:cNvPicPr>
              <a:picLocks noChangeAspect="1" noChangeArrowheads="1"/>
            </p:cNvPicPr>
            <p:nvPr/>
          </p:nvPicPr>
          <p:blipFill>
            <a:blip r:embed="rId4" cstate="print"/>
            <a:srcRect/>
            <a:stretch>
              <a:fillRect/>
            </a:stretch>
          </p:blipFill>
          <p:spPr bwMode="auto">
            <a:xfrm>
              <a:off x="838200" y="3352800"/>
              <a:ext cx="3314700" cy="2190750"/>
            </a:xfrm>
            <a:prstGeom prst="rect">
              <a:avLst/>
            </a:prstGeom>
            <a:noFill/>
            <a:ln w="9525">
              <a:noFill/>
              <a:miter lim="800000"/>
              <a:headEnd/>
              <a:tailEnd/>
            </a:ln>
          </p:spPr>
        </p:pic>
        <p:pic>
          <p:nvPicPr>
            <p:cNvPr id="43026" name="Picture 18"/>
            <p:cNvPicPr>
              <a:picLocks noChangeAspect="1" noChangeArrowheads="1"/>
            </p:cNvPicPr>
            <p:nvPr/>
          </p:nvPicPr>
          <p:blipFill>
            <a:blip r:embed="rId5" cstate="print"/>
            <a:srcRect/>
            <a:stretch>
              <a:fillRect/>
            </a:stretch>
          </p:blipFill>
          <p:spPr bwMode="auto">
            <a:xfrm>
              <a:off x="3124200" y="3429000"/>
              <a:ext cx="876300" cy="200025"/>
            </a:xfrm>
            <a:prstGeom prst="rect">
              <a:avLst/>
            </a:prstGeom>
            <a:noFill/>
            <a:ln w="9525">
              <a:noFill/>
              <a:miter lim="800000"/>
              <a:headEnd/>
              <a:tailEnd/>
            </a:ln>
          </p:spPr>
        </p:pic>
      </p:grpSp>
      <p:pic>
        <p:nvPicPr>
          <p:cNvPr id="43028" name="Picture 20"/>
          <p:cNvPicPr>
            <a:picLocks noChangeAspect="1" noChangeArrowheads="1"/>
          </p:cNvPicPr>
          <p:nvPr/>
        </p:nvPicPr>
        <p:blipFill>
          <a:blip r:embed="rId6" cstate="print"/>
          <a:srcRect l="33333" t="20697" r="36111" b="68954"/>
          <a:stretch>
            <a:fillRect/>
          </a:stretch>
        </p:blipFill>
        <p:spPr bwMode="auto">
          <a:xfrm>
            <a:off x="6172200" y="2819400"/>
            <a:ext cx="1117600" cy="304800"/>
          </a:xfrm>
          <a:prstGeom prst="rect">
            <a:avLst/>
          </a:prstGeom>
          <a:noFill/>
          <a:ln w="9525">
            <a:noFill/>
            <a:miter lim="800000"/>
            <a:headEnd/>
            <a:tailEnd/>
          </a:ln>
        </p:spPr>
      </p:pic>
      <p:pic>
        <p:nvPicPr>
          <p:cNvPr id="43029" name="Picture 21"/>
          <p:cNvPicPr>
            <a:picLocks noChangeAspect="1" noChangeArrowheads="1"/>
          </p:cNvPicPr>
          <p:nvPr/>
        </p:nvPicPr>
        <p:blipFill>
          <a:blip r:embed="rId7" cstate="print"/>
          <a:srcRect/>
          <a:stretch>
            <a:fillRect/>
          </a:stretch>
        </p:blipFill>
        <p:spPr bwMode="auto">
          <a:xfrm>
            <a:off x="762000" y="5410200"/>
            <a:ext cx="2838450" cy="533400"/>
          </a:xfrm>
          <a:prstGeom prst="rect">
            <a:avLst/>
          </a:prstGeom>
          <a:noFill/>
          <a:ln w="9525">
            <a:noFill/>
            <a:miter lim="800000"/>
            <a:headEnd/>
            <a:tailEnd/>
          </a:ln>
        </p:spPr>
      </p:pic>
      <p:pic>
        <p:nvPicPr>
          <p:cNvPr id="43030" name="Picture 22"/>
          <p:cNvPicPr>
            <a:picLocks noChangeAspect="1" noChangeArrowheads="1"/>
          </p:cNvPicPr>
          <p:nvPr/>
        </p:nvPicPr>
        <p:blipFill>
          <a:blip r:embed="rId8" cstate="print"/>
          <a:srcRect t="16667"/>
          <a:stretch>
            <a:fillRect/>
          </a:stretch>
        </p:blipFill>
        <p:spPr bwMode="auto">
          <a:xfrm>
            <a:off x="762000" y="6096000"/>
            <a:ext cx="1047750" cy="381000"/>
          </a:xfrm>
          <a:prstGeom prst="rect">
            <a:avLst/>
          </a:prstGeom>
          <a:noFill/>
          <a:ln w="9525">
            <a:noFill/>
            <a:miter lim="800000"/>
            <a:headEnd/>
            <a:tailEnd/>
          </a:ln>
        </p:spPr>
      </p:pic>
      <p:pic>
        <p:nvPicPr>
          <p:cNvPr id="43031" name="Picture 23"/>
          <p:cNvPicPr>
            <a:picLocks noChangeAspect="1" noChangeArrowheads="1"/>
          </p:cNvPicPr>
          <p:nvPr/>
        </p:nvPicPr>
        <p:blipFill>
          <a:blip r:embed="rId9" cstate="print"/>
          <a:srcRect/>
          <a:stretch>
            <a:fillRect/>
          </a:stretch>
        </p:blipFill>
        <p:spPr bwMode="auto">
          <a:xfrm>
            <a:off x="5562600" y="4648200"/>
            <a:ext cx="2600325" cy="400050"/>
          </a:xfrm>
          <a:prstGeom prst="rect">
            <a:avLst/>
          </a:prstGeom>
          <a:noFill/>
          <a:ln w="9525">
            <a:noFill/>
            <a:miter lim="800000"/>
            <a:headEnd/>
            <a:tailEnd/>
          </a:ln>
        </p:spPr>
      </p:pic>
      <p:sp>
        <p:nvSpPr>
          <p:cNvPr id="34" name="33 CuadroTexto"/>
          <p:cNvSpPr txBox="1"/>
          <p:nvPr/>
        </p:nvSpPr>
        <p:spPr>
          <a:xfrm>
            <a:off x="609600" y="1676400"/>
            <a:ext cx="8001000" cy="523220"/>
          </a:xfrm>
          <a:prstGeom prst="rect">
            <a:avLst/>
          </a:prstGeom>
          <a:noFill/>
        </p:spPr>
        <p:txBody>
          <a:bodyPr wrap="square" rtlCol="0">
            <a:spAutoFit/>
          </a:bodyPr>
          <a:lstStyle/>
          <a:p>
            <a:r>
              <a:rPr lang="en-US" sz="1400" dirty="0">
                <a:solidFill>
                  <a:srgbClr val="C00000"/>
                </a:solidFill>
              </a:rPr>
              <a:t>1. The energy of the secondary forced elevation E</a:t>
            </a:r>
            <a:r>
              <a:rPr lang="en-US" sz="1400" baseline="-25000" dirty="0">
                <a:solidFill>
                  <a:srgbClr val="C00000"/>
                </a:solidFill>
              </a:rPr>
              <a:t>3</a:t>
            </a:r>
            <a:r>
              <a:rPr lang="en-US" sz="1400" dirty="0">
                <a:solidFill>
                  <a:srgbClr val="C00000"/>
                </a:solidFill>
              </a:rPr>
              <a:t> (</a:t>
            </a:r>
            <a:r>
              <a:rPr lang="en-US" sz="1400" dirty="0" err="1">
                <a:solidFill>
                  <a:srgbClr val="C00000"/>
                </a:solidFill>
                <a:latin typeface="Symbol" pitchFamily="18" charset="2"/>
              </a:rPr>
              <a:t>D</a:t>
            </a:r>
            <a:r>
              <a:rPr lang="en-US" sz="1400" dirty="0" err="1">
                <a:solidFill>
                  <a:srgbClr val="C00000"/>
                </a:solidFill>
              </a:rPr>
              <a:t>f</a:t>
            </a:r>
            <a:r>
              <a:rPr lang="en-US" sz="1400" dirty="0">
                <a:solidFill>
                  <a:srgbClr val="C00000"/>
                </a:solidFill>
              </a:rPr>
              <a:t>) for one particular pair of interacting primary waves can be computed following </a:t>
            </a:r>
            <a:r>
              <a:rPr lang="en-US" sz="1400" dirty="0" err="1">
                <a:solidFill>
                  <a:srgbClr val="C00000"/>
                </a:solidFill>
              </a:rPr>
              <a:t>Herbers</a:t>
            </a:r>
            <a:r>
              <a:rPr lang="en-US" sz="1400" dirty="0">
                <a:solidFill>
                  <a:srgbClr val="C00000"/>
                </a:solidFill>
              </a:rPr>
              <a:t> et al. (1994)</a:t>
            </a:r>
          </a:p>
        </p:txBody>
      </p:sp>
      <p:sp>
        <p:nvSpPr>
          <p:cNvPr id="36" name="35 CuadroTexto"/>
          <p:cNvSpPr txBox="1"/>
          <p:nvPr/>
        </p:nvSpPr>
        <p:spPr>
          <a:xfrm>
            <a:off x="1809750" y="6069338"/>
            <a:ext cx="4572000" cy="307777"/>
          </a:xfrm>
          <a:prstGeom prst="rect">
            <a:avLst/>
          </a:prstGeom>
          <a:noFill/>
        </p:spPr>
        <p:txBody>
          <a:bodyPr wrap="square" rtlCol="0">
            <a:spAutoFit/>
          </a:bodyPr>
          <a:lstStyle/>
          <a:p>
            <a:r>
              <a:rPr lang="en-US" sz="1400" dirty="0">
                <a:solidFill>
                  <a:schemeClr val="bg1"/>
                </a:solidFill>
              </a:rPr>
              <a:t>Amplitude of the bound wave for each interacting pair</a:t>
            </a:r>
          </a:p>
        </p:txBody>
      </p:sp>
      <p:sp>
        <p:nvSpPr>
          <p:cNvPr id="37" name="36 CuadroTexto"/>
          <p:cNvSpPr txBox="1"/>
          <p:nvPr/>
        </p:nvSpPr>
        <p:spPr>
          <a:xfrm>
            <a:off x="4495800" y="2200826"/>
            <a:ext cx="4114800" cy="523220"/>
          </a:xfrm>
          <a:prstGeom prst="rect">
            <a:avLst/>
          </a:prstGeom>
          <a:noFill/>
        </p:spPr>
        <p:txBody>
          <a:bodyPr wrap="square" rtlCol="0">
            <a:spAutoFit/>
          </a:bodyPr>
          <a:lstStyle/>
          <a:p>
            <a:r>
              <a:rPr lang="en-US" sz="1400" dirty="0">
                <a:solidFill>
                  <a:srgbClr val="C00000"/>
                </a:solidFill>
              </a:rPr>
              <a:t>2. Bound wave out of phase with the envelope formed by each interacting pair</a:t>
            </a:r>
          </a:p>
        </p:txBody>
      </p:sp>
      <p:pic>
        <p:nvPicPr>
          <p:cNvPr id="38" name="Picture 20"/>
          <p:cNvPicPr>
            <a:picLocks noChangeAspect="1" noChangeArrowheads="1"/>
          </p:cNvPicPr>
          <p:nvPr/>
        </p:nvPicPr>
        <p:blipFill>
          <a:blip r:embed="rId6" cstate="print"/>
          <a:srcRect l="19445" t="48293" r="22222" b="34459"/>
          <a:stretch>
            <a:fillRect/>
          </a:stretch>
        </p:blipFill>
        <p:spPr bwMode="auto">
          <a:xfrm>
            <a:off x="5867400" y="3657600"/>
            <a:ext cx="1920240" cy="457200"/>
          </a:xfrm>
          <a:prstGeom prst="rect">
            <a:avLst/>
          </a:prstGeom>
          <a:noFill/>
          <a:ln w="9525">
            <a:noFill/>
            <a:miter lim="800000"/>
            <a:headEnd/>
            <a:tailEnd/>
          </a:ln>
        </p:spPr>
      </p:pic>
      <p:sp>
        <p:nvSpPr>
          <p:cNvPr id="40" name="39 CuadroTexto"/>
          <p:cNvSpPr txBox="1"/>
          <p:nvPr/>
        </p:nvSpPr>
        <p:spPr>
          <a:xfrm>
            <a:off x="4495800" y="4110365"/>
            <a:ext cx="4114800" cy="523220"/>
          </a:xfrm>
          <a:prstGeom prst="rect">
            <a:avLst/>
          </a:prstGeom>
          <a:noFill/>
        </p:spPr>
        <p:txBody>
          <a:bodyPr wrap="square" rtlCol="0">
            <a:spAutoFit/>
          </a:bodyPr>
          <a:lstStyle/>
          <a:p>
            <a:r>
              <a:rPr lang="en-US" sz="1400" dirty="0">
                <a:solidFill>
                  <a:srgbClr val="C00000"/>
                </a:solidFill>
              </a:rPr>
              <a:t>4. The time series of the surface elevation of the bound wave is</a:t>
            </a:r>
          </a:p>
        </p:txBody>
      </p:sp>
      <p:sp>
        <p:nvSpPr>
          <p:cNvPr id="41" name="40 CuadroTexto"/>
          <p:cNvSpPr txBox="1"/>
          <p:nvPr/>
        </p:nvSpPr>
        <p:spPr>
          <a:xfrm>
            <a:off x="4495800" y="3254071"/>
            <a:ext cx="4114800" cy="307777"/>
          </a:xfrm>
          <a:prstGeom prst="rect">
            <a:avLst/>
          </a:prstGeom>
          <a:noFill/>
        </p:spPr>
        <p:txBody>
          <a:bodyPr wrap="square" rtlCol="0">
            <a:spAutoFit/>
          </a:bodyPr>
          <a:lstStyle/>
          <a:p>
            <a:r>
              <a:rPr lang="en-US" sz="1400" dirty="0">
                <a:solidFill>
                  <a:srgbClr val="C00000"/>
                </a:solidFill>
              </a:rPr>
              <a:t>3. The direction of the bound wave is give by</a:t>
            </a:r>
          </a:p>
        </p:txBody>
      </p:sp>
      <p:sp>
        <p:nvSpPr>
          <p:cNvPr id="42" name="41 CuadroTexto"/>
          <p:cNvSpPr txBox="1"/>
          <p:nvPr/>
        </p:nvSpPr>
        <p:spPr>
          <a:xfrm>
            <a:off x="4495800" y="5335990"/>
            <a:ext cx="4114800" cy="738664"/>
          </a:xfrm>
          <a:prstGeom prst="rect">
            <a:avLst/>
          </a:prstGeom>
          <a:noFill/>
        </p:spPr>
        <p:txBody>
          <a:bodyPr wrap="square" rtlCol="0">
            <a:spAutoFit/>
          </a:bodyPr>
          <a:lstStyle/>
          <a:p>
            <a:pPr algn="just"/>
            <a:r>
              <a:rPr lang="en-US" sz="1400" dirty="0">
                <a:solidFill>
                  <a:srgbClr val="C00000"/>
                </a:solidFill>
              </a:rPr>
              <a:t>5. This process is repeated for every pair of short-wave components. The summation of all components gives the total bound wave.</a:t>
            </a:r>
          </a:p>
        </p:txBody>
      </p:sp>
      <p:cxnSp>
        <p:nvCxnSpPr>
          <p:cNvPr id="21" name="Straight Connector 20"/>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22" name="7 Imagen" descr="logo.png"/>
          <p:cNvPicPr>
            <a:picLocks noChangeAspect="1"/>
          </p:cNvPicPr>
          <p:nvPr/>
        </p:nvPicPr>
        <p:blipFill>
          <a:blip r:embed="rId10" cstate="print"/>
          <a:srcRect t="10667" r="2778" b="20000"/>
          <a:stretch>
            <a:fillRect/>
          </a:stretch>
        </p:blipFill>
        <p:spPr>
          <a:xfrm>
            <a:off x="0" y="1"/>
            <a:ext cx="1247555" cy="667264"/>
          </a:xfrm>
          <a:prstGeom prst="rect">
            <a:avLst/>
          </a:prstGeom>
        </p:spPr>
      </p:pic>
      <p:sp>
        <p:nvSpPr>
          <p:cNvPr id="23" name="TextBox 22"/>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24" name="Rectangle 23"/>
          <p:cNvSpPr/>
          <p:nvPr/>
        </p:nvSpPr>
        <p:spPr>
          <a:xfrm>
            <a:off x="447872" y="667265"/>
            <a:ext cx="8367882" cy="6012313"/>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30534" y="787743"/>
            <a:ext cx="6511231" cy="369332"/>
          </a:xfrm>
          <a:prstGeom prst="rect">
            <a:avLst/>
          </a:prstGeom>
        </p:spPr>
        <p:txBody>
          <a:bodyPr wrap="square">
            <a:spAutoFit/>
          </a:bodyPr>
          <a:lstStyle/>
          <a:p>
            <a:pPr algn="ctr"/>
            <a:r>
              <a:rPr lang="en-US" b="1" dirty="0"/>
              <a:t>RECONSTRUCT THE INCOMING BOUND INFRAGRAVITY WAVES</a:t>
            </a:r>
          </a:p>
        </p:txBody>
      </p:sp>
    </p:spTree>
    <p:extLst>
      <p:ext uri="{BB962C8B-B14F-4D97-AF65-F5344CB8AC3E}">
        <p14:creationId xmlns:p14="http://schemas.microsoft.com/office/powerpoint/2010/main" val="3357014405"/>
      </p:ext>
    </p:extLst>
  </p:cSld>
  <p:clrMapOvr>
    <a:masterClrMapping/>
  </p:clrMapOvr>
  <p:transition advTm="43114"/>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23777" y="891762"/>
            <a:ext cx="4745594" cy="307777"/>
          </a:xfrm>
          <a:prstGeom prst="rect">
            <a:avLst/>
          </a:prstGeom>
          <a:noFill/>
        </p:spPr>
        <p:txBody>
          <a:bodyPr wrap="none" rtlCol="0">
            <a:spAutoFit/>
          </a:bodyPr>
          <a:lstStyle/>
          <a:p>
            <a:r>
              <a:rPr lang="en-US" sz="1400" b="1" i="1" u="sng" dirty="0">
                <a:solidFill>
                  <a:schemeClr val="accent6">
                    <a:lumMod val="75000"/>
                  </a:schemeClr>
                </a:solidFill>
              </a:rPr>
              <a:t>Wave action balance equation in Cartesian coordinate system</a:t>
            </a:r>
          </a:p>
        </p:txBody>
      </p:sp>
      <p:graphicFrame>
        <p:nvGraphicFramePr>
          <p:cNvPr id="15" name="Object 16"/>
          <p:cNvGraphicFramePr>
            <a:graphicFrameLocks noChangeAspect="1"/>
          </p:cNvGraphicFramePr>
          <p:nvPr>
            <p:extLst>
              <p:ext uri="{D42A27DB-BD31-4B8C-83A1-F6EECF244321}">
                <p14:modId xmlns:p14="http://schemas.microsoft.com/office/powerpoint/2010/main" val="1456155371"/>
              </p:ext>
            </p:extLst>
          </p:nvPr>
        </p:nvGraphicFramePr>
        <p:xfrm>
          <a:off x="1206500" y="4773613"/>
          <a:ext cx="200025" cy="287337"/>
        </p:xfrm>
        <a:graphic>
          <a:graphicData uri="http://schemas.openxmlformats.org/presentationml/2006/ole">
            <mc:AlternateContent xmlns:mc="http://schemas.openxmlformats.org/markup-compatibility/2006">
              <mc:Choice xmlns:v="urn:schemas-microsoft-com:vml" Requires="v">
                <p:oleObj spid="_x0000_s3592" name="Equation" r:id="rId3" imgW="114120" imgH="164880" progId="">
                  <p:embed/>
                </p:oleObj>
              </mc:Choice>
              <mc:Fallback>
                <p:oleObj name="Equation" r:id="rId3" imgW="114120" imgH="164880" progId="">
                  <p:embed/>
                  <p:pic>
                    <p:nvPicPr>
                      <p:cNvPr id="0" name="Picture 3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0" y="4773613"/>
                        <a:ext cx="200025" cy="28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603323" y="3720442"/>
            <a:ext cx="3406702" cy="307777"/>
          </a:xfrm>
          <a:prstGeom prst="rect">
            <a:avLst/>
          </a:prstGeom>
          <a:noFill/>
        </p:spPr>
        <p:txBody>
          <a:bodyPr wrap="none" rtlCol="0">
            <a:spAutoFit/>
          </a:bodyPr>
          <a:lstStyle/>
          <a:p>
            <a:r>
              <a:rPr lang="en-US" sz="1400" b="1" i="1" u="sng" dirty="0">
                <a:solidFill>
                  <a:schemeClr val="accent6">
                    <a:lumMod val="75000"/>
                  </a:schemeClr>
                </a:solidFill>
              </a:rPr>
              <a:t>Wave dispersion relation + Doppler relation</a:t>
            </a:r>
          </a:p>
        </p:txBody>
      </p:sp>
      <p:graphicFrame>
        <p:nvGraphicFramePr>
          <p:cNvPr id="17" name="Object 18"/>
          <p:cNvGraphicFramePr>
            <a:graphicFrameLocks noChangeAspect="1"/>
          </p:cNvGraphicFramePr>
          <p:nvPr>
            <p:extLst>
              <p:ext uri="{D42A27DB-BD31-4B8C-83A1-F6EECF244321}">
                <p14:modId xmlns:p14="http://schemas.microsoft.com/office/powerpoint/2010/main" val="1504033582"/>
              </p:ext>
            </p:extLst>
          </p:nvPr>
        </p:nvGraphicFramePr>
        <p:xfrm>
          <a:off x="3402013" y="4327525"/>
          <a:ext cx="174625" cy="252413"/>
        </p:xfrm>
        <a:graphic>
          <a:graphicData uri="http://schemas.openxmlformats.org/presentationml/2006/ole">
            <mc:AlternateContent xmlns:mc="http://schemas.openxmlformats.org/markup-compatibility/2006">
              <mc:Choice xmlns:v="urn:schemas-microsoft-com:vml" Requires="v">
                <p:oleObj spid="_x0000_s3593" name="Equation" r:id="rId5" imgW="114120" imgH="164880" progId="">
                  <p:embed/>
                </p:oleObj>
              </mc:Choice>
              <mc:Fallback>
                <p:oleObj name="Equation" r:id="rId5" imgW="114120" imgH="164880" progId="">
                  <p:embed/>
                  <p:pic>
                    <p:nvPicPr>
                      <p:cNvPr id="0" name="Picture 3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013" y="4327525"/>
                        <a:ext cx="174625" cy="25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623777" y="5367802"/>
            <a:ext cx="1436227" cy="307777"/>
          </a:xfrm>
          <a:prstGeom prst="rect">
            <a:avLst/>
          </a:prstGeom>
          <a:noFill/>
        </p:spPr>
        <p:txBody>
          <a:bodyPr wrap="none" rtlCol="0">
            <a:spAutoFit/>
          </a:bodyPr>
          <a:lstStyle/>
          <a:p>
            <a:r>
              <a:rPr lang="en-US" sz="1400" b="1" i="1" u="sng" dirty="0" err="1">
                <a:solidFill>
                  <a:schemeClr val="accent6">
                    <a:lumMod val="75000"/>
                  </a:schemeClr>
                </a:solidFill>
              </a:rPr>
              <a:t>Eikonal</a:t>
            </a:r>
            <a:r>
              <a:rPr lang="en-US" sz="1400" b="1" i="1" u="sng" dirty="0">
                <a:solidFill>
                  <a:schemeClr val="accent6">
                    <a:lumMod val="75000"/>
                  </a:schemeClr>
                </a:solidFill>
              </a:rPr>
              <a:t> equation</a:t>
            </a:r>
          </a:p>
        </p:txBody>
      </p:sp>
      <mc:AlternateContent xmlns:mc="http://schemas.openxmlformats.org/markup-compatibility/2006" xmlns:a14="http://schemas.microsoft.com/office/drawing/2010/main">
        <mc:Choice Requires="a14">
          <p:sp>
            <p:nvSpPr>
              <p:cNvPr id="3" name="Rectangle 2"/>
              <p:cNvSpPr/>
              <p:nvPr/>
            </p:nvSpPr>
            <p:spPr>
              <a:xfrm>
                <a:off x="851419" y="1248536"/>
                <a:ext cx="5627966" cy="61369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en-US" sz="1500" i="1" smtClean="0">
                              <a:latin typeface="Cambria Math" panose="02040503050406030204" pitchFamily="18" charset="0"/>
                            </a:rPr>
                          </m:ctrlPr>
                        </m:fPr>
                        <m:num>
                          <m:r>
                            <a:rPr lang="en-US" sz="1500">
                              <a:latin typeface="Cambria Math" panose="02040503050406030204" pitchFamily="18" charset="0"/>
                            </a:rPr>
                            <m:t>𝜕</m:t>
                          </m:r>
                          <m:d>
                            <m:dPr>
                              <m:ctrlPr>
                                <a:rPr lang="en-US" sz="1500" i="1">
                                  <a:latin typeface="Cambria Math" panose="02040503050406030204" pitchFamily="18" charset="0"/>
                                </a:rPr>
                              </m:ctrlPr>
                            </m:dPr>
                            <m:e>
                              <m:r>
                                <a:rPr lang="en-US" sz="1500" i="1">
                                  <a:latin typeface="Cambria Math" panose="02040503050406030204" pitchFamily="18" charset="0"/>
                                </a:rPr>
                                <m:t>𝐴</m:t>
                              </m:r>
                            </m:e>
                          </m:d>
                        </m:num>
                        <m:den>
                          <m:r>
                            <a:rPr lang="en-US" sz="1500" i="0">
                              <a:latin typeface="Cambria Math" panose="02040503050406030204" pitchFamily="18" charset="0"/>
                            </a:rPr>
                            <m:t>𝜕</m:t>
                          </m:r>
                          <m:r>
                            <a:rPr lang="en-US" sz="1500" i="1">
                              <a:latin typeface="Cambria Math" panose="02040503050406030204" pitchFamily="18" charset="0"/>
                            </a:rPr>
                            <m:t>𝑡</m:t>
                          </m:r>
                        </m:den>
                      </m:f>
                      <m:r>
                        <a:rPr lang="en-US" sz="1500" i="0">
                          <a:latin typeface="Cambria Math" panose="02040503050406030204" pitchFamily="18" charset="0"/>
                        </a:rPr>
                        <m:t>+</m:t>
                      </m:r>
                      <m:f>
                        <m:fPr>
                          <m:ctrlPr>
                            <a:rPr lang="en-US" sz="1500" i="1">
                              <a:latin typeface="Cambria Math" panose="02040503050406030204" pitchFamily="18" charset="0"/>
                            </a:rPr>
                          </m:ctrlPr>
                        </m:fPr>
                        <m:num>
                          <m:r>
                            <a:rPr lang="en-US" sz="1500" i="0">
                              <a:latin typeface="Cambria Math" panose="02040503050406030204" pitchFamily="18" charset="0"/>
                            </a:rPr>
                            <m:t>𝜕</m:t>
                          </m:r>
                          <m:d>
                            <m:dPr>
                              <m:ctrlPr>
                                <a:rPr lang="en-US" sz="1500" i="1">
                                  <a:latin typeface="Cambria Math" panose="02040503050406030204" pitchFamily="18" charset="0"/>
                                </a:rPr>
                              </m:ctrlPr>
                            </m:dPr>
                            <m:e>
                              <m:sSub>
                                <m:sSubPr>
                                  <m:ctrlPr>
                                    <a:rPr lang="en-US" sz="1500" i="1">
                                      <a:latin typeface="Cambria Math" panose="02040503050406030204" pitchFamily="18" charset="0"/>
                                    </a:rPr>
                                  </m:ctrlPr>
                                </m:sSubPr>
                                <m:e>
                                  <m:r>
                                    <a:rPr lang="en-US" sz="1500" i="1">
                                      <a:latin typeface="Cambria Math" panose="02040503050406030204" pitchFamily="18" charset="0"/>
                                    </a:rPr>
                                    <m:t>𝐶</m:t>
                                  </m:r>
                                </m:e>
                                <m:sub>
                                  <m:r>
                                    <a:rPr lang="en-US" sz="1500" i="1">
                                      <a:latin typeface="Cambria Math" panose="02040503050406030204" pitchFamily="18" charset="0"/>
                                    </a:rPr>
                                    <m:t>𝑔</m:t>
                                  </m:r>
                                  <m:r>
                                    <a:rPr lang="en-US" sz="1500" i="0">
                                      <a:latin typeface="Cambria Math" panose="02040503050406030204" pitchFamily="18" charset="0"/>
                                    </a:rPr>
                                    <m:t>,</m:t>
                                  </m:r>
                                  <m:r>
                                    <a:rPr lang="en-US" sz="1500" i="1">
                                      <a:latin typeface="Cambria Math" panose="02040503050406030204" pitchFamily="18" charset="0"/>
                                    </a:rPr>
                                    <m:t>𝑥</m:t>
                                  </m:r>
                                </m:sub>
                              </m:sSub>
                              <m:r>
                                <a:rPr lang="en-US" sz="1500" i="1">
                                  <a:latin typeface="Cambria Math" panose="02040503050406030204" pitchFamily="18" charset="0"/>
                                </a:rPr>
                                <m:t>𝐴</m:t>
                              </m:r>
                            </m:e>
                          </m:d>
                        </m:num>
                        <m:den>
                          <m:r>
                            <a:rPr lang="en-US" sz="1500" i="0">
                              <a:latin typeface="Cambria Math" panose="02040503050406030204" pitchFamily="18" charset="0"/>
                            </a:rPr>
                            <m:t>𝜕</m:t>
                          </m:r>
                          <m:r>
                            <a:rPr lang="en-US" sz="1500" i="1">
                              <a:latin typeface="Cambria Math" panose="02040503050406030204" pitchFamily="18" charset="0"/>
                            </a:rPr>
                            <m:t>𝑥</m:t>
                          </m:r>
                        </m:den>
                      </m:f>
                      <m:r>
                        <a:rPr lang="en-US" sz="1500" i="0">
                          <a:latin typeface="Cambria Math" panose="02040503050406030204" pitchFamily="18" charset="0"/>
                        </a:rPr>
                        <m:t>+</m:t>
                      </m:r>
                      <m:f>
                        <m:fPr>
                          <m:ctrlPr>
                            <a:rPr lang="en-US" sz="1500" i="1">
                              <a:latin typeface="Cambria Math" panose="02040503050406030204" pitchFamily="18" charset="0"/>
                            </a:rPr>
                          </m:ctrlPr>
                        </m:fPr>
                        <m:num>
                          <m:r>
                            <a:rPr lang="en-US" sz="1500" i="0">
                              <a:latin typeface="Cambria Math" panose="02040503050406030204" pitchFamily="18" charset="0"/>
                            </a:rPr>
                            <m:t>𝜕</m:t>
                          </m:r>
                          <m:d>
                            <m:dPr>
                              <m:ctrlPr>
                                <a:rPr lang="en-US" sz="1500" i="1">
                                  <a:latin typeface="Cambria Math" panose="02040503050406030204" pitchFamily="18" charset="0"/>
                                </a:rPr>
                              </m:ctrlPr>
                            </m:dPr>
                            <m:e>
                              <m:sSub>
                                <m:sSubPr>
                                  <m:ctrlPr>
                                    <a:rPr lang="en-US" sz="1500" i="1">
                                      <a:latin typeface="Cambria Math" panose="02040503050406030204" pitchFamily="18" charset="0"/>
                                    </a:rPr>
                                  </m:ctrlPr>
                                </m:sSubPr>
                                <m:e>
                                  <m:r>
                                    <a:rPr lang="en-US" sz="1500" i="1">
                                      <a:latin typeface="Cambria Math" panose="02040503050406030204" pitchFamily="18" charset="0"/>
                                    </a:rPr>
                                    <m:t>𝐶</m:t>
                                  </m:r>
                                </m:e>
                                <m:sub>
                                  <m:r>
                                    <a:rPr lang="en-US" sz="1500" i="1">
                                      <a:latin typeface="Cambria Math" panose="02040503050406030204" pitchFamily="18" charset="0"/>
                                    </a:rPr>
                                    <m:t>𝑔</m:t>
                                  </m:r>
                                  <m:r>
                                    <a:rPr lang="en-US" sz="1500" i="0">
                                      <a:latin typeface="Cambria Math" panose="02040503050406030204" pitchFamily="18" charset="0"/>
                                    </a:rPr>
                                    <m:t>,</m:t>
                                  </m:r>
                                  <m:r>
                                    <a:rPr lang="en-US" sz="1500" i="1">
                                      <a:latin typeface="Cambria Math" panose="02040503050406030204" pitchFamily="18" charset="0"/>
                                    </a:rPr>
                                    <m:t>𝑦</m:t>
                                  </m:r>
                                </m:sub>
                              </m:sSub>
                              <m:r>
                                <a:rPr lang="en-US" sz="1500" i="1">
                                  <a:latin typeface="Cambria Math" panose="02040503050406030204" pitchFamily="18" charset="0"/>
                                </a:rPr>
                                <m:t>𝐴</m:t>
                              </m:r>
                            </m:e>
                          </m:d>
                        </m:num>
                        <m:den>
                          <m:r>
                            <a:rPr lang="en-US" sz="1500" i="0">
                              <a:latin typeface="Cambria Math" panose="02040503050406030204" pitchFamily="18" charset="0"/>
                            </a:rPr>
                            <m:t>𝜕</m:t>
                          </m:r>
                          <m:r>
                            <a:rPr lang="en-US" sz="1500" i="1">
                              <a:latin typeface="Cambria Math" panose="02040503050406030204" pitchFamily="18" charset="0"/>
                            </a:rPr>
                            <m:t>𝑦</m:t>
                          </m:r>
                        </m:den>
                      </m:f>
                      <m:r>
                        <a:rPr lang="en-US" sz="1500" i="0">
                          <a:latin typeface="Cambria Math" panose="02040503050406030204" pitchFamily="18" charset="0"/>
                        </a:rPr>
                        <m:t>+</m:t>
                      </m:r>
                      <m:f>
                        <m:fPr>
                          <m:ctrlPr>
                            <a:rPr lang="en-US" sz="1500" i="1">
                              <a:latin typeface="Cambria Math" panose="02040503050406030204" pitchFamily="18" charset="0"/>
                            </a:rPr>
                          </m:ctrlPr>
                        </m:fPr>
                        <m:num>
                          <m:r>
                            <a:rPr lang="en-US" sz="1500" i="0">
                              <a:latin typeface="Cambria Math" panose="02040503050406030204" pitchFamily="18" charset="0"/>
                            </a:rPr>
                            <m:t>𝜕</m:t>
                          </m:r>
                          <m:d>
                            <m:dPr>
                              <m:ctrlPr>
                                <a:rPr lang="en-US" sz="1500" i="1">
                                  <a:latin typeface="Cambria Math" panose="02040503050406030204" pitchFamily="18" charset="0"/>
                                </a:rPr>
                              </m:ctrlPr>
                            </m:dPr>
                            <m:e>
                              <m:sSub>
                                <m:sSubPr>
                                  <m:ctrlPr>
                                    <a:rPr lang="en-US" sz="1500" i="1">
                                      <a:latin typeface="Cambria Math" panose="02040503050406030204" pitchFamily="18" charset="0"/>
                                    </a:rPr>
                                  </m:ctrlPr>
                                </m:sSubPr>
                                <m:e>
                                  <m:r>
                                    <a:rPr lang="en-US" sz="1500" i="1">
                                      <a:latin typeface="Cambria Math" panose="02040503050406030204" pitchFamily="18" charset="0"/>
                                    </a:rPr>
                                    <m:t>𝐶</m:t>
                                  </m:r>
                                </m:e>
                                <m:sub>
                                  <m:r>
                                    <a:rPr lang="en-US" sz="1500" i="1">
                                      <a:latin typeface="Cambria Math" panose="02040503050406030204" pitchFamily="18" charset="0"/>
                                    </a:rPr>
                                    <m:t>𝑔</m:t>
                                  </m:r>
                                  <m:r>
                                    <a:rPr lang="en-US" sz="1500" i="0">
                                      <a:latin typeface="Cambria Math" panose="02040503050406030204" pitchFamily="18" charset="0"/>
                                    </a:rPr>
                                    <m:t>,</m:t>
                                  </m:r>
                                  <m:r>
                                    <a:rPr lang="en-US" sz="1500" i="1">
                                      <a:latin typeface="Cambria Math" panose="02040503050406030204" pitchFamily="18" charset="0"/>
                                    </a:rPr>
                                    <m:t>𝜃</m:t>
                                  </m:r>
                                </m:sub>
                              </m:sSub>
                              <m:r>
                                <a:rPr lang="en-US" sz="1500" i="1">
                                  <a:latin typeface="Cambria Math" panose="02040503050406030204" pitchFamily="18" charset="0"/>
                                </a:rPr>
                                <m:t>𝐴</m:t>
                              </m:r>
                            </m:e>
                          </m:d>
                        </m:num>
                        <m:den>
                          <m:r>
                            <a:rPr lang="en-US" sz="1500" i="0">
                              <a:latin typeface="Cambria Math" panose="02040503050406030204" pitchFamily="18" charset="0"/>
                            </a:rPr>
                            <m:t>𝜕</m:t>
                          </m:r>
                          <m:r>
                            <a:rPr lang="en-US" sz="1500" i="1">
                              <a:latin typeface="Cambria Math" panose="02040503050406030204" pitchFamily="18" charset="0"/>
                            </a:rPr>
                            <m:t>𝜃</m:t>
                          </m:r>
                        </m:den>
                      </m:f>
                      <m:r>
                        <a:rPr lang="en-US" sz="1500" i="0">
                          <a:latin typeface="Cambria Math" panose="02040503050406030204" pitchFamily="18" charset="0"/>
                        </a:rPr>
                        <m:t>=−</m:t>
                      </m:r>
                      <m:f>
                        <m:fPr>
                          <m:ctrlPr>
                            <a:rPr lang="en-US" sz="1500" i="1">
                              <a:latin typeface="Cambria Math" panose="02040503050406030204" pitchFamily="18" charset="0"/>
                            </a:rPr>
                          </m:ctrlPr>
                        </m:fPr>
                        <m:num>
                          <m:sSub>
                            <m:sSubPr>
                              <m:ctrlPr>
                                <a:rPr lang="en-US" sz="1500" i="1">
                                  <a:latin typeface="Cambria Math" panose="02040503050406030204" pitchFamily="18" charset="0"/>
                                </a:rPr>
                              </m:ctrlPr>
                            </m:sSubPr>
                            <m:e>
                              <m:r>
                                <a:rPr lang="en-US" sz="1500" i="1">
                                  <a:latin typeface="Cambria Math" panose="02040503050406030204" pitchFamily="18" charset="0"/>
                                </a:rPr>
                                <m:t>𝐷</m:t>
                              </m:r>
                            </m:e>
                            <m:sub>
                              <m:r>
                                <a:rPr lang="en-US" sz="1500" i="1">
                                  <a:latin typeface="Cambria Math" panose="02040503050406030204" pitchFamily="18" charset="0"/>
                                </a:rPr>
                                <m:t>𝑤</m:t>
                              </m:r>
                            </m:sub>
                          </m:sSub>
                        </m:num>
                        <m:den>
                          <m:r>
                            <a:rPr lang="en-US" sz="1500" i="1">
                              <a:latin typeface="Cambria Math" panose="02040503050406030204" pitchFamily="18" charset="0"/>
                            </a:rPr>
                            <m:t>𝜎</m:t>
                          </m:r>
                        </m:den>
                      </m:f>
                    </m:oMath>
                  </m:oMathPara>
                </a14:m>
                <a:endParaRPr lang="en-US" sz="1500" dirty="0"/>
              </a:p>
            </p:txBody>
          </p:sp>
        </mc:Choice>
        <mc:Fallback xmlns="">
          <p:sp>
            <p:nvSpPr>
              <p:cNvPr id="3" name="Rectangle 2"/>
              <p:cNvSpPr>
                <a:spLocks noRot="1" noChangeAspect="1" noMove="1" noResize="1" noEditPoints="1" noAdjustHandles="1" noChangeArrowheads="1" noChangeShapeType="1" noTextEdit="1"/>
              </p:cNvSpPr>
              <p:nvPr/>
            </p:nvSpPr>
            <p:spPr>
              <a:xfrm>
                <a:off x="851419" y="1248536"/>
                <a:ext cx="5627966" cy="613694"/>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85986" y="1972987"/>
                <a:ext cx="1745799" cy="341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𝐶</m:t>
                          </m:r>
                        </m:e>
                        <m:sub>
                          <m:r>
                            <a:rPr lang="en-US" sz="1500" i="1">
                              <a:latin typeface="Cambria Math" panose="02040503050406030204" pitchFamily="18" charset="0"/>
                            </a:rPr>
                            <m:t>𝑔</m:t>
                          </m:r>
                          <m:r>
                            <a:rPr lang="en-US" sz="1500" i="0">
                              <a:latin typeface="Cambria Math" panose="02040503050406030204" pitchFamily="18" charset="0"/>
                            </a:rPr>
                            <m:t>,</m:t>
                          </m:r>
                          <m:r>
                            <a:rPr lang="en-US" sz="1500" i="1">
                              <a:latin typeface="Cambria Math" panose="02040503050406030204" pitchFamily="18" charset="0"/>
                            </a:rPr>
                            <m:t>𝑥</m:t>
                          </m:r>
                        </m:sub>
                      </m:sSub>
                      <m:r>
                        <a:rPr lang="en-US" sz="1500" i="0">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𝐶</m:t>
                          </m:r>
                        </m:e>
                        <m:sub>
                          <m:r>
                            <a:rPr lang="en-US" sz="1500" i="1">
                              <a:latin typeface="Cambria Math" panose="02040503050406030204" pitchFamily="18" charset="0"/>
                            </a:rPr>
                            <m:t>𝑔</m:t>
                          </m:r>
                        </m:sub>
                      </m:sSub>
                      <m:r>
                        <m:rPr>
                          <m:sty m:val="p"/>
                        </m:rPr>
                        <a:rPr lang="en-US" sz="1500" i="0">
                          <a:latin typeface="Cambria Math" panose="02040503050406030204" pitchFamily="18" charset="0"/>
                        </a:rPr>
                        <m:t>cos</m:t>
                      </m:r>
                      <m:r>
                        <a:rPr lang="en-US" sz="1500" i="1">
                          <a:latin typeface="Cambria Math" panose="02040503050406030204" pitchFamily="18" charset="0"/>
                        </a:rPr>
                        <m:t>𝜃</m:t>
                      </m:r>
                      <m:r>
                        <a:rPr lang="en-US" sz="1500" i="0">
                          <a:latin typeface="Cambria Math" panose="02040503050406030204" pitchFamily="18" charset="0"/>
                        </a:rPr>
                        <m:t>+</m:t>
                      </m:r>
                      <m:r>
                        <a:rPr lang="en-US" sz="1500" i="1">
                          <a:latin typeface="Cambria Math" panose="02040503050406030204" pitchFamily="18" charset="0"/>
                        </a:rPr>
                        <m:t>𝑈</m:t>
                      </m:r>
                    </m:oMath>
                  </m:oMathPara>
                </a14:m>
                <a:endParaRPr lang="en-US" sz="1500" dirty="0"/>
              </a:p>
            </p:txBody>
          </p:sp>
        </mc:Choice>
        <mc:Fallback xmlns="">
          <p:sp>
            <p:nvSpPr>
              <p:cNvPr id="4" name="Rectangle 3"/>
              <p:cNvSpPr>
                <a:spLocks noRot="1" noChangeAspect="1" noMove="1" noResize="1" noEditPoints="1" noAdjustHandles="1" noChangeArrowheads="1" noChangeShapeType="1" noTextEdit="1"/>
              </p:cNvSpPr>
              <p:nvPr/>
            </p:nvSpPr>
            <p:spPr>
              <a:xfrm>
                <a:off x="785986" y="1972987"/>
                <a:ext cx="1745799" cy="341888"/>
              </a:xfrm>
              <a:prstGeom prst="rect">
                <a:avLst/>
              </a:prstGeom>
              <a:blipFill rotWithShape="0">
                <a:blip r:embed="rId8"/>
                <a:stretch>
                  <a:fillRect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01100" y="2487570"/>
                <a:ext cx="1712456" cy="341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𝐶</m:t>
                          </m:r>
                        </m:e>
                        <m:sub>
                          <m:r>
                            <a:rPr lang="en-US" sz="1500" i="1">
                              <a:latin typeface="Cambria Math" panose="02040503050406030204" pitchFamily="18" charset="0"/>
                            </a:rPr>
                            <m:t>𝑔</m:t>
                          </m:r>
                          <m:r>
                            <a:rPr lang="en-US" sz="1500" i="0">
                              <a:latin typeface="Cambria Math" panose="02040503050406030204" pitchFamily="18" charset="0"/>
                            </a:rPr>
                            <m:t>,</m:t>
                          </m:r>
                          <m:r>
                            <a:rPr lang="en-US" sz="1500" i="1">
                              <a:latin typeface="Cambria Math" panose="02040503050406030204" pitchFamily="18" charset="0"/>
                            </a:rPr>
                            <m:t>𝑦</m:t>
                          </m:r>
                        </m:sub>
                      </m:sSub>
                      <m:r>
                        <a:rPr lang="en-US" sz="1500" i="0">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𝐶</m:t>
                          </m:r>
                        </m:e>
                        <m:sub>
                          <m:r>
                            <a:rPr lang="en-US" sz="1500" i="1">
                              <a:latin typeface="Cambria Math" panose="02040503050406030204" pitchFamily="18" charset="0"/>
                            </a:rPr>
                            <m:t>𝑔</m:t>
                          </m:r>
                        </m:sub>
                      </m:sSub>
                      <m:r>
                        <m:rPr>
                          <m:sty m:val="p"/>
                        </m:rPr>
                        <a:rPr lang="en-US" sz="1500" i="0">
                          <a:latin typeface="Cambria Math" panose="02040503050406030204" pitchFamily="18" charset="0"/>
                        </a:rPr>
                        <m:t>sin</m:t>
                      </m:r>
                      <m:r>
                        <a:rPr lang="en-US" sz="1500" i="1">
                          <a:latin typeface="Cambria Math" panose="02040503050406030204" pitchFamily="18" charset="0"/>
                        </a:rPr>
                        <m:t>𝜃</m:t>
                      </m:r>
                      <m:r>
                        <a:rPr lang="en-US" sz="1500" i="0">
                          <a:latin typeface="Cambria Math" panose="02040503050406030204" pitchFamily="18" charset="0"/>
                        </a:rPr>
                        <m:t>+</m:t>
                      </m:r>
                      <m:r>
                        <a:rPr lang="en-US" sz="1500" i="1">
                          <a:latin typeface="Cambria Math" panose="02040503050406030204" pitchFamily="18" charset="0"/>
                        </a:rPr>
                        <m:t>𝑉</m:t>
                      </m:r>
                    </m:oMath>
                  </m:oMathPara>
                </a14:m>
                <a:endParaRPr lang="en-US" sz="1500" dirty="0"/>
              </a:p>
            </p:txBody>
          </p:sp>
        </mc:Choice>
        <mc:Fallback xmlns="">
          <p:sp>
            <p:nvSpPr>
              <p:cNvPr id="5" name="Rectangle 4"/>
              <p:cNvSpPr>
                <a:spLocks noRot="1" noChangeAspect="1" noMove="1" noResize="1" noEditPoints="1" noAdjustHandles="1" noChangeArrowheads="1" noChangeShapeType="1" noTextEdit="1"/>
              </p:cNvSpPr>
              <p:nvPr/>
            </p:nvSpPr>
            <p:spPr>
              <a:xfrm>
                <a:off x="801100" y="2487570"/>
                <a:ext cx="1712456" cy="341888"/>
              </a:xfrm>
              <a:prstGeom prst="rect">
                <a:avLst/>
              </a:prstGeom>
              <a:blipFill rotWithShape="0">
                <a:blip r:embed="rId9"/>
                <a:stretch>
                  <a:fillRect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01100" y="2914742"/>
                <a:ext cx="9643004" cy="61093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500" i="1" smtClean="0">
                              <a:latin typeface="Cambria Math" panose="02040503050406030204" pitchFamily="18" charset="0"/>
                            </a:rPr>
                          </m:ctrlPr>
                        </m:sSubPr>
                        <m:e>
                          <m:r>
                            <a:rPr lang="en-US" sz="1500" i="1">
                              <a:latin typeface="Cambria Math" panose="02040503050406030204" pitchFamily="18" charset="0"/>
                            </a:rPr>
                            <m:t>𝐶</m:t>
                          </m:r>
                        </m:e>
                        <m:sub>
                          <m:r>
                            <a:rPr lang="en-US" sz="1500" i="1">
                              <a:latin typeface="Cambria Math" panose="02040503050406030204" pitchFamily="18" charset="0"/>
                            </a:rPr>
                            <m:t>𝑔</m:t>
                          </m:r>
                          <m:r>
                            <a:rPr lang="en-US" sz="1500" i="0">
                              <a:latin typeface="Cambria Math" panose="02040503050406030204" pitchFamily="18" charset="0"/>
                            </a:rPr>
                            <m:t>,</m:t>
                          </m:r>
                          <m:r>
                            <a:rPr lang="en-US" sz="1500" i="1">
                              <a:latin typeface="Cambria Math" panose="02040503050406030204" pitchFamily="18" charset="0"/>
                            </a:rPr>
                            <m:t>𝜃</m:t>
                          </m:r>
                        </m:sub>
                      </m:sSub>
                      <m:r>
                        <a:rPr lang="en-US" sz="1500" i="0">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𝜎</m:t>
                          </m:r>
                        </m:num>
                        <m:den>
                          <m:r>
                            <m:rPr>
                              <m:sty m:val="p"/>
                            </m:rPr>
                            <a:rPr lang="en-US" sz="1500" i="0">
                              <a:latin typeface="Cambria Math" panose="02040503050406030204" pitchFamily="18" charset="0"/>
                            </a:rPr>
                            <m:t>sinh</m:t>
                          </m:r>
                          <m:d>
                            <m:dPr>
                              <m:ctrlPr>
                                <a:rPr lang="en-US" sz="1500" i="1">
                                  <a:latin typeface="Cambria Math" panose="02040503050406030204" pitchFamily="18" charset="0"/>
                                </a:rPr>
                              </m:ctrlPr>
                            </m:dPr>
                            <m:e>
                              <m:r>
                                <a:rPr lang="en-US" sz="1500" i="0">
                                  <a:latin typeface="Cambria Math" panose="02040503050406030204" pitchFamily="18" charset="0"/>
                                </a:rPr>
                                <m:t>2</m:t>
                              </m:r>
                              <m:r>
                                <a:rPr lang="en-US" sz="1500" i="1">
                                  <a:latin typeface="Cambria Math" panose="02040503050406030204" pitchFamily="18" charset="0"/>
                                </a:rPr>
                                <m:t>𝑘h</m:t>
                              </m:r>
                            </m:e>
                          </m:d>
                        </m:den>
                      </m:f>
                      <m:d>
                        <m:dPr>
                          <m:ctrlPr>
                            <a:rPr lang="en-US" sz="1500" i="1">
                              <a:latin typeface="Cambria Math" panose="02040503050406030204" pitchFamily="18" charset="0"/>
                            </a:rPr>
                          </m:ctrlPr>
                        </m:dPr>
                        <m:e>
                          <m:f>
                            <m:fPr>
                              <m:ctrlPr>
                                <a:rPr lang="en-US" sz="1500" i="1">
                                  <a:latin typeface="Cambria Math" panose="02040503050406030204" pitchFamily="18" charset="0"/>
                                </a:rPr>
                              </m:ctrlPr>
                            </m:fPr>
                            <m:num>
                              <m:r>
                                <a:rPr lang="en-US" sz="1500" i="0">
                                  <a:latin typeface="Cambria Math" panose="02040503050406030204" pitchFamily="18" charset="0"/>
                                </a:rPr>
                                <m:t>𝜕</m:t>
                              </m:r>
                              <m:r>
                                <a:rPr lang="en-US" sz="1500" i="1">
                                  <a:latin typeface="Cambria Math" panose="02040503050406030204" pitchFamily="18" charset="0"/>
                                </a:rPr>
                                <m:t>h</m:t>
                              </m:r>
                            </m:num>
                            <m:den>
                              <m:r>
                                <a:rPr lang="en-US" sz="1500" i="0">
                                  <a:latin typeface="Cambria Math" panose="02040503050406030204" pitchFamily="18" charset="0"/>
                                </a:rPr>
                                <m:t>𝜕</m:t>
                              </m:r>
                              <m:r>
                                <a:rPr lang="en-US" sz="1500" i="1">
                                  <a:latin typeface="Cambria Math" panose="02040503050406030204" pitchFamily="18" charset="0"/>
                                </a:rPr>
                                <m:t>𝑥</m:t>
                              </m:r>
                            </m:den>
                          </m:f>
                          <m:r>
                            <m:rPr>
                              <m:sty m:val="p"/>
                            </m:rPr>
                            <a:rPr lang="en-US" sz="1500" i="0">
                              <a:latin typeface="Cambria Math" panose="02040503050406030204" pitchFamily="18" charset="0"/>
                            </a:rPr>
                            <m:t>sin</m:t>
                          </m:r>
                          <m:r>
                            <a:rPr lang="en-US" sz="1500" i="1">
                              <a:latin typeface="Cambria Math" panose="02040503050406030204" pitchFamily="18" charset="0"/>
                            </a:rPr>
                            <m:t>𝜃</m:t>
                          </m:r>
                          <m:r>
                            <a:rPr lang="en-US" sz="1500" i="0">
                              <a:latin typeface="Cambria Math" panose="02040503050406030204" pitchFamily="18" charset="0"/>
                            </a:rPr>
                            <m:t>−</m:t>
                          </m:r>
                          <m:f>
                            <m:fPr>
                              <m:ctrlPr>
                                <a:rPr lang="en-US" sz="1500" i="1">
                                  <a:latin typeface="Cambria Math" panose="02040503050406030204" pitchFamily="18" charset="0"/>
                                </a:rPr>
                              </m:ctrlPr>
                            </m:fPr>
                            <m:num>
                              <m:r>
                                <a:rPr lang="en-US" sz="1500" i="0">
                                  <a:latin typeface="Cambria Math" panose="02040503050406030204" pitchFamily="18" charset="0"/>
                                </a:rPr>
                                <m:t>𝜕</m:t>
                              </m:r>
                              <m:r>
                                <a:rPr lang="en-US" sz="1500" i="1">
                                  <a:latin typeface="Cambria Math" panose="02040503050406030204" pitchFamily="18" charset="0"/>
                                </a:rPr>
                                <m:t>h</m:t>
                              </m:r>
                            </m:num>
                            <m:den>
                              <m:r>
                                <a:rPr lang="en-US" sz="1500" i="0">
                                  <a:latin typeface="Cambria Math" panose="02040503050406030204" pitchFamily="18" charset="0"/>
                                </a:rPr>
                                <m:t>𝜕</m:t>
                              </m:r>
                              <m:r>
                                <a:rPr lang="en-US" sz="1500" i="1">
                                  <a:latin typeface="Cambria Math" panose="02040503050406030204" pitchFamily="18" charset="0"/>
                                </a:rPr>
                                <m:t>𝑦</m:t>
                              </m:r>
                            </m:den>
                          </m:f>
                          <m:r>
                            <m:rPr>
                              <m:sty m:val="p"/>
                            </m:rPr>
                            <a:rPr lang="en-US" sz="1500" i="0">
                              <a:latin typeface="Cambria Math" panose="02040503050406030204" pitchFamily="18" charset="0"/>
                            </a:rPr>
                            <m:t>cos</m:t>
                          </m:r>
                          <m:r>
                            <a:rPr lang="en-US" sz="1500" i="1">
                              <a:latin typeface="Cambria Math" panose="02040503050406030204" pitchFamily="18" charset="0"/>
                            </a:rPr>
                            <m:t>𝜃</m:t>
                          </m:r>
                        </m:e>
                      </m:d>
                      <m:r>
                        <a:rPr lang="en-US" sz="1500" i="0">
                          <a:latin typeface="Cambria Math" panose="02040503050406030204" pitchFamily="18" charset="0"/>
                        </a:rPr>
                        <m:t>+</m:t>
                      </m:r>
                      <m:r>
                        <m:rPr>
                          <m:sty m:val="p"/>
                        </m:rPr>
                        <a:rPr lang="en-US" sz="1500" i="0">
                          <a:latin typeface="Cambria Math" panose="02040503050406030204" pitchFamily="18" charset="0"/>
                        </a:rPr>
                        <m:t>cos</m:t>
                      </m:r>
                      <m:r>
                        <a:rPr lang="en-US" sz="1500" i="1">
                          <a:latin typeface="Cambria Math" panose="02040503050406030204" pitchFamily="18" charset="0"/>
                        </a:rPr>
                        <m:t>𝜃</m:t>
                      </m:r>
                      <m:d>
                        <m:dPr>
                          <m:ctrlPr>
                            <a:rPr lang="en-US" sz="1500" i="1">
                              <a:latin typeface="Cambria Math" panose="02040503050406030204" pitchFamily="18" charset="0"/>
                            </a:rPr>
                          </m:ctrlPr>
                        </m:dPr>
                        <m:e>
                          <m:f>
                            <m:fPr>
                              <m:ctrlPr>
                                <a:rPr lang="en-US" sz="1500" i="1">
                                  <a:latin typeface="Cambria Math" panose="02040503050406030204" pitchFamily="18" charset="0"/>
                                </a:rPr>
                              </m:ctrlPr>
                            </m:fPr>
                            <m:num>
                              <m:r>
                                <a:rPr lang="en-US" sz="1500" i="0">
                                  <a:latin typeface="Cambria Math" panose="02040503050406030204" pitchFamily="18" charset="0"/>
                                </a:rPr>
                                <m:t>𝜕</m:t>
                              </m:r>
                              <m:r>
                                <a:rPr lang="en-US" sz="1500" i="1">
                                  <a:latin typeface="Cambria Math" panose="02040503050406030204" pitchFamily="18" charset="0"/>
                                </a:rPr>
                                <m:t>𝑈</m:t>
                              </m:r>
                            </m:num>
                            <m:den>
                              <m:r>
                                <a:rPr lang="en-US" sz="1500" i="0">
                                  <a:latin typeface="Cambria Math" panose="02040503050406030204" pitchFamily="18" charset="0"/>
                                </a:rPr>
                                <m:t>𝜕</m:t>
                              </m:r>
                              <m:r>
                                <a:rPr lang="en-US" sz="1500" i="1">
                                  <a:latin typeface="Cambria Math" panose="02040503050406030204" pitchFamily="18" charset="0"/>
                                </a:rPr>
                                <m:t>𝑥</m:t>
                              </m:r>
                            </m:den>
                          </m:f>
                          <m:r>
                            <m:rPr>
                              <m:sty m:val="p"/>
                            </m:rPr>
                            <a:rPr lang="en-US" sz="1500" i="0">
                              <a:latin typeface="Cambria Math" panose="02040503050406030204" pitchFamily="18" charset="0"/>
                            </a:rPr>
                            <m:t>sin</m:t>
                          </m:r>
                          <m:r>
                            <a:rPr lang="en-US" sz="1500" i="1">
                              <a:latin typeface="Cambria Math" panose="02040503050406030204" pitchFamily="18" charset="0"/>
                            </a:rPr>
                            <m:t>𝜃</m:t>
                          </m:r>
                          <m:r>
                            <a:rPr lang="en-US" sz="1500" i="0">
                              <a:latin typeface="Cambria Math" panose="02040503050406030204" pitchFamily="18" charset="0"/>
                            </a:rPr>
                            <m:t>−</m:t>
                          </m:r>
                          <m:f>
                            <m:fPr>
                              <m:ctrlPr>
                                <a:rPr lang="en-US" sz="1500" i="1">
                                  <a:latin typeface="Cambria Math" panose="02040503050406030204" pitchFamily="18" charset="0"/>
                                </a:rPr>
                              </m:ctrlPr>
                            </m:fPr>
                            <m:num>
                              <m:r>
                                <a:rPr lang="en-US" sz="1500" i="0">
                                  <a:latin typeface="Cambria Math" panose="02040503050406030204" pitchFamily="18" charset="0"/>
                                </a:rPr>
                                <m:t>𝜕</m:t>
                              </m:r>
                              <m:r>
                                <a:rPr lang="en-US" sz="1500" i="1">
                                  <a:latin typeface="Cambria Math" panose="02040503050406030204" pitchFamily="18" charset="0"/>
                                </a:rPr>
                                <m:t>𝑈</m:t>
                              </m:r>
                            </m:num>
                            <m:den>
                              <m:r>
                                <a:rPr lang="en-US" sz="1500" i="0">
                                  <a:latin typeface="Cambria Math" panose="02040503050406030204" pitchFamily="18" charset="0"/>
                                </a:rPr>
                                <m:t>𝜕</m:t>
                              </m:r>
                              <m:r>
                                <a:rPr lang="en-US" sz="1500" i="1">
                                  <a:latin typeface="Cambria Math" panose="02040503050406030204" pitchFamily="18" charset="0"/>
                                </a:rPr>
                                <m:t>𝑦</m:t>
                              </m:r>
                            </m:den>
                          </m:f>
                          <m:r>
                            <m:rPr>
                              <m:sty m:val="p"/>
                            </m:rPr>
                            <a:rPr lang="en-US" sz="1500" i="0">
                              <a:latin typeface="Cambria Math" panose="02040503050406030204" pitchFamily="18" charset="0"/>
                            </a:rPr>
                            <m:t>cos</m:t>
                          </m:r>
                          <m:r>
                            <a:rPr lang="en-US" sz="1500" i="1">
                              <a:latin typeface="Cambria Math" panose="02040503050406030204" pitchFamily="18" charset="0"/>
                            </a:rPr>
                            <m:t>𝜃</m:t>
                          </m:r>
                        </m:e>
                      </m:d>
                      <m:r>
                        <a:rPr lang="en-US" sz="1500" i="0">
                          <a:latin typeface="Cambria Math" panose="02040503050406030204" pitchFamily="18" charset="0"/>
                        </a:rPr>
                        <m:t>+</m:t>
                      </m:r>
                      <m:r>
                        <m:rPr>
                          <m:sty m:val="p"/>
                        </m:rPr>
                        <a:rPr lang="en-US" sz="1500" i="0">
                          <a:latin typeface="Cambria Math" panose="02040503050406030204" pitchFamily="18" charset="0"/>
                        </a:rPr>
                        <m:t>sin</m:t>
                      </m:r>
                      <m:r>
                        <a:rPr lang="en-US" sz="1500" i="1">
                          <a:latin typeface="Cambria Math" panose="02040503050406030204" pitchFamily="18" charset="0"/>
                        </a:rPr>
                        <m:t>𝜃</m:t>
                      </m:r>
                      <m:d>
                        <m:dPr>
                          <m:ctrlPr>
                            <a:rPr lang="en-US" sz="1500" i="1">
                              <a:latin typeface="Cambria Math" panose="02040503050406030204" pitchFamily="18" charset="0"/>
                            </a:rPr>
                          </m:ctrlPr>
                        </m:dPr>
                        <m:e>
                          <m:f>
                            <m:fPr>
                              <m:ctrlPr>
                                <a:rPr lang="en-US" sz="1500" i="1">
                                  <a:latin typeface="Cambria Math" panose="02040503050406030204" pitchFamily="18" charset="0"/>
                                </a:rPr>
                              </m:ctrlPr>
                            </m:fPr>
                            <m:num>
                              <m:r>
                                <a:rPr lang="en-US" sz="1500" i="0">
                                  <a:latin typeface="Cambria Math" panose="02040503050406030204" pitchFamily="18" charset="0"/>
                                </a:rPr>
                                <m:t>𝜕</m:t>
                              </m:r>
                              <m:r>
                                <a:rPr lang="en-US" sz="1500" i="1">
                                  <a:latin typeface="Cambria Math" panose="02040503050406030204" pitchFamily="18" charset="0"/>
                                </a:rPr>
                                <m:t>𝑉</m:t>
                              </m:r>
                            </m:num>
                            <m:den>
                              <m:r>
                                <a:rPr lang="en-US" sz="1500" i="0">
                                  <a:latin typeface="Cambria Math" panose="02040503050406030204" pitchFamily="18" charset="0"/>
                                </a:rPr>
                                <m:t>𝜕</m:t>
                              </m:r>
                              <m:r>
                                <a:rPr lang="en-US" sz="1500" i="1">
                                  <a:latin typeface="Cambria Math" panose="02040503050406030204" pitchFamily="18" charset="0"/>
                                </a:rPr>
                                <m:t>𝑥</m:t>
                              </m:r>
                            </m:den>
                          </m:f>
                          <m:r>
                            <m:rPr>
                              <m:sty m:val="p"/>
                            </m:rPr>
                            <a:rPr lang="en-US" sz="1500" i="0">
                              <a:latin typeface="Cambria Math" panose="02040503050406030204" pitchFamily="18" charset="0"/>
                            </a:rPr>
                            <m:t>sin</m:t>
                          </m:r>
                          <m:r>
                            <a:rPr lang="en-US" sz="1500" i="1">
                              <a:latin typeface="Cambria Math" panose="02040503050406030204" pitchFamily="18" charset="0"/>
                            </a:rPr>
                            <m:t>𝜃</m:t>
                          </m:r>
                          <m:r>
                            <a:rPr lang="en-US" sz="1500" i="0">
                              <a:latin typeface="Cambria Math" panose="02040503050406030204" pitchFamily="18" charset="0"/>
                            </a:rPr>
                            <m:t>−</m:t>
                          </m:r>
                          <m:f>
                            <m:fPr>
                              <m:ctrlPr>
                                <a:rPr lang="en-US" sz="1500" i="1">
                                  <a:latin typeface="Cambria Math" panose="02040503050406030204" pitchFamily="18" charset="0"/>
                                </a:rPr>
                              </m:ctrlPr>
                            </m:fPr>
                            <m:num>
                              <m:r>
                                <a:rPr lang="en-US" sz="1500" i="0">
                                  <a:latin typeface="Cambria Math" panose="02040503050406030204" pitchFamily="18" charset="0"/>
                                </a:rPr>
                                <m:t>𝜕</m:t>
                              </m:r>
                              <m:r>
                                <a:rPr lang="en-US" sz="1500" i="1">
                                  <a:latin typeface="Cambria Math" panose="02040503050406030204" pitchFamily="18" charset="0"/>
                                </a:rPr>
                                <m:t>𝑉</m:t>
                              </m:r>
                            </m:num>
                            <m:den>
                              <m:r>
                                <a:rPr lang="en-US" sz="1500" i="0">
                                  <a:latin typeface="Cambria Math" panose="02040503050406030204" pitchFamily="18" charset="0"/>
                                </a:rPr>
                                <m:t>𝜕</m:t>
                              </m:r>
                              <m:r>
                                <a:rPr lang="en-US" sz="1500" i="1">
                                  <a:latin typeface="Cambria Math" panose="02040503050406030204" pitchFamily="18" charset="0"/>
                                </a:rPr>
                                <m:t>𝑦</m:t>
                              </m:r>
                            </m:den>
                          </m:f>
                          <m:r>
                            <m:rPr>
                              <m:sty m:val="p"/>
                            </m:rPr>
                            <a:rPr lang="en-US" sz="1500" i="0">
                              <a:latin typeface="Cambria Math" panose="02040503050406030204" pitchFamily="18" charset="0"/>
                            </a:rPr>
                            <m:t>cos</m:t>
                          </m:r>
                          <m:r>
                            <a:rPr lang="en-US" sz="1500" i="1">
                              <a:latin typeface="Cambria Math" panose="02040503050406030204" pitchFamily="18" charset="0"/>
                            </a:rPr>
                            <m:t>𝜃</m:t>
                          </m:r>
                        </m:e>
                      </m:d>
                    </m:oMath>
                  </m:oMathPara>
                </a14:m>
                <a:endParaRPr lang="en-US" sz="1500" dirty="0"/>
              </a:p>
            </p:txBody>
          </p:sp>
        </mc:Choice>
        <mc:Fallback xmlns="">
          <p:sp>
            <p:nvSpPr>
              <p:cNvPr id="6" name="Rectangle 5"/>
              <p:cNvSpPr>
                <a:spLocks noRot="1" noChangeAspect="1" noMove="1" noResize="1" noEditPoints="1" noAdjustHandles="1" noChangeArrowheads="1" noChangeShapeType="1" noTextEdit="1"/>
              </p:cNvSpPr>
              <p:nvPr/>
            </p:nvSpPr>
            <p:spPr>
              <a:xfrm>
                <a:off x="801100" y="2914742"/>
                <a:ext cx="9643004" cy="610936"/>
              </a:xfrm>
              <a:prstGeom prst="rect">
                <a:avLst/>
              </a:prstGeom>
              <a:blipFill rotWithShape="0">
                <a:blip r:embed="rId10"/>
                <a:stretch>
                  <a:fillRect/>
                </a:stretch>
              </a:blipFill>
            </p:spPr>
            <p:txBody>
              <a:bodyPr/>
              <a:lstStyle/>
              <a:p>
                <a:r>
                  <a:rPr lang="en-US">
                    <a:noFill/>
                  </a:rPr>
                  <a:t> </a:t>
                </a:r>
              </a:p>
            </p:txBody>
          </p:sp>
        </mc:Fallback>
      </mc:AlternateContent>
      <p:cxnSp>
        <p:nvCxnSpPr>
          <p:cNvPr id="22" name="Straight Connector 21"/>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23" name="7 Imagen" descr="logo.png"/>
          <p:cNvPicPr>
            <a:picLocks noChangeAspect="1"/>
          </p:cNvPicPr>
          <p:nvPr/>
        </p:nvPicPr>
        <p:blipFill>
          <a:blip r:embed="rId11" cstate="print"/>
          <a:srcRect t="10667" r="2778" b="20000"/>
          <a:stretch>
            <a:fillRect/>
          </a:stretch>
        </p:blipFill>
        <p:spPr>
          <a:xfrm>
            <a:off x="0" y="1"/>
            <a:ext cx="1247555" cy="667264"/>
          </a:xfrm>
          <a:prstGeom prst="rect">
            <a:avLst/>
          </a:prstGeom>
        </p:spPr>
      </p:pic>
      <p:sp>
        <p:nvSpPr>
          <p:cNvPr id="24" name="TextBox 23"/>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25" name="Rectangle 24"/>
          <p:cNvSpPr/>
          <p:nvPr/>
        </p:nvSpPr>
        <p:spPr>
          <a:xfrm>
            <a:off x="447872" y="789253"/>
            <a:ext cx="8367882" cy="5890325"/>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Rectangle 25"/>
              <p:cNvSpPr/>
              <p:nvPr/>
            </p:nvSpPr>
            <p:spPr>
              <a:xfrm>
                <a:off x="823652" y="4169041"/>
                <a:ext cx="1711238" cy="3718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𝜎</m:t>
                      </m:r>
                      <m:r>
                        <a:rPr lang="en-US" sz="1500" i="0">
                          <a:latin typeface="Cambria Math" panose="02040503050406030204" pitchFamily="18" charset="0"/>
                        </a:rPr>
                        <m:t>=</m:t>
                      </m:r>
                      <m:rad>
                        <m:radPr>
                          <m:degHide m:val="on"/>
                          <m:ctrlPr>
                            <a:rPr lang="en-US" sz="1500" i="1">
                              <a:latin typeface="Cambria Math" panose="02040503050406030204" pitchFamily="18" charset="0"/>
                            </a:rPr>
                          </m:ctrlPr>
                        </m:radPr>
                        <m:deg/>
                        <m:e>
                          <m:r>
                            <a:rPr lang="en-US" sz="1500" i="1">
                              <a:latin typeface="Cambria Math" panose="02040503050406030204" pitchFamily="18" charset="0"/>
                            </a:rPr>
                            <m:t>𝑔𝑘</m:t>
                          </m:r>
                          <m:r>
                            <m:rPr>
                              <m:sty m:val="p"/>
                            </m:rPr>
                            <a:rPr lang="en-US" sz="1500" i="0">
                              <a:latin typeface="Cambria Math" panose="02040503050406030204" pitchFamily="18" charset="0"/>
                            </a:rPr>
                            <m:t>tanh</m:t>
                          </m:r>
                          <m:d>
                            <m:dPr>
                              <m:ctrlPr>
                                <a:rPr lang="en-US" sz="1500" i="1">
                                  <a:latin typeface="Cambria Math" panose="02040503050406030204" pitchFamily="18" charset="0"/>
                                </a:rPr>
                              </m:ctrlPr>
                            </m:dPr>
                            <m:e>
                              <m:r>
                                <a:rPr lang="en-US" sz="1500" i="1">
                                  <a:latin typeface="Cambria Math" panose="02040503050406030204" pitchFamily="18" charset="0"/>
                                </a:rPr>
                                <m:t>𝑘h</m:t>
                              </m:r>
                            </m:e>
                          </m:d>
                        </m:e>
                      </m:rad>
                    </m:oMath>
                  </m:oMathPara>
                </a14:m>
                <a:endParaRPr lang="en-US" sz="1500" dirty="0"/>
              </a:p>
            </p:txBody>
          </p:sp>
        </mc:Choice>
        <mc:Fallback xmlns="">
          <p:sp>
            <p:nvSpPr>
              <p:cNvPr id="26" name="Rectangle 25"/>
              <p:cNvSpPr>
                <a:spLocks noRot="1" noChangeAspect="1" noMove="1" noResize="1" noEditPoints="1" noAdjustHandles="1" noChangeArrowheads="1" noChangeShapeType="1" noTextEdit="1"/>
              </p:cNvSpPr>
              <p:nvPr/>
            </p:nvSpPr>
            <p:spPr>
              <a:xfrm>
                <a:off x="823652" y="4169041"/>
                <a:ext cx="1711238" cy="371833"/>
              </a:xfrm>
              <a:prstGeom prst="rect">
                <a:avLst/>
              </a:prstGeom>
              <a:blipFill rotWithShape="0">
                <a:blip r:embed="rId12"/>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823652" y="4726092"/>
                <a:ext cx="1341008" cy="3572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𝑤</m:t>
                      </m:r>
                      <m:r>
                        <a:rPr lang="en-US" sz="1500" i="0">
                          <a:latin typeface="Cambria Math" panose="02040503050406030204" pitchFamily="18" charset="0"/>
                        </a:rPr>
                        <m:t>=</m:t>
                      </m:r>
                      <m:r>
                        <a:rPr lang="en-US" sz="1500" i="1">
                          <a:latin typeface="Cambria Math" panose="02040503050406030204" pitchFamily="18" charset="0"/>
                        </a:rPr>
                        <m:t>𝜎</m:t>
                      </m:r>
                      <m:r>
                        <a:rPr lang="en-US" sz="1500" i="0">
                          <a:latin typeface="Cambria Math" panose="02040503050406030204" pitchFamily="18" charset="0"/>
                        </a:rPr>
                        <m:t>+</m:t>
                      </m:r>
                      <m:acc>
                        <m:accPr>
                          <m:chr m:val="⃗"/>
                          <m:ctrlPr>
                            <a:rPr lang="en-US" sz="1500" i="1">
                              <a:latin typeface="Cambria Math" panose="02040503050406030204" pitchFamily="18" charset="0"/>
                            </a:rPr>
                          </m:ctrlPr>
                        </m:accPr>
                        <m:e>
                          <m:r>
                            <a:rPr lang="en-US" sz="1500" i="1">
                              <a:latin typeface="Cambria Math" panose="02040503050406030204" pitchFamily="18" charset="0"/>
                            </a:rPr>
                            <m:t>𝑘</m:t>
                          </m:r>
                        </m:e>
                      </m:acc>
                      <m:r>
                        <a:rPr lang="en-US" sz="1500" i="0">
                          <a:latin typeface="Cambria Math" panose="02040503050406030204" pitchFamily="18" charset="0"/>
                        </a:rPr>
                        <m:t>⋅</m:t>
                      </m:r>
                      <m:acc>
                        <m:accPr>
                          <m:chr m:val="⃗"/>
                          <m:ctrlPr>
                            <a:rPr lang="en-US" sz="1500" i="1">
                              <a:latin typeface="Cambria Math" panose="02040503050406030204" pitchFamily="18" charset="0"/>
                            </a:rPr>
                          </m:ctrlPr>
                        </m:accPr>
                        <m:e>
                          <m:r>
                            <a:rPr lang="en-US" sz="1500" i="1">
                              <a:latin typeface="Cambria Math" panose="02040503050406030204" pitchFamily="18" charset="0"/>
                            </a:rPr>
                            <m:t>𝑢</m:t>
                          </m:r>
                        </m:e>
                      </m:acc>
                    </m:oMath>
                  </m:oMathPara>
                </a14:m>
                <a:endParaRPr lang="en-US" sz="1500" dirty="0"/>
              </a:p>
            </p:txBody>
          </p:sp>
        </mc:Choice>
        <mc:Fallback xmlns="">
          <p:sp>
            <p:nvSpPr>
              <p:cNvPr id="27" name="Rectangle 26"/>
              <p:cNvSpPr>
                <a:spLocks noRot="1" noChangeAspect="1" noMove="1" noResize="1" noEditPoints="1" noAdjustHandles="1" noChangeArrowheads="1" noChangeShapeType="1" noTextEdit="1"/>
              </p:cNvSpPr>
              <p:nvPr/>
            </p:nvSpPr>
            <p:spPr>
              <a:xfrm>
                <a:off x="823652" y="4726092"/>
                <a:ext cx="1341008" cy="357277"/>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3009033" y="4330663"/>
                <a:ext cx="1575368" cy="5729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𝐶</m:t>
                      </m:r>
                      <m:r>
                        <a:rPr lang="en-US" sz="1500" i="0">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𝑔𝑘</m:t>
                          </m:r>
                          <m:r>
                            <m:rPr>
                              <m:sty m:val="p"/>
                            </m:rPr>
                            <a:rPr lang="en-US" sz="1500" i="0">
                              <a:latin typeface="Cambria Math" panose="02040503050406030204" pitchFamily="18" charset="0"/>
                            </a:rPr>
                            <m:t>tanh</m:t>
                          </m:r>
                          <m:d>
                            <m:dPr>
                              <m:ctrlPr>
                                <a:rPr lang="en-US" sz="1500" i="1">
                                  <a:latin typeface="Cambria Math" panose="02040503050406030204" pitchFamily="18" charset="0"/>
                                </a:rPr>
                              </m:ctrlPr>
                            </m:dPr>
                            <m:e>
                              <m:r>
                                <a:rPr lang="en-US" sz="1500" i="1">
                                  <a:latin typeface="Cambria Math" panose="02040503050406030204" pitchFamily="18" charset="0"/>
                                </a:rPr>
                                <m:t>𝑘h</m:t>
                              </m:r>
                            </m:e>
                          </m:d>
                        </m:num>
                        <m:den>
                          <m:r>
                            <m:rPr>
                              <m:sty m:val="p"/>
                            </m:rPr>
                            <a:rPr lang="en-US" sz="1500" i="0">
                              <a:latin typeface="Cambria Math" panose="02040503050406030204" pitchFamily="18" charset="0"/>
                            </a:rPr>
                            <m:t>sinh</m:t>
                          </m:r>
                          <m:d>
                            <m:dPr>
                              <m:ctrlPr>
                                <a:rPr lang="en-US" sz="1500" i="1">
                                  <a:latin typeface="Cambria Math" panose="02040503050406030204" pitchFamily="18" charset="0"/>
                                </a:rPr>
                              </m:ctrlPr>
                            </m:dPr>
                            <m:e>
                              <m:r>
                                <a:rPr lang="en-US" sz="1500" i="0">
                                  <a:latin typeface="Cambria Math" panose="02040503050406030204" pitchFamily="18" charset="0"/>
                                </a:rPr>
                                <m:t>2</m:t>
                              </m:r>
                              <m:r>
                                <a:rPr lang="en-US" sz="1500" i="1">
                                  <a:latin typeface="Cambria Math" panose="02040503050406030204" pitchFamily="18" charset="0"/>
                                </a:rPr>
                                <m:t>𝑘h</m:t>
                              </m:r>
                            </m:e>
                          </m:d>
                        </m:den>
                      </m:f>
                    </m:oMath>
                  </m:oMathPara>
                </a14:m>
                <a:endParaRPr lang="en-US" sz="1500" dirty="0"/>
              </a:p>
            </p:txBody>
          </p:sp>
        </mc:Choice>
        <mc:Fallback xmlns="">
          <p:sp>
            <p:nvSpPr>
              <p:cNvPr id="28" name="Rectangle 27"/>
              <p:cNvSpPr>
                <a:spLocks noRot="1" noChangeAspect="1" noMove="1" noResize="1" noEditPoints="1" noAdjustHandles="1" noChangeArrowheads="1" noChangeShapeType="1" noTextEdit="1"/>
              </p:cNvSpPr>
              <p:nvPr/>
            </p:nvSpPr>
            <p:spPr>
              <a:xfrm>
                <a:off x="3009033" y="4330663"/>
                <a:ext cx="1575368" cy="572977"/>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709861" y="4292704"/>
                <a:ext cx="247362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𝐶</m:t>
                          </m:r>
                        </m:e>
                        <m:sub>
                          <m:r>
                            <a:rPr lang="en-US" sz="1500" i="1">
                              <a:latin typeface="Cambria Math" panose="02040503050406030204" pitchFamily="18" charset="0"/>
                            </a:rPr>
                            <m:t>𝑔</m:t>
                          </m:r>
                        </m:sub>
                      </m:sSub>
                      <m:r>
                        <a:rPr lang="en-US" sz="1500" i="0">
                          <a:latin typeface="Cambria Math" panose="02040503050406030204" pitchFamily="18" charset="0"/>
                        </a:rPr>
                        <m:t>=0.5</m:t>
                      </m:r>
                      <m:r>
                        <a:rPr lang="en-US" sz="1500" i="1">
                          <a:latin typeface="Cambria Math" panose="02040503050406030204" pitchFamily="18" charset="0"/>
                        </a:rPr>
                        <m:t>𝐶</m:t>
                      </m:r>
                      <m:d>
                        <m:dPr>
                          <m:ctrlPr>
                            <a:rPr lang="en-US" sz="1500" i="1">
                              <a:latin typeface="Cambria Math" panose="02040503050406030204" pitchFamily="18" charset="0"/>
                            </a:rPr>
                          </m:ctrlPr>
                        </m:dPr>
                        <m:e>
                          <m:r>
                            <a:rPr lang="en-US" sz="1500" i="0">
                              <a:latin typeface="Cambria Math" panose="02040503050406030204" pitchFamily="18" charset="0"/>
                            </a:rPr>
                            <m:t>1+</m:t>
                          </m:r>
                          <m:f>
                            <m:fPr>
                              <m:ctrlPr>
                                <a:rPr lang="en-US" sz="1500" i="1">
                                  <a:latin typeface="Cambria Math" panose="02040503050406030204" pitchFamily="18" charset="0"/>
                                </a:rPr>
                              </m:ctrlPr>
                            </m:fPr>
                            <m:num>
                              <m:r>
                                <a:rPr lang="en-US" sz="1500" i="0">
                                  <a:latin typeface="Cambria Math" panose="02040503050406030204" pitchFamily="18" charset="0"/>
                                </a:rPr>
                                <m:t>2</m:t>
                              </m:r>
                              <m:r>
                                <a:rPr lang="en-US" sz="1500" i="1">
                                  <a:latin typeface="Cambria Math" panose="02040503050406030204" pitchFamily="18" charset="0"/>
                                </a:rPr>
                                <m:t>𝑘h</m:t>
                              </m:r>
                            </m:num>
                            <m:den>
                              <m:r>
                                <m:rPr>
                                  <m:sty m:val="p"/>
                                </m:rPr>
                                <a:rPr lang="en-US" sz="1500" i="0">
                                  <a:latin typeface="Cambria Math" panose="02040503050406030204" pitchFamily="18" charset="0"/>
                                </a:rPr>
                                <m:t>sinh</m:t>
                              </m:r>
                              <m:d>
                                <m:dPr>
                                  <m:ctrlPr>
                                    <a:rPr lang="en-US" sz="1500" i="1">
                                      <a:latin typeface="Cambria Math" panose="02040503050406030204" pitchFamily="18" charset="0"/>
                                    </a:rPr>
                                  </m:ctrlPr>
                                </m:dPr>
                                <m:e>
                                  <m:r>
                                    <a:rPr lang="en-US" sz="1500" i="0">
                                      <a:latin typeface="Cambria Math" panose="02040503050406030204" pitchFamily="18" charset="0"/>
                                    </a:rPr>
                                    <m:t>2</m:t>
                                  </m:r>
                                  <m:r>
                                    <a:rPr lang="en-US" sz="1500" i="1">
                                      <a:latin typeface="Cambria Math" panose="02040503050406030204" pitchFamily="18" charset="0"/>
                                    </a:rPr>
                                    <m:t>𝑘h</m:t>
                                  </m:r>
                                </m:e>
                              </m:d>
                            </m:den>
                          </m:f>
                        </m:e>
                      </m:d>
                    </m:oMath>
                  </m:oMathPara>
                </a14:m>
                <a:endParaRPr lang="en-US" sz="1500" dirty="0"/>
              </a:p>
            </p:txBody>
          </p:sp>
        </mc:Choice>
        <mc:Fallback xmlns="">
          <p:sp>
            <p:nvSpPr>
              <p:cNvPr id="29" name="Rectangle 28"/>
              <p:cNvSpPr>
                <a:spLocks noRot="1" noChangeAspect="1" noMove="1" noResize="1" noEditPoints="1" noAdjustHandles="1" noChangeArrowheads="1" noChangeShapeType="1" noTextEdit="1"/>
              </p:cNvSpPr>
              <p:nvPr/>
            </p:nvSpPr>
            <p:spPr>
              <a:xfrm>
                <a:off x="4709861" y="4292704"/>
                <a:ext cx="2473626" cy="610936"/>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853940" y="5877396"/>
                <a:ext cx="1372683" cy="5403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𝑘</m:t>
                              </m:r>
                            </m:e>
                            <m:sub>
                              <m:r>
                                <a:rPr lang="en-US" sz="1500" i="1">
                                  <a:latin typeface="Cambria Math" panose="02040503050406030204" pitchFamily="18" charset="0"/>
                                </a:rPr>
                                <m:t>𝑥</m:t>
                              </m:r>
                            </m:sub>
                          </m:sSub>
                        </m:num>
                        <m:den>
                          <m:r>
                            <a:rPr lang="en-US" sz="1500" i="0">
                              <a:latin typeface="Cambria Math" panose="02040503050406030204" pitchFamily="18" charset="0"/>
                            </a:rPr>
                            <m:t>𝜕</m:t>
                          </m:r>
                          <m:r>
                            <a:rPr lang="en-US" sz="1500" i="1">
                              <a:latin typeface="Cambria Math" panose="02040503050406030204" pitchFamily="18" charset="0"/>
                            </a:rPr>
                            <m:t>𝑡</m:t>
                          </m:r>
                        </m:den>
                      </m:f>
                      <m:r>
                        <a:rPr lang="en-US" sz="1500" i="0">
                          <a:latin typeface="Cambria Math" panose="02040503050406030204" pitchFamily="18" charset="0"/>
                        </a:rPr>
                        <m:t>=−</m:t>
                      </m:r>
                      <m:f>
                        <m:fPr>
                          <m:ctrlPr>
                            <a:rPr lang="en-US" sz="1500" i="1">
                              <a:latin typeface="Cambria Math" panose="02040503050406030204" pitchFamily="18" charset="0"/>
                            </a:rPr>
                          </m:ctrlPr>
                        </m:fPr>
                        <m:num>
                          <m:r>
                            <a:rPr lang="en-US" sz="1500" i="0">
                              <a:latin typeface="Cambria Math" panose="02040503050406030204" pitchFamily="18" charset="0"/>
                            </a:rPr>
                            <m:t>𝜕</m:t>
                          </m:r>
                          <m:d>
                            <m:dPr>
                              <m:ctrlPr>
                                <a:rPr lang="en-US" sz="1500" i="1">
                                  <a:latin typeface="Cambria Math" panose="02040503050406030204" pitchFamily="18" charset="0"/>
                                </a:rPr>
                              </m:ctrlPr>
                            </m:dPr>
                            <m:e>
                              <m:r>
                                <a:rPr lang="en-US" sz="1500" i="1">
                                  <a:latin typeface="Cambria Math" panose="02040503050406030204" pitchFamily="18" charset="0"/>
                                </a:rPr>
                                <m:t>𝑤</m:t>
                              </m:r>
                            </m:e>
                          </m:d>
                        </m:num>
                        <m:den>
                          <m:r>
                            <a:rPr lang="en-US" sz="1500" i="0">
                              <a:latin typeface="Cambria Math" panose="02040503050406030204" pitchFamily="18" charset="0"/>
                            </a:rPr>
                            <m:t>𝜕</m:t>
                          </m:r>
                          <m:r>
                            <a:rPr lang="en-US" sz="1500" i="1">
                              <a:latin typeface="Cambria Math" panose="02040503050406030204" pitchFamily="18" charset="0"/>
                            </a:rPr>
                            <m:t>𝑥</m:t>
                          </m:r>
                        </m:den>
                      </m:f>
                    </m:oMath>
                  </m:oMathPara>
                </a14:m>
                <a:endParaRPr lang="en-US" sz="1500" dirty="0"/>
              </a:p>
            </p:txBody>
          </p:sp>
        </mc:Choice>
        <mc:Fallback xmlns="">
          <p:sp>
            <p:nvSpPr>
              <p:cNvPr id="30" name="Rectangle 29"/>
              <p:cNvSpPr>
                <a:spLocks noRot="1" noChangeAspect="1" noMove="1" noResize="1" noEditPoints="1" noAdjustHandles="1" noChangeArrowheads="1" noChangeShapeType="1" noTextEdit="1"/>
              </p:cNvSpPr>
              <p:nvPr/>
            </p:nvSpPr>
            <p:spPr>
              <a:xfrm>
                <a:off x="853940" y="5877396"/>
                <a:ext cx="1372683" cy="540341"/>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2681059" y="5884972"/>
                <a:ext cx="1377108" cy="5797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𝑘</m:t>
                              </m:r>
                            </m:e>
                            <m:sub>
                              <m:r>
                                <a:rPr lang="en-US" sz="1500" i="1">
                                  <a:latin typeface="Cambria Math" panose="02040503050406030204" pitchFamily="18" charset="0"/>
                                </a:rPr>
                                <m:t>𝑦</m:t>
                              </m:r>
                            </m:sub>
                          </m:sSub>
                        </m:num>
                        <m:den>
                          <m:r>
                            <a:rPr lang="en-US" sz="1500" i="0">
                              <a:latin typeface="Cambria Math" panose="02040503050406030204" pitchFamily="18" charset="0"/>
                            </a:rPr>
                            <m:t>𝜕</m:t>
                          </m:r>
                          <m:r>
                            <a:rPr lang="en-US" sz="1500" i="1">
                              <a:latin typeface="Cambria Math" panose="02040503050406030204" pitchFamily="18" charset="0"/>
                            </a:rPr>
                            <m:t>𝑡</m:t>
                          </m:r>
                        </m:den>
                      </m:f>
                      <m:r>
                        <a:rPr lang="en-US" sz="1500" i="0">
                          <a:latin typeface="Cambria Math" panose="02040503050406030204" pitchFamily="18" charset="0"/>
                        </a:rPr>
                        <m:t>=−</m:t>
                      </m:r>
                      <m:f>
                        <m:fPr>
                          <m:ctrlPr>
                            <a:rPr lang="en-US" sz="1500" i="1">
                              <a:latin typeface="Cambria Math" panose="02040503050406030204" pitchFamily="18" charset="0"/>
                            </a:rPr>
                          </m:ctrlPr>
                        </m:fPr>
                        <m:num>
                          <m:r>
                            <a:rPr lang="en-US" sz="1500" i="0">
                              <a:latin typeface="Cambria Math" panose="02040503050406030204" pitchFamily="18" charset="0"/>
                            </a:rPr>
                            <m:t>𝜕</m:t>
                          </m:r>
                          <m:d>
                            <m:dPr>
                              <m:ctrlPr>
                                <a:rPr lang="en-US" sz="1500" i="1">
                                  <a:latin typeface="Cambria Math" panose="02040503050406030204" pitchFamily="18" charset="0"/>
                                </a:rPr>
                              </m:ctrlPr>
                            </m:dPr>
                            <m:e>
                              <m:r>
                                <a:rPr lang="en-US" sz="1500" i="1">
                                  <a:latin typeface="Cambria Math" panose="02040503050406030204" pitchFamily="18" charset="0"/>
                                </a:rPr>
                                <m:t>𝑤</m:t>
                              </m:r>
                            </m:e>
                          </m:d>
                        </m:num>
                        <m:den>
                          <m:r>
                            <a:rPr lang="en-US" sz="1500" i="0">
                              <a:latin typeface="Cambria Math" panose="02040503050406030204" pitchFamily="18" charset="0"/>
                            </a:rPr>
                            <m:t>𝜕</m:t>
                          </m:r>
                          <m:r>
                            <a:rPr lang="en-US" sz="1500" i="1">
                              <a:latin typeface="Cambria Math" panose="02040503050406030204" pitchFamily="18" charset="0"/>
                            </a:rPr>
                            <m:t>𝑦</m:t>
                          </m:r>
                        </m:den>
                      </m:f>
                    </m:oMath>
                  </m:oMathPara>
                </a14:m>
                <a:endParaRPr lang="en-US" sz="1500" dirty="0"/>
              </a:p>
            </p:txBody>
          </p:sp>
        </mc:Choice>
        <mc:Fallback xmlns="">
          <p:sp>
            <p:nvSpPr>
              <p:cNvPr id="31" name="Rectangle 30"/>
              <p:cNvSpPr>
                <a:spLocks noRot="1" noChangeAspect="1" noMove="1" noResize="1" noEditPoints="1" noAdjustHandles="1" noChangeArrowheads="1" noChangeShapeType="1" noTextEdit="1"/>
              </p:cNvSpPr>
              <p:nvPr/>
            </p:nvSpPr>
            <p:spPr>
              <a:xfrm>
                <a:off x="2681059" y="5884972"/>
                <a:ext cx="1377108" cy="579774"/>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4584401" y="6004267"/>
                <a:ext cx="1352485" cy="3807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a:latin typeface="Cambria Math" panose="02040503050406030204" pitchFamily="18" charset="0"/>
                        </a:rPr>
                        <m:t>|</m:t>
                      </m:r>
                      <m:acc>
                        <m:accPr>
                          <m:chr m:val="⃗"/>
                          <m:ctrlPr>
                            <a:rPr lang="en-US" sz="1500" i="1">
                              <a:latin typeface="Cambria Math" panose="02040503050406030204" pitchFamily="18" charset="0"/>
                            </a:rPr>
                          </m:ctrlPr>
                        </m:accPr>
                        <m:e>
                          <m:r>
                            <a:rPr lang="en-US" sz="1500" i="1">
                              <a:latin typeface="Cambria Math" panose="02040503050406030204" pitchFamily="18" charset="0"/>
                            </a:rPr>
                            <m:t>𝑘</m:t>
                          </m:r>
                        </m:e>
                      </m:acc>
                      <m:r>
                        <a:rPr lang="en-US" sz="1500" i="0">
                          <a:latin typeface="Cambria Math" panose="02040503050406030204" pitchFamily="18" charset="0"/>
                        </a:rPr>
                        <m:t>|=</m:t>
                      </m:r>
                      <m:sSubSup>
                        <m:sSubSupPr>
                          <m:ctrlPr>
                            <a:rPr lang="en-US" sz="1500" i="1">
                              <a:latin typeface="Cambria Math" panose="02040503050406030204" pitchFamily="18" charset="0"/>
                            </a:rPr>
                          </m:ctrlPr>
                        </m:sSubSupPr>
                        <m:e>
                          <m:r>
                            <a:rPr lang="en-US" sz="1500" i="1">
                              <a:latin typeface="Cambria Math" panose="02040503050406030204" pitchFamily="18" charset="0"/>
                            </a:rPr>
                            <m:t>𝑘</m:t>
                          </m:r>
                        </m:e>
                        <m:sub>
                          <m:r>
                            <a:rPr lang="en-US" sz="1500" i="1">
                              <a:latin typeface="Cambria Math" panose="02040503050406030204" pitchFamily="18" charset="0"/>
                            </a:rPr>
                            <m:t>𝑥</m:t>
                          </m:r>
                        </m:sub>
                        <m:sup>
                          <m:r>
                            <a:rPr lang="en-US" sz="1500" i="0">
                              <a:latin typeface="Cambria Math" panose="02040503050406030204" pitchFamily="18" charset="0"/>
                            </a:rPr>
                            <m:t>2</m:t>
                          </m:r>
                        </m:sup>
                      </m:sSubSup>
                      <m:r>
                        <a:rPr lang="en-US" sz="1500" i="0">
                          <a:latin typeface="Cambria Math" panose="02040503050406030204" pitchFamily="18" charset="0"/>
                        </a:rPr>
                        <m:t>+</m:t>
                      </m:r>
                      <m:sSubSup>
                        <m:sSubSupPr>
                          <m:ctrlPr>
                            <a:rPr lang="en-US" sz="1500" i="1">
                              <a:latin typeface="Cambria Math" panose="02040503050406030204" pitchFamily="18" charset="0"/>
                            </a:rPr>
                          </m:ctrlPr>
                        </m:sSubSupPr>
                        <m:e>
                          <m:r>
                            <a:rPr lang="en-US" sz="1500" i="1">
                              <a:latin typeface="Cambria Math" panose="02040503050406030204" pitchFamily="18" charset="0"/>
                            </a:rPr>
                            <m:t>𝑘</m:t>
                          </m:r>
                        </m:e>
                        <m:sub>
                          <m:r>
                            <a:rPr lang="en-US" sz="1500" i="1">
                              <a:latin typeface="Cambria Math" panose="02040503050406030204" pitchFamily="18" charset="0"/>
                            </a:rPr>
                            <m:t>𝑦</m:t>
                          </m:r>
                        </m:sub>
                        <m:sup>
                          <m:r>
                            <a:rPr lang="en-US" sz="1500" i="0">
                              <a:latin typeface="Cambria Math" panose="02040503050406030204" pitchFamily="18" charset="0"/>
                            </a:rPr>
                            <m:t>2</m:t>
                          </m:r>
                        </m:sup>
                      </m:sSubSup>
                    </m:oMath>
                  </m:oMathPara>
                </a14:m>
                <a:endParaRPr lang="en-US" sz="1500" dirty="0"/>
              </a:p>
            </p:txBody>
          </p:sp>
        </mc:Choice>
        <mc:Fallback xmlns="">
          <p:sp>
            <p:nvSpPr>
              <p:cNvPr id="32" name="Rectangle 31"/>
              <p:cNvSpPr>
                <a:spLocks noRot="1" noChangeAspect="1" noMove="1" noResize="1" noEditPoints="1" noAdjustHandles="1" noChangeArrowheads="1" noChangeShapeType="1" noTextEdit="1"/>
              </p:cNvSpPr>
              <p:nvPr/>
            </p:nvSpPr>
            <p:spPr>
              <a:xfrm>
                <a:off x="4584401" y="6004267"/>
                <a:ext cx="1352485" cy="380745"/>
              </a:xfrm>
              <a:prstGeom prst="rect">
                <a:avLst/>
              </a:prstGeom>
              <a:blipFill rotWithShape="0">
                <a:blip r:embed="rId18"/>
                <a:stretch>
                  <a:fillRect b="-4839"/>
                </a:stretch>
              </a:blipFill>
            </p:spPr>
            <p:txBody>
              <a:bodyPr/>
              <a:lstStyle/>
              <a:p>
                <a:r>
                  <a:rPr lang="en-US">
                    <a:noFill/>
                  </a:rPr>
                  <a:t> </a:t>
                </a:r>
              </a:p>
            </p:txBody>
          </p:sp>
        </mc:Fallback>
      </mc:AlternateContent>
    </p:spTree>
    <p:extLst>
      <p:ext uri="{BB962C8B-B14F-4D97-AF65-F5344CB8AC3E}">
        <p14:creationId xmlns:p14="http://schemas.microsoft.com/office/powerpoint/2010/main" val="919052278"/>
      </p:ext>
    </p:extLst>
  </p:cSld>
  <p:clrMapOvr>
    <a:masterClrMapping/>
  </p:clrMapOvr>
  <p:transition advTm="1990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708410" y="2849894"/>
            <a:ext cx="1722716" cy="369332"/>
          </a:xfrm>
          <a:prstGeom prst="rect">
            <a:avLst/>
          </a:prstGeom>
        </p:spPr>
        <p:txBody>
          <a:bodyPr wrap="none">
            <a:spAutoFit/>
          </a:bodyPr>
          <a:lstStyle/>
          <a:p>
            <a:r>
              <a:rPr lang="en-US" b="1" dirty="0">
                <a:solidFill>
                  <a:schemeClr val="accent6">
                    <a:lumMod val="75000"/>
                  </a:schemeClr>
                </a:solidFill>
              </a:rPr>
              <a:t>Roelvink (1993) </a:t>
            </a:r>
          </a:p>
        </p:txBody>
      </p:sp>
      <p:sp>
        <p:nvSpPr>
          <p:cNvPr id="25" name="Rectangle 24"/>
          <p:cNvSpPr/>
          <p:nvPr/>
        </p:nvSpPr>
        <p:spPr>
          <a:xfrm>
            <a:off x="7653003" y="2658262"/>
            <a:ext cx="782587" cy="369332"/>
          </a:xfrm>
          <a:prstGeom prst="rect">
            <a:avLst/>
          </a:prstGeom>
        </p:spPr>
        <p:txBody>
          <a:bodyPr wrap="none">
            <a:spAutoFit/>
          </a:bodyPr>
          <a:lstStyle/>
          <a:p>
            <a:r>
              <a:rPr lang="en-US" b="1" dirty="0"/>
              <a:t>H=  </a:t>
            </a:r>
            <a:r>
              <a:rPr lang="en-US" b="1" dirty="0" err="1"/>
              <a:t>γh</a:t>
            </a:r>
            <a:endParaRPr lang="en-US" dirty="0"/>
          </a:p>
        </p:txBody>
      </p:sp>
      <p:sp>
        <p:nvSpPr>
          <p:cNvPr id="27" name="TextBox 7"/>
          <p:cNvSpPr txBox="1"/>
          <p:nvPr/>
        </p:nvSpPr>
        <p:spPr>
          <a:xfrm>
            <a:off x="697668" y="844131"/>
            <a:ext cx="2515432" cy="523220"/>
          </a:xfrm>
          <a:prstGeom prst="rect">
            <a:avLst/>
          </a:prstGeom>
          <a:noFill/>
        </p:spPr>
        <p:txBody>
          <a:bodyPr wrap="none" rtlCol="0">
            <a:spAutoFit/>
          </a:bodyPr>
          <a:lstStyle/>
          <a:p>
            <a:r>
              <a:rPr lang="en-US" sz="2800" b="1" i="1" dirty="0">
                <a:solidFill>
                  <a:schemeClr val="accent6">
                    <a:lumMod val="75000"/>
                  </a:schemeClr>
                </a:solidFill>
              </a:rPr>
              <a:t>Wave breaking </a:t>
            </a:r>
          </a:p>
        </p:txBody>
      </p:sp>
      <p:cxnSp>
        <p:nvCxnSpPr>
          <p:cNvPr id="28" name="Straight Connector 27"/>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30"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31" name="TextBox 30"/>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33" name="Rectangle 32"/>
          <p:cNvSpPr/>
          <p:nvPr/>
        </p:nvSpPr>
        <p:spPr>
          <a:xfrm>
            <a:off x="447872" y="789253"/>
            <a:ext cx="8367882" cy="5890325"/>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Rectangle 1"/>
              <p:cNvSpPr/>
              <p:nvPr/>
            </p:nvSpPr>
            <p:spPr>
              <a:xfrm>
                <a:off x="697668" y="1602129"/>
                <a:ext cx="1303690"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𝐷</m:t>
                          </m:r>
                        </m:e>
                        <m:sub>
                          <m:r>
                            <a:rPr lang="en-US" sz="1500" i="1">
                              <a:latin typeface="Cambria Math" panose="02040503050406030204" pitchFamily="18" charset="0"/>
                            </a:rPr>
                            <m:t>𝑤</m:t>
                          </m:r>
                        </m:sub>
                      </m:sSub>
                      <m:r>
                        <a:rPr lang="en-US" sz="1500" i="0">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𝐷</m:t>
                          </m:r>
                        </m:e>
                        <m:sub>
                          <m:r>
                            <a:rPr lang="en-US" sz="1500" i="1">
                              <a:latin typeface="Cambria Math" panose="02040503050406030204" pitchFamily="18" charset="0"/>
                            </a:rPr>
                            <m:t>𝑏</m:t>
                          </m:r>
                        </m:sub>
                      </m:sSub>
                      <m:r>
                        <a:rPr lang="en-US" sz="1500" i="0">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𝑄</m:t>
                          </m:r>
                        </m:e>
                        <m:sub>
                          <m:r>
                            <a:rPr lang="en-US" sz="1500" i="1">
                              <a:latin typeface="Cambria Math" panose="02040503050406030204" pitchFamily="18" charset="0"/>
                            </a:rPr>
                            <m:t>𝑏</m:t>
                          </m:r>
                        </m:sub>
                      </m:sSub>
                    </m:oMath>
                  </m:oMathPara>
                </a14:m>
                <a:endParaRPr lang="en-US" sz="1500" dirty="0"/>
              </a:p>
            </p:txBody>
          </p:sp>
        </mc:Choice>
        <mc:Fallback xmlns="">
          <p:sp>
            <p:nvSpPr>
              <p:cNvPr id="2" name="Rectangle 1"/>
              <p:cNvSpPr>
                <a:spLocks noRot="1" noChangeAspect="1" noMove="1" noResize="1" noEditPoints="1" noAdjustHandles="1" noChangeArrowheads="1" noChangeShapeType="1" noTextEdit="1"/>
              </p:cNvSpPr>
              <p:nvPr/>
            </p:nvSpPr>
            <p:spPr>
              <a:xfrm>
                <a:off x="697668" y="1602129"/>
                <a:ext cx="1303690" cy="323165"/>
              </a:xfrm>
              <a:prstGeom prst="rect">
                <a:avLst/>
              </a:prstGeom>
              <a:blipFill rotWithShape="0">
                <a:blip r:embed="rId3"/>
                <a:stretch>
                  <a:fillRect b="-56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2628692" y="1335456"/>
                <a:ext cx="4184479" cy="403124"/>
              </a:xfrm>
              <a:prstGeom prst="rect">
                <a:avLst/>
              </a:prstGeom>
            </p:spPr>
            <p:txBody>
              <a:bodyPr wrap="none">
                <a:spAutoFit/>
              </a:bodyPr>
              <a:lstStyle/>
              <a:p>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𝑤</m:t>
                        </m:r>
                      </m:sub>
                    </m:sSub>
                    <m:r>
                      <a:rPr lang="en-US" i="0">
                        <a:latin typeface="Cambria Math" panose="02040503050406030204" pitchFamily="18" charset="0"/>
                      </a:rPr>
                      <m:t>=</m:t>
                    </m:r>
                    <m:r>
                      <m:rPr>
                        <m:nor/>
                      </m:rPr>
                      <a:rPr lang="en-US" i="1">
                        <a:latin typeface="Cambria Math" panose="02040503050406030204" pitchFamily="18" charset="0"/>
                      </a:rPr>
                      <m:t>Total</m:t>
                    </m:r>
                    <m:r>
                      <m:rPr>
                        <m:nor/>
                      </m:rPr>
                      <a:rPr lang="en-US" i="1">
                        <a:latin typeface="Cambria Math" panose="02040503050406030204" pitchFamily="18" charset="0"/>
                      </a:rPr>
                      <m:t> </m:t>
                    </m:r>
                    <m:r>
                      <m:rPr>
                        <m:nor/>
                      </m:rPr>
                      <a:rPr lang="en-US" i="1">
                        <a:latin typeface="Cambria Math" panose="02040503050406030204" pitchFamily="18" charset="0"/>
                      </a:rPr>
                      <m:t>energy</m:t>
                    </m:r>
                    <m:r>
                      <m:rPr>
                        <m:nor/>
                      </m:rPr>
                      <a:rPr lang="en-US" i="1">
                        <a:latin typeface="Cambria Math" panose="02040503050406030204" pitchFamily="18" charset="0"/>
                      </a:rPr>
                      <m:t> </m:t>
                    </m:r>
                    <m:r>
                      <m:rPr>
                        <m:nor/>
                      </m:rPr>
                      <a:rPr lang="en-US" i="1">
                        <a:latin typeface="Cambria Math" panose="02040503050406030204" pitchFamily="18" charset="0"/>
                      </a:rPr>
                      <m:t>dissipation</m:t>
                    </m:r>
                    <m:r>
                      <m:rPr>
                        <m:nor/>
                      </m:rPr>
                      <a:rPr lang="en-US" b="0" i="1" smtClean="0">
                        <a:latin typeface="Cambria Math" panose="02040503050406030204" pitchFamily="18" charset="0"/>
                      </a:rPr>
                      <m:t>  </m:t>
                    </m:r>
                    <m:r>
                      <m:rPr>
                        <m:nor/>
                      </m:rPr>
                      <a:rPr lang="en-US" b="0" i="0" smtClean="0">
                        <a:latin typeface="Cambria Math" panose="02040503050406030204" pitchFamily="18" charset="0"/>
                      </a:rPr>
                      <m:t>[</m:t>
                    </m:r>
                    <m:r>
                      <m:rPr>
                        <m:nor/>
                      </m:rPr>
                      <a:rPr lang="pl-PL"/>
                      <m:t>J</m:t>
                    </m:r>
                    <m:r>
                      <m:rPr>
                        <m:nor/>
                      </m:rPr>
                      <a:rPr lang="pl-PL"/>
                      <m:t> </m:t>
                    </m:r>
                    <m:r>
                      <m:rPr>
                        <m:nor/>
                      </m:rPr>
                      <a:rPr lang="pl-PL"/>
                      <m:t>m</m:t>
                    </m:r>
                    <m:r>
                      <m:rPr>
                        <m:nor/>
                      </m:rPr>
                      <a:rPr lang="pl-PL" baseline="30000"/>
                      <m:t>−2</m:t>
                    </m:r>
                    <m:r>
                      <m:rPr>
                        <m:nor/>
                      </m:rPr>
                      <a:rPr lang="pl-PL"/>
                      <m:t> </m:t>
                    </m:r>
                    <m:r>
                      <m:rPr>
                        <m:nor/>
                      </m:rPr>
                      <a:rPr lang="pl-PL"/>
                      <m:t>s</m:t>
                    </m:r>
                    <m:r>
                      <m:rPr>
                        <m:nor/>
                      </m:rPr>
                      <a:rPr lang="pl-PL" baseline="30000"/>
                      <m:t>−1</m:t>
                    </m:r>
                  </m:oMath>
                </a14:m>
                <a:r>
                  <a:rPr lang="en-US" dirty="0"/>
                  <a:t>]</a:t>
                </a:r>
              </a:p>
            </p:txBody>
          </p:sp>
        </mc:Choice>
        <mc:Fallback>
          <p:sp>
            <p:nvSpPr>
              <p:cNvPr id="15" name="Rectangle 14"/>
              <p:cNvSpPr>
                <a:spLocks noRot="1" noChangeAspect="1" noMove="1" noResize="1" noEditPoints="1" noAdjustHandles="1" noChangeArrowheads="1" noChangeShapeType="1" noTextEdit="1"/>
              </p:cNvSpPr>
              <p:nvPr/>
            </p:nvSpPr>
            <p:spPr>
              <a:xfrm>
                <a:off x="2628692" y="1335456"/>
                <a:ext cx="4184479" cy="403124"/>
              </a:xfrm>
              <a:prstGeom prst="rect">
                <a:avLst/>
              </a:prstGeom>
              <a:blipFill>
                <a:blip r:embed="rId4"/>
                <a:stretch>
                  <a:fillRect r="-291" b="-242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2646330" y="1764268"/>
                <a:ext cx="5455853" cy="369332"/>
              </a:xfrm>
              <a:prstGeom prst="rect">
                <a:avLst/>
              </a:prstGeom>
            </p:spPr>
            <p:txBody>
              <a:bodyPr wrap="none">
                <a:spAutoFit/>
              </a:bodyPr>
              <a:lstStyle/>
              <a:p>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𝑏</m:t>
                        </m:r>
                      </m:sub>
                    </m:sSub>
                    <m:r>
                      <a:rPr lang="en-US" i="0">
                        <a:latin typeface="Cambria Math" panose="02040503050406030204" pitchFamily="18" charset="0"/>
                      </a:rPr>
                      <m:t>=</m:t>
                    </m:r>
                    <m:r>
                      <m:rPr>
                        <m:nor/>
                      </m:rPr>
                      <a:rPr lang="en-US" i="1">
                        <a:latin typeface="Cambria Math" panose="02040503050406030204" pitchFamily="18" charset="0"/>
                      </a:rPr>
                      <m:t>Energy</m:t>
                    </m:r>
                    <m:r>
                      <m:rPr>
                        <m:nor/>
                      </m:rPr>
                      <a:rPr lang="en-US" i="1">
                        <a:latin typeface="Cambria Math" panose="02040503050406030204" pitchFamily="18" charset="0"/>
                      </a:rPr>
                      <m:t> </m:t>
                    </m:r>
                    <m:r>
                      <m:rPr>
                        <m:nor/>
                      </m:rPr>
                      <a:rPr lang="en-US" i="1">
                        <a:latin typeface="Cambria Math" panose="02040503050406030204" pitchFamily="18" charset="0"/>
                      </a:rPr>
                      <m:t>dissipation</m:t>
                    </m:r>
                    <m:r>
                      <m:rPr>
                        <m:nor/>
                      </m:rPr>
                      <a:rPr lang="en-US" i="1">
                        <a:latin typeface="Cambria Math" panose="02040503050406030204" pitchFamily="18" charset="0"/>
                      </a:rPr>
                      <m:t> </m:t>
                    </m:r>
                    <m:r>
                      <m:rPr>
                        <m:nor/>
                      </m:rPr>
                      <a:rPr lang="en-US" i="1">
                        <a:latin typeface="Cambria Math" panose="02040503050406030204" pitchFamily="18" charset="0"/>
                      </a:rPr>
                      <m:t>in</m:t>
                    </m:r>
                    <m:r>
                      <m:rPr>
                        <m:nor/>
                      </m:rPr>
                      <a:rPr lang="en-US" i="1">
                        <a:latin typeface="Cambria Math" panose="02040503050406030204" pitchFamily="18" charset="0"/>
                      </a:rPr>
                      <m:t> </m:t>
                    </m:r>
                    <m:r>
                      <m:rPr>
                        <m:nor/>
                      </m:rPr>
                      <a:rPr lang="en-US" i="1">
                        <a:latin typeface="Cambria Math" panose="02040503050406030204" pitchFamily="18" charset="0"/>
                      </a:rPr>
                      <m:t>a</m:t>
                    </m:r>
                    <m:r>
                      <m:rPr>
                        <m:nor/>
                      </m:rPr>
                      <a:rPr lang="en-US" i="1">
                        <a:latin typeface="Cambria Math" panose="02040503050406030204" pitchFamily="18" charset="0"/>
                      </a:rPr>
                      <m:t> </m:t>
                    </m:r>
                    <m:r>
                      <m:rPr>
                        <m:nor/>
                      </m:rPr>
                      <a:rPr lang="en-US" i="1">
                        <a:latin typeface="Cambria Math" panose="02040503050406030204" pitchFamily="18" charset="0"/>
                      </a:rPr>
                      <m:t>breaking</m:t>
                    </m:r>
                    <m:r>
                      <m:rPr>
                        <m:nor/>
                      </m:rPr>
                      <a:rPr lang="en-US" i="1">
                        <a:latin typeface="Cambria Math" panose="02040503050406030204" pitchFamily="18" charset="0"/>
                      </a:rPr>
                      <m:t> </m:t>
                    </m:r>
                    <m:r>
                      <m:rPr>
                        <m:nor/>
                      </m:rPr>
                      <a:rPr lang="en-US" i="1">
                        <a:latin typeface="Cambria Math" panose="02040503050406030204" pitchFamily="18" charset="0"/>
                      </a:rPr>
                      <m:t>wave</m:t>
                    </m:r>
                  </m:oMath>
                </a14:m>
                <a:r>
                  <a:rPr lang="en-US" dirty="0"/>
                  <a:t> </a:t>
                </a:r>
                <a14:m>
                  <m:oMath xmlns:m="http://schemas.openxmlformats.org/officeDocument/2006/math">
                    <m:r>
                      <m:rPr>
                        <m:nor/>
                      </m:rPr>
                      <a:rPr lang="en-US">
                        <a:latin typeface="Cambria Math" panose="02040503050406030204" pitchFamily="18" charset="0"/>
                      </a:rPr>
                      <m:t>[</m:t>
                    </m:r>
                    <m:r>
                      <m:rPr>
                        <m:nor/>
                      </m:rPr>
                      <a:rPr lang="pl-PL"/>
                      <m:t>J</m:t>
                    </m:r>
                    <m:r>
                      <m:rPr>
                        <m:nor/>
                      </m:rPr>
                      <a:rPr lang="pl-PL"/>
                      <m:t> </m:t>
                    </m:r>
                    <m:r>
                      <m:rPr>
                        <m:nor/>
                      </m:rPr>
                      <a:rPr lang="pl-PL"/>
                      <m:t>m</m:t>
                    </m:r>
                    <m:r>
                      <m:rPr>
                        <m:nor/>
                      </m:rPr>
                      <a:rPr lang="pl-PL" baseline="30000"/>
                      <m:t>−2</m:t>
                    </m:r>
                    <m:r>
                      <m:rPr>
                        <m:nor/>
                      </m:rPr>
                      <a:rPr lang="pl-PL"/>
                      <m:t> </m:t>
                    </m:r>
                    <m:r>
                      <m:rPr>
                        <m:nor/>
                      </m:rPr>
                      <a:rPr lang="pl-PL"/>
                      <m:t>s</m:t>
                    </m:r>
                    <m:r>
                      <m:rPr>
                        <m:nor/>
                      </m:rPr>
                      <a:rPr lang="pl-PL" baseline="30000"/>
                      <m:t>−1</m:t>
                    </m:r>
                  </m:oMath>
                </a14:m>
                <a:r>
                  <a:rPr lang="en-US" dirty="0"/>
                  <a:t>]</a:t>
                </a:r>
              </a:p>
            </p:txBody>
          </p:sp>
        </mc:Choice>
        <mc:Fallback>
          <p:sp>
            <p:nvSpPr>
              <p:cNvPr id="16" name="Rectangle 15"/>
              <p:cNvSpPr>
                <a:spLocks noRot="1" noChangeAspect="1" noMove="1" noResize="1" noEditPoints="1" noAdjustHandles="1" noChangeArrowheads="1" noChangeShapeType="1" noTextEdit="1"/>
              </p:cNvSpPr>
              <p:nvPr/>
            </p:nvSpPr>
            <p:spPr>
              <a:xfrm>
                <a:off x="2646330" y="1764268"/>
                <a:ext cx="5455853" cy="369332"/>
              </a:xfrm>
              <a:prstGeom prst="rect">
                <a:avLst/>
              </a:prstGeom>
              <a:blipFill>
                <a:blip r:embed="rId5"/>
                <a:stretch>
                  <a:fillRect t="-8197" r="-223" b="-245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2615418" y="2159288"/>
                <a:ext cx="34695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𝑏</m:t>
                          </m:r>
                        </m:sub>
                      </m:sSub>
                      <m:r>
                        <a:rPr lang="en-US" i="0">
                          <a:latin typeface="Cambria Math" panose="02040503050406030204" pitchFamily="18" charset="0"/>
                        </a:rPr>
                        <m:t>=</m:t>
                      </m:r>
                      <m:r>
                        <m:rPr>
                          <m:nor/>
                        </m:rPr>
                        <a:rPr lang="en-US" i="1">
                          <a:latin typeface="Cambria Math" panose="02040503050406030204" pitchFamily="18" charset="0"/>
                        </a:rPr>
                        <m:t>Fraction</m:t>
                      </m:r>
                      <m:r>
                        <m:rPr>
                          <m:nor/>
                        </m:rPr>
                        <a:rPr lang="en-US" i="1">
                          <a:latin typeface="Cambria Math" panose="02040503050406030204" pitchFamily="18" charset="0"/>
                        </a:rPr>
                        <m:t> </m:t>
                      </m:r>
                      <m:r>
                        <m:rPr>
                          <m:nor/>
                        </m:rPr>
                        <a:rPr lang="en-US" i="1">
                          <a:latin typeface="Cambria Math" panose="02040503050406030204" pitchFamily="18" charset="0"/>
                        </a:rPr>
                        <m:t>of</m:t>
                      </m:r>
                      <m:r>
                        <m:rPr>
                          <m:nor/>
                        </m:rPr>
                        <a:rPr lang="en-US" i="1">
                          <a:latin typeface="Cambria Math" panose="02040503050406030204" pitchFamily="18" charset="0"/>
                        </a:rPr>
                        <m:t> </m:t>
                      </m:r>
                      <m:r>
                        <m:rPr>
                          <m:nor/>
                        </m:rPr>
                        <a:rPr lang="en-US" i="1">
                          <a:latin typeface="Cambria Math" panose="02040503050406030204" pitchFamily="18" charset="0"/>
                        </a:rPr>
                        <m:t>breaking</m:t>
                      </m:r>
                      <m:r>
                        <m:rPr>
                          <m:nor/>
                        </m:rPr>
                        <a:rPr lang="en-US" i="1">
                          <a:latin typeface="Cambria Math" panose="02040503050406030204" pitchFamily="18" charset="0"/>
                        </a:rPr>
                        <m:t> </m:t>
                      </m:r>
                      <m:r>
                        <m:rPr>
                          <m:nor/>
                        </m:rPr>
                        <a:rPr lang="en-US" i="1">
                          <a:latin typeface="Cambria Math" panose="02040503050406030204" pitchFamily="18" charset="0"/>
                        </a:rPr>
                        <m:t>waves</m:t>
                      </m:r>
                    </m:oMath>
                  </m:oMathPara>
                </a14:m>
                <a:endParaRPr lang="en-US" dirty="0"/>
              </a:p>
            </p:txBody>
          </p:sp>
        </mc:Choice>
        <mc:Fallback>
          <p:sp>
            <p:nvSpPr>
              <p:cNvPr id="17" name="Rectangle 16"/>
              <p:cNvSpPr>
                <a:spLocks noRot="1" noChangeAspect="1" noMove="1" noResize="1" noEditPoints="1" noAdjustHandles="1" noChangeArrowheads="1" noChangeShapeType="1" noTextEdit="1"/>
              </p:cNvSpPr>
              <p:nvPr/>
            </p:nvSpPr>
            <p:spPr>
              <a:xfrm>
                <a:off x="2615418" y="2159288"/>
                <a:ext cx="3469540" cy="369332"/>
              </a:xfrm>
              <a:prstGeom prst="rect">
                <a:avLst/>
              </a:prstGeom>
              <a:blipFill>
                <a:blip r:embed="rId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97668" y="3385036"/>
                <a:ext cx="3066224" cy="8354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𝑄</m:t>
                          </m:r>
                        </m:e>
                        <m:sub>
                          <m:r>
                            <a:rPr lang="en-US" sz="1500" i="1">
                              <a:latin typeface="Cambria Math" panose="02040503050406030204" pitchFamily="18" charset="0"/>
                            </a:rPr>
                            <m:t>𝑏</m:t>
                          </m:r>
                        </m:sub>
                      </m:sSub>
                      <m:r>
                        <a:rPr lang="en-US" sz="1500" i="0">
                          <a:latin typeface="Cambria Math" panose="02040503050406030204" pitchFamily="18" charset="0"/>
                        </a:rPr>
                        <m:t>=</m:t>
                      </m:r>
                      <m:r>
                        <m:rPr>
                          <m:nor/>
                        </m:rPr>
                        <a:rPr lang="en-US" sz="1500" i="1">
                          <a:latin typeface="Cambria Math" panose="02040503050406030204" pitchFamily="18" charset="0"/>
                        </a:rPr>
                        <m:t>min</m:t>
                      </m:r>
                      <m:d>
                        <m:dPr>
                          <m:ctrlPr>
                            <a:rPr lang="en-US" sz="1500" i="1">
                              <a:latin typeface="Cambria Math" panose="02040503050406030204" pitchFamily="18" charset="0"/>
                            </a:rPr>
                          </m:ctrlPr>
                        </m:dPr>
                        <m:e>
                          <m:r>
                            <a:rPr lang="en-US" sz="1500" i="0">
                              <a:latin typeface="Cambria Math" panose="02040503050406030204" pitchFamily="18" charset="0"/>
                            </a:rPr>
                            <m:t>1,1−</m:t>
                          </m:r>
                          <m:r>
                            <m:rPr>
                              <m:sty m:val="p"/>
                            </m:rPr>
                            <a:rPr lang="en-US" sz="1500" i="0">
                              <a:latin typeface="Cambria Math" panose="02040503050406030204" pitchFamily="18" charset="0"/>
                            </a:rPr>
                            <m:t>exp</m:t>
                          </m:r>
                          <m:d>
                            <m:dPr>
                              <m:ctrlPr>
                                <a:rPr lang="en-US" sz="1500" i="1">
                                  <a:latin typeface="Cambria Math" panose="02040503050406030204" pitchFamily="18" charset="0"/>
                                </a:rPr>
                              </m:ctrlPr>
                            </m:dPr>
                            <m:e>
                              <m:r>
                                <a:rPr lang="en-US" sz="1500" i="0">
                                  <a:latin typeface="Cambria Math" panose="02040503050406030204" pitchFamily="18" charset="0"/>
                                </a:rPr>
                                <m:t>−</m:t>
                              </m:r>
                              <m:sSup>
                                <m:sSupPr>
                                  <m:ctrlPr>
                                    <a:rPr lang="en-US" sz="1500" i="1">
                                      <a:latin typeface="Cambria Math" panose="02040503050406030204" pitchFamily="18" charset="0"/>
                                    </a:rPr>
                                  </m:ctrlPr>
                                </m:sSupPr>
                                <m:e>
                                  <m:d>
                                    <m:dPr>
                                      <m:ctrlPr>
                                        <a:rPr lang="en-US" sz="1500" i="1">
                                          <a:latin typeface="Cambria Math" panose="02040503050406030204" pitchFamily="18" charset="0"/>
                                        </a:rPr>
                                      </m:ctrlPr>
                                    </m:dPr>
                                    <m:e>
                                      <m:f>
                                        <m:fPr>
                                          <m:ctrlPr>
                                            <a:rPr lang="en-US" sz="1500" i="1">
                                              <a:latin typeface="Cambria Math" panose="02040503050406030204" pitchFamily="18" charset="0"/>
                                            </a:rPr>
                                          </m:ctrlPr>
                                        </m:fPr>
                                        <m:num>
                                          <m:r>
                                            <a:rPr lang="en-US" sz="1500" i="1">
                                              <a:latin typeface="Cambria Math" panose="02040503050406030204" pitchFamily="18" charset="0"/>
                                            </a:rPr>
                                            <m:t>𝐻</m:t>
                                          </m:r>
                                        </m:num>
                                        <m:den>
                                          <m:r>
                                            <a:rPr lang="en-US" sz="1500" i="1">
                                              <a:latin typeface="Cambria Math" panose="02040503050406030204" pitchFamily="18" charset="0"/>
                                            </a:rPr>
                                            <m:t>𝛾</m:t>
                                          </m:r>
                                          <m:r>
                                            <a:rPr lang="en-US" sz="1500" i="1">
                                              <a:latin typeface="Cambria Math" panose="02040503050406030204" pitchFamily="18" charset="0"/>
                                            </a:rPr>
                                            <m:t>h</m:t>
                                          </m:r>
                                        </m:den>
                                      </m:f>
                                    </m:e>
                                  </m:d>
                                </m:e>
                                <m:sup>
                                  <m:r>
                                    <a:rPr lang="en-US" sz="1500" i="1">
                                      <a:latin typeface="Cambria Math" panose="02040503050406030204" pitchFamily="18" charset="0"/>
                                    </a:rPr>
                                    <m:t>𝑛</m:t>
                                  </m:r>
                                </m:sup>
                              </m:sSup>
                            </m:e>
                          </m:d>
                        </m:e>
                      </m:d>
                    </m:oMath>
                  </m:oMathPara>
                </a14:m>
                <a:endParaRPr lang="en-US" sz="1500" dirty="0"/>
              </a:p>
            </p:txBody>
          </p:sp>
        </mc:Choice>
        <mc:Fallback xmlns="">
          <p:sp>
            <p:nvSpPr>
              <p:cNvPr id="18" name="Rectangle 17"/>
              <p:cNvSpPr>
                <a:spLocks noRot="1" noChangeAspect="1" noMove="1" noResize="1" noEditPoints="1" noAdjustHandles="1" noChangeArrowheads="1" noChangeShapeType="1" noTextEdit="1"/>
              </p:cNvSpPr>
              <p:nvPr/>
            </p:nvSpPr>
            <p:spPr>
              <a:xfrm>
                <a:off x="697668" y="3385036"/>
                <a:ext cx="3066224" cy="83542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708410" y="4251450"/>
                <a:ext cx="2241126"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𝛾</m:t>
                      </m:r>
                      <m:r>
                        <a:rPr lang="en-US" sz="1500" i="0">
                          <a:latin typeface="Cambria Math" panose="02040503050406030204" pitchFamily="18" charset="0"/>
                        </a:rPr>
                        <m:t>=</m:t>
                      </m:r>
                      <m:r>
                        <m:rPr>
                          <m:nor/>
                        </m:rPr>
                        <a:rPr lang="en-US" sz="1500" i="1">
                          <a:latin typeface="Cambria Math" panose="02040503050406030204" pitchFamily="18" charset="0"/>
                        </a:rPr>
                        <m:t>Breaking</m:t>
                      </m:r>
                      <m:r>
                        <m:rPr>
                          <m:nor/>
                        </m:rPr>
                        <a:rPr lang="en-US" sz="1500" i="1">
                          <a:latin typeface="Cambria Math" panose="02040503050406030204" pitchFamily="18" charset="0"/>
                        </a:rPr>
                        <m:t> </m:t>
                      </m:r>
                      <m:r>
                        <m:rPr>
                          <m:nor/>
                        </m:rPr>
                        <a:rPr lang="en-US" sz="1500" i="1">
                          <a:latin typeface="Cambria Math" panose="02040503050406030204" pitchFamily="18" charset="0"/>
                        </a:rPr>
                        <m:t>parameter</m:t>
                      </m:r>
                    </m:oMath>
                  </m:oMathPara>
                </a14:m>
                <a:endParaRPr lang="en-US" sz="1500" dirty="0"/>
              </a:p>
            </p:txBody>
          </p:sp>
        </mc:Choice>
        <mc:Fallback>
          <p:sp>
            <p:nvSpPr>
              <p:cNvPr id="19" name="Rectangle 18"/>
              <p:cNvSpPr>
                <a:spLocks noRot="1" noChangeAspect="1" noMove="1" noResize="1" noEditPoints="1" noAdjustHandles="1" noChangeArrowheads="1" noChangeShapeType="1" noTextEdit="1"/>
              </p:cNvSpPr>
              <p:nvPr/>
            </p:nvSpPr>
            <p:spPr>
              <a:xfrm>
                <a:off x="708410" y="4251450"/>
                <a:ext cx="2241126" cy="323165"/>
              </a:xfrm>
              <a:prstGeom prst="rect">
                <a:avLst/>
              </a:prstGeom>
              <a:blipFill>
                <a:blip r:embed="rId8"/>
                <a:stretch>
                  <a:fillRect b="-113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708410" y="4616143"/>
                <a:ext cx="1933030"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h</m:t>
                      </m:r>
                      <m:r>
                        <a:rPr lang="en-US" sz="1500" i="0">
                          <a:latin typeface="Cambria Math" panose="02040503050406030204" pitchFamily="18" charset="0"/>
                        </a:rPr>
                        <m:t>=</m:t>
                      </m:r>
                      <m:r>
                        <m:rPr>
                          <m:nor/>
                        </m:rPr>
                        <a:rPr lang="en-US" sz="1500" i="1">
                          <a:latin typeface="Cambria Math" panose="02040503050406030204" pitchFamily="18" charset="0"/>
                        </a:rPr>
                        <m:t>water</m:t>
                      </m:r>
                      <m:r>
                        <m:rPr>
                          <m:nor/>
                        </m:rPr>
                        <a:rPr lang="en-US" sz="1500" i="1">
                          <a:latin typeface="Cambria Math" panose="02040503050406030204" pitchFamily="18" charset="0"/>
                        </a:rPr>
                        <m:t> </m:t>
                      </m:r>
                      <m:r>
                        <m:rPr>
                          <m:nor/>
                        </m:rPr>
                        <a:rPr lang="en-US" sz="1500" i="1">
                          <a:latin typeface="Cambria Math" panose="02040503050406030204" pitchFamily="18" charset="0"/>
                        </a:rPr>
                        <m:t>depth</m:t>
                      </m:r>
                      <m:r>
                        <m:rPr>
                          <m:nor/>
                        </m:rPr>
                        <a:rPr lang="en-US" sz="1500" b="0" i="1" smtClean="0">
                          <a:latin typeface="Cambria Math" panose="02040503050406030204" pitchFamily="18" charset="0"/>
                        </a:rPr>
                        <m:t> [</m:t>
                      </m:r>
                      <m:r>
                        <m:rPr>
                          <m:nor/>
                        </m:rPr>
                        <a:rPr lang="en-US" sz="1500" b="0" i="1" smtClean="0">
                          <a:latin typeface="Cambria Math" panose="02040503050406030204" pitchFamily="18" charset="0"/>
                        </a:rPr>
                        <m:t>m</m:t>
                      </m:r>
                      <m:r>
                        <m:rPr>
                          <m:nor/>
                        </m:rPr>
                        <a:rPr lang="en-US" sz="1500" b="0" i="1" smtClean="0">
                          <a:latin typeface="Cambria Math" panose="02040503050406030204" pitchFamily="18" charset="0"/>
                        </a:rPr>
                        <m:t>]</m:t>
                      </m:r>
                    </m:oMath>
                  </m:oMathPara>
                </a14:m>
                <a:endParaRPr lang="en-US" sz="1500" dirty="0"/>
              </a:p>
            </p:txBody>
          </p:sp>
        </mc:Choice>
        <mc:Fallback>
          <p:sp>
            <p:nvSpPr>
              <p:cNvPr id="22" name="Rectangle 21"/>
              <p:cNvSpPr>
                <a:spLocks noRot="1" noChangeAspect="1" noMove="1" noResize="1" noEditPoints="1" noAdjustHandles="1" noChangeArrowheads="1" noChangeShapeType="1" noTextEdit="1"/>
              </p:cNvSpPr>
              <p:nvPr/>
            </p:nvSpPr>
            <p:spPr>
              <a:xfrm>
                <a:off x="708410" y="4616143"/>
                <a:ext cx="1933030" cy="323165"/>
              </a:xfrm>
              <a:prstGeom prst="rect">
                <a:avLst/>
              </a:prstGeom>
              <a:blipFill>
                <a:blip r:embed="rId9"/>
                <a:stretch>
                  <a:fillRect b="-113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672451" y="4971735"/>
                <a:ext cx="1956241"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𝐻</m:t>
                      </m:r>
                      <m:r>
                        <a:rPr lang="en-US" sz="1500" i="0">
                          <a:latin typeface="Cambria Math" panose="02040503050406030204" pitchFamily="18" charset="0"/>
                        </a:rPr>
                        <m:t>=</m:t>
                      </m:r>
                      <m:r>
                        <m:rPr>
                          <m:nor/>
                        </m:rPr>
                        <a:rPr lang="en-US" sz="1500" i="1">
                          <a:latin typeface="Cambria Math" panose="02040503050406030204" pitchFamily="18" charset="0"/>
                        </a:rPr>
                        <m:t>wave</m:t>
                      </m:r>
                      <m:r>
                        <m:rPr>
                          <m:nor/>
                        </m:rPr>
                        <a:rPr lang="en-US" sz="1500" i="1">
                          <a:latin typeface="Cambria Math" panose="02040503050406030204" pitchFamily="18" charset="0"/>
                        </a:rPr>
                        <m:t> </m:t>
                      </m:r>
                      <m:r>
                        <m:rPr>
                          <m:nor/>
                        </m:rPr>
                        <a:rPr lang="en-US" sz="1500" i="1">
                          <a:latin typeface="Cambria Math" panose="02040503050406030204" pitchFamily="18" charset="0"/>
                        </a:rPr>
                        <m:t>height</m:t>
                      </m:r>
                      <m:r>
                        <m:rPr>
                          <m:nor/>
                        </m:rPr>
                        <a:rPr lang="en-US" sz="1500" b="0" i="1" smtClean="0">
                          <a:latin typeface="Cambria Math" panose="02040503050406030204" pitchFamily="18" charset="0"/>
                        </a:rPr>
                        <m:t> [</m:t>
                      </m:r>
                      <m:r>
                        <m:rPr>
                          <m:nor/>
                        </m:rPr>
                        <a:rPr lang="en-US" sz="1500" b="0" i="1" smtClean="0">
                          <a:latin typeface="Cambria Math" panose="02040503050406030204" pitchFamily="18" charset="0"/>
                        </a:rPr>
                        <m:t>m</m:t>
                      </m:r>
                      <m:r>
                        <m:rPr>
                          <m:nor/>
                        </m:rPr>
                        <a:rPr lang="en-US" sz="1500" b="0" i="1" smtClean="0">
                          <a:latin typeface="Cambria Math" panose="02040503050406030204" pitchFamily="18" charset="0"/>
                        </a:rPr>
                        <m:t>]</m:t>
                      </m:r>
                    </m:oMath>
                  </m:oMathPara>
                </a14:m>
                <a:endParaRPr lang="en-US" sz="1500" dirty="0"/>
              </a:p>
            </p:txBody>
          </p:sp>
        </mc:Choice>
        <mc:Fallback>
          <p:sp>
            <p:nvSpPr>
              <p:cNvPr id="23" name="Rectangle 22"/>
              <p:cNvSpPr>
                <a:spLocks noRot="1" noChangeAspect="1" noMove="1" noResize="1" noEditPoints="1" noAdjustHandles="1" noChangeArrowheads="1" noChangeShapeType="1" noTextEdit="1"/>
              </p:cNvSpPr>
              <p:nvPr/>
            </p:nvSpPr>
            <p:spPr>
              <a:xfrm>
                <a:off x="672451" y="4971735"/>
                <a:ext cx="1956241" cy="323165"/>
              </a:xfrm>
              <a:prstGeom prst="rect">
                <a:avLst/>
              </a:prstGeom>
              <a:blipFill>
                <a:blip r:embed="rId10"/>
                <a:stretch>
                  <a:fillRect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270822" y="3589717"/>
                <a:ext cx="1476750" cy="340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𝐷</m:t>
                          </m:r>
                        </m:e>
                        <m:sub>
                          <m:r>
                            <a:rPr lang="en-US" sz="1500" i="1">
                              <a:latin typeface="Cambria Math" panose="02040503050406030204" pitchFamily="18" charset="0"/>
                            </a:rPr>
                            <m:t>𝑏</m:t>
                          </m:r>
                        </m:sub>
                      </m:sSub>
                      <m:r>
                        <a:rPr lang="en-US" sz="1500" i="0">
                          <a:latin typeface="Cambria Math" panose="02040503050406030204" pitchFamily="18" charset="0"/>
                        </a:rPr>
                        <m:t>=2</m:t>
                      </m:r>
                      <m:r>
                        <a:rPr lang="en-US" sz="1500" i="1">
                          <a:latin typeface="Cambria Math" panose="02040503050406030204" pitchFamily="18" charset="0"/>
                        </a:rPr>
                        <m:t>𝛼</m:t>
                      </m:r>
                      <m:sSub>
                        <m:sSubPr>
                          <m:ctrlPr>
                            <a:rPr lang="en-US" sz="1500" i="1">
                              <a:latin typeface="Cambria Math" panose="02040503050406030204" pitchFamily="18" charset="0"/>
                            </a:rPr>
                          </m:ctrlPr>
                        </m:sSubPr>
                        <m:e>
                          <m:r>
                            <a:rPr lang="en-US" sz="1500" i="1">
                              <a:latin typeface="Cambria Math" panose="02040503050406030204" pitchFamily="18" charset="0"/>
                            </a:rPr>
                            <m:t>𝑓</m:t>
                          </m:r>
                        </m:e>
                        <m:sub>
                          <m:r>
                            <a:rPr lang="en-US" sz="1500" i="1">
                              <a:latin typeface="Cambria Math" panose="02040503050406030204" pitchFamily="18" charset="0"/>
                            </a:rPr>
                            <m:t>𝑟𝑒𝑝</m:t>
                          </m:r>
                        </m:sub>
                      </m:sSub>
                      <m:sSub>
                        <m:sSubPr>
                          <m:ctrlPr>
                            <a:rPr lang="en-US" sz="1500" i="1">
                              <a:latin typeface="Cambria Math" panose="02040503050406030204" pitchFamily="18" charset="0"/>
                            </a:rPr>
                          </m:ctrlPr>
                        </m:sSubPr>
                        <m:e>
                          <m:r>
                            <a:rPr lang="en-US" sz="1500" i="1">
                              <a:latin typeface="Cambria Math" panose="02040503050406030204" pitchFamily="18" charset="0"/>
                            </a:rPr>
                            <m:t>𝐸</m:t>
                          </m:r>
                        </m:e>
                        <m:sub>
                          <m:r>
                            <a:rPr lang="en-US" sz="1500" i="1">
                              <a:latin typeface="Cambria Math" panose="02040503050406030204" pitchFamily="18" charset="0"/>
                            </a:rPr>
                            <m:t>𝑤</m:t>
                          </m:r>
                        </m:sub>
                      </m:sSub>
                    </m:oMath>
                  </m:oMathPara>
                </a14:m>
                <a:endParaRPr lang="en-US" sz="1500" dirty="0"/>
              </a:p>
            </p:txBody>
          </p:sp>
        </mc:Choice>
        <mc:Fallback xmlns="">
          <p:sp>
            <p:nvSpPr>
              <p:cNvPr id="34" name="Rectangle 33"/>
              <p:cNvSpPr>
                <a:spLocks noRot="1" noChangeAspect="1" noMove="1" noResize="1" noEditPoints="1" noAdjustHandles="1" noChangeArrowheads="1" noChangeShapeType="1" noTextEdit="1"/>
              </p:cNvSpPr>
              <p:nvPr/>
            </p:nvSpPr>
            <p:spPr>
              <a:xfrm>
                <a:off x="4270822" y="3589717"/>
                <a:ext cx="1476750" cy="340927"/>
              </a:xfrm>
              <a:prstGeom prst="rect">
                <a:avLst/>
              </a:prstGeom>
              <a:blipFill rotWithShape="0">
                <a:blip r:embed="rId11"/>
                <a:stretch>
                  <a:fillRect b="-5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4270822" y="4181268"/>
                <a:ext cx="1913151"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𝛼</m:t>
                      </m:r>
                      <m:r>
                        <a:rPr lang="en-US" sz="1500" i="0">
                          <a:latin typeface="Cambria Math" panose="02040503050406030204" pitchFamily="18" charset="0"/>
                        </a:rPr>
                        <m:t>=</m:t>
                      </m:r>
                      <m:r>
                        <m:rPr>
                          <m:nor/>
                        </m:rPr>
                        <a:rPr lang="en-US" sz="1500" i="1">
                          <a:latin typeface="Cambria Math" panose="02040503050406030204" pitchFamily="18" charset="0"/>
                        </a:rPr>
                        <m:t>Coefficient</m:t>
                      </m:r>
                      <m:r>
                        <m:rPr>
                          <m:nor/>
                        </m:rPr>
                        <a:rPr lang="en-US" sz="1500" i="1">
                          <a:latin typeface="Cambria Math" panose="02040503050406030204" pitchFamily="18" charset="0"/>
                        </a:rPr>
                        <m:t> </m:t>
                      </m:r>
                      <m:r>
                        <m:rPr>
                          <m:nor/>
                        </m:rPr>
                        <a:rPr lang="en-US" sz="1500" i="1">
                          <a:latin typeface="Cambria Math" panose="02040503050406030204" pitchFamily="18" charset="0"/>
                        </a:rPr>
                        <m:t>O</m:t>
                      </m:r>
                      <m:r>
                        <m:rPr>
                          <m:nor/>
                        </m:rPr>
                        <a:rPr lang="en-US" sz="1500" i="1">
                          <a:latin typeface="Cambria Math" panose="02040503050406030204" pitchFamily="18" charset="0"/>
                        </a:rPr>
                        <m:t>(1)</m:t>
                      </m:r>
                    </m:oMath>
                  </m:oMathPara>
                </a14:m>
                <a:endParaRPr lang="en-US" sz="1500" dirty="0"/>
              </a:p>
            </p:txBody>
          </p:sp>
        </mc:Choice>
        <mc:Fallback xmlns="">
          <p:sp>
            <p:nvSpPr>
              <p:cNvPr id="35" name="Rectangle 34"/>
              <p:cNvSpPr>
                <a:spLocks noRot="1" noChangeAspect="1" noMove="1" noResize="1" noEditPoints="1" noAdjustHandles="1" noChangeArrowheads="1" noChangeShapeType="1" noTextEdit="1"/>
              </p:cNvSpPr>
              <p:nvPr/>
            </p:nvSpPr>
            <p:spPr>
              <a:xfrm>
                <a:off x="4270822" y="4181268"/>
                <a:ext cx="1913151" cy="323165"/>
              </a:xfrm>
              <a:prstGeom prst="rect">
                <a:avLst/>
              </a:prstGeom>
              <a:blipFill rotWithShape="0">
                <a:blip r:embed="rId12"/>
                <a:stretch>
                  <a:fillRect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4249553" y="4486223"/>
                <a:ext cx="2916631" cy="340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𝑓</m:t>
                          </m:r>
                        </m:e>
                        <m:sub>
                          <m:r>
                            <a:rPr lang="en-US" sz="1500" i="1">
                              <a:latin typeface="Cambria Math" panose="02040503050406030204" pitchFamily="18" charset="0"/>
                            </a:rPr>
                            <m:t>𝑟𝑒𝑝</m:t>
                          </m:r>
                        </m:sub>
                      </m:sSub>
                      <m:r>
                        <a:rPr lang="en-US" sz="1500" i="0">
                          <a:latin typeface="Cambria Math" panose="02040503050406030204" pitchFamily="18" charset="0"/>
                        </a:rPr>
                        <m:t>=</m:t>
                      </m:r>
                      <m:r>
                        <m:rPr>
                          <m:nor/>
                        </m:rPr>
                        <a:rPr lang="en-US" sz="1500" i="1">
                          <a:latin typeface="Cambria Math" panose="02040503050406030204" pitchFamily="18" charset="0"/>
                        </a:rPr>
                        <m:t>Representative</m:t>
                      </m:r>
                      <m:r>
                        <m:rPr>
                          <m:nor/>
                        </m:rPr>
                        <a:rPr lang="en-US" sz="1500" i="1">
                          <a:latin typeface="Cambria Math" panose="02040503050406030204" pitchFamily="18" charset="0"/>
                        </a:rPr>
                        <m:t> </m:t>
                      </m:r>
                      <m:r>
                        <m:rPr>
                          <m:nor/>
                        </m:rPr>
                        <a:rPr lang="en-US" sz="1500" i="1">
                          <a:latin typeface="Cambria Math" panose="02040503050406030204" pitchFamily="18" charset="0"/>
                        </a:rPr>
                        <m:t>frequency</m:t>
                      </m:r>
                    </m:oMath>
                  </m:oMathPara>
                </a14:m>
                <a:endParaRPr lang="en-US" sz="1500" dirty="0"/>
              </a:p>
            </p:txBody>
          </p:sp>
        </mc:Choice>
        <mc:Fallback xmlns="">
          <p:sp>
            <p:nvSpPr>
              <p:cNvPr id="36" name="Rectangle 35"/>
              <p:cNvSpPr>
                <a:spLocks noRot="1" noChangeAspect="1" noMove="1" noResize="1" noEditPoints="1" noAdjustHandles="1" noChangeArrowheads="1" noChangeShapeType="1" noTextEdit="1"/>
              </p:cNvSpPr>
              <p:nvPr/>
            </p:nvSpPr>
            <p:spPr>
              <a:xfrm>
                <a:off x="4249553" y="4486223"/>
                <a:ext cx="2916631" cy="340927"/>
              </a:xfrm>
              <a:prstGeom prst="rect">
                <a:avLst/>
              </a:prstGeom>
              <a:blipFill rotWithShape="0">
                <a:blip r:embed="rId13"/>
                <a:stretch>
                  <a:fillRect b="-5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4324841" y="4840588"/>
                <a:ext cx="4572000" cy="323165"/>
              </a:xfrm>
              <a:prstGeom prst="rect">
                <a:avLst/>
              </a:prstGeom>
            </p:spPr>
            <p:txBody>
              <a:bodyPr>
                <a:spAutoFit/>
              </a:bodyPr>
              <a:lstStyle/>
              <a:p>
                <a:pPr/>
                <a14:m>
                  <m:oMathPara xmlns:m="http://schemas.openxmlformats.org/officeDocument/2006/math">
                    <m:oMathParaPr>
                      <m:jc m:val="left"/>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𝐸</m:t>
                          </m:r>
                        </m:e>
                        <m:sub>
                          <m:r>
                            <a:rPr lang="en-US" sz="1500" i="1">
                              <a:latin typeface="Cambria Math" panose="02040503050406030204" pitchFamily="18" charset="0"/>
                            </a:rPr>
                            <m:t>𝑤</m:t>
                          </m:r>
                        </m:sub>
                      </m:sSub>
                      <m:r>
                        <a:rPr lang="en-US" sz="1500" i="0">
                          <a:latin typeface="Cambria Math" panose="02040503050406030204" pitchFamily="18" charset="0"/>
                        </a:rPr>
                        <m:t>=</m:t>
                      </m:r>
                      <m:r>
                        <m:rPr>
                          <m:nor/>
                        </m:rPr>
                        <a:rPr lang="en-US" sz="1500" i="1">
                          <a:latin typeface="Cambria Math" panose="02040503050406030204" pitchFamily="18" charset="0"/>
                        </a:rPr>
                        <m:t>Wave</m:t>
                      </m:r>
                      <m:r>
                        <m:rPr>
                          <m:nor/>
                        </m:rPr>
                        <a:rPr lang="en-US" sz="1500" i="1">
                          <a:latin typeface="Cambria Math" panose="02040503050406030204" pitchFamily="18" charset="0"/>
                        </a:rPr>
                        <m:t> </m:t>
                      </m:r>
                      <m:r>
                        <m:rPr>
                          <m:nor/>
                        </m:rPr>
                        <a:rPr lang="en-US" sz="1500" i="1">
                          <a:latin typeface="Cambria Math" panose="02040503050406030204" pitchFamily="18" charset="0"/>
                        </a:rPr>
                        <m:t>energy</m:t>
                      </m:r>
                      <m:r>
                        <m:rPr>
                          <m:nor/>
                        </m:rPr>
                        <a:rPr lang="en-US" sz="1500" i="1">
                          <a:latin typeface="Cambria Math" panose="02040503050406030204" pitchFamily="18" charset="0"/>
                        </a:rPr>
                        <m:t> </m:t>
                      </m:r>
                      <m:r>
                        <m:rPr>
                          <m:nor/>
                        </m:rPr>
                        <a:rPr lang="en-US" sz="1500" i="1">
                          <a:latin typeface="Cambria Math" panose="02040503050406030204" pitchFamily="18" charset="0"/>
                        </a:rPr>
                        <m:t>integrated</m:t>
                      </m:r>
                      <m:r>
                        <m:rPr>
                          <m:nor/>
                        </m:rPr>
                        <a:rPr lang="en-US" sz="1500" i="1">
                          <a:latin typeface="Cambria Math" panose="02040503050406030204" pitchFamily="18" charset="0"/>
                        </a:rPr>
                        <m:t> </m:t>
                      </m:r>
                      <m:r>
                        <m:rPr>
                          <m:nor/>
                        </m:rPr>
                        <a:rPr lang="en-US" sz="1500" i="1">
                          <a:latin typeface="Cambria Math" panose="02040503050406030204" pitchFamily="18" charset="0"/>
                        </a:rPr>
                        <m:t>over</m:t>
                      </m:r>
                      <m:r>
                        <m:rPr>
                          <m:nor/>
                        </m:rPr>
                        <a:rPr lang="en-US" sz="1500" i="1">
                          <a:latin typeface="Cambria Math" panose="02040503050406030204" pitchFamily="18" charset="0"/>
                        </a:rPr>
                        <m:t> </m:t>
                      </m:r>
                      <m:r>
                        <m:rPr>
                          <m:nor/>
                        </m:rPr>
                        <a:rPr lang="en-US" sz="1500" i="1">
                          <a:latin typeface="Cambria Math" panose="02040503050406030204" pitchFamily="18" charset="0"/>
                        </a:rPr>
                        <m:t>directions</m:t>
                      </m:r>
                    </m:oMath>
                  </m:oMathPara>
                </a14:m>
                <a:endParaRPr lang="en-US" sz="1500" dirty="0"/>
              </a:p>
            </p:txBody>
          </p:sp>
        </mc:Choice>
        <mc:Fallback xmlns="">
          <p:sp>
            <p:nvSpPr>
              <p:cNvPr id="37" name="Rectangle 36"/>
              <p:cNvSpPr>
                <a:spLocks noRot="1" noChangeAspect="1" noMove="1" noResize="1" noEditPoints="1" noAdjustHandles="1" noChangeArrowheads="1" noChangeShapeType="1" noTextEdit="1"/>
              </p:cNvSpPr>
              <p:nvPr/>
            </p:nvSpPr>
            <p:spPr>
              <a:xfrm>
                <a:off x="4324841" y="4840588"/>
                <a:ext cx="4572000" cy="323165"/>
              </a:xfrm>
              <a:prstGeom prst="rect">
                <a:avLst/>
              </a:prstGeom>
              <a:blipFill rotWithShape="0">
                <a:blip r:embed="rId14"/>
                <a:stretch>
                  <a:fillRect b="-113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Rectangle 37"/>
              <p:cNvSpPr/>
              <p:nvPr/>
            </p:nvSpPr>
            <p:spPr>
              <a:xfrm>
                <a:off x="697028" y="5319113"/>
                <a:ext cx="1472967" cy="3231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panose="02040503050406030204" pitchFamily="18" charset="0"/>
                        </a:rPr>
                        <m:t>𝑛</m:t>
                      </m:r>
                      <m:r>
                        <a:rPr lang="en-US" sz="1500" i="0">
                          <a:latin typeface="Cambria Math" panose="02040503050406030204" pitchFamily="18" charset="0"/>
                        </a:rPr>
                        <m:t>=</m:t>
                      </m:r>
                      <m:r>
                        <m:rPr>
                          <m:nor/>
                        </m:rPr>
                        <a:rPr lang="en-US" sz="1500" i="1">
                          <a:latin typeface="Cambria Math" panose="02040503050406030204" pitchFamily="18" charset="0"/>
                        </a:rPr>
                        <m:t>Coefficient</m:t>
                      </m:r>
                    </m:oMath>
                  </m:oMathPara>
                </a14:m>
                <a:endParaRPr lang="en-US" sz="1500" dirty="0"/>
              </a:p>
            </p:txBody>
          </p:sp>
        </mc:Choice>
        <mc:Fallback>
          <p:sp>
            <p:nvSpPr>
              <p:cNvPr id="38" name="Rectangle 37"/>
              <p:cNvSpPr>
                <a:spLocks noRot="1" noChangeAspect="1" noMove="1" noResize="1" noEditPoints="1" noAdjustHandles="1" noChangeArrowheads="1" noChangeShapeType="1" noTextEdit="1"/>
              </p:cNvSpPr>
              <p:nvPr/>
            </p:nvSpPr>
            <p:spPr>
              <a:xfrm>
                <a:off x="697028" y="5319113"/>
                <a:ext cx="1472967" cy="323165"/>
              </a:xfrm>
              <a:prstGeom prst="rect">
                <a:avLst/>
              </a:prstGeom>
              <a:blipFill>
                <a:blip r:embed="rId15"/>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265C353-3D5F-4D9E-981B-09FEB98200DC}"/>
              </a:ext>
            </a:extLst>
          </p:cNvPr>
          <p:cNvSpPr/>
          <p:nvPr/>
        </p:nvSpPr>
        <p:spPr>
          <a:xfrm>
            <a:off x="881801" y="5902935"/>
            <a:ext cx="7933953" cy="584775"/>
          </a:xfrm>
          <a:prstGeom prst="rect">
            <a:avLst/>
          </a:prstGeom>
        </p:spPr>
        <p:txBody>
          <a:bodyPr wrap="square">
            <a:spAutoFit/>
          </a:bodyPr>
          <a:lstStyle/>
          <a:p>
            <a:r>
              <a:rPr lang="en-US" sz="1600" dirty="0" err="1"/>
              <a:t>Roelvink</a:t>
            </a:r>
            <a:r>
              <a:rPr lang="en-US" sz="1600" dirty="0"/>
              <a:t>, J.A., 1993. Dissipation in random wave groups incident on a beach. Coastal Eng., 19:127- 150.</a:t>
            </a:r>
          </a:p>
        </p:txBody>
      </p:sp>
    </p:spTree>
    <p:extLst>
      <p:ext uri="{BB962C8B-B14F-4D97-AF65-F5344CB8AC3E}">
        <p14:creationId xmlns:p14="http://schemas.microsoft.com/office/powerpoint/2010/main" val="4123125936"/>
      </p:ext>
    </p:extLst>
  </p:cSld>
  <p:clrMapOvr>
    <a:masterClrMapping/>
  </p:clrMapOvr>
  <p:transition advTm="31493"/>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145"/>
          <p:cNvGrpSpPr/>
          <p:nvPr/>
        </p:nvGrpSpPr>
        <p:grpSpPr>
          <a:xfrm>
            <a:off x="4029818" y="4318030"/>
            <a:ext cx="1181729" cy="934406"/>
            <a:chOff x="1200150" y="3381375"/>
            <a:chExt cx="981075" cy="791369"/>
          </a:xfrm>
        </p:grpSpPr>
        <p:sp>
          <p:nvSpPr>
            <p:cNvPr id="36" name="Rectangle 318"/>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Oval 319"/>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Arrow Connector 321"/>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22"/>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1" name="Group 145"/>
          <p:cNvGrpSpPr/>
          <p:nvPr/>
        </p:nvGrpSpPr>
        <p:grpSpPr>
          <a:xfrm>
            <a:off x="3811829" y="2765999"/>
            <a:ext cx="1399718" cy="934406"/>
            <a:chOff x="1019175" y="3381375"/>
            <a:chExt cx="1162050" cy="791369"/>
          </a:xfrm>
        </p:grpSpPr>
        <p:sp>
          <p:nvSpPr>
            <p:cNvPr id="96" name="Rectangle 146"/>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7" name="Oval 147"/>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8" name="Straight Arrow Connector 148"/>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149"/>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150"/>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2" name="Group 152"/>
          <p:cNvGrpSpPr/>
          <p:nvPr/>
        </p:nvGrpSpPr>
        <p:grpSpPr>
          <a:xfrm>
            <a:off x="4764097" y="2767890"/>
            <a:ext cx="1170256" cy="925392"/>
            <a:chOff x="1019175" y="3389009"/>
            <a:chExt cx="971550" cy="783735"/>
          </a:xfrm>
        </p:grpSpPr>
        <p:sp>
          <p:nvSpPr>
            <p:cNvPr id="90" name="Rectangle 153"/>
            <p:cNvSpPr/>
            <p:nvPr/>
          </p:nvSpPr>
          <p:spPr>
            <a:xfrm>
              <a:off x="1200150" y="3389009"/>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1" name="Oval 154"/>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2" name="Straight Arrow Connector 155"/>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157"/>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23" name="Group 159"/>
          <p:cNvGrpSpPr/>
          <p:nvPr/>
        </p:nvGrpSpPr>
        <p:grpSpPr>
          <a:xfrm>
            <a:off x="5716364" y="4316720"/>
            <a:ext cx="1399718" cy="934406"/>
            <a:chOff x="1019175" y="3381375"/>
            <a:chExt cx="1162050" cy="791369"/>
          </a:xfrm>
        </p:grpSpPr>
        <p:sp>
          <p:nvSpPr>
            <p:cNvPr id="24" name="Rectangle 306"/>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Oval 307"/>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6" name="Straight Arrow Connector 308"/>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309"/>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310"/>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22" name="Group 152"/>
          <p:cNvGrpSpPr/>
          <p:nvPr/>
        </p:nvGrpSpPr>
        <p:grpSpPr>
          <a:xfrm>
            <a:off x="4764097" y="4319921"/>
            <a:ext cx="1399718" cy="925392"/>
            <a:chOff x="1019175" y="3389009"/>
            <a:chExt cx="1162050" cy="783735"/>
          </a:xfrm>
        </p:grpSpPr>
        <p:sp>
          <p:nvSpPr>
            <p:cNvPr id="30" name="Rectangle 312"/>
            <p:cNvSpPr/>
            <p:nvPr/>
          </p:nvSpPr>
          <p:spPr>
            <a:xfrm>
              <a:off x="1200150" y="3389009"/>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Oval 313"/>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2" name="Straight Arrow Connector 314"/>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15"/>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16"/>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20" name="Group 138"/>
          <p:cNvGrpSpPr/>
          <p:nvPr/>
        </p:nvGrpSpPr>
        <p:grpSpPr>
          <a:xfrm>
            <a:off x="2859562" y="4322155"/>
            <a:ext cx="1399718" cy="934406"/>
            <a:chOff x="1019175" y="3381376"/>
            <a:chExt cx="1162050" cy="791368"/>
          </a:xfrm>
        </p:grpSpPr>
        <p:sp>
          <p:nvSpPr>
            <p:cNvPr id="42" name="Rectangle 324"/>
            <p:cNvSpPr/>
            <p:nvPr/>
          </p:nvSpPr>
          <p:spPr>
            <a:xfrm>
              <a:off x="1200150" y="3381376"/>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Oval 325"/>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4" name="Straight Arrow Connector 326"/>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327"/>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328"/>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9" name="Group 131"/>
          <p:cNvGrpSpPr/>
          <p:nvPr/>
        </p:nvGrpSpPr>
        <p:grpSpPr>
          <a:xfrm>
            <a:off x="1907295" y="4322342"/>
            <a:ext cx="1399718" cy="934406"/>
            <a:chOff x="1019175" y="3381375"/>
            <a:chExt cx="1162050" cy="791369"/>
          </a:xfrm>
        </p:grpSpPr>
        <p:sp>
          <p:nvSpPr>
            <p:cNvPr id="48" name="Rectangle 330"/>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Oval 331"/>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0" name="Straight Arrow Connector 332"/>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333"/>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334"/>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4" name="Group 88"/>
          <p:cNvGrpSpPr/>
          <p:nvPr/>
        </p:nvGrpSpPr>
        <p:grpSpPr>
          <a:xfrm>
            <a:off x="1905000" y="3550638"/>
            <a:ext cx="1399718" cy="934406"/>
            <a:chOff x="1019175" y="3381375"/>
            <a:chExt cx="1162050" cy="791369"/>
          </a:xfrm>
        </p:grpSpPr>
        <p:sp>
          <p:nvSpPr>
            <p:cNvPr id="78" name="Rectangle 372"/>
            <p:cNvSpPr/>
            <p:nvPr/>
          </p:nvSpPr>
          <p:spPr>
            <a:xfrm>
              <a:off x="1208058"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9" name="Oval 373"/>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0" name="Straight Arrow Connector 374"/>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375"/>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376"/>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9" name="Group 131"/>
          <p:cNvGrpSpPr/>
          <p:nvPr/>
        </p:nvGrpSpPr>
        <p:grpSpPr>
          <a:xfrm>
            <a:off x="1907295" y="2568808"/>
            <a:ext cx="1399718" cy="1135907"/>
            <a:chOff x="1019175" y="3210719"/>
            <a:chExt cx="1162050" cy="962025"/>
          </a:xfrm>
        </p:grpSpPr>
        <p:sp>
          <p:nvSpPr>
            <p:cNvPr id="108" name="Rectangle 132"/>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9" name="Oval 133"/>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0" name="Straight Arrow Connector 134"/>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1" name="Straight Arrow Connector 135"/>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37"/>
            <p:cNvCxnSpPr/>
            <p:nvPr/>
          </p:nvCxnSpPr>
          <p:spPr>
            <a:xfrm rot="5400000" flipH="1" flipV="1">
              <a:off x="1444943" y="335756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2" name="Straight Arrow Connector 136"/>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4" name="Group 88"/>
          <p:cNvGrpSpPr/>
          <p:nvPr/>
        </p:nvGrpSpPr>
        <p:grpSpPr>
          <a:xfrm>
            <a:off x="1905000" y="1797104"/>
            <a:ext cx="1399718" cy="977517"/>
            <a:chOff x="1019175" y="3210719"/>
            <a:chExt cx="1162050" cy="827881"/>
          </a:xfrm>
        </p:grpSpPr>
        <p:sp>
          <p:nvSpPr>
            <p:cNvPr id="138" name="Rectangle 40"/>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9" name="Oval 45"/>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40" name="Straight Arrow Connector 54"/>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1" name="Straight Arrow Connector 64"/>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86"/>
            <p:cNvCxnSpPr/>
            <p:nvPr/>
          </p:nvCxnSpPr>
          <p:spPr>
            <a:xfrm rot="5400000" flipH="1" flipV="1">
              <a:off x="1444943" y="335756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5" name="Group 89"/>
          <p:cNvGrpSpPr/>
          <p:nvPr/>
        </p:nvGrpSpPr>
        <p:grpSpPr>
          <a:xfrm>
            <a:off x="2857267" y="3550450"/>
            <a:ext cx="1399718" cy="934406"/>
            <a:chOff x="1019175" y="3381375"/>
            <a:chExt cx="1162050" cy="791369"/>
          </a:xfrm>
        </p:grpSpPr>
        <p:sp>
          <p:nvSpPr>
            <p:cNvPr id="72" name="Rectangle 366"/>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3" name="Oval 367"/>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4" name="Straight Arrow Connector 368"/>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369"/>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370"/>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0" name="Group 138"/>
          <p:cNvGrpSpPr/>
          <p:nvPr/>
        </p:nvGrpSpPr>
        <p:grpSpPr>
          <a:xfrm>
            <a:off x="2859562" y="2568621"/>
            <a:ext cx="1399718" cy="1135907"/>
            <a:chOff x="1019175" y="3210719"/>
            <a:chExt cx="1162050" cy="962025"/>
          </a:xfrm>
        </p:grpSpPr>
        <p:sp>
          <p:nvSpPr>
            <p:cNvPr id="102" name="Rectangle 139"/>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3" name="Oval 140"/>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4" name="Straight Arrow Connector 141"/>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42"/>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43"/>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7" name="Straight Arrow Connector 144"/>
            <p:cNvCxnSpPr/>
            <p:nvPr/>
          </p:nvCxnSpPr>
          <p:spPr>
            <a:xfrm rot="5400000" flipH="1" flipV="1">
              <a:off x="1444943" y="335756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7" name="Group 103"/>
          <p:cNvGrpSpPr/>
          <p:nvPr/>
        </p:nvGrpSpPr>
        <p:grpSpPr>
          <a:xfrm>
            <a:off x="4761802" y="3550450"/>
            <a:ext cx="1399718" cy="934406"/>
            <a:chOff x="1019175" y="3381375"/>
            <a:chExt cx="1162050" cy="791369"/>
          </a:xfrm>
        </p:grpSpPr>
        <p:sp>
          <p:nvSpPr>
            <p:cNvPr id="60" name="Rectangle 354"/>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1" name="Oval 355"/>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2" name="Straight Arrow Connector 356"/>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357"/>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358"/>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8" name="Group 110"/>
          <p:cNvGrpSpPr/>
          <p:nvPr/>
        </p:nvGrpSpPr>
        <p:grpSpPr>
          <a:xfrm>
            <a:off x="5714069" y="3545015"/>
            <a:ext cx="1399718" cy="934406"/>
            <a:chOff x="1019175" y="3381375"/>
            <a:chExt cx="1162050" cy="791369"/>
          </a:xfrm>
        </p:grpSpPr>
        <p:sp>
          <p:nvSpPr>
            <p:cNvPr id="54" name="Rectangle 348"/>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5" name="Oval 349"/>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6" name="Straight Arrow Connector 350"/>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351"/>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352"/>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3" name="Group 159"/>
          <p:cNvGrpSpPr/>
          <p:nvPr/>
        </p:nvGrpSpPr>
        <p:grpSpPr>
          <a:xfrm>
            <a:off x="5716364" y="2781941"/>
            <a:ext cx="1399718" cy="934406"/>
            <a:chOff x="1019175" y="3381375"/>
            <a:chExt cx="1162050" cy="791369"/>
          </a:xfrm>
        </p:grpSpPr>
        <p:sp>
          <p:nvSpPr>
            <p:cNvPr id="84" name="Rectangle 160"/>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5" name="Oval 161"/>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6" name="Straight Arrow Connector 162"/>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163"/>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164"/>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16" name="Group 96"/>
          <p:cNvGrpSpPr/>
          <p:nvPr/>
        </p:nvGrpSpPr>
        <p:grpSpPr>
          <a:xfrm>
            <a:off x="3809535" y="3344823"/>
            <a:ext cx="1399718" cy="1135907"/>
            <a:chOff x="1019175" y="3210719"/>
            <a:chExt cx="1162050" cy="962025"/>
          </a:xfrm>
        </p:grpSpPr>
        <p:sp>
          <p:nvSpPr>
            <p:cNvPr id="66" name="Rectangle 360"/>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7" name="Oval 361"/>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8" name="Straight Arrow Connector 362"/>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363"/>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365"/>
            <p:cNvCxnSpPr/>
            <p:nvPr/>
          </p:nvCxnSpPr>
          <p:spPr>
            <a:xfrm rot="5400000" flipH="1" flipV="1">
              <a:off x="1444943" y="335756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0" name="Straight Arrow Connector 364"/>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157" name="156 Rectángulo"/>
          <p:cNvSpPr/>
          <p:nvPr/>
        </p:nvSpPr>
        <p:spPr>
          <a:xfrm>
            <a:off x="7378976" y="1747364"/>
            <a:ext cx="12192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4"/>
          <p:cNvSpPr txBox="1"/>
          <p:nvPr/>
        </p:nvSpPr>
        <p:spPr>
          <a:xfrm>
            <a:off x="754219" y="942787"/>
            <a:ext cx="5562600" cy="523220"/>
          </a:xfrm>
          <a:prstGeom prst="rect">
            <a:avLst/>
          </a:prstGeom>
          <a:noFill/>
        </p:spPr>
        <p:txBody>
          <a:bodyPr wrap="square" rtlCol="0">
            <a:spAutoFit/>
          </a:bodyPr>
          <a:lstStyle/>
          <a:p>
            <a:r>
              <a:rPr lang="en-US" sz="2800" b="1" i="1" dirty="0">
                <a:solidFill>
                  <a:srgbClr val="92D050"/>
                </a:solidFill>
              </a:rPr>
              <a:t>Horizontal space</a:t>
            </a:r>
          </a:p>
        </p:txBody>
      </p:sp>
      <p:grpSp>
        <p:nvGrpSpPr>
          <p:cNvPr id="5" name="Group 89"/>
          <p:cNvGrpSpPr/>
          <p:nvPr/>
        </p:nvGrpSpPr>
        <p:grpSpPr>
          <a:xfrm>
            <a:off x="2857267" y="1796916"/>
            <a:ext cx="1399718" cy="1135907"/>
            <a:chOff x="1019175" y="3210719"/>
            <a:chExt cx="1162050" cy="962025"/>
          </a:xfrm>
        </p:grpSpPr>
        <p:sp>
          <p:nvSpPr>
            <p:cNvPr id="132" name="Rectangle 90"/>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3" name="Oval 91"/>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4" name="Straight Arrow Connector 92"/>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5" name="Straight Arrow Connector 93"/>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6" name="Straight Arrow Connector 94"/>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7" name="Straight Arrow Connector 95"/>
            <p:cNvCxnSpPr/>
            <p:nvPr/>
          </p:nvCxnSpPr>
          <p:spPr>
            <a:xfrm rot="5400000" flipH="1" flipV="1">
              <a:off x="1444943" y="335756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6" name="Group 96"/>
          <p:cNvGrpSpPr/>
          <p:nvPr/>
        </p:nvGrpSpPr>
        <p:grpSpPr>
          <a:xfrm>
            <a:off x="3809535" y="1792792"/>
            <a:ext cx="1399718" cy="1135907"/>
            <a:chOff x="1019175" y="3210719"/>
            <a:chExt cx="1162050" cy="962025"/>
          </a:xfrm>
        </p:grpSpPr>
        <p:sp>
          <p:nvSpPr>
            <p:cNvPr id="126" name="Rectangle 97"/>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7" name="Oval 98"/>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8" name="Straight Arrow Connector 99"/>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00"/>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01"/>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1" name="Straight Arrow Connector 102"/>
            <p:cNvCxnSpPr/>
            <p:nvPr/>
          </p:nvCxnSpPr>
          <p:spPr>
            <a:xfrm rot="5400000" flipH="1" flipV="1">
              <a:off x="1444943" y="335756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7" name="Group 103"/>
          <p:cNvGrpSpPr/>
          <p:nvPr/>
        </p:nvGrpSpPr>
        <p:grpSpPr>
          <a:xfrm>
            <a:off x="4761802" y="1796916"/>
            <a:ext cx="1399718" cy="1135907"/>
            <a:chOff x="1019175" y="3210719"/>
            <a:chExt cx="1162050" cy="962025"/>
          </a:xfrm>
        </p:grpSpPr>
        <p:sp>
          <p:nvSpPr>
            <p:cNvPr id="120" name="Rectangle 104"/>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1" name="Oval 105"/>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2" name="Straight Arrow Connector 106"/>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3" name="Straight Arrow Connector 107"/>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08"/>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5" name="Straight Arrow Connector 109"/>
            <p:cNvCxnSpPr/>
            <p:nvPr/>
          </p:nvCxnSpPr>
          <p:spPr>
            <a:xfrm rot="5400000" flipH="1" flipV="1">
              <a:off x="1444943" y="335756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8" name="Group 110"/>
          <p:cNvGrpSpPr/>
          <p:nvPr/>
        </p:nvGrpSpPr>
        <p:grpSpPr>
          <a:xfrm>
            <a:off x="5714069" y="1791481"/>
            <a:ext cx="1399718" cy="1135907"/>
            <a:chOff x="1019175" y="3210719"/>
            <a:chExt cx="1162050" cy="962025"/>
          </a:xfrm>
        </p:grpSpPr>
        <p:sp>
          <p:nvSpPr>
            <p:cNvPr id="114" name="Rectangle 111"/>
            <p:cNvSpPr/>
            <p:nvPr/>
          </p:nvSpPr>
          <p:spPr>
            <a:xfrm>
              <a:off x="1200150" y="3381375"/>
              <a:ext cx="7905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5" name="Oval 112"/>
            <p:cNvSpPr/>
            <p:nvPr/>
          </p:nvSpPr>
          <p:spPr>
            <a:xfrm>
              <a:off x="1565910" y="3670935"/>
              <a:ext cx="45720" cy="45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6" name="Straight Arrow Connector 113"/>
            <p:cNvCxnSpPr/>
            <p:nvPr/>
          </p:nvCxnSpPr>
          <p:spPr>
            <a:xfrm>
              <a:off x="1019175"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4"/>
            <p:cNvCxnSpPr/>
            <p:nvPr/>
          </p:nvCxnSpPr>
          <p:spPr>
            <a:xfrm>
              <a:off x="1809750" y="3699510"/>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5"/>
            <p:cNvCxnSpPr/>
            <p:nvPr/>
          </p:nvCxnSpPr>
          <p:spPr>
            <a:xfrm rot="5400000" flipH="1" flipV="1">
              <a:off x="1435418" y="402431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9" name="Straight Arrow Connector 116"/>
            <p:cNvCxnSpPr/>
            <p:nvPr/>
          </p:nvCxnSpPr>
          <p:spPr>
            <a:xfrm rot="5400000" flipH="1" flipV="1">
              <a:off x="1444943" y="3357563"/>
              <a:ext cx="295275"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144" name="Oval 478"/>
          <p:cNvSpPr/>
          <p:nvPr/>
        </p:nvSpPr>
        <p:spPr>
          <a:xfrm>
            <a:off x="7632791" y="1867281"/>
            <a:ext cx="4572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45" name="Straight Arrow Connector 479"/>
          <p:cNvCxnSpPr/>
          <p:nvPr/>
        </p:nvCxnSpPr>
        <p:spPr>
          <a:xfrm>
            <a:off x="7492773" y="2218911"/>
            <a:ext cx="3714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480"/>
          <p:cNvCxnSpPr/>
          <p:nvPr/>
        </p:nvCxnSpPr>
        <p:spPr>
          <a:xfrm flipV="1">
            <a:off x="7648349" y="2421477"/>
            <a:ext cx="1588" cy="2952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aphicFrame>
        <p:nvGraphicFramePr>
          <p:cNvPr id="147" name="Object 1"/>
          <p:cNvGraphicFramePr>
            <a:graphicFrameLocks noChangeAspect="1"/>
          </p:cNvGraphicFramePr>
          <p:nvPr/>
        </p:nvGraphicFramePr>
        <p:xfrm>
          <a:off x="7887154" y="1748060"/>
          <a:ext cx="415414" cy="321665"/>
        </p:xfrm>
        <a:graphic>
          <a:graphicData uri="http://schemas.openxmlformats.org/presentationml/2006/ole">
            <mc:AlternateContent xmlns:mc="http://schemas.openxmlformats.org/markup-compatibility/2006">
              <mc:Choice xmlns:v="urn:schemas-microsoft-com:vml" Requires="v">
                <p:oleObj spid="_x0000_s8722" name="Equation" r:id="rId3" imgW="279400" imgH="228600" progId="">
                  <p:embed/>
                </p:oleObj>
              </mc:Choice>
              <mc:Fallback>
                <p:oleObj name="Equation" r:id="rId3" imgW="279400" imgH="228600" progId="">
                  <p:embed/>
                  <p:pic>
                    <p:nvPicPr>
                      <p:cNvPr id="0" name="Picture 9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154" y="1748060"/>
                        <a:ext cx="415414" cy="3216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8" name="Object 2"/>
          <p:cNvGraphicFramePr>
            <a:graphicFrameLocks noChangeAspect="1"/>
          </p:cNvGraphicFramePr>
          <p:nvPr/>
        </p:nvGraphicFramePr>
        <p:xfrm>
          <a:off x="7971291" y="2062385"/>
          <a:ext cx="398463" cy="321514"/>
        </p:xfrm>
        <a:graphic>
          <a:graphicData uri="http://schemas.openxmlformats.org/presentationml/2006/ole">
            <mc:AlternateContent xmlns:mc="http://schemas.openxmlformats.org/markup-compatibility/2006">
              <mc:Choice xmlns:v="urn:schemas-microsoft-com:vml" Requires="v">
                <p:oleObj spid="_x0000_s8723" name="Equation" r:id="rId5" imgW="266584" imgH="228501" progId="">
                  <p:embed/>
                </p:oleObj>
              </mc:Choice>
              <mc:Fallback>
                <p:oleObj name="Equation" r:id="rId5" imgW="266584" imgH="228501" progId="">
                  <p:embed/>
                  <p:pic>
                    <p:nvPicPr>
                      <p:cNvPr id="0" name="Picture 9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1291" y="2062385"/>
                        <a:ext cx="398463" cy="3215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9" name="Object 3"/>
          <p:cNvGraphicFramePr>
            <a:graphicFrameLocks noChangeAspect="1"/>
          </p:cNvGraphicFramePr>
          <p:nvPr/>
        </p:nvGraphicFramePr>
        <p:xfrm>
          <a:off x="7934779" y="2433860"/>
          <a:ext cx="415925" cy="321514"/>
        </p:xfrm>
        <a:graphic>
          <a:graphicData uri="http://schemas.openxmlformats.org/presentationml/2006/ole">
            <mc:AlternateContent xmlns:mc="http://schemas.openxmlformats.org/markup-compatibility/2006">
              <mc:Choice xmlns:v="urn:schemas-microsoft-com:vml" Requires="v">
                <p:oleObj spid="_x0000_s8724" name="Equation" r:id="rId7" imgW="279400" imgH="228600" progId="">
                  <p:embed/>
                </p:oleObj>
              </mc:Choice>
              <mc:Fallback>
                <p:oleObj name="Equation" r:id="rId7" imgW="279400" imgH="228600" progId="">
                  <p:embed/>
                  <p:pic>
                    <p:nvPicPr>
                      <p:cNvPr id="0" name="Picture 98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4779" y="2433860"/>
                        <a:ext cx="415925" cy="3215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0" name="Object 4"/>
          <p:cNvGraphicFramePr>
            <a:graphicFrameLocks noChangeAspect="1"/>
          </p:cNvGraphicFramePr>
          <p:nvPr/>
        </p:nvGraphicFramePr>
        <p:xfrm>
          <a:off x="3780959" y="2919451"/>
          <a:ext cx="511175" cy="280949"/>
        </p:xfrm>
        <a:graphic>
          <a:graphicData uri="http://schemas.openxmlformats.org/presentationml/2006/ole">
            <mc:AlternateContent xmlns:mc="http://schemas.openxmlformats.org/markup-compatibility/2006">
              <mc:Choice xmlns:v="urn:schemas-microsoft-com:vml" Requires="v">
                <p:oleObj spid="_x0000_s8725" name="Equation" r:id="rId9" imgW="393529" imgH="228501" progId="">
                  <p:embed/>
                </p:oleObj>
              </mc:Choice>
              <mc:Fallback>
                <p:oleObj name="Equation" r:id="rId9" imgW="393529" imgH="228501" progId="">
                  <p:embed/>
                  <p:pic>
                    <p:nvPicPr>
                      <p:cNvPr id="0" name="Picture 9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0959" y="2919451"/>
                        <a:ext cx="511175" cy="280949"/>
                      </a:xfrm>
                      <a:prstGeom prst="rect">
                        <a:avLst/>
                      </a:prstGeom>
                      <a:solidFill>
                        <a:schemeClr val="bg1"/>
                      </a:solidFill>
                    </p:spPr>
                  </p:pic>
                </p:oleObj>
              </mc:Fallback>
            </mc:AlternateContent>
          </a:graphicData>
        </a:graphic>
      </p:graphicFrame>
      <p:graphicFrame>
        <p:nvGraphicFramePr>
          <p:cNvPr id="151" name="Object 5"/>
          <p:cNvGraphicFramePr>
            <a:graphicFrameLocks noChangeAspect="1"/>
          </p:cNvGraphicFramePr>
          <p:nvPr/>
        </p:nvGraphicFramePr>
        <p:xfrm>
          <a:off x="4671798" y="2871797"/>
          <a:ext cx="644525" cy="288461"/>
        </p:xfrm>
        <a:graphic>
          <a:graphicData uri="http://schemas.openxmlformats.org/presentationml/2006/ole">
            <mc:AlternateContent xmlns:mc="http://schemas.openxmlformats.org/markup-compatibility/2006">
              <mc:Choice xmlns:v="urn:schemas-microsoft-com:vml" Requires="v">
                <p:oleObj spid="_x0000_s8726" name="Equation" r:id="rId11" imgW="482391" imgH="228501" progId="">
                  <p:embed/>
                </p:oleObj>
              </mc:Choice>
              <mc:Fallback>
                <p:oleObj name="Equation" r:id="rId11" imgW="482391" imgH="228501" progId="">
                  <p:embed/>
                  <p:pic>
                    <p:nvPicPr>
                      <p:cNvPr id="0" name="Picture 98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71798" y="2871797"/>
                        <a:ext cx="644525" cy="288461"/>
                      </a:xfrm>
                      <a:prstGeom prst="rect">
                        <a:avLst/>
                      </a:prstGeom>
                      <a:solidFill>
                        <a:schemeClr val="bg1"/>
                      </a:solidFill>
                    </p:spPr>
                  </p:pic>
                </p:oleObj>
              </mc:Fallback>
            </mc:AlternateContent>
          </a:graphicData>
        </a:graphic>
      </p:graphicFrame>
      <p:graphicFrame>
        <p:nvGraphicFramePr>
          <p:cNvPr id="152" name="Object 6"/>
          <p:cNvGraphicFramePr>
            <a:graphicFrameLocks noChangeAspect="1"/>
          </p:cNvGraphicFramePr>
          <p:nvPr/>
        </p:nvGraphicFramePr>
        <p:xfrm>
          <a:off x="4243664" y="3325339"/>
          <a:ext cx="523875" cy="288925"/>
        </p:xfrm>
        <a:graphic>
          <a:graphicData uri="http://schemas.openxmlformats.org/presentationml/2006/ole">
            <mc:AlternateContent xmlns:mc="http://schemas.openxmlformats.org/markup-compatibility/2006">
              <mc:Choice xmlns:v="urn:schemas-microsoft-com:vml" Requires="v">
                <p:oleObj spid="_x0000_s8727" name="Equation" r:id="rId13" imgW="393529" imgH="228501" progId="">
                  <p:embed/>
                </p:oleObj>
              </mc:Choice>
              <mc:Fallback>
                <p:oleObj name="Equation" r:id="rId13" imgW="393529" imgH="228501" progId="">
                  <p:embed/>
                  <p:pic>
                    <p:nvPicPr>
                      <p:cNvPr id="0" name="Picture 98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43664" y="3325339"/>
                        <a:ext cx="523875" cy="288925"/>
                      </a:xfrm>
                      <a:prstGeom prst="rect">
                        <a:avLst/>
                      </a:prstGeom>
                      <a:solidFill>
                        <a:schemeClr val="bg1"/>
                      </a:solidFill>
                    </p:spPr>
                  </p:pic>
                </p:oleObj>
              </mc:Fallback>
            </mc:AlternateContent>
          </a:graphicData>
        </a:graphic>
      </p:graphicFrame>
      <p:graphicFrame>
        <p:nvGraphicFramePr>
          <p:cNvPr id="153" name="Object 7"/>
          <p:cNvGraphicFramePr>
            <a:graphicFrameLocks noChangeAspect="1"/>
          </p:cNvGraphicFramePr>
          <p:nvPr/>
        </p:nvGraphicFramePr>
        <p:xfrm>
          <a:off x="3762651" y="2252189"/>
          <a:ext cx="641350" cy="288925"/>
        </p:xfrm>
        <a:graphic>
          <a:graphicData uri="http://schemas.openxmlformats.org/presentationml/2006/ole">
            <mc:AlternateContent xmlns:mc="http://schemas.openxmlformats.org/markup-compatibility/2006">
              <mc:Choice xmlns:v="urn:schemas-microsoft-com:vml" Requires="v">
                <p:oleObj spid="_x0000_s8728" name="Equation" r:id="rId15" imgW="482391" imgH="228501" progId="">
                  <p:embed/>
                </p:oleObj>
              </mc:Choice>
              <mc:Fallback>
                <p:oleObj name="Equation" r:id="rId15" imgW="482391" imgH="228501" progId="">
                  <p:embed/>
                  <p:pic>
                    <p:nvPicPr>
                      <p:cNvPr id="0" name="Picture 98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62651" y="2252189"/>
                        <a:ext cx="641350" cy="288925"/>
                      </a:xfrm>
                      <a:prstGeom prst="rect">
                        <a:avLst/>
                      </a:prstGeom>
                      <a:solidFill>
                        <a:schemeClr val="bg1"/>
                      </a:solidFill>
                    </p:spPr>
                  </p:pic>
                </p:oleObj>
              </mc:Fallback>
            </mc:AlternateContent>
          </a:graphicData>
        </a:graphic>
      </p:graphicFrame>
      <p:graphicFrame>
        <p:nvGraphicFramePr>
          <p:cNvPr id="154" name="Object 8"/>
          <p:cNvGraphicFramePr>
            <a:graphicFrameLocks noChangeAspect="1"/>
          </p:cNvGraphicFramePr>
          <p:nvPr/>
        </p:nvGraphicFramePr>
        <p:xfrm>
          <a:off x="4564339" y="2461739"/>
          <a:ext cx="525462" cy="288925"/>
        </p:xfrm>
        <a:graphic>
          <a:graphicData uri="http://schemas.openxmlformats.org/presentationml/2006/ole">
            <mc:AlternateContent xmlns:mc="http://schemas.openxmlformats.org/markup-compatibility/2006">
              <mc:Choice xmlns:v="urn:schemas-microsoft-com:vml" Requires="v">
                <p:oleObj spid="_x0000_s8729" name="Equation" r:id="rId17" imgW="393529" imgH="228501" progId="">
                  <p:embed/>
                </p:oleObj>
              </mc:Choice>
              <mc:Fallback>
                <p:oleObj name="Equation" r:id="rId17" imgW="393529" imgH="228501" progId="">
                  <p:embed/>
                  <p:pic>
                    <p:nvPicPr>
                      <p:cNvPr id="0" name="Picture 98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64339" y="2461739"/>
                        <a:ext cx="525462" cy="288925"/>
                      </a:xfrm>
                      <a:prstGeom prst="rect">
                        <a:avLst/>
                      </a:prstGeom>
                      <a:solidFill>
                        <a:schemeClr val="bg1"/>
                      </a:solidFill>
                    </p:spPr>
                  </p:pic>
                </p:oleObj>
              </mc:Fallback>
            </mc:AlternateContent>
          </a:graphicData>
        </a:graphic>
      </p:graphicFrame>
      <p:cxnSp>
        <p:nvCxnSpPr>
          <p:cNvPr id="156" name="Straight Connector 155"/>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58" name="7 Imagen" descr="logo.png"/>
          <p:cNvPicPr>
            <a:picLocks noChangeAspect="1"/>
          </p:cNvPicPr>
          <p:nvPr/>
        </p:nvPicPr>
        <p:blipFill>
          <a:blip r:embed="rId19" cstate="print"/>
          <a:srcRect t="10667" r="2778" b="20000"/>
          <a:stretch>
            <a:fillRect/>
          </a:stretch>
        </p:blipFill>
        <p:spPr>
          <a:xfrm>
            <a:off x="0" y="1"/>
            <a:ext cx="1247555" cy="667264"/>
          </a:xfrm>
          <a:prstGeom prst="rect">
            <a:avLst/>
          </a:prstGeom>
        </p:spPr>
      </p:pic>
      <p:sp>
        <p:nvSpPr>
          <p:cNvPr id="159" name="TextBox 158"/>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160" name="Rectangle 159"/>
          <p:cNvSpPr/>
          <p:nvPr/>
        </p:nvSpPr>
        <p:spPr>
          <a:xfrm>
            <a:off x="447872" y="789253"/>
            <a:ext cx="8367882" cy="5890325"/>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419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6"/>
          <p:cNvSpPr txBox="1"/>
          <p:nvPr/>
        </p:nvSpPr>
        <p:spPr>
          <a:xfrm>
            <a:off x="728628" y="893763"/>
            <a:ext cx="2373727" cy="461665"/>
          </a:xfrm>
          <a:prstGeom prst="rect">
            <a:avLst/>
          </a:prstGeom>
          <a:noFill/>
        </p:spPr>
        <p:txBody>
          <a:bodyPr wrap="none" rtlCol="0">
            <a:spAutoFit/>
          </a:bodyPr>
          <a:lstStyle/>
          <a:p>
            <a:r>
              <a:rPr lang="en-US" sz="2400" b="1" i="1" dirty="0">
                <a:solidFill>
                  <a:srgbClr val="92D050"/>
                </a:solidFill>
              </a:rPr>
              <a:t>Directional space</a:t>
            </a:r>
          </a:p>
        </p:txBody>
      </p:sp>
      <p:grpSp>
        <p:nvGrpSpPr>
          <p:cNvPr id="3" name="Group 55"/>
          <p:cNvGrpSpPr/>
          <p:nvPr/>
        </p:nvGrpSpPr>
        <p:grpSpPr>
          <a:xfrm>
            <a:off x="2123700" y="1638299"/>
            <a:ext cx="4848225" cy="4686300"/>
            <a:chOff x="2133600" y="7762875"/>
            <a:chExt cx="5010150" cy="4686300"/>
          </a:xfrm>
        </p:grpSpPr>
        <p:sp>
          <p:nvSpPr>
            <p:cNvPr id="4" name="Oval 29"/>
            <p:cNvSpPr/>
            <p:nvPr/>
          </p:nvSpPr>
          <p:spPr>
            <a:xfrm>
              <a:off x="2133600" y="7762875"/>
              <a:ext cx="5010150" cy="4686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31"/>
            <p:cNvCxnSpPr>
              <a:stCxn id="4" idx="0"/>
              <a:endCxn id="4" idx="4"/>
            </p:cNvCxnSpPr>
            <p:nvPr/>
          </p:nvCxnSpPr>
          <p:spPr>
            <a:xfrm rot="16200000" flipH="1">
              <a:off x="2295525" y="10106025"/>
              <a:ext cx="4686300" cy="0"/>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cxnSp>
          <p:nvCxnSpPr>
            <p:cNvPr id="6" name="Straight Connector 32"/>
            <p:cNvCxnSpPr>
              <a:stCxn id="4" idx="2"/>
              <a:endCxn id="4" idx="6"/>
            </p:cNvCxnSpPr>
            <p:nvPr/>
          </p:nvCxnSpPr>
          <p:spPr>
            <a:xfrm rot="10800000" flipH="1">
              <a:off x="2133600" y="10106025"/>
              <a:ext cx="5010150" cy="0"/>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cxnSp>
          <p:nvCxnSpPr>
            <p:cNvPr id="7" name="Straight Connector 35"/>
            <p:cNvCxnSpPr>
              <a:stCxn id="4" idx="1"/>
              <a:endCxn id="4" idx="5"/>
            </p:cNvCxnSpPr>
            <p:nvPr/>
          </p:nvCxnSpPr>
          <p:spPr>
            <a:xfrm rot="16200000" flipH="1">
              <a:off x="2981817" y="8334670"/>
              <a:ext cx="3313716" cy="3542710"/>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cxnSp>
          <p:nvCxnSpPr>
            <p:cNvPr id="8" name="Straight Connector 38"/>
            <p:cNvCxnSpPr>
              <a:stCxn id="4" idx="3"/>
              <a:endCxn id="4" idx="7"/>
            </p:cNvCxnSpPr>
            <p:nvPr/>
          </p:nvCxnSpPr>
          <p:spPr>
            <a:xfrm rot="5400000" flipH="1" flipV="1">
              <a:off x="2981817" y="8334670"/>
              <a:ext cx="3313716" cy="3542710"/>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cxnSp>
          <p:nvCxnSpPr>
            <p:cNvPr id="9" name="Straight Connector 41"/>
            <p:cNvCxnSpPr/>
            <p:nvPr/>
          </p:nvCxnSpPr>
          <p:spPr>
            <a:xfrm rot="16200000" flipH="1">
              <a:off x="2447924" y="9124949"/>
              <a:ext cx="4352928" cy="1933579"/>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cxnSp>
          <p:nvCxnSpPr>
            <p:cNvPr id="10" name="Straight Connector 44"/>
            <p:cNvCxnSpPr/>
            <p:nvPr/>
          </p:nvCxnSpPr>
          <p:spPr>
            <a:xfrm rot="5400000">
              <a:off x="2447925" y="9124950"/>
              <a:ext cx="4352929" cy="1933581"/>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cxnSp>
          <p:nvCxnSpPr>
            <p:cNvPr id="11" name="Straight Connector 47"/>
            <p:cNvCxnSpPr/>
            <p:nvPr/>
          </p:nvCxnSpPr>
          <p:spPr>
            <a:xfrm>
              <a:off x="2343150" y="9201149"/>
              <a:ext cx="4638675" cy="1809751"/>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cxnSp>
          <p:nvCxnSpPr>
            <p:cNvPr id="12" name="Straight Connector 52"/>
            <p:cNvCxnSpPr/>
            <p:nvPr/>
          </p:nvCxnSpPr>
          <p:spPr>
            <a:xfrm flipV="1">
              <a:off x="2343150" y="9201149"/>
              <a:ext cx="4638675" cy="1809752"/>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grpSp>
      <p:sp>
        <p:nvSpPr>
          <p:cNvPr id="13" name="TextBox 56"/>
          <p:cNvSpPr txBox="1"/>
          <p:nvPr/>
        </p:nvSpPr>
        <p:spPr>
          <a:xfrm>
            <a:off x="4687465" y="2086064"/>
            <a:ext cx="314510" cy="400110"/>
          </a:xfrm>
          <a:prstGeom prst="rect">
            <a:avLst/>
          </a:prstGeom>
          <a:noFill/>
        </p:spPr>
        <p:txBody>
          <a:bodyPr wrap="none" rtlCol="0">
            <a:spAutoFit/>
          </a:bodyPr>
          <a:lstStyle/>
          <a:p>
            <a:r>
              <a:rPr lang="en-US" sz="2000" dirty="0"/>
              <a:t>1</a:t>
            </a:r>
          </a:p>
        </p:txBody>
      </p:sp>
      <p:sp>
        <p:nvSpPr>
          <p:cNvPr id="14" name="TextBox 57"/>
          <p:cNvSpPr txBox="1"/>
          <p:nvPr/>
        </p:nvSpPr>
        <p:spPr>
          <a:xfrm>
            <a:off x="5312278" y="2438519"/>
            <a:ext cx="314510" cy="400110"/>
          </a:xfrm>
          <a:prstGeom prst="rect">
            <a:avLst/>
          </a:prstGeom>
          <a:noFill/>
        </p:spPr>
        <p:txBody>
          <a:bodyPr wrap="none" rtlCol="0">
            <a:spAutoFit/>
          </a:bodyPr>
          <a:lstStyle/>
          <a:p>
            <a:r>
              <a:rPr lang="en-US" sz="2000" dirty="0"/>
              <a:t>2</a:t>
            </a:r>
          </a:p>
        </p:txBody>
      </p:sp>
      <p:sp>
        <p:nvSpPr>
          <p:cNvPr id="15" name="TextBox 58"/>
          <p:cNvSpPr txBox="1"/>
          <p:nvPr/>
        </p:nvSpPr>
        <p:spPr>
          <a:xfrm>
            <a:off x="5748060" y="2876518"/>
            <a:ext cx="314510" cy="400110"/>
          </a:xfrm>
          <a:prstGeom prst="rect">
            <a:avLst/>
          </a:prstGeom>
          <a:noFill/>
        </p:spPr>
        <p:txBody>
          <a:bodyPr wrap="none" rtlCol="0">
            <a:spAutoFit/>
          </a:bodyPr>
          <a:lstStyle/>
          <a:p>
            <a:r>
              <a:rPr lang="en-US" sz="2000" dirty="0"/>
              <a:t>3</a:t>
            </a:r>
          </a:p>
        </p:txBody>
      </p:sp>
      <p:sp>
        <p:nvSpPr>
          <p:cNvPr id="16" name="TextBox 59"/>
          <p:cNvSpPr txBox="1"/>
          <p:nvPr/>
        </p:nvSpPr>
        <p:spPr>
          <a:xfrm>
            <a:off x="5905315" y="3438524"/>
            <a:ext cx="314510" cy="400110"/>
          </a:xfrm>
          <a:prstGeom prst="rect">
            <a:avLst/>
          </a:prstGeom>
          <a:noFill/>
        </p:spPr>
        <p:txBody>
          <a:bodyPr wrap="none" rtlCol="0">
            <a:spAutoFit/>
          </a:bodyPr>
          <a:lstStyle/>
          <a:p>
            <a:r>
              <a:rPr lang="en-US" sz="2000" dirty="0"/>
              <a:t>4</a:t>
            </a:r>
          </a:p>
        </p:txBody>
      </p:sp>
      <p:sp>
        <p:nvSpPr>
          <p:cNvPr id="17" name="TextBox 61"/>
          <p:cNvSpPr txBox="1"/>
          <p:nvPr/>
        </p:nvSpPr>
        <p:spPr>
          <a:xfrm>
            <a:off x="5876740" y="4076699"/>
            <a:ext cx="314510" cy="400110"/>
          </a:xfrm>
          <a:prstGeom prst="rect">
            <a:avLst/>
          </a:prstGeom>
          <a:noFill/>
        </p:spPr>
        <p:txBody>
          <a:bodyPr wrap="none" rtlCol="0">
            <a:spAutoFit/>
          </a:bodyPr>
          <a:lstStyle/>
          <a:p>
            <a:r>
              <a:rPr lang="en-US" sz="2000" dirty="0"/>
              <a:t>5</a:t>
            </a:r>
          </a:p>
        </p:txBody>
      </p:sp>
      <p:sp>
        <p:nvSpPr>
          <p:cNvPr id="18" name="TextBox 62"/>
          <p:cNvSpPr txBox="1"/>
          <p:nvPr/>
        </p:nvSpPr>
        <p:spPr>
          <a:xfrm>
            <a:off x="5636313" y="4590990"/>
            <a:ext cx="314510" cy="400110"/>
          </a:xfrm>
          <a:prstGeom prst="rect">
            <a:avLst/>
          </a:prstGeom>
          <a:noFill/>
        </p:spPr>
        <p:txBody>
          <a:bodyPr wrap="none" rtlCol="0">
            <a:spAutoFit/>
          </a:bodyPr>
          <a:lstStyle/>
          <a:p>
            <a:r>
              <a:rPr lang="en-US" sz="2000" dirty="0"/>
              <a:t>6</a:t>
            </a:r>
          </a:p>
        </p:txBody>
      </p:sp>
      <p:sp>
        <p:nvSpPr>
          <p:cNvPr id="19" name="TextBox 63"/>
          <p:cNvSpPr txBox="1"/>
          <p:nvPr/>
        </p:nvSpPr>
        <p:spPr>
          <a:xfrm>
            <a:off x="3963380" y="2095961"/>
            <a:ext cx="506870" cy="400110"/>
          </a:xfrm>
          <a:prstGeom prst="rect">
            <a:avLst/>
          </a:prstGeom>
          <a:noFill/>
        </p:spPr>
        <p:txBody>
          <a:bodyPr wrap="none" rtlCol="0">
            <a:spAutoFit/>
          </a:bodyPr>
          <a:lstStyle/>
          <a:p>
            <a:r>
              <a:rPr lang="en-US" sz="2000" dirty="0"/>
              <a:t>ND</a:t>
            </a:r>
          </a:p>
        </p:txBody>
      </p:sp>
      <p:cxnSp>
        <p:nvCxnSpPr>
          <p:cNvPr id="20" name="Straight Arrow Connector 65"/>
          <p:cNvCxnSpPr/>
          <p:nvPr/>
        </p:nvCxnSpPr>
        <p:spPr>
          <a:xfrm>
            <a:off x="4411240" y="2087652"/>
            <a:ext cx="381000" cy="1588"/>
          </a:xfrm>
          <a:prstGeom prst="straightConnector1">
            <a:avLst/>
          </a:prstGeom>
          <a:ln>
            <a:solidFill>
              <a:schemeClr val="tx1"/>
            </a:solidFill>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67"/>
          <p:cNvCxnSpPr/>
          <p:nvPr/>
        </p:nvCxnSpPr>
        <p:spPr>
          <a:xfrm>
            <a:off x="5125800" y="2181716"/>
            <a:ext cx="381000" cy="150812"/>
          </a:xfrm>
          <a:prstGeom prst="straightConnector1">
            <a:avLst/>
          </a:prstGeom>
          <a:ln>
            <a:solidFill>
              <a:schemeClr val="tx1"/>
            </a:solidFill>
            <a:tailEnd type="arrow"/>
          </a:ln>
        </p:spPr>
        <p:style>
          <a:lnRef idx="3">
            <a:schemeClr val="accent2"/>
          </a:lnRef>
          <a:fillRef idx="0">
            <a:schemeClr val="accent2"/>
          </a:fillRef>
          <a:effectRef idx="2">
            <a:schemeClr val="accent2"/>
          </a:effectRef>
          <a:fontRef idx="minor">
            <a:schemeClr val="tx1"/>
          </a:fontRef>
        </p:style>
      </p:cxnSp>
      <p:cxnSp>
        <p:nvCxnSpPr>
          <p:cNvPr id="22" name="Straight Arrow Connector 69"/>
          <p:cNvCxnSpPr/>
          <p:nvPr/>
        </p:nvCxnSpPr>
        <p:spPr>
          <a:xfrm>
            <a:off x="4420765" y="1914524"/>
            <a:ext cx="381000" cy="1588"/>
          </a:xfrm>
          <a:prstGeom prst="straightConnector1">
            <a:avLst/>
          </a:prstGeom>
          <a:ln>
            <a:solidFill>
              <a:schemeClr val="tx1"/>
            </a:solidFill>
            <a:tailEnd type="arrow"/>
          </a:ln>
        </p:spPr>
        <p:style>
          <a:lnRef idx="3">
            <a:schemeClr val="accent2"/>
          </a:lnRef>
          <a:fillRef idx="0">
            <a:schemeClr val="accent2"/>
          </a:fillRef>
          <a:effectRef idx="2">
            <a:schemeClr val="accent2"/>
          </a:effectRef>
          <a:fontRef idx="minor">
            <a:schemeClr val="tx1"/>
          </a:fontRef>
        </p:style>
      </p:cxnSp>
      <p:sp>
        <p:nvSpPr>
          <p:cNvPr id="23" name="TextBox 71"/>
          <p:cNvSpPr txBox="1"/>
          <p:nvPr/>
        </p:nvSpPr>
        <p:spPr>
          <a:xfrm>
            <a:off x="4411240" y="1279296"/>
            <a:ext cx="314510" cy="400110"/>
          </a:xfrm>
          <a:prstGeom prst="rect">
            <a:avLst/>
          </a:prstGeom>
          <a:noFill/>
        </p:spPr>
        <p:txBody>
          <a:bodyPr wrap="none" rtlCol="0">
            <a:spAutoFit/>
          </a:bodyPr>
          <a:lstStyle/>
          <a:p>
            <a:r>
              <a:rPr lang="en-US" sz="2000" dirty="0">
                <a:solidFill>
                  <a:srgbClr val="FF0000"/>
                </a:solidFill>
              </a:rPr>
              <a:t>1</a:t>
            </a:r>
          </a:p>
        </p:txBody>
      </p:sp>
      <p:sp>
        <p:nvSpPr>
          <p:cNvPr id="24" name="TextBox 72"/>
          <p:cNvSpPr txBox="1"/>
          <p:nvPr/>
        </p:nvSpPr>
        <p:spPr>
          <a:xfrm>
            <a:off x="5404975" y="1466819"/>
            <a:ext cx="314510" cy="400110"/>
          </a:xfrm>
          <a:prstGeom prst="rect">
            <a:avLst/>
          </a:prstGeom>
          <a:noFill/>
        </p:spPr>
        <p:txBody>
          <a:bodyPr wrap="none" rtlCol="0">
            <a:spAutoFit/>
          </a:bodyPr>
          <a:lstStyle/>
          <a:p>
            <a:r>
              <a:rPr lang="en-US" sz="2000" dirty="0">
                <a:solidFill>
                  <a:srgbClr val="FF0000"/>
                </a:solidFill>
              </a:rPr>
              <a:t>2</a:t>
            </a:r>
          </a:p>
        </p:txBody>
      </p:sp>
      <p:sp>
        <p:nvSpPr>
          <p:cNvPr id="25" name="TextBox 73"/>
          <p:cNvSpPr txBox="1"/>
          <p:nvPr/>
        </p:nvSpPr>
        <p:spPr>
          <a:xfrm>
            <a:off x="6248400" y="2057489"/>
            <a:ext cx="314510" cy="400110"/>
          </a:xfrm>
          <a:prstGeom prst="rect">
            <a:avLst/>
          </a:prstGeom>
          <a:noFill/>
        </p:spPr>
        <p:txBody>
          <a:bodyPr wrap="square" rtlCol="0">
            <a:spAutoFit/>
          </a:bodyPr>
          <a:lstStyle/>
          <a:p>
            <a:r>
              <a:rPr lang="en-US" sz="2000" dirty="0">
                <a:solidFill>
                  <a:srgbClr val="FF0000"/>
                </a:solidFill>
              </a:rPr>
              <a:t>3</a:t>
            </a:r>
          </a:p>
        </p:txBody>
      </p:sp>
      <p:cxnSp>
        <p:nvCxnSpPr>
          <p:cNvPr id="26" name="Straight Arrow Connector 75"/>
          <p:cNvCxnSpPr/>
          <p:nvPr/>
        </p:nvCxnSpPr>
        <p:spPr>
          <a:xfrm flipV="1">
            <a:off x="3610955" y="2181716"/>
            <a:ext cx="381000" cy="141287"/>
          </a:xfrm>
          <a:prstGeom prst="straightConnector1">
            <a:avLst/>
          </a:prstGeom>
          <a:ln>
            <a:solidFill>
              <a:schemeClr val="tx1"/>
            </a:solidFill>
            <a:tailEnd type="arrow"/>
          </a:ln>
        </p:spPr>
        <p:style>
          <a:lnRef idx="3">
            <a:schemeClr val="accent2"/>
          </a:lnRef>
          <a:fillRef idx="0">
            <a:schemeClr val="accent2"/>
          </a:fillRef>
          <a:effectRef idx="2">
            <a:schemeClr val="accent2"/>
          </a:effectRef>
          <a:fontRef idx="minor">
            <a:schemeClr val="tx1"/>
          </a:fontRef>
        </p:style>
      </p:cxnSp>
      <p:sp>
        <p:nvSpPr>
          <p:cNvPr id="27" name="TextBox 77"/>
          <p:cNvSpPr txBox="1"/>
          <p:nvPr/>
        </p:nvSpPr>
        <p:spPr>
          <a:xfrm>
            <a:off x="3228478" y="1438244"/>
            <a:ext cx="506870" cy="400110"/>
          </a:xfrm>
          <a:prstGeom prst="rect">
            <a:avLst/>
          </a:prstGeom>
          <a:noFill/>
        </p:spPr>
        <p:txBody>
          <a:bodyPr wrap="none" rtlCol="0">
            <a:spAutoFit/>
          </a:bodyPr>
          <a:lstStyle/>
          <a:p>
            <a:r>
              <a:rPr lang="en-US" sz="2000" dirty="0">
                <a:solidFill>
                  <a:srgbClr val="FF0000"/>
                </a:solidFill>
              </a:rPr>
              <a:t>ND</a:t>
            </a:r>
          </a:p>
        </p:txBody>
      </p:sp>
      <p:cxnSp>
        <p:nvCxnSpPr>
          <p:cNvPr id="28" name="Straight Arrow Connector 79"/>
          <p:cNvCxnSpPr/>
          <p:nvPr/>
        </p:nvCxnSpPr>
        <p:spPr>
          <a:xfrm flipV="1">
            <a:off x="2984053" y="2457599"/>
            <a:ext cx="377777" cy="248022"/>
          </a:xfrm>
          <a:prstGeom prst="straightConnector1">
            <a:avLst/>
          </a:prstGeom>
          <a:ln>
            <a:solidFill>
              <a:schemeClr val="tx1"/>
            </a:solidFill>
            <a:tailEnd type="arrow"/>
          </a:ln>
        </p:spPr>
        <p:style>
          <a:lnRef idx="3">
            <a:schemeClr val="accent2"/>
          </a:lnRef>
          <a:fillRef idx="0">
            <a:schemeClr val="accent2"/>
          </a:fillRef>
          <a:effectRef idx="2">
            <a:schemeClr val="accent2"/>
          </a:effectRef>
          <a:fontRef idx="minor">
            <a:schemeClr val="tx1"/>
          </a:fontRef>
        </p:style>
      </p:cxnSp>
      <p:cxnSp>
        <p:nvCxnSpPr>
          <p:cNvPr id="29" name="Straight Arrow Connector 85"/>
          <p:cNvCxnSpPr/>
          <p:nvPr/>
        </p:nvCxnSpPr>
        <p:spPr>
          <a:xfrm rot="16200000" flipH="1">
            <a:off x="5796451" y="2634515"/>
            <a:ext cx="217728" cy="190500"/>
          </a:xfrm>
          <a:prstGeom prst="straightConnector1">
            <a:avLst/>
          </a:prstGeom>
          <a:ln>
            <a:solidFill>
              <a:schemeClr val="tx1"/>
            </a:solidFill>
            <a:tailEnd type="arrow"/>
          </a:ln>
        </p:spPr>
        <p:style>
          <a:lnRef idx="3">
            <a:schemeClr val="accent2"/>
          </a:lnRef>
          <a:fillRef idx="0">
            <a:schemeClr val="accent2"/>
          </a:fillRef>
          <a:effectRef idx="2">
            <a:schemeClr val="accent2"/>
          </a:effectRef>
          <a:fontRef idx="minor">
            <a:schemeClr val="tx1"/>
          </a:fontRef>
        </p:style>
      </p:cxnSp>
      <p:graphicFrame>
        <p:nvGraphicFramePr>
          <p:cNvPr id="30" name="Object 9"/>
          <p:cNvGraphicFramePr>
            <a:graphicFrameLocks noChangeAspect="1"/>
          </p:cNvGraphicFramePr>
          <p:nvPr>
            <p:extLst>
              <p:ext uri="{D42A27DB-BD31-4B8C-83A1-F6EECF244321}">
                <p14:modId xmlns:p14="http://schemas.microsoft.com/office/powerpoint/2010/main" val="684073297"/>
              </p:ext>
            </p:extLst>
          </p:nvPr>
        </p:nvGraphicFramePr>
        <p:xfrm>
          <a:off x="4322340" y="1333499"/>
          <a:ext cx="509588" cy="304800"/>
        </p:xfrm>
        <a:graphic>
          <a:graphicData uri="http://schemas.openxmlformats.org/presentationml/2006/ole">
            <mc:AlternateContent xmlns:mc="http://schemas.openxmlformats.org/markup-compatibility/2006">
              <mc:Choice xmlns:v="urn:schemas-microsoft-com:vml" Requires="v">
                <p:oleObj spid="_x0000_s9358" name="Equation" r:id="rId3" imgW="381000" imgH="228600" progId="">
                  <p:embed/>
                </p:oleObj>
              </mc:Choice>
              <mc:Fallback>
                <p:oleObj name="Equation" r:id="rId3" imgW="381000" imgH="228600" progId="">
                  <p:embed/>
                  <p:pic>
                    <p:nvPicPr>
                      <p:cNvPr id="0" name="Picture 7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340" y="1333499"/>
                        <a:ext cx="509588" cy="304800"/>
                      </a:xfrm>
                      <a:prstGeom prst="rect">
                        <a:avLst/>
                      </a:prstGeom>
                      <a:solidFill>
                        <a:schemeClr val="bg1"/>
                      </a:solidFill>
                    </p:spPr>
                  </p:pic>
                </p:oleObj>
              </mc:Fallback>
            </mc:AlternateContent>
          </a:graphicData>
        </a:graphic>
      </p:graphicFrame>
      <p:graphicFrame>
        <p:nvGraphicFramePr>
          <p:cNvPr id="31" name="Object 10"/>
          <p:cNvGraphicFramePr>
            <a:graphicFrameLocks noChangeAspect="1"/>
          </p:cNvGraphicFramePr>
          <p:nvPr>
            <p:extLst>
              <p:ext uri="{D42A27DB-BD31-4B8C-83A1-F6EECF244321}">
                <p14:modId xmlns:p14="http://schemas.microsoft.com/office/powerpoint/2010/main" val="2962815786"/>
              </p:ext>
            </p:extLst>
          </p:nvPr>
        </p:nvGraphicFramePr>
        <p:xfrm>
          <a:off x="5354215" y="1457324"/>
          <a:ext cx="525463" cy="304800"/>
        </p:xfrm>
        <a:graphic>
          <a:graphicData uri="http://schemas.openxmlformats.org/presentationml/2006/ole">
            <mc:AlternateContent xmlns:mc="http://schemas.openxmlformats.org/markup-compatibility/2006">
              <mc:Choice xmlns:v="urn:schemas-microsoft-com:vml" Requires="v">
                <p:oleObj spid="_x0000_s9359" name="Equation" r:id="rId5" imgW="393529" imgH="228501" progId="">
                  <p:embed/>
                </p:oleObj>
              </mc:Choice>
              <mc:Fallback>
                <p:oleObj name="Equation" r:id="rId5" imgW="393529" imgH="228501" progId="">
                  <p:embed/>
                  <p:pic>
                    <p:nvPicPr>
                      <p:cNvPr id="0" name="Picture 7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215" y="1457324"/>
                        <a:ext cx="525463" cy="304800"/>
                      </a:xfrm>
                      <a:prstGeom prst="rect">
                        <a:avLst/>
                      </a:prstGeom>
                      <a:solidFill>
                        <a:schemeClr val="bg1"/>
                      </a:solidFill>
                    </p:spPr>
                  </p:pic>
                </p:oleObj>
              </mc:Fallback>
            </mc:AlternateContent>
          </a:graphicData>
        </a:graphic>
      </p:graphicFrame>
      <p:graphicFrame>
        <p:nvGraphicFramePr>
          <p:cNvPr id="32" name="Object 11"/>
          <p:cNvGraphicFramePr>
            <a:graphicFrameLocks noChangeAspect="1"/>
          </p:cNvGraphicFramePr>
          <p:nvPr>
            <p:extLst>
              <p:ext uri="{D42A27DB-BD31-4B8C-83A1-F6EECF244321}">
                <p14:modId xmlns:p14="http://schemas.microsoft.com/office/powerpoint/2010/main" val="3659569566"/>
              </p:ext>
            </p:extLst>
          </p:nvPr>
        </p:nvGraphicFramePr>
        <p:xfrm>
          <a:off x="6305128" y="2066924"/>
          <a:ext cx="508000" cy="304800"/>
        </p:xfrm>
        <a:graphic>
          <a:graphicData uri="http://schemas.openxmlformats.org/presentationml/2006/ole">
            <mc:AlternateContent xmlns:mc="http://schemas.openxmlformats.org/markup-compatibility/2006">
              <mc:Choice xmlns:v="urn:schemas-microsoft-com:vml" Requires="v">
                <p:oleObj spid="_x0000_s9360" name="Equation" r:id="rId7" imgW="381000" imgH="228600" progId="">
                  <p:embed/>
                </p:oleObj>
              </mc:Choice>
              <mc:Fallback>
                <p:oleObj name="Equation" r:id="rId7" imgW="381000" imgH="228600" progId="">
                  <p:embed/>
                  <p:pic>
                    <p:nvPicPr>
                      <p:cNvPr id="0" name="Picture 7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5128" y="2066924"/>
                        <a:ext cx="508000" cy="304800"/>
                      </a:xfrm>
                      <a:prstGeom prst="rect">
                        <a:avLst/>
                      </a:prstGeom>
                      <a:solidFill>
                        <a:schemeClr val="bg1"/>
                      </a:solidFill>
                    </p:spPr>
                  </p:pic>
                </p:oleObj>
              </mc:Fallback>
            </mc:AlternateContent>
          </a:graphicData>
        </a:graphic>
      </p:graphicFrame>
      <p:graphicFrame>
        <p:nvGraphicFramePr>
          <p:cNvPr id="33" name="Object 12"/>
          <p:cNvGraphicFramePr>
            <a:graphicFrameLocks noChangeAspect="1"/>
          </p:cNvGraphicFramePr>
          <p:nvPr>
            <p:extLst>
              <p:ext uri="{D42A27DB-BD31-4B8C-83A1-F6EECF244321}">
                <p14:modId xmlns:p14="http://schemas.microsoft.com/office/powerpoint/2010/main" val="4251320436"/>
              </p:ext>
            </p:extLst>
          </p:nvPr>
        </p:nvGraphicFramePr>
        <p:xfrm>
          <a:off x="2223665" y="2027237"/>
          <a:ext cx="744538" cy="304800"/>
        </p:xfrm>
        <a:graphic>
          <a:graphicData uri="http://schemas.openxmlformats.org/presentationml/2006/ole">
            <mc:AlternateContent xmlns:mc="http://schemas.openxmlformats.org/markup-compatibility/2006">
              <mc:Choice xmlns:v="urn:schemas-microsoft-com:vml" Requires="v">
                <p:oleObj spid="_x0000_s9361" name="Equation" r:id="rId9" imgW="558800" imgH="228600" progId="">
                  <p:embed/>
                </p:oleObj>
              </mc:Choice>
              <mc:Fallback>
                <p:oleObj name="Equation" r:id="rId9" imgW="558800" imgH="228600" progId="">
                  <p:embed/>
                  <p:pic>
                    <p:nvPicPr>
                      <p:cNvPr id="0" name="Picture 7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3665" y="2027237"/>
                        <a:ext cx="744538" cy="304800"/>
                      </a:xfrm>
                      <a:prstGeom prst="rect">
                        <a:avLst/>
                      </a:prstGeom>
                      <a:solidFill>
                        <a:schemeClr val="bg1"/>
                      </a:solidFill>
                    </p:spPr>
                  </p:pic>
                </p:oleObj>
              </mc:Fallback>
            </mc:AlternateContent>
          </a:graphicData>
        </a:graphic>
      </p:graphicFrame>
      <p:graphicFrame>
        <p:nvGraphicFramePr>
          <p:cNvPr id="34" name="Object 13"/>
          <p:cNvGraphicFramePr>
            <a:graphicFrameLocks noChangeAspect="1"/>
          </p:cNvGraphicFramePr>
          <p:nvPr>
            <p:extLst>
              <p:ext uri="{D42A27DB-BD31-4B8C-83A1-F6EECF244321}">
                <p14:modId xmlns:p14="http://schemas.microsoft.com/office/powerpoint/2010/main" val="91516083"/>
              </p:ext>
            </p:extLst>
          </p:nvPr>
        </p:nvGraphicFramePr>
        <p:xfrm>
          <a:off x="3152353" y="1527174"/>
          <a:ext cx="642937" cy="304800"/>
        </p:xfrm>
        <a:graphic>
          <a:graphicData uri="http://schemas.openxmlformats.org/presentationml/2006/ole">
            <mc:AlternateContent xmlns:mc="http://schemas.openxmlformats.org/markup-compatibility/2006">
              <mc:Choice xmlns:v="urn:schemas-microsoft-com:vml" Requires="v">
                <p:oleObj spid="_x0000_s9362" name="Equation" r:id="rId11" imgW="482391" imgH="228501" progId="">
                  <p:embed/>
                </p:oleObj>
              </mc:Choice>
              <mc:Fallback>
                <p:oleObj name="Equation" r:id="rId11" imgW="482391" imgH="228501" progId="">
                  <p:embed/>
                  <p:pic>
                    <p:nvPicPr>
                      <p:cNvPr id="0" name="Picture 7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52353" y="1527174"/>
                        <a:ext cx="642937" cy="304800"/>
                      </a:xfrm>
                      <a:prstGeom prst="rect">
                        <a:avLst/>
                      </a:prstGeom>
                      <a:solidFill>
                        <a:schemeClr val="bg1"/>
                      </a:solidFill>
                    </p:spPr>
                  </p:pic>
                </p:oleObj>
              </mc:Fallback>
            </mc:AlternateContent>
          </a:graphicData>
        </a:graphic>
      </p:graphicFrame>
      <p:graphicFrame>
        <p:nvGraphicFramePr>
          <p:cNvPr id="35" name="Object 14"/>
          <p:cNvGraphicFramePr>
            <a:graphicFrameLocks noChangeAspect="1"/>
          </p:cNvGraphicFramePr>
          <p:nvPr>
            <p:extLst>
              <p:ext uri="{D42A27DB-BD31-4B8C-83A1-F6EECF244321}">
                <p14:modId xmlns:p14="http://schemas.microsoft.com/office/powerpoint/2010/main" val="1617294218"/>
              </p:ext>
            </p:extLst>
          </p:nvPr>
        </p:nvGraphicFramePr>
        <p:xfrm>
          <a:off x="4201690" y="1069746"/>
          <a:ext cx="762000" cy="304800"/>
        </p:xfrm>
        <a:graphic>
          <a:graphicData uri="http://schemas.openxmlformats.org/presentationml/2006/ole">
            <mc:AlternateContent xmlns:mc="http://schemas.openxmlformats.org/markup-compatibility/2006">
              <mc:Choice xmlns:v="urn:schemas-microsoft-com:vml" Requires="v">
                <p:oleObj spid="_x0000_s9363" name="Equation" r:id="rId13" imgW="571252" imgH="228501" progId="">
                  <p:embed/>
                </p:oleObj>
              </mc:Choice>
              <mc:Fallback>
                <p:oleObj name="Equation" r:id="rId13" imgW="571252" imgH="228501" progId="">
                  <p:embed/>
                  <p:pic>
                    <p:nvPicPr>
                      <p:cNvPr id="0" name="Picture 7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01690" y="1069746"/>
                        <a:ext cx="762000" cy="304800"/>
                      </a:xfrm>
                      <a:prstGeom prst="rect">
                        <a:avLst/>
                      </a:prstGeom>
                      <a:solidFill>
                        <a:schemeClr val="bg1"/>
                      </a:solidFill>
                    </p:spPr>
                  </p:pic>
                </p:oleObj>
              </mc:Fallback>
            </mc:AlternateContent>
          </a:graphicData>
        </a:graphic>
      </p:graphicFrame>
      <p:sp>
        <p:nvSpPr>
          <p:cNvPr id="36" name="TextBox 482"/>
          <p:cNvSpPr txBox="1"/>
          <p:nvPr/>
        </p:nvSpPr>
        <p:spPr>
          <a:xfrm>
            <a:off x="3276105" y="2448416"/>
            <a:ext cx="715260" cy="400110"/>
          </a:xfrm>
          <a:prstGeom prst="rect">
            <a:avLst/>
          </a:prstGeom>
          <a:noFill/>
        </p:spPr>
        <p:txBody>
          <a:bodyPr wrap="none" rtlCol="0">
            <a:spAutoFit/>
          </a:bodyPr>
          <a:lstStyle/>
          <a:p>
            <a:r>
              <a:rPr lang="en-US" sz="2000" dirty="0"/>
              <a:t>ND-1</a:t>
            </a:r>
          </a:p>
        </p:txBody>
      </p:sp>
      <p:cxnSp>
        <p:nvCxnSpPr>
          <p:cNvPr id="37" name="Straight Connector 36"/>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38" name="7 Imagen" descr="logo.png"/>
          <p:cNvPicPr>
            <a:picLocks noChangeAspect="1"/>
          </p:cNvPicPr>
          <p:nvPr/>
        </p:nvPicPr>
        <p:blipFill>
          <a:blip r:embed="rId15" cstate="print"/>
          <a:srcRect t="10667" r="2778" b="20000"/>
          <a:stretch>
            <a:fillRect/>
          </a:stretch>
        </p:blipFill>
        <p:spPr>
          <a:xfrm>
            <a:off x="0" y="1"/>
            <a:ext cx="1247555" cy="667264"/>
          </a:xfrm>
          <a:prstGeom prst="rect">
            <a:avLst/>
          </a:prstGeom>
        </p:spPr>
      </p:pic>
      <p:sp>
        <p:nvSpPr>
          <p:cNvPr id="39" name="TextBox 38"/>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40" name="Rectangle 39"/>
          <p:cNvSpPr/>
          <p:nvPr/>
        </p:nvSpPr>
        <p:spPr>
          <a:xfrm>
            <a:off x="447872" y="789253"/>
            <a:ext cx="8367882" cy="5890325"/>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147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3"/>
          <p:cNvSpPr txBox="1"/>
          <p:nvPr/>
        </p:nvSpPr>
        <p:spPr>
          <a:xfrm>
            <a:off x="3307298" y="1094237"/>
            <a:ext cx="1189493" cy="276999"/>
          </a:xfrm>
          <a:prstGeom prst="rect">
            <a:avLst/>
          </a:prstGeom>
          <a:noFill/>
        </p:spPr>
        <p:txBody>
          <a:bodyPr wrap="none" rtlCol="0">
            <a:spAutoFit/>
          </a:bodyPr>
          <a:lstStyle/>
          <a:p>
            <a:r>
              <a:rPr lang="en-US" sz="1200" dirty="0" err="1"/>
              <a:t>Driver_inwave.F</a:t>
            </a:r>
            <a:endParaRPr lang="en-US" sz="1200" dirty="0"/>
          </a:p>
        </p:txBody>
      </p:sp>
      <p:sp>
        <p:nvSpPr>
          <p:cNvPr id="3" name="TextBox 45"/>
          <p:cNvSpPr txBox="1"/>
          <p:nvPr/>
        </p:nvSpPr>
        <p:spPr>
          <a:xfrm>
            <a:off x="3316823" y="1689006"/>
            <a:ext cx="1574085" cy="276999"/>
          </a:xfrm>
          <a:prstGeom prst="rect">
            <a:avLst/>
          </a:prstGeom>
          <a:noFill/>
        </p:spPr>
        <p:txBody>
          <a:bodyPr wrap="none" rtlCol="0">
            <a:spAutoFit/>
          </a:bodyPr>
          <a:lstStyle/>
          <a:p>
            <a:r>
              <a:rPr lang="en-US" sz="1200" dirty="0" err="1"/>
              <a:t>mod_inwave_bound.F</a:t>
            </a:r>
            <a:endParaRPr lang="en-US" sz="1200" dirty="0"/>
          </a:p>
        </p:txBody>
      </p:sp>
      <p:sp>
        <p:nvSpPr>
          <p:cNvPr id="4" name="TextBox 46"/>
          <p:cNvSpPr txBox="1"/>
          <p:nvPr/>
        </p:nvSpPr>
        <p:spPr>
          <a:xfrm>
            <a:off x="3316823" y="1917606"/>
            <a:ext cx="1641475" cy="276999"/>
          </a:xfrm>
          <a:prstGeom prst="rect">
            <a:avLst/>
          </a:prstGeom>
          <a:noFill/>
        </p:spPr>
        <p:txBody>
          <a:bodyPr wrap="none" rtlCol="0">
            <a:spAutoFit/>
          </a:bodyPr>
          <a:lstStyle/>
          <a:p>
            <a:r>
              <a:rPr lang="en-US" sz="1200" dirty="0" err="1"/>
              <a:t>mod_inwave_params.F</a:t>
            </a:r>
            <a:endParaRPr lang="en-US" sz="1200" dirty="0"/>
          </a:p>
        </p:txBody>
      </p:sp>
      <p:sp>
        <p:nvSpPr>
          <p:cNvPr id="5" name="TextBox 48"/>
          <p:cNvSpPr txBox="1"/>
          <p:nvPr/>
        </p:nvSpPr>
        <p:spPr>
          <a:xfrm>
            <a:off x="4881650" y="1689006"/>
            <a:ext cx="1494640" cy="276999"/>
          </a:xfrm>
          <a:prstGeom prst="rect">
            <a:avLst/>
          </a:prstGeom>
          <a:noFill/>
        </p:spPr>
        <p:txBody>
          <a:bodyPr wrap="none" rtlCol="0">
            <a:spAutoFit/>
          </a:bodyPr>
          <a:lstStyle/>
          <a:p>
            <a:r>
              <a:rPr lang="en-US" sz="1200" dirty="0" err="1"/>
              <a:t>mod_inwave_swan.F</a:t>
            </a:r>
            <a:endParaRPr lang="en-US" sz="1200" dirty="0"/>
          </a:p>
        </p:txBody>
      </p:sp>
      <p:sp>
        <p:nvSpPr>
          <p:cNvPr id="6" name="TextBox 49"/>
          <p:cNvSpPr txBox="1"/>
          <p:nvPr/>
        </p:nvSpPr>
        <p:spPr>
          <a:xfrm>
            <a:off x="4890908" y="1901533"/>
            <a:ext cx="1431354" cy="276999"/>
          </a:xfrm>
          <a:prstGeom prst="rect">
            <a:avLst/>
          </a:prstGeom>
          <a:noFill/>
        </p:spPr>
        <p:txBody>
          <a:bodyPr wrap="none" rtlCol="0">
            <a:spAutoFit/>
          </a:bodyPr>
          <a:lstStyle/>
          <a:p>
            <a:r>
              <a:rPr lang="en-US" sz="1200" dirty="0" err="1"/>
              <a:t>mod_inwave_vars.F</a:t>
            </a:r>
            <a:endParaRPr lang="en-US" sz="1200" dirty="0"/>
          </a:p>
        </p:txBody>
      </p:sp>
      <p:sp>
        <p:nvSpPr>
          <p:cNvPr id="7" name="AutoShape 3"/>
          <p:cNvSpPr>
            <a:spLocks noChangeAspect="1" noChangeArrowheads="1" noTextEdit="1"/>
          </p:cNvSpPr>
          <p:nvPr/>
        </p:nvSpPr>
        <p:spPr bwMode="auto">
          <a:xfrm>
            <a:off x="1114985" y="1093694"/>
            <a:ext cx="2074863" cy="45672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8" name="Picture 5"/>
          <p:cNvPicPr>
            <a:picLocks noChangeAspect="1" noChangeArrowheads="1"/>
          </p:cNvPicPr>
          <p:nvPr/>
        </p:nvPicPr>
        <p:blipFill>
          <a:blip r:embed="rId2" cstate="print"/>
          <a:srcRect/>
          <a:stretch>
            <a:fillRect/>
          </a:stretch>
        </p:blipFill>
        <p:spPr bwMode="auto">
          <a:xfrm>
            <a:off x="1119748" y="2593881"/>
            <a:ext cx="1119188" cy="777875"/>
          </a:xfrm>
          <a:prstGeom prst="rect">
            <a:avLst/>
          </a:prstGeom>
          <a:noFill/>
          <a:ln w="9525">
            <a:noFill/>
            <a:miter lim="800000"/>
            <a:headEnd/>
            <a:tailEnd/>
          </a:ln>
        </p:spPr>
      </p:pic>
      <p:pic>
        <p:nvPicPr>
          <p:cNvPr id="9" name="Picture 6"/>
          <p:cNvPicPr>
            <a:picLocks noChangeAspect="1" noChangeArrowheads="1"/>
          </p:cNvPicPr>
          <p:nvPr/>
        </p:nvPicPr>
        <p:blipFill>
          <a:blip r:embed="rId3" cstate="print"/>
          <a:srcRect/>
          <a:stretch>
            <a:fillRect/>
          </a:stretch>
        </p:blipFill>
        <p:spPr bwMode="auto">
          <a:xfrm>
            <a:off x="2411974" y="2371631"/>
            <a:ext cx="768350" cy="534987"/>
          </a:xfrm>
          <a:prstGeom prst="rect">
            <a:avLst/>
          </a:prstGeom>
          <a:noFill/>
          <a:ln w="9525">
            <a:noFill/>
            <a:miter lim="800000"/>
            <a:headEnd/>
            <a:tailEnd/>
          </a:ln>
        </p:spPr>
      </p:pic>
      <p:sp>
        <p:nvSpPr>
          <p:cNvPr id="10" name="Freeform 7"/>
          <p:cNvSpPr>
            <a:spLocks noEditPoints="1"/>
          </p:cNvSpPr>
          <p:nvPr/>
        </p:nvSpPr>
        <p:spPr bwMode="auto">
          <a:xfrm>
            <a:off x="1451535" y="2916144"/>
            <a:ext cx="549275" cy="207962"/>
          </a:xfrm>
          <a:custGeom>
            <a:avLst/>
            <a:gdLst/>
            <a:ahLst/>
            <a:cxnLst>
              <a:cxn ang="0">
                <a:pos x="22" y="131"/>
              </a:cxn>
              <a:cxn ang="0">
                <a:pos x="13" y="131"/>
              </a:cxn>
              <a:cxn ang="0">
                <a:pos x="0" y="69"/>
              </a:cxn>
              <a:cxn ang="0">
                <a:pos x="9" y="66"/>
              </a:cxn>
              <a:cxn ang="0">
                <a:pos x="91" y="113"/>
              </a:cxn>
              <a:cxn ang="0">
                <a:pos x="87" y="116"/>
              </a:cxn>
              <a:cxn ang="0">
                <a:pos x="72" y="116"/>
              </a:cxn>
              <a:cxn ang="0">
                <a:pos x="41" y="75"/>
              </a:cxn>
              <a:cxn ang="0">
                <a:pos x="50" y="122"/>
              </a:cxn>
              <a:cxn ang="0">
                <a:pos x="44" y="125"/>
              </a:cxn>
              <a:cxn ang="0">
                <a:pos x="38" y="125"/>
              </a:cxn>
              <a:cxn ang="0">
                <a:pos x="38" y="60"/>
              </a:cxn>
              <a:cxn ang="0">
                <a:pos x="47" y="66"/>
              </a:cxn>
              <a:cxn ang="0">
                <a:pos x="75" y="97"/>
              </a:cxn>
              <a:cxn ang="0">
                <a:pos x="75" y="88"/>
              </a:cxn>
              <a:cxn ang="0">
                <a:pos x="69" y="53"/>
              </a:cxn>
              <a:cxn ang="0">
                <a:pos x="78" y="53"/>
              </a:cxn>
              <a:cxn ang="0">
                <a:pos x="172" y="97"/>
              </a:cxn>
              <a:cxn ang="0">
                <a:pos x="159" y="103"/>
              </a:cxn>
              <a:cxn ang="0">
                <a:pos x="134" y="63"/>
              </a:cxn>
              <a:cxn ang="0">
                <a:pos x="134" y="106"/>
              </a:cxn>
              <a:cxn ang="0">
                <a:pos x="119" y="110"/>
              </a:cxn>
              <a:cxn ang="0">
                <a:pos x="87" y="53"/>
              </a:cxn>
              <a:cxn ang="0">
                <a:pos x="100" y="47"/>
              </a:cxn>
              <a:cxn ang="0">
                <a:pos x="125" y="97"/>
              </a:cxn>
              <a:cxn ang="0">
                <a:pos x="125" y="44"/>
              </a:cxn>
              <a:cxn ang="0">
                <a:pos x="137" y="41"/>
              </a:cxn>
              <a:cxn ang="0">
                <a:pos x="162" y="88"/>
              </a:cxn>
              <a:cxn ang="0">
                <a:pos x="165" y="35"/>
              </a:cxn>
              <a:cxn ang="0">
                <a:pos x="175" y="35"/>
              </a:cxn>
              <a:cxn ang="0">
                <a:pos x="243" y="81"/>
              </a:cxn>
              <a:cxn ang="0">
                <a:pos x="234" y="88"/>
              </a:cxn>
              <a:cxn ang="0">
                <a:pos x="225" y="72"/>
              </a:cxn>
              <a:cxn ang="0">
                <a:pos x="197" y="94"/>
              </a:cxn>
              <a:cxn ang="0">
                <a:pos x="187" y="97"/>
              </a:cxn>
              <a:cxn ang="0">
                <a:pos x="194" y="28"/>
              </a:cxn>
              <a:cxn ang="0">
                <a:pos x="206" y="25"/>
              </a:cxn>
              <a:cxn ang="0">
                <a:pos x="243" y="78"/>
              </a:cxn>
              <a:cxn ang="0">
                <a:pos x="218" y="63"/>
              </a:cxn>
              <a:cxn ang="0">
                <a:pos x="278" y="78"/>
              </a:cxn>
              <a:cxn ang="0">
                <a:pos x="265" y="81"/>
              </a:cxn>
              <a:cxn ang="0">
                <a:pos x="259" y="78"/>
              </a:cxn>
              <a:cxn ang="0">
                <a:pos x="231" y="19"/>
              </a:cxn>
              <a:cxn ang="0">
                <a:pos x="240" y="19"/>
              </a:cxn>
              <a:cxn ang="0">
                <a:pos x="271" y="13"/>
              </a:cxn>
              <a:cxn ang="0">
                <a:pos x="281" y="10"/>
              </a:cxn>
              <a:cxn ang="0">
                <a:pos x="284" y="16"/>
              </a:cxn>
              <a:cxn ang="0">
                <a:pos x="346" y="63"/>
              </a:cxn>
              <a:cxn ang="0">
                <a:pos x="309" y="69"/>
              </a:cxn>
              <a:cxn ang="0">
                <a:pos x="300" y="7"/>
              </a:cxn>
              <a:cxn ang="0">
                <a:pos x="334" y="3"/>
              </a:cxn>
              <a:cxn ang="0">
                <a:pos x="334" y="10"/>
              </a:cxn>
              <a:cxn ang="0">
                <a:pos x="331" y="25"/>
              </a:cxn>
              <a:cxn ang="0">
                <a:pos x="334" y="32"/>
              </a:cxn>
              <a:cxn ang="0">
                <a:pos x="334" y="38"/>
              </a:cxn>
              <a:cxn ang="0">
                <a:pos x="343" y="53"/>
              </a:cxn>
              <a:cxn ang="0">
                <a:pos x="343" y="60"/>
              </a:cxn>
            </a:cxnLst>
            <a:rect l="0" t="0" r="r" b="b"/>
            <a:pathLst>
              <a:path w="346" h="131">
                <a:moveTo>
                  <a:pt x="25" y="128"/>
                </a:moveTo>
                <a:lnTo>
                  <a:pt x="25" y="128"/>
                </a:lnTo>
                <a:lnTo>
                  <a:pt x="22" y="131"/>
                </a:lnTo>
                <a:lnTo>
                  <a:pt x="22" y="131"/>
                </a:lnTo>
                <a:lnTo>
                  <a:pt x="19" y="131"/>
                </a:lnTo>
                <a:lnTo>
                  <a:pt x="16" y="131"/>
                </a:lnTo>
                <a:lnTo>
                  <a:pt x="13" y="131"/>
                </a:lnTo>
                <a:lnTo>
                  <a:pt x="13" y="131"/>
                </a:lnTo>
                <a:lnTo>
                  <a:pt x="13" y="131"/>
                </a:lnTo>
                <a:lnTo>
                  <a:pt x="0" y="72"/>
                </a:lnTo>
                <a:lnTo>
                  <a:pt x="0" y="69"/>
                </a:lnTo>
                <a:lnTo>
                  <a:pt x="0" y="69"/>
                </a:lnTo>
                <a:lnTo>
                  <a:pt x="3" y="69"/>
                </a:lnTo>
                <a:lnTo>
                  <a:pt x="6" y="66"/>
                </a:lnTo>
                <a:lnTo>
                  <a:pt x="9" y="66"/>
                </a:lnTo>
                <a:lnTo>
                  <a:pt x="9" y="66"/>
                </a:lnTo>
                <a:lnTo>
                  <a:pt x="13" y="66"/>
                </a:lnTo>
                <a:lnTo>
                  <a:pt x="13" y="69"/>
                </a:lnTo>
                <a:lnTo>
                  <a:pt x="25" y="128"/>
                </a:lnTo>
                <a:close/>
                <a:moveTo>
                  <a:pt x="91" y="113"/>
                </a:moveTo>
                <a:lnTo>
                  <a:pt x="91" y="113"/>
                </a:lnTo>
                <a:lnTo>
                  <a:pt x="91" y="116"/>
                </a:lnTo>
                <a:lnTo>
                  <a:pt x="87" y="116"/>
                </a:lnTo>
                <a:lnTo>
                  <a:pt x="87" y="116"/>
                </a:lnTo>
                <a:lnTo>
                  <a:pt x="81" y="119"/>
                </a:lnTo>
                <a:lnTo>
                  <a:pt x="78" y="119"/>
                </a:lnTo>
                <a:lnTo>
                  <a:pt x="75" y="119"/>
                </a:lnTo>
                <a:lnTo>
                  <a:pt x="72" y="116"/>
                </a:lnTo>
                <a:lnTo>
                  <a:pt x="69" y="113"/>
                </a:lnTo>
                <a:lnTo>
                  <a:pt x="47" y="85"/>
                </a:lnTo>
                <a:lnTo>
                  <a:pt x="44" y="81"/>
                </a:lnTo>
                <a:lnTo>
                  <a:pt x="41" y="75"/>
                </a:lnTo>
                <a:lnTo>
                  <a:pt x="41" y="75"/>
                </a:lnTo>
                <a:lnTo>
                  <a:pt x="41" y="81"/>
                </a:lnTo>
                <a:lnTo>
                  <a:pt x="44" y="91"/>
                </a:lnTo>
                <a:lnTo>
                  <a:pt x="50" y="122"/>
                </a:lnTo>
                <a:lnTo>
                  <a:pt x="50" y="122"/>
                </a:lnTo>
                <a:lnTo>
                  <a:pt x="50" y="125"/>
                </a:lnTo>
                <a:lnTo>
                  <a:pt x="47" y="125"/>
                </a:lnTo>
                <a:lnTo>
                  <a:pt x="44" y="125"/>
                </a:lnTo>
                <a:lnTo>
                  <a:pt x="41" y="125"/>
                </a:lnTo>
                <a:lnTo>
                  <a:pt x="41" y="125"/>
                </a:lnTo>
                <a:lnTo>
                  <a:pt x="41" y="125"/>
                </a:lnTo>
                <a:lnTo>
                  <a:pt x="38" y="125"/>
                </a:lnTo>
                <a:lnTo>
                  <a:pt x="28" y="69"/>
                </a:lnTo>
                <a:lnTo>
                  <a:pt x="28" y="63"/>
                </a:lnTo>
                <a:lnTo>
                  <a:pt x="31" y="63"/>
                </a:lnTo>
                <a:lnTo>
                  <a:pt x="38" y="60"/>
                </a:lnTo>
                <a:lnTo>
                  <a:pt x="41" y="60"/>
                </a:lnTo>
                <a:lnTo>
                  <a:pt x="44" y="60"/>
                </a:lnTo>
                <a:lnTo>
                  <a:pt x="47" y="63"/>
                </a:lnTo>
                <a:lnTo>
                  <a:pt x="47" y="66"/>
                </a:lnTo>
                <a:lnTo>
                  <a:pt x="66" y="88"/>
                </a:lnTo>
                <a:lnTo>
                  <a:pt x="69" y="91"/>
                </a:lnTo>
                <a:lnTo>
                  <a:pt x="72" y="94"/>
                </a:lnTo>
                <a:lnTo>
                  <a:pt x="75" y="97"/>
                </a:lnTo>
                <a:lnTo>
                  <a:pt x="78" y="100"/>
                </a:lnTo>
                <a:lnTo>
                  <a:pt x="78" y="100"/>
                </a:lnTo>
                <a:lnTo>
                  <a:pt x="75" y="94"/>
                </a:lnTo>
                <a:lnTo>
                  <a:pt x="75" y="88"/>
                </a:lnTo>
                <a:lnTo>
                  <a:pt x="69" y="56"/>
                </a:lnTo>
                <a:lnTo>
                  <a:pt x="69" y="56"/>
                </a:lnTo>
                <a:lnTo>
                  <a:pt x="69" y="53"/>
                </a:lnTo>
                <a:lnTo>
                  <a:pt x="69" y="53"/>
                </a:lnTo>
                <a:lnTo>
                  <a:pt x="72" y="53"/>
                </a:lnTo>
                <a:lnTo>
                  <a:pt x="75" y="53"/>
                </a:lnTo>
                <a:lnTo>
                  <a:pt x="78" y="53"/>
                </a:lnTo>
                <a:lnTo>
                  <a:pt x="78" y="53"/>
                </a:lnTo>
                <a:lnTo>
                  <a:pt x="78" y="53"/>
                </a:lnTo>
                <a:lnTo>
                  <a:pt x="91" y="113"/>
                </a:lnTo>
                <a:close/>
                <a:moveTo>
                  <a:pt x="172" y="97"/>
                </a:moveTo>
                <a:lnTo>
                  <a:pt x="172" y="97"/>
                </a:lnTo>
                <a:lnTo>
                  <a:pt x="172" y="100"/>
                </a:lnTo>
                <a:lnTo>
                  <a:pt x="169" y="100"/>
                </a:lnTo>
                <a:lnTo>
                  <a:pt x="165" y="100"/>
                </a:lnTo>
                <a:lnTo>
                  <a:pt x="159" y="103"/>
                </a:lnTo>
                <a:lnTo>
                  <a:pt x="156" y="103"/>
                </a:lnTo>
                <a:lnTo>
                  <a:pt x="156" y="100"/>
                </a:lnTo>
                <a:lnTo>
                  <a:pt x="153" y="100"/>
                </a:lnTo>
                <a:lnTo>
                  <a:pt x="134" y="63"/>
                </a:lnTo>
                <a:lnTo>
                  <a:pt x="134" y="63"/>
                </a:lnTo>
                <a:lnTo>
                  <a:pt x="134" y="103"/>
                </a:lnTo>
                <a:lnTo>
                  <a:pt x="134" y="106"/>
                </a:lnTo>
                <a:lnTo>
                  <a:pt x="134" y="106"/>
                </a:lnTo>
                <a:lnTo>
                  <a:pt x="131" y="110"/>
                </a:lnTo>
                <a:lnTo>
                  <a:pt x="125" y="110"/>
                </a:lnTo>
                <a:lnTo>
                  <a:pt x="122" y="110"/>
                </a:lnTo>
                <a:lnTo>
                  <a:pt x="119" y="110"/>
                </a:lnTo>
                <a:lnTo>
                  <a:pt x="116" y="110"/>
                </a:lnTo>
                <a:lnTo>
                  <a:pt x="116" y="106"/>
                </a:lnTo>
                <a:lnTo>
                  <a:pt x="91" y="53"/>
                </a:lnTo>
                <a:lnTo>
                  <a:pt x="87" y="53"/>
                </a:lnTo>
                <a:lnTo>
                  <a:pt x="91" y="50"/>
                </a:lnTo>
                <a:lnTo>
                  <a:pt x="91" y="50"/>
                </a:lnTo>
                <a:lnTo>
                  <a:pt x="94" y="47"/>
                </a:lnTo>
                <a:lnTo>
                  <a:pt x="100" y="47"/>
                </a:lnTo>
                <a:lnTo>
                  <a:pt x="100" y="47"/>
                </a:lnTo>
                <a:lnTo>
                  <a:pt x="103" y="47"/>
                </a:lnTo>
                <a:lnTo>
                  <a:pt x="103" y="50"/>
                </a:lnTo>
                <a:lnTo>
                  <a:pt x="125" y="97"/>
                </a:lnTo>
                <a:lnTo>
                  <a:pt x="125" y="97"/>
                </a:lnTo>
                <a:lnTo>
                  <a:pt x="125" y="44"/>
                </a:lnTo>
                <a:lnTo>
                  <a:pt x="125" y="44"/>
                </a:lnTo>
                <a:lnTo>
                  <a:pt x="125" y="44"/>
                </a:lnTo>
                <a:lnTo>
                  <a:pt x="128" y="41"/>
                </a:lnTo>
                <a:lnTo>
                  <a:pt x="131" y="41"/>
                </a:lnTo>
                <a:lnTo>
                  <a:pt x="134" y="41"/>
                </a:lnTo>
                <a:lnTo>
                  <a:pt x="137" y="41"/>
                </a:lnTo>
                <a:lnTo>
                  <a:pt x="140" y="41"/>
                </a:lnTo>
                <a:lnTo>
                  <a:pt x="140" y="41"/>
                </a:lnTo>
                <a:lnTo>
                  <a:pt x="162" y="88"/>
                </a:lnTo>
                <a:lnTo>
                  <a:pt x="162" y="88"/>
                </a:lnTo>
                <a:lnTo>
                  <a:pt x="162" y="38"/>
                </a:lnTo>
                <a:lnTo>
                  <a:pt x="162" y="35"/>
                </a:lnTo>
                <a:lnTo>
                  <a:pt x="165" y="35"/>
                </a:lnTo>
                <a:lnTo>
                  <a:pt x="165" y="35"/>
                </a:lnTo>
                <a:lnTo>
                  <a:pt x="169" y="32"/>
                </a:lnTo>
                <a:lnTo>
                  <a:pt x="172" y="32"/>
                </a:lnTo>
                <a:lnTo>
                  <a:pt x="175" y="32"/>
                </a:lnTo>
                <a:lnTo>
                  <a:pt x="175" y="35"/>
                </a:lnTo>
                <a:lnTo>
                  <a:pt x="175" y="38"/>
                </a:lnTo>
                <a:lnTo>
                  <a:pt x="172" y="97"/>
                </a:lnTo>
                <a:close/>
                <a:moveTo>
                  <a:pt x="243" y="78"/>
                </a:moveTo>
                <a:lnTo>
                  <a:pt x="243" y="81"/>
                </a:lnTo>
                <a:lnTo>
                  <a:pt x="243" y="85"/>
                </a:lnTo>
                <a:lnTo>
                  <a:pt x="243" y="85"/>
                </a:lnTo>
                <a:lnTo>
                  <a:pt x="240" y="85"/>
                </a:lnTo>
                <a:lnTo>
                  <a:pt x="234" y="88"/>
                </a:lnTo>
                <a:lnTo>
                  <a:pt x="234" y="88"/>
                </a:lnTo>
                <a:lnTo>
                  <a:pt x="231" y="88"/>
                </a:lnTo>
                <a:lnTo>
                  <a:pt x="231" y="85"/>
                </a:lnTo>
                <a:lnTo>
                  <a:pt x="225" y="72"/>
                </a:lnTo>
                <a:lnTo>
                  <a:pt x="200" y="78"/>
                </a:lnTo>
                <a:lnTo>
                  <a:pt x="200" y="91"/>
                </a:lnTo>
                <a:lnTo>
                  <a:pt x="200" y="94"/>
                </a:lnTo>
                <a:lnTo>
                  <a:pt x="197" y="94"/>
                </a:lnTo>
                <a:lnTo>
                  <a:pt x="197" y="94"/>
                </a:lnTo>
                <a:lnTo>
                  <a:pt x="194" y="94"/>
                </a:lnTo>
                <a:lnTo>
                  <a:pt x="187" y="97"/>
                </a:lnTo>
                <a:lnTo>
                  <a:pt x="187" y="97"/>
                </a:lnTo>
                <a:lnTo>
                  <a:pt x="187" y="94"/>
                </a:lnTo>
                <a:lnTo>
                  <a:pt x="187" y="91"/>
                </a:lnTo>
                <a:lnTo>
                  <a:pt x="194" y="32"/>
                </a:lnTo>
                <a:lnTo>
                  <a:pt x="194" y="28"/>
                </a:lnTo>
                <a:lnTo>
                  <a:pt x="197" y="28"/>
                </a:lnTo>
                <a:lnTo>
                  <a:pt x="197" y="28"/>
                </a:lnTo>
                <a:lnTo>
                  <a:pt x="203" y="25"/>
                </a:lnTo>
                <a:lnTo>
                  <a:pt x="206" y="25"/>
                </a:lnTo>
                <a:lnTo>
                  <a:pt x="209" y="25"/>
                </a:lnTo>
                <a:lnTo>
                  <a:pt x="209" y="25"/>
                </a:lnTo>
                <a:lnTo>
                  <a:pt x="212" y="28"/>
                </a:lnTo>
                <a:lnTo>
                  <a:pt x="243" y="78"/>
                </a:lnTo>
                <a:close/>
                <a:moveTo>
                  <a:pt x="203" y="38"/>
                </a:moveTo>
                <a:lnTo>
                  <a:pt x="203" y="38"/>
                </a:lnTo>
                <a:lnTo>
                  <a:pt x="200" y="69"/>
                </a:lnTo>
                <a:lnTo>
                  <a:pt x="218" y="63"/>
                </a:lnTo>
                <a:lnTo>
                  <a:pt x="203" y="38"/>
                </a:lnTo>
                <a:close/>
                <a:moveTo>
                  <a:pt x="278" y="75"/>
                </a:moveTo>
                <a:lnTo>
                  <a:pt x="278" y="75"/>
                </a:lnTo>
                <a:lnTo>
                  <a:pt x="278" y="78"/>
                </a:lnTo>
                <a:lnTo>
                  <a:pt x="275" y="78"/>
                </a:lnTo>
                <a:lnTo>
                  <a:pt x="271" y="78"/>
                </a:lnTo>
                <a:lnTo>
                  <a:pt x="268" y="78"/>
                </a:lnTo>
                <a:lnTo>
                  <a:pt x="265" y="81"/>
                </a:lnTo>
                <a:lnTo>
                  <a:pt x="262" y="81"/>
                </a:lnTo>
                <a:lnTo>
                  <a:pt x="262" y="81"/>
                </a:lnTo>
                <a:lnTo>
                  <a:pt x="262" y="78"/>
                </a:lnTo>
                <a:lnTo>
                  <a:pt x="259" y="78"/>
                </a:lnTo>
                <a:lnTo>
                  <a:pt x="231" y="25"/>
                </a:lnTo>
                <a:lnTo>
                  <a:pt x="228" y="22"/>
                </a:lnTo>
                <a:lnTo>
                  <a:pt x="228" y="22"/>
                </a:lnTo>
                <a:lnTo>
                  <a:pt x="231" y="19"/>
                </a:lnTo>
                <a:lnTo>
                  <a:pt x="234" y="19"/>
                </a:lnTo>
                <a:lnTo>
                  <a:pt x="237" y="19"/>
                </a:lnTo>
                <a:lnTo>
                  <a:pt x="240" y="19"/>
                </a:lnTo>
                <a:lnTo>
                  <a:pt x="240" y="19"/>
                </a:lnTo>
                <a:lnTo>
                  <a:pt x="243" y="19"/>
                </a:lnTo>
                <a:lnTo>
                  <a:pt x="268" y="66"/>
                </a:lnTo>
                <a:lnTo>
                  <a:pt x="268" y="66"/>
                </a:lnTo>
                <a:lnTo>
                  <a:pt x="271" y="13"/>
                </a:lnTo>
                <a:lnTo>
                  <a:pt x="275" y="13"/>
                </a:lnTo>
                <a:lnTo>
                  <a:pt x="275" y="13"/>
                </a:lnTo>
                <a:lnTo>
                  <a:pt x="275" y="10"/>
                </a:lnTo>
                <a:lnTo>
                  <a:pt x="281" y="10"/>
                </a:lnTo>
                <a:lnTo>
                  <a:pt x="284" y="10"/>
                </a:lnTo>
                <a:lnTo>
                  <a:pt x="284" y="10"/>
                </a:lnTo>
                <a:lnTo>
                  <a:pt x="287" y="13"/>
                </a:lnTo>
                <a:lnTo>
                  <a:pt x="284" y="16"/>
                </a:lnTo>
                <a:lnTo>
                  <a:pt x="278" y="75"/>
                </a:lnTo>
                <a:close/>
                <a:moveTo>
                  <a:pt x="343" y="60"/>
                </a:moveTo>
                <a:lnTo>
                  <a:pt x="346" y="60"/>
                </a:lnTo>
                <a:lnTo>
                  <a:pt x="346" y="63"/>
                </a:lnTo>
                <a:lnTo>
                  <a:pt x="343" y="63"/>
                </a:lnTo>
                <a:lnTo>
                  <a:pt x="343" y="63"/>
                </a:lnTo>
                <a:lnTo>
                  <a:pt x="312" y="69"/>
                </a:lnTo>
                <a:lnTo>
                  <a:pt x="309" y="69"/>
                </a:lnTo>
                <a:lnTo>
                  <a:pt x="306" y="66"/>
                </a:lnTo>
                <a:lnTo>
                  <a:pt x="296" y="13"/>
                </a:lnTo>
                <a:lnTo>
                  <a:pt x="296" y="7"/>
                </a:lnTo>
                <a:lnTo>
                  <a:pt x="300" y="7"/>
                </a:lnTo>
                <a:lnTo>
                  <a:pt x="331" y="0"/>
                </a:lnTo>
                <a:lnTo>
                  <a:pt x="331" y="0"/>
                </a:lnTo>
                <a:lnTo>
                  <a:pt x="331" y="0"/>
                </a:lnTo>
                <a:lnTo>
                  <a:pt x="334" y="3"/>
                </a:lnTo>
                <a:lnTo>
                  <a:pt x="334" y="3"/>
                </a:lnTo>
                <a:lnTo>
                  <a:pt x="334" y="7"/>
                </a:lnTo>
                <a:lnTo>
                  <a:pt x="334" y="10"/>
                </a:lnTo>
                <a:lnTo>
                  <a:pt x="334" y="10"/>
                </a:lnTo>
                <a:lnTo>
                  <a:pt x="334" y="10"/>
                </a:lnTo>
                <a:lnTo>
                  <a:pt x="309" y="16"/>
                </a:lnTo>
                <a:lnTo>
                  <a:pt x="312" y="32"/>
                </a:lnTo>
                <a:lnTo>
                  <a:pt x="331" y="25"/>
                </a:lnTo>
                <a:lnTo>
                  <a:pt x="334" y="25"/>
                </a:lnTo>
                <a:lnTo>
                  <a:pt x="334" y="28"/>
                </a:lnTo>
                <a:lnTo>
                  <a:pt x="334" y="28"/>
                </a:lnTo>
                <a:lnTo>
                  <a:pt x="334" y="32"/>
                </a:lnTo>
                <a:lnTo>
                  <a:pt x="337" y="35"/>
                </a:lnTo>
                <a:lnTo>
                  <a:pt x="337" y="35"/>
                </a:lnTo>
                <a:lnTo>
                  <a:pt x="334" y="35"/>
                </a:lnTo>
                <a:lnTo>
                  <a:pt x="334" y="38"/>
                </a:lnTo>
                <a:lnTo>
                  <a:pt x="315" y="41"/>
                </a:lnTo>
                <a:lnTo>
                  <a:pt x="318" y="60"/>
                </a:lnTo>
                <a:lnTo>
                  <a:pt x="343" y="53"/>
                </a:lnTo>
                <a:lnTo>
                  <a:pt x="343" y="53"/>
                </a:lnTo>
                <a:lnTo>
                  <a:pt x="343" y="53"/>
                </a:lnTo>
                <a:lnTo>
                  <a:pt x="343" y="56"/>
                </a:lnTo>
                <a:lnTo>
                  <a:pt x="343" y="60"/>
                </a:lnTo>
                <a:lnTo>
                  <a:pt x="343" y="6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8"/>
          <p:cNvSpPr>
            <a:spLocks noChangeArrowheads="1"/>
          </p:cNvSpPr>
          <p:nvPr/>
        </p:nvSpPr>
        <p:spPr bwMode="auto">
          <a:xfrm flipH="1">
            <a:off x="2197977" y="1400080"/>
            <a:ext cx="45719" cy="3216276"/>
          </a:xfrm>
          <a:prstGeom prst="rect">
            <a:avLst/>
          </a:prstGeom>
          <a:solidFill>
            <a:srgbClr val="4A7EBB"/>
          </a:solidFill>
          <a:ln w="0">
            <a:solidFill>
              <a:srgbClr val="4A7EB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9"/>
          <p:cNvSpPr>
            <a:spLocks noChangeArrowheads="1"/>
          </p:cNvSpPr>
          <p:nvPr/>
        </p:nvSpPr>
        <p:spPr bwMode="auto">
          <a:xfrm>
            <a:off x="2051610" y="2951069"/>
            <a:ext cx="192088" cy="4762"/>
          </a:xfrm>
          <a:prstGeom prst="rect">
            <a:avLst/>
          </a:prstGeom>
          <a:solidFill>
            <a:srgbClr val="4A7EBB"/>
          </a:solidFill>
          <a:ln w="0">
            <a:solidFill>
              <a:srgbClr val="4A7EB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10"/>
          <p:cNvSpPr>
            <a:spLocks noChangeArrowheads="1"/>
          </p:cNvSpPr>
          <p:nvPr/>
        </p:nvSpPr>
        <p:spPr bwMode="auto">
          <a:xfrm>
            <a:off x="2238935" y="1395319"/>
            <a:ext cx="133350" cy="4762"/>
          </a:xfrm>
          <a:prstGeom prst="rect">
            <a:avLst/>
          </a:prstGeom>
          <a:solidFill>
            <a:srgbClr val="4A7EBB"/>
          </a:solidFill>
          <a:ln w="0">
            <a:solidFill>
              <a:srgbClr val="4A7EB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2243698" y="2020794"/>
            <a:ext cx="139700" cy="9525"/>
          </a:xfrm>
          <a:custGeom>
            <a:avLst/>
            <a:gdLst/>
            <a:ahLst/>
            <a:cxnLst>
              <a:cxn ang="0">
                <a:pos x="0" y="0"/>
              </a:cxn>
              <a:cxn ang="0">
                <a:pos x="88" y="3"/>
              </a:cxn>
              <a:cxn ang="0">
                <a:pos x="88" y="6"/>
              </a:cxn>
              <a:cxn ang="0">
                <a:pos x="0" y="3"/>
              </a:cxn>
              <a:cxn ang="0">
                <a:pos x="0" y="0"/>
              </a:cxn>
            </a:cxnLst>
            <a:rect l="0" t="0" r="r" b="b"/>
            <a:pathLst>
              <a:path w="88" h="6">
                <a:moveTo>
                  <a:pt x="0" y="0"/>
                </a:moveTo>
                <a:lnTo>
                  <a:pt x="88" y="3"/>
                </a:lnTo>
                <a:lnTo>
                  <a:pt x="88" y="6"/>
                </a:lnTo>
                <a:lnTo>
                  <a:pt x="0" y="3"/>
                </a:lnTo>
                <a:lnTo>
                  <a:pt x="0" y="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5" name="Picture 12"/>
          <p:cNvPicPr>
            <a:picLocks noChangeAspect="1" noChangeArrowheads="1"/>
          </p:cNvPicPr>
          <p:nvPr/>
        </p:nvPicPr>
        <p:blipFill>
          <a:blip r:embed="rId4" cstate="print"/>
          <a:srcRect/>
          <a:stretch>
            <a:fillRect/>
          </a:stretch>
        </p:blipFill>
        <p:spPr bwMode="auto">
          <a:xfrm>
            <a:off x="2407210" y="1119094"/>
            <a:ext cx="773113" cy="534987"/>
          </a:xfrm>
          <a:prstGeom prst="rect">
            <a:avLst/>
          </a:prstGeom>
          <a:noFill/>
          <a:ln w="9525">
            <a:noFill/>
            <a:miter lim="800000"/>
            <a:headEnd/>
            <a:tailEnd/>
          </a:ln>
        </p:spPr>
      </p:pic>
      <p:sp>
        <p:nvSpPr>
          <p:cNvPr id="16" name="Freeform 13"/>
          <p:cNvSpPr>
            <a:spLocks noEditPoints="1"/>
          </p:cNvSpPr>
          <p:nvPr/>
        </p:nvSpPr>
        <p:spPr bwMode="auto">
          <a:xfrm>
            <a:off x="2650098" y="1355631"/>
            <a:ext cx="327025" cy="100012"/>
          </a:xfrm>
          <a:custGeom>
            <a:avLst/>
            <a:gdLst/>
            <a:ahLst/>
            <a:cxnLst>
              <a:cxn ang="0">
                <a:pos x="16" y="63"/>
              </a:cxn>
              <a:cxn ang="0">
                <a:pos x="0" y="25"/>
              </a:cxn>
              <a:cxn ang="0">
                <a:pos x="31" y="32"/>
              </a:cxn>
              <a:cxn ang="0">
                <a:pos x="22" y="32"/>
              </a:cxn>
              <a:cxn ang="0">
                <a:pos x="16" y="57"/>
              </a:cxn>
              <a:cxn ang="0">
                <a:pos x="25" y="41"/>
              </a:cxn>
              <a:cxn ang="0">
                <a:pos x="65" y="57"/>
              </a:cxn>
              <a:cxn ang="0">
                <a:pos x="56" y="47"/>
              </a:cxn>
              <a:cxn ang="0">
                <a:pos x="47" y="41"/>
              </a:cxn>
              <a:cxn ang="0">
                <a:pos x="44" y="57"/>
              </a:cxn>
              <a:cxn ang="0">
                <a:pos x="37" y="22"/>
              </a:cxn>
              <a:cxn ang="0">
                <a:pos x="53" y="19"/>
              </a:cxn>
              <a:cxn ang="0">
                <a:pos x="62" y="32"/>
              </a:cxn>
              <a:cxn ang="0">
                <a:pos x="59" y="41"/>
              </a:cxn>
              <a:cxn ang="0">
                <a:pos x="69" y="53"/>
              </a:cxn>
              <a:cxn ang="0">
                <a:pos x="50" y="25"/>
              </a:cxn>
              <a:cxn ang="0">
                <a:pos x="53" y="35"/>
              </a:cxn>
              <a:cxn ang="0">
                <a:pos x="84" y="50"/>
              </a:cxn>
              <a:cxn ang="0">
                <a:pos x="78" y="53"/>
              </a:cxn>
              <a:cxn ang="0">
                <a:pos x="72" y="16"/>
              </a:cxn>
              <a:cxn ang="0">
                <a:pos x="78" y="16"/>
              </a:cxn>
              <a:cxn ang="0">
                <a:pos x="109" y="47"/>
              </a:cxn>
              <a:cxn ang="0">
                <a:pos x="100" y="50"/>
              </a:cxn>
              <a:cxn ang="0">
                <a:pos x="84" y="16"/>
              </a:cxn>
              <a:cxn ang="0">
                <a:pos x="87" y="13"/>
              </a:cxn>
              <a:cxn ang="0">
                <a:pos x="103" y="41"/>
              </a:cxn>
              <a:cxn ang="0">
                <a:pos x="112" y="10"/>
              </a:cxn>
              <a:cxn ang="0">
                <a:pos x="109" y="47"/>
              </a:cxn>
              <a:cxn ang="0">
                <a:pos x="147" y="44"/>
              </a:cxn>
              <a:cxn ang="0">
                <a:pos x="122" y="10"/>
              </a:cxn>
              <a:cxn ang="0">
                <a:pos x="140" y="10"/>
              </a:cxn>
              <a:cxn ang="0">
                <a:pos x="140" y="13"/>
              </a:cxn>
              <a:cxn ang="0">
                <a:pos x="140" y="22"/>
              </a:cxn>
              <a:cxn ang="0">
                <a:pos x="140" y="28"/>
              </a:cxn>
              <a:cxn ang="0">
                <a:pos x="147" y="38"/>
              </a:cxn>
              <a:cxn ang="0">
                <a:pos x="181" y="38"/>
              </a:cxn>
              <a:cxn ang="0">
                <a:pos x="175" y="41"/>
              </a:cxn>
              <a:cxn ang="0">
                <a:pos x="165" y="28"/>
              </a:cxn>
              <a:cxn ang="0">
                <a:pos x="159" y="41"/>
              </a:cxn>
              <a:cxn ang="0">
                <a:pos x="156" y="44"/>
              </a:cxn>
              <a:cxn ang="0">
                <a:pos x="150" y="7"/>
              </a:cxn>
              <a:cxn ang="0">
                <a:pos x="168" y="4"/>
              </a:cxn>
              <a:cxn ang="0">
                <a:pos x="175" y="19"/>
              </a:cxn>
              <a:cxn ang="0">
                <a:pos x="175" y="28"/>
              </a:cxn>
              <a:cxn ang="0">
                <a:pos x="181" y="38"/>
              </a:cxn>
              <a:cxn ang="0">
                <a:pos x="159" y="10"/>
              </a:cxn>
              <a:cxn ang="0">
                <a:pos x="165" y="19"/>
              </a:cxn>
              <a:cxn ang="0">
                <a:pos x="206" y="28"/>
              </a:cxn>
              <a:cxn ang="0">
                <a:pos x="187" y="38"/>
              </a:cxn>
              <a:cxn ang="0">
                <a:pos x="184" y="32"/>
              </a:cxn>
              <a:cxn ang="0">
                <a:pos x="187" y="32"/>
              </a:cxn>
              <a:cxn ang="0">
                <a:pos x="200" y="28"/>
              </a:cxn>
              <a:cxn ang="0">
                <a:pos x="190" y="22"/>
              </a:cxn>
              <a:cxn ang="0">
                <a:pos x="181" y="7"/>
              </a:cxn>
              <a:cxn ang="0">
                <a:pos x="197" y="0"/>
              </a:cxn>
              <a:cxn ang="0">
                <a:pos x="203" y="4"/>
              </a:cxn>
              <a:cxn ang="0">
                <a:pos x="203" y="7"/>
              </a:cxn>
              <a:cxn ang="0">
                <a:pos x="190" y="7"/>
              </a:cxn>
              <a:cxn ang="0">
                <a:pos x="193" y="13"/>
              </a:cxn>
              <a:cxn ang="0">
                <a:pos x="206" y="22"/>
              </a:cxn>
            </a:cxnLst>
            <a:rect l="0" t="0" r="r" b="b"/>
            <a:pathLst>
              <a:path w="206" h="63">
                <a:moveTo>
                  <a:pt x="31" y="41"/>
                </a:moveTo>
                <a:lnTo>
                  <a:pt x="31" y="47"/>
                </a:lnTo>
                <a:lnTo>
                  <a:pt x="28" y="57"/>
                </a:lnTo>
                <a:lnTo>
                  <a:pt x="25" y="60"/>
                </a:lnTo>
                <a:lnTo>
                  <a:pt x="16" y="63"/>
                </a:lnTo>
                <a:lnTo>
                  <a:pt x="6" y="63"/>
                </a:lnTo>
                <a:lnTo>
                  <a:pt x="6" y="63"/>
                </a:lnTo>
                <a:lnTo>
                  <a:pt x="3" y="60"/>
                </a:lnTo>
                <a:lnTo>
                  <a:pt x="0" y="28"/>
                </a:lnTo>
                <a:lnTo>
                  <a:pt x="0" y="25"/>
                </a:lnTo>
                <a:lnTo>
                  <a:pt x="0" y="25"/>
                </a:lnTo>
                <a:lnTo>
                  <a:pt x="12" y="25"/>
                </a:lnTo>
                <a:lnTo>
                  <a:pt x="19" y="25"/>
                </a:lnTo>
                <a:lnTo>
                  <a:pt x="25" y="28"/>
                </a:lnTo>
                <a:lnTo>
                  <a:pt x="31" y="32"/>
                </a:lnTo>
                <a:lnTo>
                  <a:pt x="31" y="41"/>
                </a:lnTo>
                <a:lnTo>
                  <a:pt x="31" y="41"/>
                </a:lnTo>
                <a:close/>
                <a:moveTo>
                  <a:pt x="25" y="41"/>
                </a:moveTo>
                <a:lnTo>
                  <a:pt x="25" y="35"/>
                </a:lnTo>
                <a:lnTo>
                  <a:pt x="22" y="32"/>
                </a:lnTo>
                <a:lnTo>
                  <a:pt x="16" y="32"/>
                </a:lnTo>
                <a:lnTo>
                  <a:pt x="12" y="32"/>
                </a:lnTo>
                <a:lnTo>
                  <a:pt x="6" y="32"/>
                </a:lnTo>
                <a:lnTo>
                  <a:pt x="12" y="57"/>
                </a:lnTo>
                <a:lnTo>
                  <a:pt x="16" y="57"/>
                </a:lnTo>
                <a:lnTo>
                  <a:pt x="19" y="53"/>
                </a:lnTo>
                <a:lnTo>
                  <a:pt x="22" y="50"/>
                </a:lnTo>
                <a:lnTo>
                  <a:pt x="25" y="47"/>
                </a:lnTo>
                <a:lnTo>
                  <a:pt x="25" y="41"/>
                </a:lnTo>
                <a:lnTo>
                  <a:pt x="25" y="41"/>
                </a:lnTo>
                <a:close/>
                <a:moveTo>
                  <a:pt x="69" y="53"/>
                </a:moveTo>
                <a:lnTo>
                  <a:pt x="69" y="53"/>
                </a:lnTo>
                <a:lnTo>
                  <a:pt x="69" y="53"/>
                </a:lnTo>
                <a:lnTo>
                  <a:pt x="65" y="53"/>
                </a:lnTo>
                <a:lnTo>
                  <a:pt x="65" y="57"/>
                </a:lnTo>
                <a:lnTo>
                  <a:pt x="62" y="57"/>
                </a:lnTo>
                <a:lnTo>
                  <a:pt x="62" y="57"/>
                </a:lnTo>
                <a:lnTo>
                  <a:pt x="62" y="53"/>
                </a:lnTo>
                <a:lnTo>
                  <a:pt x="59" y="53"/>
                </a:lnTo>
                <a:lnTo>
                  <a:pt x="56" y="47"/>
                </a:lnTo>
                <a:lnTo>
                  <a:pt x="56" y="44"/>
                </a:lnTo>
                <a:lnTo>
                  <a:pt x="53" y="41"/>
                </a:lnTo>
                <a:lnTo>
                  <a:pt x="50" y="41"/>
                </a:lnTo>
                <a:lnTo>
                  <a:pt x="50" y="41"/>
                </a:lnTo>
                <a:lnTo>
                  <a:pt x="47" y="41"/>
                </a:lnTo>
                <a:lnTo>
                  <a:pt x="50" y="57"/>
                </a:lnTo>
                <a:lnTo>
                  <a:pt x="50" y="57"/>
                </a:lnTo>
                <a:lnTo>
                  <a:pt x="47" y="57"/>
                </a:lnTo>
                <a:lnTo>
                  <a:pt x="47" y="57"/>
                </a:lnTo>
                <a:lnTo>
                  <a:pt x="44" y="57"/>
                </a:lnTo>
                <a:lnTo>
                  <a:pt x="44" y="57"/>
                </a:lnTo>
                <a:lnTo>
                  <a:pt x="41" y="57"/>
                </a:lnTo>
                <a:lnTo>
                  <a:pt x="41" y="57"/>
                </a:lnTo>
                <a:lnTo>
                  <a:pt x="41" y="57"/>
                </a:lnTo>
                <a:lnTo>
                  <a:pt x="37" y="22"/>
                </a:lnTo>
                <a:lnTo>
                  <a:pt x="37" y="22"/>
                </a:lnTo>
                <a:lnTo>
                  <a:pt x="37" y="19"/>
                </a:lnTo>
                <a:lnTo>
                  <a:pt x="47" y="19"/>
                </a:lnTo>
                <a:lnTo>
                  <a:pt x="50" y="19"/>
                </a:lnTo>
                <a:lnTo>
                  <a:pt x="53" y="19"/>
                </a:lnTo>
                <a:lnTo>
                  <a:pt x="56" y="19"/>
                </a:lnTo>
                <a:lnTo>
                  <a:pt x="59" y="22"/>
                </a:lnTo>
                <a:lnTo>
                  <a:pt x="62" y="22"/>
                </a:lnTo>
                <a:lnTo>
                  <a:pt x="62" y="28"/>
                </a:lnTo>
                <a:lnTo>
                  <a:pt x="62" y="32"/>
                </a:lnTo>
                <a:lnTo>
                  <a:pt x="62" y="35"/>
                </a:lnTo>
                <a:lnTo>
                  <a:pt x="59" y="38"/>
                </a:lnTo>
                <a:lnTo>
                  <a:pt x="56" y="38"/>
                </a:lnTo>
                <a:lnTo>
                  <a:pt x="59" y="38"/>
                </a:lnTo>
                <a:lnTo>
                  <a:pt x="59" y="41"/>
                </a:lnTo>
                <a:lnTo>
                  <a:pt x="62" y="41"/>
                </a:lnTo>
                <a:lnTo>
                  <a:pt x="62" y="44"/>
                </a:lnTo>
                <a:lnTo>
                  <a:pt x="69" y="50"/>
                </a:lnTo>
                <a:lnTo>
                  <a:pt x="69" y="53"/>
                </a:lnTo>
                <a:lnTo>
                  <a:pt x="69" y="53"/>
                </a:lnTo>
                <a:lnTo>
                  <a:pt x="69" y="53"/>
                </a:lnTo>
                <a:close/>
                <a:moveTo>
                  <a:pt x="56" y="28"/>
                </a:moveTo>
                <a:lnTo>
                  <a:pt x="53" y="25"/>
                </a:lnTo>
                <a:lnTo>
                  <a:pt x="50" y="25"/>
                </a:lnTo>
                <a:lnTo>
                  <a:pt x="50" y="25"/>
                </a:lnTo>
                <a:lnTo>
                  <a:pt x="47" y="25"/>
                </a:lnTo>
                <a:lnTo>
                  <a:pt x="44" y="25"/>
                </a:lnTo>
                <a:lnTo>
                  <a:pt x="47" y="35"/>
                </a:lnTo>
                <a:lnTo>
                  <a:pt x="50" y="35"/>
                </a:lnTo>
                <a:lnTo>
                  <a:pt x="53" y="35"/>
                </a:lnTo>
                <a:lnTo>
                  <a:pt x="53" y="35"/>
                </a:lnTo>
                <a:lnTo>
                  <a:pt x="56" y="32"/>
                </a:lnTo>
                <a:lnTo>
                  <a:pt x="56" y="28"/>
                </a:lnTo>
                <a:lnTo>
                  <a:pt x="56" y="28"/>
                </a:lnTo>
                <a:close/>
                <a:moveTo>
                  <a:pt x="84" y="50"/>
                </a:moveTo>
                <a:lnTo>
                  <a:pt x="81" y="53"/>
                </a:lnTo>
                <a:lnTo>
                  <a:pt x="81" y="53"/>
                </a:lnTo>
                <a:lnTo>
                  <a:pt x="81" y="53"/>
                </a:lnTo>
                <a:lnTo>
                  <a:pt x="78" y="53"/>
                </a:lnTo>
                <a:lnTo>
                  <a:pt x="78" y="53"/>
                </a:lnTo>
                <a:lnTo>
                  <a:pt x="75" y="53"/>
                </a:lnTo>
                <a:lnTo>
                  <a:pt x="75" y="53"/>
                </a:lnTo>
                <a:lnTo>
                  <a:pt x="75" y="53"/>
                </a:lnTo>
                <a:lnTo>
                  <a:pt x="72" y="16"/>
                </a:lnTo>
                <a:lnTo>
                  <a:pt x="72" y="16"/>
                </a:lnTo>
                <a:lnTo>
                  <a:pt x="72" y="16"/>
                </a:lnTo>
                <a:lnTo>
                  <a:pt x="72" y="16"/>
                </a:lnTo>
                <a:lnTo>
                  <a:pt x="75" y="16"/>
                </a:lnTo>
                <a:lnTo>
                  <a:pt x="75" y="16"/>
                </a:lnTo>
                <a:lnTo>
                  <a:pt x="78" y="16"/>
                </a:lnTo>
                <a:lnTo>
                  <a:pt x="78" y="16"/>
                </a:lnTo>
                <a:lnTo>
                  <a:pt x="78" y="16"/>
                </a:lnTo>
                <a:lnTo>
                  <a:pt x="84" y="50"/>
                </a:lnTo>
                <a:close/>
                <a:moveTo>
                  <a:pt x="109" y="47"/>
                </a:moveTo>
                <a:lnTo>
                  <a:pt x="109" y="47"/>
                </a:lnTo>
                <a:lnTo>
                  <a:pt x="109" y="50"/>
                </a:lnTo>
                <a:lnTo>
                  <a:pt x="106" y="50"/>
                </a:lnTo>
                <a:lnTo>
                  <a:pt x="103" y="50"/>
                </a:lnTo>
                <a:lnTo>
                  <a:pt x="103" y="50"/>
                </a:lnTo>
                <a:lnTo>
                  <a:pt x="100" y="50"/>
                </a:lnTo>
                <a:lnTo>
                  <a:pt x="100" y="50"/>
                </a:lnTo>
                <a:lnTo>
                  <a:pt x="100" y="50"/>
                </a:lnTo>
                <a:lnTo>
                  <a:pt x="100" y="50"/>
                </a:lnTo>
                <a:lnTo>
                  <a:pt x="100" y="50"/>
                </a:lnTo>
                <a:lnTo>
                  <a:pt x="84" y="16"/>
                </a:lnTo>
                <a:lnTo>
                  <a:pt x="84" y="16"/>
                </a:lnTo>
                <a:lnTo>
                  <a:pt x="84" y="16"/>
                </a:lnTo>
                <a:lnTo>
                  <a:pt x="84" y="13"/>
                </a:lnTo>
                <a:lnTo>
                  <a:pt x="87" y="13"/>
                </a:lnTo>
                <a:lnTo>
                  <a:pt x="87" y="13"/>
                </a:lnTo>
                <a:lnTo>
                  <a:pt x="90" y="13"/>
                </a:lnTo>
                <a:lnTo>
                  <a:pt x="90" y="13"/>
                </a:lnTo>
                <a:lnTo>
                  <a:pt x="90" y="16"/>
                </a:lnTo>
                <a:lnTo>
                  <a:pt x="103" y="41"/>
                </a:lnTo>
                <a:lnTo>
                  <a:pt x="103" y="41"/>
                </a:lnTo>
                <a:lnTo>
                  <a:pt x="109" y="13"/>
                </a:lnTo>
                <a:lnTo>
                  <a:pt x="109" y="13"/>
                </a:lnTo>
                <a:lnTo>
                  <a:pt x="109" y="10"/>
                </a:lnTo>
                <a:lnTo>
                  <a:pt x="109" y="10"/>
                </a:lnTo>
                <a:lnTo>
                  <a:pt x="112" y="10"/>
                </a:lnTo>
                <a:lnTo>
                  <a:pt x="115" y="10"/>
                </a:lnTo>
                <a:lnTo>
                  <a:pt x="115" y="10"/>
                </a:lnTo>
                <a:lnTo>
                  <a:pt x="115" y="13"/>
                </a:lnTo>
                <a:lnTo>
                  <a:pt x="115" y="13"/>
                </a:lnTo>
                <a:lnTo>
                  <a:pt x="109" y="47"/>
                </a:lnTo>
                <a:close/>
                <a:moveTo>
                  <a:pt x="147" y="41"/>
                </a:moveTo>
                <a:lnTo>
                  <a:pt x="147" y="41"/>
                </a:lnTo>
                <a:lnTo>
                  <a:pt x="147" y="44"/>
                </a:lnTo>
                <a:lnTo>
                  <a:pt x="147" y="44"/>
                </a:lnTo>
                <a:lnTo>
                  <a:pt x="147" y="44"/>
                </a:lnTo>
                <a:lnTo>
                  <a:pt x="128" y="47"/>
                </a:lnTo>
                <a:lnTo>
                  <a:pt x="125" y="47"/>
                </a:lnTo>
                <a:lnTo>
                  <a:pt x="125" y="44"/>
                </a:lnTo>
                <a:lnTo>
                  <a:pt x="122" y="13"/>
                </a:lnTo>
                <a:lnTo>
                  <a:pt x="122" y="10"/>
                </a:lnTo>
                <a:lnTo>
                  <a:pt x="122" y="10"/>
                </a:lnTo>
                <a:lnTo>
                  <a:pt x="140" y="7"/>
                </a:lnTo>
                <a:lnTo>
                  <a:pt x="140" y="7"/>
                </a:lnTo>
                <a:lnTo>
                  <a:pt x="140" y="7"/>
                </a:lnTo>
                <a:lnTo>
                  <a:pt x="140" y="10"/>
                </a:lnTo>
                <a:lnTo>
                  <a:pt x="143" y="10"/>
                </a:lnTo>
                <a:lnTo>
                  <a:pt x="143" y="10"/>
                </a:lnTo>
                <a:lnTo>
                  <a:pt x="143" y="13"/>
                </a:lnTo>
                <a:lnTo>
                  <a:pt x="140" y="13"/>
                </a:lnTo>
                <a:lnTo>
                  <a:pt x="140" y="13"/>
                </a:lnTo>
                <a:lnTo>
                  <a:pt x="128" y="16"/>
                </a:lnTo>
                <a:lnTo>
                  <a:pt x="128" y="22"/>
                </a:lnTo>
                <a:lnTo>
                  <a:pt x="140" y="22"/>
                </a:lnTo>
                <a:lnTo>
                  <a:pt x="140" y="22"/>
                </a:lnTo>
                <a:lnTo>
                  <a:pt x="140" y="22"/>
                </a:lnTo>
                <a:lnTo>
                  <a:pt x="140" y="22"/>
                </a:lnTo>
                <a:lnTo>
                  <a:pt x="143" y="25"/>
                </a:lnTo>
                <a:lnTo>
                  <a:pt x="143" y="25"/>
                </a:lnTo>
                <a:lnTo>
                  <a:pt x="143" y="28"/>
                </a:lnTo>
                <a:lnTo>
                  <a:pt x="140" y="28"/>
                </a:lnTo>
                <a:lnTo>
                  <a:pt x="140" y="28"/>
                </a:lnTo>
                <a:lnTo>
                  <a:pt x="131" y="28"/>
                </a:lnTo>
                <a:lnTo>
                  <a:pt x="131" y="41"/>
                </a:lnTo>
                <a:lnTo>
                  <a:pt x="143" y="38"/>
                </a:lnTo>
                <a:lnTo>
                  <a:pt x="147" y="38"/>
                </a:lnTo>
                <a:lnTo>
                  <a:pt x="147" y="38"/>
                </a:lnTo>
                <a:lnTo>
                  <a:pt x="147" y="41"/>
                </a:lnTo>
                <a:lnTo>
                  <a:pt x="147" y="41"/>
                </a:lnTo>
                <a:lnTo>
                  <a:pt x="147" y="41"/>
                </a:lnTo>
                <a:close/>
                <a:moveTo>
                  <a:pt x="181" y="38"/>
                </a:moveTo>
                <a:lnTo>
                  <a:pt x="181" y="38"/>
                </a:lnTo>
                <a:lnTo>
                  <a:pt x="181" y="41"/>
                </a:lnTo>
                <a:lnTo>
                  <a:pt x="178" y="41"/>
                </a:lnTo>
                <a:lnTo>
                  <a:pt x="175" y="41"/>
                </a:lnTo>
                <a:lnTo>
                  <a:pt x="175" y="41"/>
                </a:lnTo>
                <a:lnTo>
                  <a:pt x="172" y="41"/>
                </a:lnTo>
                <a:lnTo>
                  <a:pt x="172" y="41"/>
                </a:lnTo>
                <a:lnTo>
                  <a:pt x="172" y="41"/>
                </a:lnTo>
                <a:lnTo>
                  <a:pt x="168" y="32"/>
                </a:lnTo>
                <a:lnTo>
                  <a:pt x="165" y="28"/>
                </a:lnTo>
                <a:lnTo>
                  <a:pt x="165" y="28"/>
                </a:lnTo>
                <a:lnTo>
                  <a:pt x="162" y="25"/>
                </a:lnTo>
                <a:lnTo>
                  <a:pt x="159" y="25"/>
                </a:lnTo>
                <a:lnTo>
                  <a:pt x="159" y="28"/>
                </a:lnTo>
                <a:lnTo>
                  <a:pt x="159" y="41"/>
                </a:lnTo>
                <a:lnTo>
                  <a:pt x="159" y="41"/>
                </a:lnTo>
                <a:lnTo>
                  <a:pt x="159" y="41"/>
                </a:lnTo>
                <a:lnTo>
                  <a:pt x="159" y="44"/>
                </a:lnTo>
                <a:lnTo>
                  <a:pt x="156" y="44"/>
                </a:lnTo>
                <a:lnTo>
                  <a:pt x="156" y="44"/>
                </a:lnTo>
                <a:lnTo>
                  <a:pt x="153" y="44"/>
                </a:lnTo>
                <a:lnTo>
                  <a:pt x="153" y="44"/>
                </a:lnTo>
                <a:lnTo>
                  <a:pt x="153" y="41"/>
                </a:lnTo>
                <a:lnTo>
                  <a:pt x="147" y="10"/>
                </a:lnTo>
                <a:lnTo>
                  <a:pt x="150" y="7"/>
                </a:lnTo>
                <a:lnTo>
                  <a:pt x="150" y="7"/>
                </a:lnTo>
                <a:lnTo>
                  <a:pt x="159" y="4"/>
                </a:lnTo>
                <a:lnTo>
                  <a:pt x="162" y="4"/>
                </a:lnTo>
                <a:lnTo>
                  <a:pt x="162" y="4"/>
                </a:lnTo>
                <a:lnTo>
                  <a:pt x="168" y="4"/>
                </a:lnTo>
                <a:lnTo>
                  <a:pt x="172" y="7"/>
                </a:lnTo>
                <a:lnTo>
                  <a:pt x="175" y="10"/>
                </a:lnTo>
                <a:lnTo>
                  <a:pt x="175" y="13"/>
                </a:lnTo>
                <a:lnTo>
                  <a:pt x="175" y="16"/>
                </a:lnTo>
                <a:lnTo>
                  <a:pt x="175" y="19"/>
                </a:lnTo>
                <a:lnTo>
                  <a:pt x="172" y="22"/>
                </a:lnTo>
                <a:lnTo>
                  <a:pt x="168" y="22"/>
                </a:lnTo>
                <a:lnTo>
                  <a:pt x="172" y="25"/>
                </a:lnTo>
                <a:lnTo>
                  <a:pt x="172" y="25"/>
                </a:lnTo>
                <a:lnTo>
                  <a:pt x="175" y="28"/>
                </a:lnTo>
                <a:lnTo>
                  <a:pt x="175" y="28"/>
                </a:lnTo>
                <a:lnTo>
                  <a:pt x="178" y="35"/>
                </a:lnTo>
                <a:lnTo>
                  <a:pt x="181" y="38"/>
                </a:lnTo>
                <a:lnTo>
                  <a:pt x="181" y="38"/>
                </a:lnTo>
                <a:lnTo>
                  <a:pt x="181" y="38"/>
                </a:lnTo>
                <a:close/>
                <a:moveTo>
                  <a:pt x="168" y="16"/>
                </a:moveTo>
                <a:lnTo>
                  <a:pt x="165" y="13"/>
                </a:lnTo>
                <a:lnTo>
                  <a:pt x="162" y="10"/>
                </a:lnTo>
                <a:lnTo>
                  <a:pt x="162" y="10"/>
                </a:lnTo>
                <a:lnTo>
                  <a:pt x="159" y="10"/>
                </a:lnTo>
                <a:lnTo>
                  <a:pt x="156" y="10"/>
                </a:lnTo>
                <a:lnTo>
                  <a:pt x="156" y="22"/>
                </a:lnTo>
                <a:lnTo>
                  <a:pt x="162" y="22"/>
                </a:lnTo>
                <a:lnTo>
                  <a:pt x="165" y="19"/>
                </a:lnTo>
                <a:lnTo>
                  <a:pt x="165" y="19"/>
                </a:lnTo>
                <a:lnTo>
                  <a:pt x="165" y="16"/>
                </a:lnTo>
                <a:lnTo>
                  <a:pt x="168" y="16"/>
                </a:lnTo>
                <a:lnTo>
                  <a:pt x="168" y="16"/>
                </a:lnTo>
                <a:close/>
                <a:moveTo>
                  <a:pt x="206" y="25"/>
                </a:moveTo>
                <a:lnTo>
                  <a:pt x="206" y="28"/>
                </a:lnTo>
                <a:lnTo>
                  <a:pt x="203" y="35"/>
                </a:lnTo>
                <a:lnTo>
                  <a:pt x="200" y="38"/>
                </a:lnTo>
                <a:lnTo>
                  <a:pt x="197" y="38"/>
                </a:lnTo>
                <a:lnTo>
                  <a:pt x="190" y="38"/>
                </a:lnTo>
                <a:lnTo>
                  <a:pt x="187" y="38"/>
                </a:lnTo>
                <a:lnTo>
                  <a:pt x="187" y="38"/>
                </a:lnTo>
                <a:lnTo>
                  <a:pt x="184" y="38"/>
                </a:lnTo>
                <a:lnTo>
                  <a:pt x="184" y="35"/>
                </a:lnTo>
                <a:lnTo>
                  <a:pt x="184" y="35"/>
                </a:lnTo>
                <a:lnTo>
                  <a:pt x="184" y="32"/>
                </a:lnTo>
                <a:lnTo>
                  <a:pt x="184" y="32"/>
                </a:lnTo>
                <a:lnTo>
                  <a:pt x="184" y="32"/>
                </a:lnTo>
                <a:lnTo>
                  <a:pt x="184" y="32"/>
                </a:lnTo>
                <a:lnTo>
                  <a:pt x="184" y="32"/>
                </a:lnTo>
                <a:lnTo>
                  <a:pt x="187" y="32"/>
                </a:lnTo>
                <a:lnTo>
                  <a:pt x="190" y="32"/>
                </a:lnTo>
                <a:lnTo>
                  <a:pt x="193" y="32"/>
                </a:lnTo>
                <a:lnTo>
                  <a:pt x="197" y="32"/>
                </a:lnTo>
                <a:lnTo>
                  <a:pt x="200" y="32"/>
                </a:lnTo>
                <a:lnTo>
                  <a:pt x="200" y="28"/>
                </a:lnTo>
                <a:lnTo>
                  <a:pt x="200" y="25"/>
                </a:lnTo>
                <a:lnTo>
                  <a:pt x="200" y="25"/>
                </a:lnTo>
                <a:lnTo>
                  <a:pt x="197" y="22"/>
                </a:lnTo>
                <a:lnTo>
                  <a:pt x="193" y="22"/>
                </a:lnTo>
                <a:lnTo>
                  <a:pt x="190" y="22"/>
                </a:lnTo>
                <a:lnTo>
                  <a:pt x="187" y="19"/>
                </a:lnTo>
                <a:lnTo>
                  <a:pt x="184" y="19"/>
                </a:lnTo>
                <a:lnTo>
                  <a:pt x="184" y="16"/>
                </a:lnTo>
                <a:lnTo>
                  <a:pt x="181" y="13"/>
                </a:lnTo>
                <a:lnTo>
                  <a:pt x="181" y="7"/>
                </a:lnTo>
                <a:lnTo>
                  <a:pt x="184" y="4"/>
                </a:lnTo>
                <a:lnTo>
                  <a:pt x="187" y="0"/>
                </a:lnTo>
                <a:lnTo>
                  <a:pt x="193" y="0"/>
                </a:lnTo>
                <a:lnTo>
                  <a:pt x="197" y="0"/>
                </a:lnTo>
                <a:lnTo>
                  <a:pt x="197" y="0"/>
                </a:lnTo>
                <a:lnTo>
                  <a:pt x="200" y="0"/>
                </a:lnTo>
                <a:lnTo>
                  <a:pt x="200" y="0"/>
                </a:lnTo>
                <a:lnTo>
                  <a:pt x="203" y="0"/>
                </a:lnTo>
                <a:lnTo>
                  <a:pt x="203" y="0"/>
                </a:lnTo>
                <a:lnTo>
                  <a:pt x="203" y="4"/>
                </a:lnTo>
                <a:lnTo>
                  <a:pt x="203" y="4"/>
                </a:lnTo>
                <a:lnTo>
                  <a:pt x="203" y="4"/>
                </a:lnTo>
                <a:lnTo>
                  <a:pt x="203" y="7"/>
                </a:lnTo>
                <a:lnTo>
                  <a:pt x="203" y="7"/>
                </a:lnTo>
                <a:lnTo>
                  <a:pt x="203" y="7"/>
                </a:lnTo>
                <a:lnTo>
                  <a:pt x="200" y="7"/>
                </a:lnTo>
                <a:lnTo>
                  <a:pt x="200" y="7"/>
                </a:lnTo>
                <a:lnTo>
                  <a:pt x="197" y="7"/>
                </a:lnTo>
                <a:lnTo>
                  <a:pt x="193" y="7"/>
                </a:lnTo>
                <a:lnTo>
                  <a:pt x="190" y="7"/>
                </a:lnTo>
                <a:lnTo>
                  <a:pt x="190" y="7"/>
                </a:lnTo>
                <a:lnTo>
                  <a:pt x="190" y="10"/>
                </a:lnTo>
                <a:lnTo>
                  <a:pt x="190" y="10"/>
                </a:lnTo>
                <a:lnTo>
                  <a:pt x="190" y="13"/>
                </a:lnTo>
                <a:lnTo>
                  <a:pt x="193" y="13"/>
                </a:lnTo>
                <a:lnTo>
                  <a:pt x="193" y="13"/>
                </a:lnTo>
                <a:lnTo>
                  <a:pt x="197" y="16"/>
                </a:lnTo>
                <a:lnTo>
                  <a:pt x="200" y="16"/>
                </a:lnTo>
                <a:lnTo>
                  <a:pt x="203" y="19"/>
                </a:lnTo>
                <a:lnTo>
                  <a:pt x="206" y="22"/>
                </a:lnTo>
                <a:lnTo>
                  <a:pt x="206" y="25"/>
                </a:lnTo>
                <a:lnTo>
                  <a:pt x="206" y="2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noEditPoints="1"/>
          </p:cNvSpPr>
          <p:nvPr/>
        </p:nvSpPr>
        <p:spPr bwMode="auto">
          <a:xfrm>
            <a:off x="2367523" y="1098456"/>
            <a:ext cx="5319712" cy="600075"/>
          </a:xfrm>
          <a:custGeom>
            <a:avLst/>
            <a:gdLst/>
            <a:ahLst/>
            <a:cxnLst>
              <a:cxn ang="0">
                <a:pos x="0" y="3"/>
              </a:cxn>
              <a:cxn ang="0">
                <a:pos x="0" y="0"/>
              </a:cxn>
              <a:cxn ang="0">
                <a:pos x="3" y="0"/>
              </a:cxn>
              <a:cxn ang="0">
                <a:pos x="506" y="0"/>
              </a:cxn>
              <a:cxn ang="0">
                <a:pos x="509" y="0"/>
              </a:cxn>
              <a:cxn ang="0">
                <a:pos x="512" y="3"/>
              </a:cxn>
              <a:cxn ang="0">
                <a:pos x="512" y="371"/>
              </a:cxn>
              <a:cxn ang="0">
                <a:pos x="506" y="378"/>
              </a:cxn>
              <a:cxn ang="0">
                <a:pos x="3" y="378"/>
              </a:cxn>
              <a:cxn ang="0">
                <a:pos x="0" y="375"/>
              </a:cxn>
              <a:cxn ang="0">
                <a:pos x="0" y="371"/>
              </a:cxn>
              <a:cxn ang="0">
                <a:pos x="0" y="3"/>
              </a:cxn>
              <a:cxn ang="0">
                <a:pos x="10" y="371"/>
              </a:cxn>
              <a:cxn ang="0">
                <a:pos x="3" y="368"/>
              </a:cxn>
              <a:cxn ang="0">
                <a:pos x="506" y="368"/>
              </a:cxn>
              <a:cxn ang="0">
                <a:pos x="502" y="371"/>
              </a:cxn>
              <a:cxn ang="0">
                <a:pos x="502" y="3"/>
              </a:cxn>
              <a:cxn ang="0">
                <a:pos x="506" y="9"/>
              </a:cxn>
              <a:cxn ang="0">
                <a:pos x="3" y="9"/>
              </a:cxn>
              <a:cxn ang="0">
                <a:pos x="10" y="3"/>
              </a:cxn>
              <a:cxn ang="0">
                <a:pos x="10" y="371"/>
              </a:cxn>
            </a:cxnLst>
            <a:rect l="0" t="0" r="r" b="b"/>
            <a:pathLst>
              <a:path w="512" h="378">
                <a:moveTo>
                  <a:pt x="0" y="3"/>
                </a:moveTo>
                <a:lnTo>
                  <a:pt x="0" y="0"/>
                </a:lnTo>
                <a:lnTo>
                  <a:pt x="3" y="0"/>
                </a:lnTo>
                <a:lnTo>
                  <a:pt x="506" y="0"/>
                </a:lnTo>
                <a:lnTo>
                  <a:pt x="509" y="0"/>
                </a:lnTo>
                <a:lnTo>
                  <a:pt x="512" y="3"/>
                </a:lnTo>
                <a:lnTo>
                  <a:pt x="512" y="371"/>
                </a:lnTo>
                <a:lnTo>
                  <a:pt x="506" y="378"/>
                </a:lnTo>
                <a:lnTo>
                  <a:pt x="3" y="378"/>
                </a:lnTo>
                <a:lnTo>
                  <a:pt x="0" y="375"/>
                </a:lnTo>
                <a:lnTo>
                  <a:pt x="0" y="371"/>
                </a:lnTo>
                <a:lnTo>
                  <a:pt x="0" y="3"/>
                </a:lnTo>
                <a:close/>
                <a:moveTo>
                  <a:pt x="10" y="371"/>
                </a:moveTo>
                <a:lnTo>
                  <a:pt x="3" y="368"/>
                </a:lnTo>
                <a:lnTo>
                  <a:pt x="506" y="368"/>
                </a:lnTo>
                <a:lnTo>
                  <a:pt x="502" y="371"/>
                </a:lnTo>
                <a:lnTo>
                  <a:pt x="502" y="3"/>
                </a:lnTo>
                <a:lnTo>
                  <a:pt x="506" y="9"/>
                </a:lnTo>
                <a:lnTo>
                  <a:pt x="3" y="9"/>
                </a:lnTo>
                <a:lnTo>
                  <a:pt x="10" y="3"/>
                </a:lnTo>
                <a:lnTo>
                  <a:pt x="10" y="371"/>
                </a:lnTo>
                <a:close/>
              </a:path>
            </a:pathLst>
          </a:custGeom>
          <a:solidFill>
            <a:srgbClr val="7030A0"/>
          </a:solidFill>
          <a:ln w="0">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8" name="Picture 15"/>
          <p:cNvPicPr>
            <a:picLocks noChangeAspect="1" noChangeArrowheads="1"/>
          </p:cNvPicPr>
          <p:nvPr/>
        </p:nvPicPr>
        <p:blipFill>
          <a:blip r:embed="rId5" cstate="print"/>
          <a:srcRect/>
          <a:stretch>
            <a:fillRect/>
          </a:stretch>
        </p:blipFill>
        <p:spPr bwMode="auto">
          <a:xfrm>
            <a:off x="2411973" y="1747744"/>
            <a:ext cx="777875" cy="534987"/>
          </a:xfrm>
          <a:prstGeom prst="rect">
            <a:avLst/>
          </a:prstGeom>
          <a:noFill/>
          <a:ln w="9525">
            <a:noFill/>
            <a:miter lim="800000"/>
            <a:headEnd/>
            <a:tailEnd/>
          </a:ln>
        </p:spPr>
      </p:pic>
      <p:sp>
        <p:nvSpPr>
          <p:cNvPr id="19" name="Freeform 16"/>
          <p:cNvSpPr>
            <a:spLocks noEditPoints="1"/>
          </p:cNvSpPr>
          <p:nvPr/>
        </p:nvSpPr>
        <p:spPr bwMode="auto">
          <a:xfrm>
            <a:off x="2624698" y="1960469"/>
            <a:ext cx="387350" cy="144462"/>
          </a:xfrm>
          <a:custGeom>
            <a:avLst/>
            <a:gdLst/>
            <a:ahLst/>
            <a:cxnLst>
              <a:cxn ang="0">
                <a:pos x="47" y="84"/>
              </a:cxn>
              <a:cxn ang="0">
                <a:pos x="38" y="53"/>
              </a:cxn>
              <a:cxn ang="0">
                <a:pos x="32" y="87"/>
              </a:cxn>
              <a:cxn ang="0">
                <a:pos x="25" y="87"/>
              </a:cxn>
              <a:cxn ang="0">
                <a:pos x="16" y="91"/>
              </a:cxn>
              <a:cxn ang="0">
                <a:pos x="10" y="91"/>
              </a:cxn>
              <a:cxn ang="0">
                <a:pos x="7" y="53"/>
              </a:cxn>
              <a:cxn ang="0">
                <a:pos x="28" y="75"/>
              </a:cxn>
              <a:cxn ang="0">
                <a:pos x="32" y="47"/>
              </a:cxn>
              <a:cxn ang="0">
                <a:pos x="44" y="47"/>
              </a:cxn>
              <a:cxn ang="0">
                <a:pos x="88" y="69"/>
              </a:cxn>
              <a:cxn ang="0">
                <a:pos x="57" y="72"/>
              </a:cxn>
              <a:cxn ang="0">
                <a:pos x="66" y="38"/>
              </a:cxn>
              <a:cxn ang="0">
                <a:pos x="88" y="53"/>
              </a:cxn>
              <a:cxn ang="0">
                <a:pos x="69" y="44"/>
              </a:cxn>
              <a:cxn ang="0">
                <a:pos x="63" y="66"/>
              </a:cxn>
              <a:cxn ang="0">
                <a:pos x="81" y="66"/>
              </a:cxn>
              <a:cxn ang="0">
                <a:pos x="125" y="53"/>
              </a:cxn>
              <a:cxn ang="0">
                <a:pos x="100" y="69"/>
              </a:cxn>
              <a:cxn ang="0">
                <a:pos x="103" y="31"/>
              </a:cxn>
              <a:cxn ang="0">
                <a:pos x="125" y="44"/>
              </a:cxn>
              <a:cxn ang="0">
                <a:pos x="103" y="38"/>
              </a:cxn>
              <a:cxn ang="0">
                <a:pos x="119" y="56"/>
              </a:cxn>
              <a:cxn ang="0">
                <a:pos x="163" y="47"/>
              </a:cxn>
              <a:cxn ang="0">
                <a:pos x="141" y="59"/>
              </a:cxn>
              <a:cxn ang="0">
                <a:pos x="128" y="25"/>
              </a:cxn>
              <a:cxn ang="0">
                <a:pos x="135" y="25"/>
              </a:cxn>
              <a:cxn ang="0">
                <a:pos x="147" y="53"/>
              </a:cxn>
              <a:cxn ang="0">
                <a:pos x="156" y="44"/>
              </a:cxn>
              <a:cxn ang="0">
                <a:pos x="153" y="19"/>
              </a:cxn>
              <a:cxn ang="0">
                <a:pos x="163" y="41"/>
              </a:cxn>
              <a:cxn ang="0">
                <a:pos x="191" y="50"/>
              </a:cxn>
              <a:cxn ang="0">
                <a:pos x="166" y="19"/>
              </a:cxn>
              <a:cxn ang="0">
                <a:pos x="172" y="16"/>
              </a:cxn>
              <a:cxn ang="0">
                <a:pos x="191" y="44"/>
              </a:cxn>
              <a:cxn ang="0">
                <a:pos x="219" y="41"/>
              </a:cxn>
              <a:cxn ang="0">
                <a:pos x="200" y="47"/>
              </a:cxn>
              <a:cxn ang="0">
                <a:pos x="191" y="9"/>
              </a:cxn>
              <a:cxn ang="0">
                <a:pos x="209" y="9"/>
              </a:cxn>
              <a:cxn ang="0">
                <a:pos x="197" y="16"/>
              </a:cxn>
              <a:cxn ang="0">
                <a:pos x="213" y="22"/>
              </a:cxn>
              <a:cxn ang="0">
                <a:pos x="213" y="28"/>
              </a:cxn>
              <a:cxn ang="0">
                <a:pos x="216" y="38"/>
              </a:cxn>
              <a:cxn ang="0">
                <a:pos x="244" y="31"/>
              </a:cxn>
              <a:cxn ang="0">
                <a:pos x="225" y="41"/>
              </a:cxn>
              <a:cxn ang="0">
                <a:pos x="222" y="34"/>
              </a:cxn>
              <a:cxn ang="0">
                <a:pos x="225" y="34"/>
              </a:cxn>
              <a:cxn ang="0">
                <a:pos x="234" y="31"/>
              </a:cxn>
              <a:cxn ang="0">
                <a:pos x="228" y="25"/>
              </a:cxn>
              <a:cxn ang="0">
                <a:pos x="216" y="9"/>
              </a:cxn>
              <a:cxn ang="0">
                <a:pos x="231" y="0"/>
              </a:cxn>
              <a:cxn ang="0">
                <a:pos x="237" y="3"/>
              </a:cxn>
              <a:cxn ang="0">
                <a:pos x="237" y="9"/>
              </a:cxn>
              <a:cxn ang="0">
                <a:pos x="225" y="9"/>
              </a:cxn>
              <a:cxn ang="0">
                <a:pos x="228" y="16"/>
              </a:cxn>
              <a:cxn ang="0">
                <a:pos x="241" y="22"/>
              </a:cxn>
            </a:cxnLst>
            <a:rect l="0" t="0" r="r" b="b"/>
            <a:pathLst>
              <a:path w="244" h="91">
                <a:moveTo>
                  <a:pt x="50" y="81"/>
                </a:moveTo>
                <a:lnTo>
                  <a:pt x="50" y="81"/>
                </a:lnTo>
                <a:lnTo>
                  <a:pt x="50" y="81"/>
                </a:lnTo>
                <a:lnTo>
                  <a:pt x="50" y="81"/>
                </a:lnTo>
                <a:lnTo>
                  <a:pt x="47" y="84"/>
                </a:lnTo>
                <a:lnTo>
                  <a:pt x="47" y="84"/>
                </a:lnTo>
                <a:lnTo>
                  <a:pt x="44" y="84"/>
                </a:lnTo>
                <a:lnTo>
                  <a:pt x="44" y="84"/>
                </a:lnTo>
                <a:lnTo>
                  <a:pt x="44" y="81"/>
                </a:lnTo>
                <a:lnTo>
                  <a:pt x="38" y="53"/>
                </a:lnTo>
                <a:lnTo>
                  <a:pt x="38" y="53"/>
                </a:lnTo>
                <a:lnTo>
                  <a:pt x="35" y="84"/>
                </a:lnTo>
                <a:lnTo>
                  <a:pt x="32" y="84"/>
                </a:lnTo>
                <a:lnTo>
                  <a:pt x="32" y="87"/>
                </a:lnTo>
                <a:lnTo>
                  <a:pt x="32" y="87"/>
                </a:lnTo>
                <a:lnTo>
                  <a:pt x="28" y="87"/>
                </a:lnTo>
                <a:lnTo>
                  <a:pt x="28" y="87"/>
                </a:lnTo>
                <a:lnTo>
                  <a:pt x="25" y="87"/>
                </a:lnTo>
                <a:lnTo>
                  <a:pt x="25" y="87"/>
                </a:lnTo>
                <a:lnTo>
                  <a:pt x="25" y="87"/>
                </a:lnTo>
                <a:lnTo>
                  <a:pt x="10" y="59"/>
                </a:lnTo>
                <a:lnTo>
                  <a:pt x="10" y="59"/>
                </a:lnTo>
                <a:lnTo>
                  <a:pt x="16" y="91"/>
                </a:lnTo>
                <a:lnTo>
                  <a:pt x="16" y="91"/>
                </a:lnTo>
                <a:lnTo>
                  <a:pt x="16" y="91"/>
                </a:lnTo>
                <a:lnTo>
                  <a:pt x="13" y="91"/>
                </a:lnTo>
                <a:lnTo>
                  <a:pt x="13" y="91"/>
                </a:lnTo>
                <a:lnTo>
                  <a:pt x="10" y="91"/>
                </a:lnTo>
                <a:lnTo>
                  <a:pt x="10" y="91"/>
                </a:lnTo>
                <a:lnTo>
                  <a:pt x="10" y="91"/>
                </a:lnTo>
                <a:lnTo>
                  <a:pt x="10" y="91"/>
                </a:lnTo>
                <a:lnTo>
                  <a:pt x="0" y="59"/>
                </a:lnTo>
                <a:lnTo>
                  <a:pt x="0" y="56"/>
                </a:lnTo>
                <a:lnTo>
                  <a:pt x="4" y="56"/>
                </a:lnTo>
                <a:lnTo>
                  <a:pt x="7" y="53"/>
                </a:lnTo>
                <a:lnTo>
                  <a:pt x="10" y="53"/>
                </a:lnTo>
                <a:lnTo>
                  <a:pt x="13" y="53"/>
                </a:lnTo>
                <a:lnTo>
                  <a:pt x="13" y="56"/>
                </a:lnTo>
                <a:lnTo>
                  <a:pt x="13" y="56"/>
                </a:lnTo>
                <a:lnTo>
                  <a:pt x="28" y="75"/>
                </a:lnTo>
                <a:lnTo>
                  <a:pt x="28" y="75"/>
                </a:lnTo>
                <a:lnTo>
                  <a:pt x="32" y="53"/>
                </a:lnTo>
                <a:lnTo>
                  <a:pt x="32" y="50"/>
                </a:lnTo>
                <a:lnTo>
                  <a:pt x="32" y="50"/>
                </a:lnTo>
                <a:lnTo>
                  <a:pt x="32" y="47"/>
                </a:lnTo>
                <a:lnTo>
                  <a:pt x="35" y="47"/>
                </a:lnTo>
                <a:lnTo>
                  <a:pt x="41" y="47"/>
                </a:lnTo>
                <a:lnTo>
                  <a:pt x="41" y="47"/>
                </a:lnTo>
                <a:lnTo>
                  <a:pt x="41" y="47"/>
                </a:lnTo>
                <a:lnTo>
                  <a:pt x="44" y="47"/>
                </a:lnTo>
                <a:lnTo>
                  <a:pt x="44" y="50"/>
                </a:lnTo>
                <a:lnTo>
                  <a:pt x="50" y="81"/>
                </a:lnTo>
                <a:close/>
                <a:moveTo>
                  <a:pt x="88" y="53"/>
                </a:moveTo>
                <a:lnTo>
                  <a:pt x="91" y="62"/>
                </a:lnTo>
                <a:lnTo>
                  <a:pt x="88" y="69"/>
                </a:lnTo>
                <a:lnTo>
                  <a:pt x="81" y="75"/>
                </a:lnTo>
                <a:lnTo>
                  <a:pt x="75" y="78"/>
                </a:lnTo>
                <a:lnTo>
                  <a:pt x="69" y="78"/>
                </a:lnTo>
                <a:lnTo>
                  <a:pt x="63" y="75"/>
                </a:lnTo>
                <a:lnTo>
                  <a:pt x="57" y="72"/>
                </a:lnTo>
                <a:lnTo>
                  <a:pt x="53" y="62"/>
                </a:lnTo>
                <a:lnTo>
                  <a:pt x="53" y="53"/>
                </a:lnTo>
                <a:lnTo>
                  <a:pt x="57" y="47"/>
                </a:lnTo>
                <a:lnTo>
                  <a:pt x="60" y="41"/>
                </a:lnTo>
                <a:lnTo>
                  <a:pt x="66" y="38"/>
                </a:lnTo>
                <a:lnTo>
                  <a:pt x="75" y="38"/>
                </a:lnTo>
                <a:lnTo>
                  <a:pt x="81" y="41"/>
                </a:lnTo>
                <a:lnTo>
                  <a:pt x="85" y="47"/>
                </a:lnTo>
                <a:lnTo>
                  <a:pt x="88" y="53"/>
                </a:lnTo>
                <a:lnTo>
                  <a:pt x="88" y="53"/>
                </a:lnTo>
                <a:close/>
                <a:moveTo>
                  <a:pt x="81" y="56"/>
                </a:moveTo>
                <a:lnTo>
                  <a:pt x="78" y="50"/>
                </a:lnTo>
                <a:lnTo>
                  <a:pt x="75" y="47"/>
                </a:lnTo>
                <a:lnTo>
                  <a:pt x="72" y="44"/>
                </a:lnTo>
                <a:lnTo>
                  <a:pt x="69" y="44"/>
                </a:lnTo>
                <a:lnTo>
                  <a:pt x="63" y="47"/>
                </a:lnTo>
                <a:lnTo>
                  <a:pt x="63" y="50"/>
                </a:lnTo>
                <a:lnTo>
                  <a:pt x="63" y="56"/>
                </a:lnTo>
                <a:lnTo>
                  <a:pt x="63" y="59"/>
                </a:lnTo>
                <a:lnTo>
                  <a:pt x="63" y="66"/>
                </a:lnTo>
                <a:lnTo>
                  <a:pt x="66" y="69"/>
                </a:lnTo>
                <a:lnTo>
                  <a:pt x="69" y="72"/>
                </a:lnTo>
                <a:lnTo>
                  <a:pt x="75" y="72"/>
                </a:lnTo>
                <a:lnTo>
                  <a:pt x="78" y="69"/>
                </a:lnTo>
                <a:lnTo>
                  <a:pt x="81" y="66"/>
                </a:lnTo>
                <a:lnTo>
                  <a:pt x="81" y="59"/>
                </a:lnTo>
                <a:lnTo>
                  <a:pt x="81" y="56"/>
                </a:lnTo>
                <a:lnTo>
                  <a:pt x="81" y="56"/>
                </a:lnTo>
                <a:close/>
                <a:moveTo>
                  <a:pt x="125" y="44"/>
                </a:moveTo>
                <a:lnTo>
                  <a:pt x="125" y="53"/>
                </a:lnTo>
                <a:lnTo>
                  <a:pt x="125" y="59"/>
                </a:lnTo>
                <a:lnTo>
                  <a:pt x="119" y="66"/>
                </a:lnTo>
                <a:lnTo>
                  <a:pt x="110" y="69"/>
                </a:lnTo>
                <a:lnTo>
                  <a:pt x="103" y="69"/>
                </a:lnTo>
                <a:lnTo>
                  <a:pt x="100" y="69"/>
                </a:lnTo>
                <a:lnTo>
                  <a:pt x="100" y="69"/>
                </a:lnTo>
                <a:lnTo>
                  <a:pt x="91" y="38"/>
                </a:lnTo>
                <a:lnTo>
                  <a:pt x="91" y="34"/>
                </a:lnTo>
                <a:lnTo>
                  <a:pt x="94" y="34"/>
                </a:lnTo>
                <a:lnTo>
                  <a:pt x="103" y="31"/>
                </a:lnTo>
                <a:lnTo>
                  <a:pt x="113" y="31"/>
                </a:lnTo>
                <a:lnTo>
                  <a:pt x="119" y="31"/>
                </a:lnTo>
                <a:lnTo>
                  <a:pt x="122" y="38"/>
                </a:lnTo>
                <a:lnTo>
                  <a:pt x="125" y="44"/>
                </a:lnTo>
                <a:lnTo>
                  <a:pt x="125" y="44"/>
                </a:lnTo>
                <a:close/>
                <a:moveTo>
                  <a:pt x="119" y="47"/>
                </a:moveTo>
                <a:lnTo>
                  <a:pt x="116" y="41"/>
                </a:lnTo>
                <a:lnTo>
                  <a:pt x="113" y="38"/>
                </a:lnTo>
                <a:lnTo>
                  <a:pt x="110" y="38"/>
                </a:lnTo>
                <a:lnTo>
                  <a:pt x="103" y="38"/>
                </a:lnTo>
                <a:lnTo>
                  <a:pt x="100" y="38"/>
                </a:lnTo>
                <a:lnTo>
                  <a:pt x="106" y="62"/>
                </a:lnTo>
                <a:lnTo>
                  <a:pt x="110" y="62"/>
                </a:lnTo>
                <a:lnTo>
                  <a:pt x="116" y="59"/>
                </a:lnTo>
                <a:lnTo>
                  <a:pt x="119" y="56"/>
                </a:lnTo>
                <a:lnTo>
                  <a:pt x="119" y="53"/>
                </a:lnTo>
                <a:lnTo>
                  <a:pt x="119" y="47"/>
                </a:lnTo>
                <a:lnTo>
                  <a:pt x="119" y="47"/>
                </a:lnTo>
                <a:close/>
                <a:moveTo>
                  <a:pt x="163" y="41"/>
                </a:moveTo>
                <a:lnTo>
                  <a:pt x="163" y="47"/>
                </a:lnTo>
                <a:lnTo>
                  <a:pt x="163" y="53"/>
                </a:lnTo>
                <a:lnTo>
                  <a:pt x="156" y="56"/>
                </a:lnTo>
                <a:lnTo>
                  <a:pt x="150" y="59"/>
                </a:lnTo>
                <a:lnTo>
                  <a:pt x="144" y="59"/>
                </a:lnTo>
                <a:lnTo>
                  <a:pt x="141" y="59"/>
                </a:lnTo>
                <a:lnTo>
                  <a:pt x="135" y="53"/>
                </a:lnTo>
                <a:lnTo>
                  <a:pt x="135" y="50"/>
                </a:lnTo>
                <a:lnTo>
                  <a:pt x="128" y="28"/>
                </a:lnTo>
                <a:lnTo>
                  <a:pt x="128" y="25"/>
                </a:lnTo>
                <a:lnTo>
                  <a:pt x="128" y="25"/>
                </a:lnTo>
                <a:lnTo>
                  <a:pt x="128" y="25"/>
                </a:lnTo>
                <a:lnTo>
                  <a:pt x="131" y="25"/>
                </a:lnTo>
                <a:lnTo>
                  <a:pt x="135" y="25"/>
                </a:lnTo>
                <a:lnTo>
                  <a:pt x="135" y="25"/>
                </a:lnTo>
                <a:lnTo>
                  <a:pt x="135" y="25"/>
                </a:lnTo>
                <a:lnTo>
                  <a:pt x="135" y="25"/>
                </a:lnTo>
                <a:lnTo>
                  <a:pt x="141" y="47"/>
                </a:lnTo>
                <a:lnTo>
                  <a:pt x="141" y="50"/>
                </a:lnTo>
                <a:lnTo>
                  <a:pt x="144" y="53"/>
                </a:lnTo>
                <a:lnTo>
                  <a:pt x="147" y="53"/>
                </a:lnTo>
                <a:lnTo>
                  <a:pt x="150" y="53"/>
                </a:lnTo>
                <a:lnTo>
                  <a:pt x="153" y="53"/>
                </a:lnTo>
                <a:lnTo>
                  <a:pt x="156" y="50"/>
                </a:lnTo>
                <a:lnTo>
                  <a:pt x="156" y="47"/>
                </a:lnTo>
                <a:lnTo>
                  <a:pt x="156" y="44"/>
                </a:lnTo>
                <a:lnTo>
                  <a:pt x="150" y="22"/>
                </a:lnTo>
                <a:lnTo>
                  <a:pt x="150" y="22"/>
                </a:lnTo>
                <a:lnTo>
                  <a:pt x="150" y="19"/>
                </a:lnTo>
                <a:lnTo>
                  <a:pt x="153" y="19"/>
                </a:lnTo>
                <a:lnTo>
                  <a:pt x="153" y="19"/>
                </a:lnTo>
                <a:lnTo>
                  <a:pt x="156" y="19"/>
                </a:lnTo>
                <a:lnTo>
                  <a:pt x="156" y="19"/>
                </a:lnTo>
                <a:lnTo>
                  <a:pt x="156" y="19"/>
                </a:lnTo>
                <a:lnTo>
                  <a:pt x="156" y="19"/>
                </a:lnTo>
                <a:lnTo>
                  <a:pt x="163" y="41"/>
                </a:lnTo>
                <a:close/>
                <a:moveTo>
                  <a:pt x="191" y="47"/>
                </a:moveTo>
                <a:lnTo>
                  <a:pt x="191" y="47"/>
                </a:lnTo>
                <a:lnTo>
                  <a:pt x="191" y="47"/>
                </a:lnTo>
                <a:lnTo>
                  <a:pt x="191" y="50"/>
                </a:lnTo>
                <a:lnTo>
                  <a:pt x="191" y="50"/>
                </a:lnTo>
                <a:lnTo>
                  <a:pt x="175" y="53"/>
                </a:lnTo>
                <a:lnTo>
                  <a:pt x="172" y="53"/>
                </a:lnTo>
                <a:lnTo>
                  <a:pt x="172" y="50"/>
                </a:lnTo>
                <a:lnTo>
                  <a:pt x="166" y="19"/>
                </a:lnTo>
                <a:lnTo>
                  <a:pt x="166" y="19"/>
                </a:lnTo>
                <a:lnTo>
                  <a:pt x="166" y="16"/>
                </a:lnTo>
                <a:lnTo>
                  <a:pt x="166" y="16"/>
                </a:lnTo>
                <a:lnTo>
                  <a:pt x="169" y="16"/>
                </a:lnTo>
                <a:lnTo>
                  <a:pt x="169" y="16"/>
                </a:lnTo>
                <a:lnTo>
                  <a:pt x="172" y="16"/>
                </a:lnTo>
                <a:lnTo>
                  <a:pt x="172" y="16"/>
                </a:lnTo>
                <a:lnTo>
                  <a:pt x="172" y="16"/>
                </a:lnTo>
                <a:lnTo>
                  <a:pt x="178" y="47"/>
                </a:lnTo>
                <a:lnTo>
                  <a:pt x="191" y="44"/>
                </a:lnTo>
                <a:lnTo>
                  <a:pt x="191" y="44"/>
                </a:lnTo>
                <a:lnTo>
                  <a:pt x="191" y="44"/>
                </a:lnTo>
                <a:lnTo>
                  <a:pt x="191" y="44"/>
                </a:lnTo>
                <a:lnTo>
                  <a:pt x="191" y="47"/>
                </a:lnTo>
                <a:lnTo>
                  <a:pt x="191" y="47"/>
                </a:lnTo>
                <a:close/>
                <a:moveTo>
                  <a:pt x="219" y="41"/>
                </a:moveTo>
                <a:lnTo>
                  <a:pt x="219" y="41"/>
                </a:lnTo>
                <a:lnTo>
                  <a:pt x="219" y="41"/>
                </a:lnTo>
                <a:lnTo>
                  <a:pt x="219" y="44"/>
                </a:lnTo>
                <a:lnTo>
                  <a:pt x="219" y="44"/>
                </a:lnTo>
                <a:lnTo>
                  <a:pt x="200" y="47"/>
                </a:lnTo>
                <a:lnTo>
                  <a:pt x="197" y="47"/>
                </a:lnTo>
                <a:lnTo>
                  <a:pt x="197" y="47"/>
                </a:lnTo>
                <a:lnTo>
                  <a:pt x="188" y="13"/>
                </a:lnTo>
                <a:lnTo>
                  <a:pt x="188" y="13"/>
                </a:lnTo>
                <a:lnTo>
                  <a:pt x="191" y="9"/>
                </a:lnTo>
                <a:lnTo>
                  <a:pt x="209" y="6"/>
                </a:lnTo>
                <a:lnTo>
                  <a:pt x="209" y="6"/>
                </a:lnTo>
                <a:lnTo>
                  <a:pt x="209" y="6"/>
                </a:lnTo>
                <a:lnTo>
                  <a:pt x="209" y="6"/>
                </a:lnTo>
                <a:lnTo>
                  <a:pt x="209" y="9"/>
                </a:lnTo>
                <a:lnTo>
                  <a:pt x="209" y="9"/>
                </a:lnTo>
                <a:lnTo>
                  <a:pt x="209" y="13"/>
                </a:lnTo>
                <a:lnTo>
                  <a:pt x="209" y="13"/>
                </a:lnTo>
                <a:lnTo>
                  <a:pt x="209" y="13"/>
                </a:lnTo>
                <a:lnTo>
                  <a:pt x="197" y="16"/>
                </a:lnTo>
                <a:lnTo>
                  <a:pt x="200" y="25"/>
                </a:lnTo>
                <a:lnTo>
                  <a:pt x="209" y="22"/>
                </a:lnTo>
                <a:lnTo>
                  <a:pt x="209" y="22"/>
                </a:lnTo>
                <a:lnTo>
                  <a:pt x="213" y="22"/>
                </a:lnTo>
                <a:lnTo>
                  <a:pt x="213" y="22"/>
                </a:lnTo>
                <a:lnTo>
                  <a:pt x="213" y="25"/>
                </a:lnTo>
                <a:lnTo>
                  <a:pt x="213" y="25"/>
                </a:lnTo>
                <a:lnTo>
                  <a:pt x="213" y="28"/>
                </a:lnTo>
                <a:lnTo>
                  <a:pt x="213" y="28"/>
                </a:lnTo>
                <a:lnTo>
                  <a:pt x="213" y="28"/>
                </a:lnTo>
                <a:lnTo>
                  <a:pt x="200" y="31"/>
                </a:lnTo>
                <a:lnTo>
                  <a:pt x="203" y="41"/>
                </a:lnTo>
                <a:lnTo>
                  <a:pt x="216" y="38"/>
                </a:lnTo>
                <a:lnTo>
                  <a:pt x="216" y="38"/>
                </a:lnTo>
                <a:lnTo>
                  <a:pt x="216" y="38"/>
                </a:lnTo>
                <a:lnTo>
                  <a:pt x="219" y="38"/>
                </a:lnTo>
                <a:lnTo>
                  <a:pt x="219" y="41"/>
                </a:lnTo>
                <a:lnTo>
                  <a:pt x="219" y="41"/>
                </a:lnTo>
                <a:close/>
                <a:moveTo>
                  <a:pt x="244" y="25"/>
                </a:moveTo>
                <a:lnTo>
                  <a:pt x="244" y="31"/>
                </a:lnTo>
                <a:lnTo>
                  <a:pt x="241" y="34"/>
                </a:lnTo>
                <a:lnTo>
                  <a:pt x="237" y="38"/>
                </a:lnTo>
                <a:lnTo>
                  <a:pt x="231" y="41"/>
                </a:lnTo>
                <a:lnTo>
                  <a:pt x="228" y="41"/>
                </a:lnTo>
                <a:lnTo>
                  <a:pt x="225" y="41"/>
                </a:lnTo>
                <a:lnTo>
                  <a:pt x="225" y="41"/>
                </a:lnTo>
                <a:lnTo>
                  <a:pt x="222" y="41"/>
                </a:lnTo>
                <a:lnTo>
                  <a:pt x="222" y="38"/>
                </a:lnTo>
                <a:lnTo>
                  <a:pt x="222" y="38"/>
                </a:lnTo>
                <a:lnTo>
                  <a:pt x="222" y="34"/>
                </a:lnTo>
                <a:lnTo>
                  <a:pt x="222" y="34"/>
                </a:lnTo>
                <a:lnTo>
                  <a:pt x="222" y="34"/>
                </a:lnTo>
                <a:lnTo>
                  <a:pt x="222" y="34"/>
                </a:lnTo>
                <a:lnTo>
                  <a:pt x="222" y="34"/>
                </a:lnTo>
                <a:lnTo>
                  <a:pt x="225" y="34"/>
                </a:lnTo>
                <a:lnTo>
                  <a:pt x="228" y="34"/>
                </a:lnTo>
                <a:lnTo>
                  <a:pt x="231" y="34"/>
                </a:lnTo>
                <a:lnTo>
                  <a:pt x="234" y="34"/>
                </a:lnTo>
                <a:lnTo>
                  <a:pt x="234" y="31"/>
                </a:lnTo>
                <a:lnTo>
                  <a:pt x="234" y="31"/>
                </a:lnTo>
                <a:lnTo>
                  <a:pt x="234" y="28"/>
                </a:lnTo>
                <a:lnTo>
                  <a:pt x="234" y="25"/>
                </a:lnTo>
                <a:lnTo>
                  <a:pt x="231" y="25"/>
                </a:lnTo>
                <a:lnTo>
                  <a:pt x="231" y="25"/>
                </a:lnTo>
                <a:lnTo>
                  <a:pt x="228" y="25"/>
                </a:lnTo>
                <a:lnTo>
                  <a:pt x="222" y="22"/>
                </a:lnTo>
                <a:lnTo>
                  <a:pt x="222" y="22"/>
                </a:lnTo>
                <a:lnTo>
                  <a:pt x="219" y="19"/>
                </a:lnTo>
                <a:lnTo>
                  <a:pt x="216" y="16"/>
                </a:lnTo>
                <a:lnTo>
                  <a:pt x="216" y="9"/>
                </a:lnTo>
                <a:lnTo>
                  <a:pt x="219" y="6"/>
                </a:lnTo>
                <a:lnTo>
                  <a:pt x="222" y="3"/>
                </a:lnTo>
                <a:lnTo>
                  <a:pt x="225" y="3"/>
                </a:lnTo>
                <a:lnTo>
                  <a:pt x="228" y="0"/>
                </a:lnTo>
                <a:lnTo>
                  <a:pt x="231" y="0"/>
                </a:lnTo>
                <a:lnTo>
                  <a:pt x="234" y="3"/>
                </a:lnTo>
                <a:lnTo>
                  <a:pt x="234" y="3"/>
                </a:lnTo>
                <a:lnTo>
                  <a:pt x="234" y="3"/>
                </a:lnTo>
                <a:lnTo>
                  <a:pt x="234" y="3"/>
                </a:lnTo>
                <a:lnTo>
                  <a:pt x="237" y="3"/>
                </a:lnTo>
                <a:lnTo>
                  <a:pt x="237" y="6"/>
                </a:lnTo>
                <a:lnTo>
                  <a:pt x="237" y="6"/>
                </a:lnTo>
                <a:lnTo>
                  <a:pt x="237" y="6"/>
                </a:lnTo>
                <a:lnTo>
                  <a:pt x="237" y="9"/>
                </a:lnTo>
                <a:lnTo>
                  <a:pt x="237" y="9"/>
                </a:lnTo>
                <a:lnTo>
                  <a:pt x="234" y="9"/>
                </a:lnTo>
                <a:lnTo>
                  <a:pt x="234" y="6"/>
                </a:lnTo>
                <a:lnTo>
                  <a:pt x="231" y="6"/>
                </a:lnTo>
                <a:lnTo>
                  <a:pt x="228" y="6"/>
                </a:lnTo>
                <a:lnTo>
                  <a:pt x="225" y="9"/>
                </a:lnTo>
                <a:lnTo>
                  <a:pt x="225" y="9"/>
                </a:lnTo>
                <a:lnTo>
                  <a:pt x="225" y="9"/>
                </a:lnTo>
                <a:lnTo>
                  <a:pt x="225" y="13"/>
                </a:lnTo>
                <a:lnTo>
                  <a:pt x="225" y="16"/>
                </a:lnTo>
                <a:lnTo>
                  <a:pt x="228" y="16"/>
                </a:lnTo>
                <a:lnTo>
                  <a:pt x="231" y="16"/>
                </a:lnTo>
                <a:lnTo>
                  <a:pt x="234" y="16"/>
                </a:lnTo>
                <a:lnTo>
                  <a:pt x="237" y="19"/>
                </a:lnTo>
                <a:lnTo>
                  <a:pt x="241" y="19"/>
                </a:lnTo>
                <a:lnTo>
                  <a:pt x="241" y="22"/>
                </a:lnTo>
                <a:lnTo>
                  <a:pt x="244" y="25"/>
                </a:lnTo>
                <a:lnTo>
                  <a:pt x="244" y="2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noEditPoints="1"/>
          </p:cNvSpPr>
          <p:nvPr/>
        </p:nvSpPr>
        <p:spPr bwMode="auto">
          <a:xfrm>
            <a:off x="2372285" y="1727106"/>
            <a:ext cx="5314950" cy="600075"/>
          </a:xfrm>
          <a:custGeom>
            <a:avLst/>
            <a:gdLst/>
            <a:ahLst/>
            <a:cxnLst>
              <a:cxn ang="0">
                <a:pos x="0" y="4"/>
              </a:cxn>
              <a:cxn ang="0">
                <a:pos x="0" y="0"/>
              </a:cxn>
              <a:cxn ang="0">
                <a:pos x="3" y="0"/>
              </a:cxn>
              <a:cxn ang="0">
                <a:pos x="506" y="0"/>
              </a:cxn>
              <a:cxn ang="0">
                <a:pos x="509" y="0"/>
              </a:cxn>
              <a:cxn ang="0">
                <a:pos x="512" y="4"/>
              </a:cxn>
              <a:cxn ang="0">
                <a:pos x="512" y="372"/>
              </a:cxn>
              <a:cxn ang="0">
                <a:pos x="506" y="378"/>
              </a:cxn>
              <a:cxn ang="0">
                <a:pos x="3" y="378"/>
              </a:cxn>
              <a:cxn ang="0">
                <a:pos x="0" y="375"/>
              </a:cxn>
              <a:cxn ang="0">
                <a:pos x="0" y="372"/>
              </a:cxn>
              <a:cxn ang="0">
                <a:pos x="0" y="4"/>
              </a:cxn>
              <a:cxn ang="0">
                <a:pos x="10" y="372"/>
              </a:cxn>
              <a:cxn ang="0">
                <a:pos x="3" y="369"/>
              </a:cxn>
              <a:cxn ang="0">
                <a:pos x="506" y="369"/>
              </a:cxn>
              <a:cxn ang="0">
                <a:pos x="503" y="372"/>
              </a:cxn>
              <a:cxn ang="0">
                <a:pos x="503" y="4"/>
              </a:cxn>
              <a:cxn ang="0">
                <a:pos x="506" y="10"/>
              </a:cxn>
              <a:cxn ang="0">
                <a:pos x="3" y="10"/>
              </a:cxn>
              <a:cxn ang="0">
                <a:pos x="10" y="4"/>
              </a:cxn>
              <a:cxn ang="0">
                <a:pos x="10" y="372"/>
              </a:cxn>
            </a:cxnLst>
            <a:rect l="0" t="0" r="r" b="b"/>
            <a:pathLst>
              <a:path w="512" h="378">
                <a:moveTo>
                  <a:pt x="0" y="4"/>
                </a:moveTo>
                <a:lnTo>
                  <a:pt x="0" y="0"/>
                </a:lnTo>
                <a:lnTo>
                  <a:pt x="3" y="0"/>
                </a:lnTo>
                <a:lnTo>
                  <a:pt x="506" y="0"/>
                </a:lnTo>
                <a:lnTo>
                  <a:pt x="509" y="0"/>
                </a:lnTo>
                <a:lnTo>
                  <a:pt x="512" y="4"/>
                </a:lnTo>
                <a:lnTo>
                  <a:pt x="512" y="372"/>
                </a:lnTo>
                <a:lnTo>
                  <a:pt x="506" y="378"/>
                </a:lnTo>
                <a:lnTo>
                  <a:pt x="3" y="378"/>
                </a:lnTo>
                <a:lnTo>
                  <a:pt x="0" y="375"/>
                </a:lnTo>
                <a:lnTo>
                  <a:pt x="0" y="372"/>
                </a:lnTo>
                <a:lnTo>
                  <a:pt x="0" y="4"/>
                </a:lnTo>
                <a:close/>
                <a:moveTo>
                  <a:pt x="10" y="372"/>
                </a:moveTo>
                <a:lnTo>
                  <a:pt x="3" y="369"/>
                </a:lnTo>
                <a:lnTo>
                  <a:pt x="506" y="369"/>
                </a:lnTo>
                <a:lnTo>
                  <a:pt x="503" y="372"/>
                </a:lnTo>
                <a:lnTo>
                  <a:pt x="503" y="4"/>
                </a:lnTo>
                <a:lnTo>
                  <a:pt x="506" y="10"/>
                </a:lnTo>
                <a:lnTo>
                  <a:pt x="3" y="10"/>
                </a:lnTo>
                <a:lnTo>
                  <a:pt x="10" y="4"/>
                </a:lnTo>
                <a:lnTo>
                  <a:pt x="10" y="372"/>
                </a:lnTo>
                <a:close/>
              </a:path>
            </a:pathLst>
          </a:custGeom>
          <a:solidFill>
            <a:srgbClr val="C0504D"/>
          </a:solidFill>
          <a:ln w="0">
            <a:solidFill>
              <a:srgbClr val="C0504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auto">
          <a:xfrm>
            <a:off x="2243698" y="3273331"/>
            <a:ext cx="139700" cy="9525"/>
          </a:xfrm>
          <a:custGeom>
            <a:avLst/>
            <a:gdLst/>
            <a:ahLst/>
            <a:cxnLst>
              <a:cxn ang="0">
                <a:pos x="0" y="0"/>
              </a:cxn>
              <a:cxn ang="0">
                <a:pos x="88" y="3"/>
              </a:cxn>
              <a:cxn ang="0">
                <a:pos x="88" y="6"/>
              </a:cxn>
              <a:cxn ang="0">
                <a:pos x="0" y="3"/>
              </a:cxn>
              <a:cxn ang="0">
                <a:pos x="0" y="0"/>
              </a:cxn>
            </a:cxnLst>
            <a:rect l="0" t="0" r="r" b="b"/>
            <a:pathLst>
              <a:path w="88" h="6">
                <a:moveTo>
                  <a:pt x="0" y="0"/>
                </a:moveTo>
                <a:lnTo>
                  <a:pt x="88" y="3"/>
                </a:lnTo>
                <a:lnTo>
                  <a:pt x="88" y="6"/>
                </a:lnTo>
                <a:lnTo>
                  <a:pt x="0" y="3"/>
                </a:lnTo>
                <a:lnTo>
                  <a:pt x="0" y="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2" name="Picture 19"/>
          <p:cNvPicPr>
            <a:picLocks noChangeAspect="1" noChangeArrowheads="1"/>
          </p:cNvPicPr>
          <p:nvPr/>
        </p:nvPicPr>
        <p:blipFill>
          <a:blip r:embed="rId4" cstate="print"/>
          <a:srcRect/>
          <a:stretch>
            <a:fillRect/>
          </a:stretch>
        </p:blipFill>
        <p:spPr bwMode="auto">
          <a:xfrm>
            <a:off x="2411973" y="3000281"/>
            <a:ext cx="773113" cy="534987"/>
          </a:xfrm>
          <a:prstGeom prst="rect">
            <a:avLst/>
          </a:prstGeom>
          <a:noFill/>
          <a:ln w="9525">
            <a:noFill/>
            <a:miter lim="800000"/>
            <a:headEnd/>
            <a:tailEnd/>
          </a:ln>
        </p:spPr>
      </p:pic>
      <p:sp>
        <p:nvSpPr>
          <p:cNvPr id="23" name="Freeform 20"/>
          <p:cNvSpPr>
            <a:spLocks noEditPoints="1"/>
          </p:cNvSpPr>
          <p:nvPr/>
        </p:nvSpPr>
        <p:spPr bwMode="auto">
          <a:xfrm>
            <a:off x="2680260" y="2593881"/>
            <a:ext cx="266700" cy="123825"/>
          </a:xfrm>
          <a:custGeom>
            <a:avLst/>
            <a:gdLst/>
            <a:ahLst/>
            <a:cxnLst>
              <a:cxn ang="0">
                <a:pos x="28" y="75"/>
              </a:cxn>
              <a:cxn ang="0">
                <a:pos x="6" y="72"/>
              </a:cxn>
              <a:cxn ang="0">
                <a:pos x="0" y="44"/>
              </a:cxn>
              <a:cxn ang="0">
                <a:pos x="6" y="41"/>
              </a:cxn>
              <a:cxn ang="0">
                <a:pos x="12" y="69"/>
              </a:cxn>
              <a:cxn ang="0">
                <a:pos x="25" y="69"/>
              </a:cxn>
              <a:cxn ang="0">
                <a:pos x="22" y="38"/>
              </a:cxn>
              <a:cxn ang="0">
                <a:pos x="25" y="38"/>
              </a:cxn>
              <a:cxn ang="0">
                <a:pos x="28" y="38"/>
              </a:cxn>
              <a:cxn ang="0">
                <a:pos x="59" y="35"/>
              </a:cxn>
              <a:cxn ang="0">
                <a:pos x="59" y="66"/>
              </a:cxn>
              <a:cxn ang="0">
                <a:pos x="53" y="69"/>
              </a:cxn>
              <a:cxn ang="0">
                <a:pos x="50" y="69"/>
              </a:cxn>
              <a:cxn ang="0">
                <a:pos x="34" y="41"/>
              </a:cxn>
              <a:cxn ang="0">
                <a:pos x="31" y="35"/>
              </a:cxn>
              <a:cxn ang="0">
                <a:pos x="59" y="29"/>
              </a:cxn>
              <a:cxn ang="0">
                <a:pos x="59" y="32"/>
              </a:cxn>
              <a:cxn ang="0">
                <a:pos x="78" y="63"/>
              </a:cxn>
              <a:cxn ang="0">
                <a:pos x="71" y="63"/>
              </a:cxn>
              <a:cxn ang="0">
                <a:pos x="62" y="29"/>
              </a:cxn>
              <a:cxn ang="0">
                <a:pos x="68" y="25"/>
              </a:cxn>
              <a:cxn ang="0">
                <a:pos x="106" y="54"/>
              </a:cxn>
              <a:cxn ang="0">
                <a:pos x="106" y="57"/>
              </a:cxn>
              <a:cxn ang="0">
                <a:pos x="78" y="25"/>
              </a:cxn>
              <a:cxn ang="0">
                <a:pos x="81" y="22"/>
              </a:cxn>
              <a:cxn ang="0">
                <a:pos x="84" y="22"/>
              </a:cxn>
              <a:cxn ang="0">
                <a:pos x="106" y="50"/>
              </a:cxn>
              <a:cxn ang="0">
                <a:pos x="118" y="50"/>
              </a:cxn>
              <a:cxn ang="0">
                <a:pos x="115" y="54"/>
              </a:cxn>
              <a:cxn ang="0">
                <a:pos x="109" y="54"/>
              </a:cxn>
              <a:cxn ang="0">
                <a:pos x="103" y="16"/>
              </a:cxn>
              <a:cxn ang="0">
                <a:pos x="109" y="16"/>
              </a:cxn>
              <a:cxn ang="0">
                <a:pos x="143" y="13"/>
              </a:cxn>
              <a:cxn ang="0">
                <a:pos x="131" y="16"/>
              </a:cxn>
              <a:cxn ang="0">
                <a:pos x="137" y="47"/>
              </a:cxn>
              <a:cxn ang="0">
                <a:pos x="131" y="47"/>
              </a:cxn>
              <a:cxn ang="0">
                <a:pos x="115" y="19"/>
              </a:cxn>
              <a:cxn ang="0">
                <a:pos x="112" y="16"/>
              </a:cxn>
              <a:cxn ang="0">
                <a:pos x="140" y="10"/>
              </a:cxn>
              <a:cxn ang="0">
                <a:pos x="140" y="10"/>
              </a:cxn>
              <a:cxn ang="0">
                <a:pos x="168" y="41"/>
              </a:cxn>
              <a:cxn ang="0">
                <a:pos x="162" y="41"/>
              </a:cxn>
              <a:cxn ang="0">
                <a:pos x="156" y="29"/>
              </a:cxn>
              <a:cxn ang="0">
                <a:pos x="143" y="7"/>
              </a:cxn>
              <a:cxn ang="0">
                <a:pos x="149" y="7"/>
              </a:cxn>
              <a:cxn ang="0">
                <a:pos x="159" y="19"/>
              </a:cxn>
              <a:cxn ang="0">
                <a:pos x="162" y="4"/>
              </a:cxn>
              <a:cxn ang="0">
                <a:pos x="165" y="0"/>
              </a:cxn>
              <a:cxn ang="0">
                <a:pos x="168" y="4"/>
              </a:cxn>
            </a:cxnLst>
            <a:rect l="0" t="0" r="r" b="b"/>
            <a:pathLst>
              <a:path w="168" h="78">
                <a:moveTo>
                  <a:pt x="34" y="60"/>
                </a:moveTo>
                <a:lnTo>
                  <a:pt x="34" y="66"/>
                </a:lnTo>
                <a:lnTo>
                  <a:pt x="34" y="69"/>
                </a:lnTo>
                <a:lnTo>
                  <a:pt x="28" y="75"/>
                </a:lnTo>
                <a:lnTo>
                  <a:pt x="22" y="75"/>
                </a:lnTo>
                <a:lnTo>
                  <a:pt x="15" y="78"/>
                </a:lnTo>
                <a:lnTo>
                  <a:pt x="12" y="75"/>
                </a:lnTo>
                <a:lnTo>
                  <a:pt x="6" y="72"/>
                </a:lnTo>
                <a:lnTo>
                  <a:pt x="3" y="66"/>
                </a:lnTo>
                <a:lnTo>
                  <a:pt x="0" y="44"/>
                </a:lnTo>
                <a:lnTo>
                  <a:pt x="0" y="44"/>
                </a:lnTo>
                <a:lnTo>
                  <a:pt x="0" y="44"/>
                </a:lnTo>
                <a:lnTo>
                  <a:pt x="0" y="44"/>
                </a:lnTo>
                <a:lnTo>
                  <a:pt x="3" y="41"/>
                </a:lnTo>
                <a:lnTo>
                  <a:pt x="3" y="41"/>
                </a:lnTo>
                <a:lnTo>
                  <a:pt x="6" y="41"/>
                </a:lnTo>
                <a:lnTo>
                  <a:pt x="6" y="41"/>
                </a:lnTo>
                <a:lnTo>
                  <a:pt x="6" y="41"/>
                </a:lnTo>
                <a:lnTo>
                  <a:pt x="12" y="63"/>
                </a:lnTo>
                <a:lnTo>
                  <a:pt x="12" y="69"/>
                </a:lnTo>
                <a:lnTo>
                  <a:pt x="15" y="69"/>
                </a:lnTo>
                <a:lnTo>
                  <a:pt x="18" y="72"/>
                </a:lnTo>
                <a:lnTo>
                  <a:pt x="22" y="69"/>
                </a:lnTo>
                <a:lnTo>
                  <a:pt x="25" y="69"/>
                </a:lnTo>
                <a:lnTo>
                  <a:pt x="25" y="66"/>
                </a:lnTo>
                <a:lnTo>
                  <a:pt x="28" y="63"/>
                </a:lnTo>
                <a:lnTo>
                  <a:pt x="28" y="60"/>
                </a:lnTo>
                <a:lnTo>
                  <a:pt x="22" y="38"/>
                </a:lnTo>
                <a:lnTo>
                  <a:pt x="22" y="38"/>
                </a:lnTo>
                <a:lnTo>
                  <a:pt x="22" y="38"/>
                </a:lnTo>
                <a:lnTo>
                  <a:pt x="22" y="38"/>
                </a:lnTo>
                <a:lnTo>
                  <a:pt x="25" y="38"/>
                </a:lnTo>
                <a:lnTo>
                  <a:pt x="28" y="38"/>
                </a:lnTo>
                <a:lnTo>
                  <a:pt x="28" y="38"/>
                </a:lnTo>
                <a:lnTo>
                  <a:pt x="28" y="38"/>
                </a:lnTo>
                <a:lnTo>
                  <a:pt x="28" y="38"/>
                </a:lnTo>
                <a:lnTo>
                  <a:pt x="34" y="60"/>
                </a:lnTo>
                <a:close/>
                <a:moveTo>
                  <a:pt x="59" y="32"/>
                </a:moveTo>
                <a:lnTo>
                  <a:pt x="59" y="32"/>
                </a:lnTo>
                <a:lnTo>
                  <a:pt x="59" y="35"/>
                </a:lnTo>
                <a:lnTo>
                  <a:pt x="59" y="35"/>
                </a:lnTo>
                <a:lnTo>
                  <a:pt x="59" y="35"/>
                </a:lnTo>
                <a:lnTo>
                  <a:pt x="50" y="38"/>
                </a:lnTo>
                <a:lnTo>
                  <a:pt x="59" y="66"/>
                </a:lnTo>
                <a:lnTo>
                  <a:pt x="59" y="66"/>
                </a:lnTo>
                <a:lnTo>
                  <a:pt x="56" y="66"/>
                </a:lnTo>
                <a:lnTo>
                  <a:pt x="56" y="69"/>
                </a:lnTo>
                <a:lnTo>
                  <a:pt x="53" y="69"/>
                </a:lnTo>
                <a:lnTo>
                  <a:pt x="53" y="69"/>
                </a:lnTo>
                <a:lnTo>
                  <a:pt x="53" y="69"/>
                </a:lnTo>
                <a:lnTo>
                  <a:pt x="50" y="69"/>
                </a:lnTo>
                <a:lnTo>
                  <a:pt x="50" y="69"/>
                </a:lnTo>
                <a:lnTo>
                  <a:pt x="43" y="38"/>
                </a:lnTo>
                <a:lnTo>
                  <a:pt x="34" y="41"/>
                </a:lnTo>
                <a:lnTo>
                  <a:pt x="34" y="41"/>
                </a:lnTo>
                <a:lnTo>
                  <a:pt x="34" y="41"/>
                </a:lnTo>
                <a:lnTo>
                  <a:pt x="31" y="41"/>
                </a:lnTo>
                <a:lnTo>
                  <a:pt x="31" y="38"/>
                </a:lnTo>
                <a:lnTo>
                  <a:pt x="31" y="38"/>
                </a:lnTo>
                <a:lnTo>
                  <a:pt x="31" y="35"/>
                </a:lnTo>
                <a:lnTo>
                  <a:pt x="31" y="35"/>
                </a:lnTo>
                <a:lnTo>
                  <a:pt x="31" y="35"/>
                </a:lnTo>
                <a:lnTo>
                  <a:pt x="59" y="29"/>
                </a:lnTo>
                <a:lnTo>
                  <a:pt x="59" y="29"/>
                </a:lnTo>
                <a:lnTo>
                  <a:pt x="59" y="29"/>
                </a:lnTo>
                <a:lnTo>
                  <a:pt x="59" y="29"/>
                </a:lnTo>
                <a:lnTo>
                  <a:pt x="59" y="32"/>
                </a:lnTo>
                <a:lnTo>
                  <a:pt x="59" y="32"/>
                </a:lnTo>
                <a:close/>
                <a:moveTo>
                  <a:pt x="78" y="60"/>
                </a:moveTo>
                <a:lnTo>
                  <a:pt x="78" y="63"/>
                </a:lnTo>
                <a:lnTo>
                  <a:pt x="78" y="63"/>
                </a:lnTo>
                <a:lnTo>
                  <a:pt x="78" y="63"/>
                </a:lnTo>
                <a:lnTo>
                  <a:pt x="75" y="63"/>
                </a:lnTo>
                <a:lnTo>
                  <a:pt x="75" y="63"/>
                </a:lnTo>
                <a:lnTo>
                  <a:pt x="71" y="63"/>
                </a:lnTo>
                <a:lnTo>
                  <a:pt x="71" y="63"/>
                </a:lnTo>
                <a:lnTo>
                  <a:pt x="71" y="63"/>
                </a:lnTo>
                <a:lnTo>
                  <a:pt x="62" y="29"/>
                </a:lnTo>
                <a:lnTo>
                  <a:pt x="62" y="29"/>
                </a:lnTo>
                <a:lnTo>
                  <a:pt x="62" y="29"/>
                </a:lnTo>
                <a:lnTo>
                  <a:pt x="65" y="29"/>
                </a:lnTo>
                <a:lnTo>
                  <a:pt x="65" y="25"/>
                </a:lnTo>
                <a:lnTo>
                  <a:pt x="68" y="25"/>
                </a:lnTo>
                <a:lnTo>
                  <a:pt x="68" y="25"/>
                </a:lnTo>
                <a:lnTo>
                  <a:pt x="68" y="25"/>
                </a:lnTo>
                <a:lnTo>
                  <a:pt x="68" y="25"/>
                </a:lnTo>
                <a:lnTo>
                  <a:pt x="78" y="60"/>
                </a:lnTo>
                <a:close/>
                <a:moveTo>
                  <a:pt x="106" y="54"/>
                </a:moveTo>
                <a:lnTo>
                  <a:pt x="106" y="54"/>
                </a:lnTo>
                <a:lnTo>
                  <a:pt x="106" y="54"/>
                </a:lnTo>
                <a:lnTo>
                  <a:pt x="106" y="57"/>
                </a:lnTo>
                <a:lnTo>
                  <a:pt x="106" y="57"/>
                </a:lnTo>
                <a:lnTo>
                  <a:pt x="87" y="60"/>
                </a:lnTo>
                <a:lnTo>
                  <a:pt x="87" y="60"/>
                </a:lnTo>
                <a:lnTo>
                  <a:pt x="87" y="57"/>
                </a:lnTo>
                <a:lnTo>
                  <a:pt x="78" y="25"/>
                </a:lnTo>
                <a:lnTo>
                  <a:pt x="78" y="25"/>
                </a:lnTo>
                <a:lnTo>
                  <a:pt x="78" y="22"/>
                </a:lnTo>
                <a:lnTo>
                  <a:pt x="78" y="22"/>
                </a:lnTo>
                <a:lnTo>
                  <a:pt x="81" y="22"/>
                </a:lnTo>
                <a:lnTo>
                  <a:pt x="84" y="22"/>
                </a:lnTo>
                <a:lnTo>
                  <a:pt x="84" y="22"/>
                </a:lnTo>
                <a:lnTo>
                  <a:pt x="84" y="22"/>
                </a:lnTo>
                <a:lnTo>
                  <a:pt x="84" y="22"/>
                </a:lnTo>
                <a:lnTo>
                  <a:pt x="93" y="54"/>
                </a:lnTo>
                <a:lnTo>
                  <a:pt x="103" y="50"/>
                </a:lnTo>
                <a:lnTo>
                  <a:pt x="103" y="50"/>
                </a:lnTo>
                <a:lnTo>
                  <a:pt x="106" y="50"/>
                </a:lnTo>
                <a:lnTo>
                  <a:pt x="106" y="50"/>
                </a:lnTo>
                <a:lnTo>
                  <a:pt x="106" y="54"/>
                </a:lnTo>
                <a:lnTo>
                  <a:pt x="106" y="54"/>
                </a:lnTo>
                <a:close/>
                <a:moveTo>
                  <a:pt x="118" y="50"/>
                </a:moveTo>
                <a:lnTo>
                  <a:pt x="118" y="50"/>
                </a:lnTo>
                <a:lnTo>
                  <a:pt x="118" y="54"/>
                </a:lnTo>
                <a:lnTo>
                  <a:pt x="115" y="54"/>
                </a:lnTo>
                <a:lnTo>
                  <a:pt x="115" y="54"/>
                </a:lnTo>
                <a:lnTo>
                  <a:pt x="112" y="54"/>
                </a:lnTo>
                <a:lnTo>
                  <a:pt x="112" y="54"/>
                </a:lnTo>
                <a:lnTo>
                  <a:pt x="112" y="54"/>
                </a:lnTo>
                <a:lnTo>
                  <a:pt x="109" y="54"/>
                </a:lnTo>
                <a:lnTo>
                  <a:pt x="103" y="19"/>
                </a:lnTo>
                <a:lnTo>
                  <a:pt x="103" y="19"/>
                </a:lnTo>
                <a:lnTo>
                  <a:pt x="103" y="19"/>
                </a:lnTo>
                <a:lnTo>
                  <a:pt x="103" y="16"/>
                </a:lnTo>
                <a:lnTo>
                  <a:pt x="106" y="16"/>
                </a:lnTo>
                <a:lnTo>
                  <a:pt x="106" y="16"/>
                </a:lnTo>
                <a:lnTo>
                  <a:pt x="109" y="16"/>
                </a:lnTo>
                <a:lnTo>
                  <a:pt x="109" y="16"/>
                </a:lnTo>
                <a:lnTo>
                  <a:pt x="109" y="16"/>
                </a:lnTo>
                <a:lnTo>
                  <a:pt x="118" y="50"/>
                </a:lnTo>
                <a:close/>
                <a:moveTo>
                  <a:pt x="140" y="10"/>
                </a:moveTo>
                <a:lnTo>
                  <a:pt x="143" y="13"/>
                </a:lnTo>
                <a:lnTo>
                  <a:pt x="143" y="13"/>
                </a:lnTo>
                <a:lnTo>
                  <a:pt x="140" y="13"/>
                </a:lnTo>
                <a:lnTo>
                  <a:pt x="140" y="13"/>
                </a:lnTo>
                <a:lnTo>
                  <a:pt x="131" y="16"/>
                </a:lnTo>
                <a:lnTo>
                  <a:pt x="140" y="47"/>
                </a:lnTo>
                <a:lnTo>
                  <a:pt x="140" y="47"/>
                </a:lnTo>
                <a:lnTo>
                  <a:pt x="140" y="47"/>
                </a:lnTo>
                <a:lnTo>
                  <a:pt x="137" y="47"/>
                </a:lnTo>
                <a:lnTo>
                  <a:pt x="137" y="47"/>
                </a:lnTo>
                <a:lnTo>
                  <a:pt x="134" y="47"/>
                </a:lnTo>
                <a:lnTo>
                  <a:pt x="134" y="47"/>
                </a:lnTo>
                <a:lnTo>
                  <a:pt x="131" y="47"/>
                </a:lnTo>
                <a:lnTo>
                  <a:pt x="131" y="47"/>
                </a:lnTo>
                <a:lnTo>
                  <a:pt x="124" y="19"/>
                </a:lnTo>
                <a:lnTo>
                  <a:pt x="115" y="19"/>
                </a:lnTo>
                <a:lnTo>
                  <a:pt x="115" y="19"/>
                </a:lnTo>
                <a:lnTo>
                  <a:pt x="115" y="19"/>
                </a:lnTo>
                <a:lnTo>
                  <a:pt x="115" y="19"/>
                </a:lnTo>
                <a:lnTo>
                  <a:pt x="115" y="19"/>
                </a:lnTo>
                <a:lnTo>
                  <a:pt x="112" y="16"/>
                </a:lnTo>
                <a:lnTo>
                  <a:pt x="112" y="16"/>
                </a:lnTo>
                <a:lnTo>
                  <a:pt x="115" y="16"/>
                </a:lnTo>
                <a:lnTo>
                  <a:pt x="115" y="16"/>
                </a:lnTo>
                <a:lnTo>
                  <a:pt x="140" y="10"/>
                </a:lnTo>
                <a:lnTo>
                  <a:pt x="140" y="10"/>
                </a:lnTo>
                <a:lnTo>
                  <a:pt x="140" y="10"/>
                </a:lnTo>
                <a:lnTo>
                  <a:pt x="140" y="10"/>
                </a:lnTo>
                <a:lnTo>
                  <a:pt x="140" y="10"/>
                </a:lnTo>
                <a:lnTo>
                  <a:pt x="140" y="10"/>
                </a:lnTo>
                <a:close/>
                <a:moveTo>
                  <a:pt x="165" y="25"/>
                </a:moveTo>
                <a:lnTo>
                  <a:pt x="168" y="38"/>
                </a:lnTo>
                <a:lnTo>
                  <a:pt x="168" y="41"/>
                </a:lnTo>
                <a:lnTo>
                  <a:pt x="168" y="41"/>
                </a:lnTo>
                <a:lnTo>
                  <a:pt x="165" y="41"/>
                </a:lnTo>
                <a:lnTo>
                  <a:pt x="165" y="41"/>
                </a:lnTo>
                <a:lnTo>
                  <a:pt x="162" y="41"/>
                </a:lnTo>
                <a:lnTo>
                  <a:pt x="162" y="41"/>
                </a:lnTo>
                <a:lnTo>
                  <a:pt x="159" y="41"/>
                </a:lnTo>
                <a:lnTo>
                  <a:pt x="159" y="41"/>
                </a:lnTo>
                <a:lnTo>
                  <a:pt x="156" y="29"/>
                </a:lnTo>
                <a:lnTo>
                  <a:pt x="143" y="10"/>
                </a:lnTo>
                <a:lnTo>
                  <a:pt x="140" y="10"/>
                </a:lnTo>
                <a:lnTo>
                  <a:pt x="140" y="10"/>
                </a:lnTo>
                <a:lnTo>
                  <a:pt x="143" y="7"/>
                </a:lnTo>
                <a:lnTo>
                  <a:pt x="143" y="7"/>
                </a:lnTo>
                <a:lnTo>
                  <a:pt x="146" y="7"/>
                </a:lnTo>
                <a:lnTo>
                  <a:pt x="146" y="7"/>
                </a:lnTo>
                <a:lnTo>
                  <a:pt x="149" y="7"/>
                </a:lnTo>
                <a:lnTo>
                  <a:pt x="149" y="7"/>
                </a:lnTo>
                <a:lnTo>
                  <a:pt x="156" y="16"/>
                </a:lnTo>
                <a:lnTo>
                  <a:pt x="156" y="19"/>
                </a:lnTo>
                <a:lnTo>
                  <a:pt x="159" y="19"/>
                </a:lnTo>
                <a:lnTo>
                  <a:pt x="159" y="19"/>
                </a:lnTo>
                <a:lnTo>
                  <a:pt x="159" y="16"/>
                </a:lnTo>
                <a:lnTo>
                  <a:pt x="159" y="13"/>
                </a:lnTo>
                <a:lnTo>
                  <a:pt x="162" y="4"/>
                </a:lnTo>
                <a:lnTo>
                  <a:pt x="162" y="4"/>
                </a:lnTo>
                <a:lnTo>
                  <a:pt x="162" y="4"/>
                </a:lnTo>
                <a:lnTo>
                  <a:pt x="162" y="4"/>
                </a:lnTo>
                <a:lnTo>
                  <a:pt x="165" y="0"/>
                </a:lnTo>
                <a:lnTo>
                  <a:pt x="168" y="0"/>
                </a:lnTo>
                <a:lnTo>
                  <a:pt x="168" y="0"/>
                </a:lnTo>
                <a:lnTo>
                  <a:pt x="168" y="4"/>
                </a:lnTo>
                <a:lnTo>
                  <a:pt x="168" y="4"/>
                </a:lnTo>
                <a:lnTo>
                  <a:pt x="165" y="2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noEditPoints="1"/>
          </p:cNvSpPr>
          <p:nvPr/>
        </p:nvSpPr>
        <p:spPr bwMode="auto">
          <a:xfrm>
            <a:off x="2372285" y="2981231"/>
            <a:ext cx="5314950" cy="598487"/>
          </a:xfrm>
          <a:custGeom>
            <a:avLst/>
            <a:gdLst/>
            <a:ahLst/>
            <a:cxnLst>
              <a:cxn ang="0">
                <a:pos x="0" y="3"/>
              </a:cxn>
              <a:cxn ang="0">
                <a:pos x="0" y="0"/>
              </a:cxn>
              <a:cxn ang="0">
                <a:pos x="3" y="0"/>
              </a:cxn>
              <a:cxn ang="0">
                <a:pos x="506" y="0"/>
              </a:cxn>
              <a:cxn ang="0">
                <a:pos x="509" y="0"/>
              </a:cxn>
              <a:cxn ang="0">
                <a:pos x="512" y="3"/>
              </a:cxn>
              <a:cxn ang="0">
                <a:pos x="512" y="371"/>
              </a:cxn>
              <a:cxn ang="0">
                <a:pos x="506" y="377"/>
              </a:cxn>
              <a:cxn ang="0">
                <a:pos x="3" y="377"/>
              </a:cxn>
              <a:cxn ang="0">
                <a:pos x="0" y="374"/>
              </a:cxn>
              <a:cxn ang="0">
                <a:pos x="0" y="371"/>
              </a:cxn>
              <a:cxn ang="0">
                <a:pos x="0" y="3"/>
              </a:cxn>
              <a:cxn ang="0">
                <a:pos x="10" y="371"/>
              </a:cxn>
              <a:cxn ang="0">
                <a:pos x="3" y="368"/>
              </a:cxn>
              <a:cxn ang="0">
                <a:pos x="506" y="368"/>
              </a:cxn>
              <a:cxn ang="0">
                <a:pos x="503" y="371"/>
              </a:cxn>
              <a:cxn ang="0">
                <a:pos x="503" y="3"/>
              </a:cxn>
              <a:cxn ang="0">
                <a:pos x="506" y="9"/>
              </a:cxn>
              <a:cxn ang="0">
                <a:pos x="3" y="9"/>
              </a:cxn>
              <a:cxn ang="0">
                <a:pos x="10" y="3"/>
              </a:cxn>
              <a:cxn ang="0">
                <a:pos x="10" y="371"/>
              </a:cxn>
            </a:cxnLst>
            <a:rect l="0" t="0" r="r" b="b"/>
            <a:pathLst>
              <a:path w="512" h="377">
                <a:moveTo>
                  <a:pt x="0" y="3"/>
                </a:moveTo>
                <a:lnTo>
                  <a:pt x="0" y="0"/>
                </a:lnTo>
                <a:lnTo>
                  <a:pt x="3" y="0"/>
                </a:lnTo>
                <a:lnTo>
                  <a:pt x="506" y="0"/>
                </a:lnTo>
                <a:lnTo>
                  <a:pt x="509" y="0"/>
                </a:lnTo>
                <a:lnTo>
                  <a:pt x="512" y="3"/>
                </a:lnTo>
                <a:lnTo>
                  <a:pt x="512" y="371"/>
                </a:lnTo>
                <a:lnTo>
                  <a:pt x="506" y="377"/>
                </a:lnTo>
                <a:lnTo>
                  <a:pt x="3" y="377"/>
                </a:lnTo>
                <a:lnTo>
                  <a:pt x="0" y="374"/>
                </a:lnTo>
                <a:lnTo>
                  <a:pt x="0" y="371"/>
                </a:lnTo>
                <a:lnTo>
                  <a:pt x="0" y="3"/>
                </a:lnTo>
                <a:close/>
                <a:moveTo>
                  <a:pt x="10" y="371"/>
                </a:moveTo>
                <a:lnTo>
                  <a:pt x="3" y="368"/>
                </a:lnTo>
                <a:lnTo>
                  <a:pt x="506" y="368"/>
                </a:lnTo>
                <a:lnTo>
                  <a:pt x="503" y="371"/>
                </a:lnTo>
                <a:lnTo>
                  <a:pt x="503" y="3"/>
                </a:lnTo>
                <a:lnTo>
                  <a:pt x="506" y="9"/>
                </a:lnTo>
                <a:lnTo>
                  <a:pt x="3" y="9"/>
                </a:lnTo>
                <a:lnTo>
                  <a:pt x="10" y="3"/>
                </a:lnTo>
                <a:lnTo>
                  <a:pt x="10" y="37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auto">
          <a:xfrm>
            <a:off x="2238935" y="3962306"/>
            <a:ext cx="138113" cy="9525"/>
          </a:xfrm>
          <a:custGeom>
            <a:avLst/>
            <a:gdLst/>
            <a:ahLst/>
            <a:cxnLst>
              <a:cxn ang="0">
                <a:pos x="0" y="0"/>
              </a:cxn>
              <a:cxn ang="0">
                <a:pos x="87" y="3"/>
              </a:cxn>
              <a:cxn ang="0">
                <a:pos x="87" y="6"/>
              </a:cxn>
              <a:cxn ang="0">
                <a:pos x="0" y="3"/>
              </a:cxn>
              <a:cxn ang="0">
                <a:pos x="0" y="0"/>
              </a:cxn>
            </a:cxnLst>
            <a:rect l="0" t="0" r="r" b="b"/>
            <a:pathLst>
              <a:path w="87" h="6">
                <a:moveTo>
                  <a:pt x="0" y="0"/>
                </a:moveTo>
                <a:lnTo>
                  <a:pt x="87" y="3"/>
                </a:lnTo>
                <a:lnTo>
                  <a:pt x="87" y="6"/>
                </a:lnTo>
                <a:lnTo>
                  <a:pt x="0" y="3"/>
                </a:lnTo>
                <a:lnTo>
                  <a:pt x="0" y="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6" name="Picture 23"/>
          <p:cNvPicPr>
            <a:picLocks noChangeAspect="1" noChangeArrowheads="1"/>
          </p:cNvPicPr>
          <p:nvPr/>
        </p:nvPicPr>
        <p:blipFill>
          <a:blip r:embed="rId4" cstate="print"/>
          <a:srcRect/>
          <a:stretch>
            <a:fillRect/>
          </a:stretch>
        </p:blipFill>
        <p:spPr bwMode="auto">
          <a:xfrm>
            <a:off x="2411973" y="3689256"/>
            <a:ext cx="773113" cy="534987"/>
          </a:xfrm>
          <a:prstGeom prst="rect">
            <a:avLst/>
          </a:prstGeom>
          <a:noFill/>
          <a:ln w="9525">
            <a:noFill/>
            <a:miter lim="800000"/>
            <a:headEnd/>
            <a:tailEnd/>
          </a:ln>
        </p:spPr>
      </p:pic>
      <p:sp>
        <p:nvSpPr>
          <p:cNvPr id="27" name="Freeform 24"/>
          <p:cNvSpPr>
            <a:spLocks noEditPoints="1"/>
          </p:cNvSpPr>
          <p:nvPr/>
        </p:nvSpPr>
        <p:spPr bwMode="auto">
          <a:xfrm>
            <a:off x="2635810" y="3862294"/>
            <a:ext cx="350838" cy="104775"/>
          </a:xfrm>
          <a:custGeom>
            <a:avLst/>
            <a:gdLst/>
            <a:ahLst/>
            <a:cxnLst>
              <a:cxn ang="0">
                <a:pos x="34" y="63"/>
              </a:cxn>
              <a:cxn ang="0">
                <a:pos x="28" y="63"/>
              </a:cxn>
              <a:cxn ang="0">
                <a:pos x="9" y="66"/>
              </a:cxn>
              <a:cxn ang="0">
                <a:pos x="3" y="66"/>
              </a:cxn>
              <a:cxn ang="0">
                <a:pos x="0" y="66"/>
              </a:cxn>
              <a:cxn ang="0">
                <a:pos x="9" y="28"/>
              </a:cxn>
              <a:cxn ang="0">
                <a:pos x="15" y="28"/>
              </a:cxn>
              <a:cxn ang="0">
                <a:pos x="12" y="35"/>
              </a:cxn>
              <a:cxn ang="0">
                <a:pos x="65" y="50"/>
              </a:cxn>
              <a:cxn ang="0">
                <a:pos x="65" y="53"/>
              </a:cxn>
              <a:cxn ang="0">
                <a:pos x="56" y="60"/>
              </a:cxn>
              <a:cxn ang="0">
                <a:pos x="37" y="44"/>
              </a:cxn>
              <a:cxn ang="0">
                <a:pos x="50" y="19"/>
              </a:cxn>
              <a:cxn ang="0">
                <a:pos x="59" y="22"/>
              </a:cxn>
              <a:cxn ang="0">
                <a:pos x="62" y="25"/>
              </a:cxn>
              <a:cxn ang="0">
                <a:pos x="59" y="28"/>
              </a:cxn>
              <a:cxn ang="0">
                <a:pos x="53" y="25"/>
              </a:cxn>
              <a:cxn ang="0">
                <a:pos x="43" y="41"/>
              </a:cxn>
              <a:cxn ang="0">
                <a:pos x="56" y="53"/>
              </a:cxn>
              <a:cxn ang="0">
                <a:pos x="65" y="47"/>
              </a:cxn>
              <a:cxn ang="0">
                <a:pos x="65" y="50"/>
              </a:cxn>
              <a:cxn ang="0">
                <a:pos x="90" y="19"/>
              </a:cxn>
              <a:cxn ang="0">
                <a:pos x="87" y="53"/>
              </a:cxn>
              <a:cxn ang="0">
                <a:pos x="81" y="53"/>
              </a:cxn>
              <a:cxn ang="0">
                <a:pos x="78" y="53"/>
              </a:cxn>
              <a:cxn ang="0">
                <a:pos x="62" y="25"/>
              </a:cxn>
              <a:cxn ang="0">
                <a:pos x="62" y="19"/>
              </a:cxn>
              <a:cxn ang="0">
                <a:pos x="90" y="16"/>
              </a:cxn>
              <a:cxn ang="0">
                <a:pos x="90" y="19"/>
              </a:cxn>
              <a:cxn ang="0">
                <a:pos x="106" y="50"/>
              </a:cxn>
              <a:cxn ang="0">
                <a:pos x="99" y="50"/>
              </a:cxn>
              <a:cxn ang="0">
                <a:pos x="93" y="13"/>
              </a:cxn>
              <a:cxn ang="0">
                <a:pos x="99" y="13"/>
              </a:cxn>
              <a:cxn ang="0">
                <a:pos x="143" y="25"/>
              </a:cxn>
              <a:cxn ang="0">
                <a:pos x="131" y="47"/>
              </a:cxn>
              <a:cxn ang="0">
                <a:pos x="109" y="32"/>
              </a:cxn>
              <a:cxn ang="0">
                <a:pos x="124" y="10"/>
              </a:cxn>
              <a:cxn ang="0">
                <a:pos x="143" y="25"/>
              </a:cxn>
              <a:cxn ang="0">
                <a:pos x="134" y="16"/>
              </a:cxn>
              <a:cxn ang="0">
                <a:pos x="118" y="19"/>
              </a:cxn>
              <a:cxn ang="0">
                <a:pos x="121" y="38"/>
              </a:cxn>
              <a:cxn ang="0">
                <a:pos x="137" y="35"/>
              </a:cxn>
              <a:cxn ang="0">
                <a:pos x="184" y="35"/>
              </a:cxn>
              <a:cxn ang="0">
                <a:pos x="184" y="38"/>
              </a:cxn>
              <a:cxn ang="0">
                <a:pos x="174" y="38"/>
              </a:cxn>
              <a:cxn ang="0">
                <a:pos x="156" y="13"/>
              </a:cxn>
              <a:cxn ang="0">
                <a:pos x="162" y="41"/>
              </a:cxn>
              <a:cxn ang="0">
                <a:pos x="159" y="41"/>
              </a:cxn>
              <a:cxn ang="0">
                <a:pos x="156" y="41"/>
              </a:cxn>
              <a:cxn ang="0">
                <a:pos x="156" y="3"/>
              </a:cxn>
              <a:cxn ang="0">
                <a:pos x="162" y="7"/>
              </a:cxn>
              <a:cxn ang="0">
                <a:pos x="174" y="25"/>
              </a:cxn>
              <a:cxn ang="0">
                <a:pos x="174" y="19"/>
              </a:cxn>
              <a:cxn ang="0">
                <a:pos x="174" y="0"/>
              </a:cxn>
              <a:cxn ang="0">
                <a:pos x="177" y="0"/>
              </a:cxn>
              <a:cxn ang="0">
                <a:pos x="221" y="41"/>
              </a:cxn>
              <a:cxn ang="0">
                <a:pos x="193" y="44"/>
              </a:cxn>
              <a:cxn ang="0">
                <a:pos x="221" y="38"/>
              </a:cxn>
            </a:cxnLst>
            <a:rect l="0" t="0" r="r" b="b"/>
            <a:pathLst>
              <a:path w="221" h="66">
                <a:moveTo>
                  <a:pt x="34" y="60"/>
                </a:moveTo>
                <a:lnTo>
                  <a:pt x="34" y="60"/>
                </a:lnTo>
                <a:lnTo>
                  <a:pt x="34" y="63"/>
                </a:lnTo>
                <a:lnTo>
                  <a:pt x="34" y="63"/>
                </a:lnTo>
                <a:lnTo>
                  <a:pt x="31" y="63"/>
                </a:lnTo>
                <a:lnTo>
                  <a:pt x="28" y="63"/>
                </a:lnTo>
                <a:lnTo>
                  <a:pt x="28" y="63"/>
                </a:lnTo>
                <a:lnTo>
                  <a:pt x="28" y="63"/>
                </a:lnTo>
                <a:lnTo>
                  <a:pt x="28" y="63"/>
                </a:lnTo>
                <a:lnTo>
                  <a:pt x="21" y="56"/>
                </a:lnTo>
                <a:lnTo>
                  <a:pt x="9" y="56"/>
                </a:lnTo>
                <a:lnTo>
                  <a:pt x="9" y="66"/>
                </a:lnTo>
                <a:lnTo>
                  <a:pt x="6" y="66"/>
                </a:lnTo>
                <a:lnTo>
                  <a:pt x="6" y="66"/>
                </a:lnTo>
                <a:lnTo>
                  <a:pt x="6" y="66"/>
                </a:lnTo>
                <a:lnTo>
                  <a:pt x="3" y="66"/>
                </a:lnTo>
                <a:lnTo>
                  <a:pt x="3" y="66"/>
                </a:lnTo>
                <a:lnTo>
                  <a:pt x="0" y="66"/>
                </a:lnTo>
                <a:lnTo>
                  <a:pt x="0" y="66"/>
                </a:lnTo>
                <a:lnTo>
                  <a:pt x="0" y="66"/>
                </a:lnTo>
                <a:lnTo>
                  <a:pt x="6" y="28"/>
                </a:lnTo>
                <a:lnTo>
                  <a:pt x="6" y="28"/>
                </a:lnTo>
                <a:lnTo>
                  <a:pt x="6" y="28"/>
                </a:lnTo>
                <a:lnTo>
                  <a:pt x="9" y="28"/>
                </a:lnTo>
                <a:lnTo>
                  <a:pt x="12" y="28"/>
                </a:lnTo>
                <a:lnTo>
                  <a:pt x="15" y="28"/>
                </a:lnTo>
                <a:lnTo>
                  <a:pt x="15" y="28"/>
                </a:lnTo>
                <a:lnTo>
                  <a:pt x="15" y="28"/>
                </a:lnTo>
                <a:lnTo>
                  <a:pt x="15" y="28"/>
                </a:lnTo>
                <a:lnTo>
                  <a:pt x="34" y="60"/>
                </a:lnTo>
                <a:close/>
                <a:moveTo>
                  <a:pt x="12" y="35"/>
                </a:moveTo>
                <a:lnTo>
                  <a:pt x="12" y="35"/>
                </a:lnTo>
                <a:lnTo>
                  <a:pt x="9" y="50"/>
                </a:lnTo>
                <a:lnTo>
                  <a:pt x="21" y="50"/>
                </a:lnTo>
                <a:lnTo>
                  <a:pt x="12" y="35"/>
                </a:lnTo>
                <a:close/>
                <a:moveTo>
                  <a:pt x="65" y="50"/>
                </a:moveTo>
                <a:lnTo>
                  <a:pt x="65" y="53"/>
                </a:lnTo>
                <a:lnTo>
                  <a:pt x="65" y="53"/>
                </a:lnTo>
                <a:lnTo>
                  <a:pt x="65" y="53"/>
                </a:lnTo>
                <a:lnTo>
                  <a:pt x="65" y="53"/>
                </a:lnTo>
                <a:lnTo>
                  <a:pt x="65" y="56"/>
                </a:lnTo>
                <a:lnTo>
                  <a:pt x="62" y="56"/>
                </a:lnTo>
                <a:lnTo>
                  <a:pt x="59" y="56"/>
                </a:lnTo>
                <a:lnTo>
                  <a:pt x="56" y="60"/>
                </a:lnTo>
                <a:lnTo>
                  <a:pt x="50" y="60"/>
                </a:lnTo>
                <a:lnTo>
                  <a:pt x="43" y="56"/>
                </a:lnTo>
                <a:lnTo>
                  <a:pt x="37" y="50"/>
                </a:lnTo>
                <a:lnTo>
                  <a:pt x="37" y="44"/>
                </a:lnTo>
                <a:lnTo>
                  <a:pt x="37" y="35"/>
                </a:lnTo>
                <a:lnTo>
                  <a:pt x="37" y="28"/>
                </a:lnTo>
                <a:lnTo>
                  <a:pt x="43" y="22"/>
                </a:lnTo>
                <a:lnTo>
                  <a:pt x="50" y="19"/>
                </a:lnTo>
                <a:lnTo>
                  <a:pt x="53" y="19"/>
                </a:lnTo>
                <a:lnTo>
                  <a:pt x="56" y="19"/>
                </a:lnTo>
                <a:lnTo>
                  <a:pt x="59" y="22"/>
                </a:lnTo>
                <a:lnTo>
                  <a:pt x="59" y="22"/>
                </a:lnTo>
                <a:lnTo>
                  <a:pt x="59" y="22"/>
                </a:lnTo>
                <a:lnTo>
                  <a:pt x="59" y="22"/>
                </a:lnTo>
                <a:lnTo>
                  <a:pt x="62" y="25"/>
                </a:lnTo>
                <a:lnTo>
                  <a:pt x="62" y="25"/>
                </a:lnTo>
                <a:lnTo>
                  <a:pt x="62" y="25"/>
                </a:lnTo>
                <a:lnTo>
                  <a:pt x="62" y="28"/>
                </a:lnTo>
                <a:lnTo>
                  <a:pt x="62" y="28"/>
                </a:lnTo>
                <a:lnTo>
                  <a:pt x="59" y="28"/>
                </a:lnTo>
                <a:lnTo>
                  <a:pt x="59" y="28"/>
                </a:lnTo>
                <a:lnTo>
                  <a:pt x="59" y="28"/>
                </a:lnTo>
                <a:lnTo>
                  <a:pt x="56" y="25"/>
                </a:lnTo>
                <a:lnTo>
                  <a:pt x="53" y="25"/>
                </a:lnTo>
                <a:lnTo>
                  <a:pt x="46" y="28"/>
                </a:lnTo>
                <a:lnTo>
                  <a:pt x="46" y="32"/>
                </a:lnTo>
                <a:lnTo>
                  <a:pt x="43" y="35"/>
                </a:lnTo>
                <a:lnTo>
                  <a:pt x="43" y="41"/>
                </a:lnTo>
                <a:lnTo>
                  <a:pt x="46" y="47"/>
                </a:lnTo>
                <a:lnTo>
                  <a:pt x="50" y="50"/>
                </a:lnTo>
                <a:lnTo>
                  <a:pt x="53" y="53"/>
                </a:lnTo>
                <a:lnTo>
                  <a:pt x="56" y="53"/>
                </a:lnTo>
                <a:lnTo>
                  <a:pt x="59" y="50"/>
                </a:lnTo>
                <a:lnTo>
                  <a:pt x="62" y="50"/>
                </a:lnTo>
                <a:lnTo>
                  <a:pt x="62" y="47"/>
                </a:lnTo>
                <a:lnTo>
                  <a:pt x="65" y="47"/>
                </a:lnTo>
                <a:lnTo>
                  <a:pt x="65" y="47"/>
                </a:lnTo>
                <a:lnTo>
                  <a:pt x="65" y="47"/>
                </a:lnTo>
                <a:lnTo>
                  <a:pt x="65" y="50"/>
                </a:lnTo>
                <a:lnTo>
                  <a:pt x="65" y="50"/>
                </a:lnTo>
                <a:lnTo>
                  <a:pt x="65" y="50"/>
                </a:lnTo>
                <a:close/>
                <a:moveTo>
                  <a:pt x="90" y="19"/>
                </a:moveTo>
                <a:lnTo>
                  <a:pt x="90" y="19"/>
                </a:lnTo>
                <a:lnTo>
                  <a:pt x="90" y="19"/>
                </a:lnTo>
                <a:lnTo>
                  <a:pt x="90" y="22"/>
                </a:lnTo>
                <a:lnTo>
                  <a:pt x="90" y="22"/>
                </a:lnTo>
                <a:lnTo>
                  <a:pt x="81" y="22"/>
                </a:lnTo>
                <a:lnTo>
                  <a:pt x="87" y="53"/>
                </a:lnTo>
                <a:lnTo>
                  <a:pt x="84" y="53"/>
                </a:lnTo>
                <a:lnTo>
                  <a:pt x="84" y="53"/>
                </a:lnTo>
                <a:lnTo>
                  <a:pt x="84" y="53"/>
                </a:lnTo>
                <a:lnTo>
                  <a:pt x="81" y="53"/>
                </a:lnTo>
                <a:lnTo>
                  <a:pt x="81" y="53"/>
                </a:lnTo>
                <a:lnTo>
                  <a:pt x="78" y="53"/>
                </a:lnTo>
                <a:lnTo>
                  <a:pt x="78" y="53"/>
                </a:lnTo>
                <a:lnTo>
                  <a:pt x="78" y="53"/>
                </a:lnTo>
                <a:lnTo>
                  <a:pt x="74" y="22"/>
                </a:lnTo>
                <a:lnTo>
                  <a:pt x="65" y="25"/>
                </a:lnTo>
                <a:lnTo>
                  <a:pt x="62" y="25"/>
                </a:lnTo>
                <a:lnTo>
                  <a:pt x="62" y="25"/>
                </a:lnTo>
                <a:lnTo>
                  <a:pt x="62" y="22"/>
                </a:lnTo>
                <a:lnTo>
                  <a:pt x="62" y="22"/>
                </a:lnTo>
                <a:lnTo>
                  <a:pt x="62" y="22"/>
                </a:lnTo>
                <a:lnTo>
                  <a:pt x="62" y="19"/>
                </a:lnTo>
                <a:lnTo>
                  <a:pt x="62" y="19"/>
                </a:lnTo>
                <a:lnTo>
                  <a:pt x="62" y="19"/>
                </a:lnTo>
                <a:lnTo>
                  <a:pt x="90" y="16"/>
                </a:lnTo>
                <a:lnTo>
                  <a:pt x="90" y="16"/>
                </a:lnTo>
                <a:lnTo>
                  <a:pt x="90" y="16"/>
                </a:lnTo>
                <a:lnTo>
                  <a:pt x="90" y="16"/>
                </a:lnTo>
                <a:lnTo>
                  <a:pt x="90" y="19"/>
                </a:lnTo>
                <a:lnTo>
                  <a:pt x="90" y="19"/>
                </a:lnTo>
                <a:close/>
                <a:moveTo>
                  <a:pt x="106" y="50"/>
                </a:moveTo>
                <a:lnTo>
                  <a:pt x="106" y="50"/>
                </a:lnTo>
                <a:lnTo>
                  <a:pt x="106" y="50"/>
                </a:lnTo>
                <a:lnTo>
                  <a:pt x="106" y="50"/>
                </a:lnTo>
                <a:lnTo>
                  <a:pt x="103" y="50"/>
                </a:lnTo>
                <a:lnTo>
                  <a:pt x="103" y="50"/>
                </a:lnTo>
                <a:lnTo>
                  <a:pt x="99" y="50"/>
                </a:lnTo>
                <a:lnTo>
                  <a:pt x="99" y="50"/>
                </a:lnTo>
                <a:lnTo>
                  <a:pt x="99" y="50"/>
                </a:lnTo>
                <a:lnTo>
                  <a:pt x="93" y="16"/>
                </a:lnTo>
                <a:lnTo>
                  <a:pt x="93" y="16"/>
                </a:lnTo>
                <a:lnTo>
                  <a:pt x="93" y="13"/>
                </a:lnTo>
                <a:lnTo>
                  <a:pt x="96" y="13"/>
                </a:lnTo>
                <a:lnTo>
                  <a:pt x="96" y="13"/>
                </a:lnTo>
                <a:lnTo>
                  <a:pt x="99" y="13"/>
                </a:lnTo>
                <a:lnTo>
                  <a:pt x="99" y="13"/>
                </a:lnTo>
                <a:lnTo>
                  <a:pt x="99" y="13"/>
                </a:lnTo>
                <a:lnTo>
                  <a:pt x="99" y="13"/>
                </a:lnTo>
                <a:lnTo>
                  <a:pt x="106" y="50"/>
                </a:lnTo>
                <a:close/>
                <a:moveTo>
                  <a:pt x="143" y="25"/>
                </a:moveTo>
                <a:lnTo>
                  <a:pt x="146" y="32"/>
                </a:lnTo>
                <a:lnTo>
                  <a:pt x="143" y="38"/>
                </a:lnTo>
                <a:lnTo>
                  <a:pt x="137" y="44"/>
                </a:lnTo>
                <a:lnTo>
                  <a:pt x="131" y="47"/>
                </a:lnTo>
                <a:lnTo>
                  <a:pt x="121" y="47"/>
                </a:lnTo>
                <a:lnTo>
                  <a:pt x="115" y="44"/>
                </a:lnTo>
                <a:lnTo>
                  <a:pt x="112" y="38"/>
                </a:lnTo>
                <a:lnTo>
                  <a:pt x="109" y="32"/>
                </a:lnTo>
                <a:lnTo>
                  <a:pt x="109" y="22"/>
                </a:lnTo>
                <a:lnTo>
                  <a:pt x="112" y="16"/>
                </a:lnTo>
                <a:lnTo>
                  <a:pt x="118" y="10"/>
                </a:lnTo>
                <a:lnTo>
                  <a:pt x="124" y="10"/>
                </a:lnTo>
                <a:lnTo>
                  <a:pt x="131" y="10"/>
                </a:lnTo>
                <a:lnTo>
                  <a:pt x="137" y="10"/>
                </a:lnTo>
                <a:lnTo>
                  <a:pt x="143" y="16"/>
                </a:lnTo>
                <a:lnTo>
                  <a:pt x="143" y="25"/>
                </a:lnTo>
                <a:lnTo>
                  <a:pt x="143" y="25"/>
                </a:lnTo>
                <a:close/>
                <a:moveTo>
                  <a:pt x="137" y="25"/>
                </a:moveTo>
                <a:lnTo>
                  <a:pt x="137" y="22"/>
                </a:lnTo>
                <a:lnTo>
                  <a:pt x="134" y="16"/>
                </a:lnTo>
                <a:lnTo>
                  <a:pt x="131" y="16"/>
                </a:lnTo>
                <a:lnTo>
                  <a:pt x="124" y="16"/>
                </a:lnTo>
                <a:lnTo>
                  <a:pt x="121" y="16"/>
                </a:lnTo>
                <a:lnTo>
                  <a:pt x="118" y="19"/>
                </a:lnTo>
                <a:lnTo>
                  <a:pt x="118" y="25"/>
                </a:lnTo>
                <a:lnTo>
                  <a:pt x="118" y="28"/>
                </a:lnTo>
                <a:lnTo>
                  <a:pt x="118" y="35"/>
                </a:lnTo>
                <a:lnTo>
                  <a:pt x="121" y="38"/>
                </a:lnTo>
                <a:lnTo>
                  <a:pt x="124" y="41"/>
                </a:lnTo>
                <a:lnTo>
                  <a:pt x="131" y="41"/>
                </a:lnTo>
                <a:lnTo>
                  <a:pt x="134" y="38"/>
                </a:lnTo>
                <a:lnTo>
                  <a:pt x="137" y="35"/>
                </a:lnTo>
                <a:lnTo>
                  <a:pt x="137" y="32"/>
                </a:lnTo>
                <a:lnTo>
                  <a:pt x="137" y="25"/>
                </a:lnTo>
                <a:lnTo>
                  <a:pt x="137" y="25"/>
                </a:lnTo>
                <a:close/>
                <a:moveTo>
                  <a:pt x="184" y="35"/>
                </a:moveTo>
                <a:lnTo>
                  <a:pt x="184" y="35"/>
                </a:lnTo>
                <a:lnTo>
                  <a:pt x="184" y="38"/>
                </a:lnTo>
                <a:lnTo>
                  <a:pt x="184" y="38"/>
                </a:lnTo>
                <a:lnTo>
                  <a:pt x="184" y="38"/>
                </a:lnTo>
                <a:lnTo>
                  <a:pt x="181" y="38"/>
                </a:lnTo>
                <a:lnTo>
                  <a:pt x="177" y="38"/>
                </a:lnTo>
                <a:lnTo>
                  <a:pt x="174" y="38"/>
                </a:lnTo>
                <a:lnTo>
                  <a:pt x="174" y="38"/>
                </a:lnTo>
                <a:lnTo>
                  <a:pt x="171" y="35"/>
                </a:lnTo>
                <a:lnTo>
                  <a:pt x="162" y="19"/>
                </a:lnTo>
                <a:lnTo>
                  <a:pt x="159" y="16"/>
                </a:lnTo>
                <a:lnTo>
                  <a:pt x="156" y="13"/>
                </a:lnTo>
                <a:lnTo>
                  <a:pt x="156" y="13"/>
                </a:lnTo>
                <a:lnTo>
                  <a:pt x="159" y="16"/>
                </a:lnTo>
                <a:lnTo>
                  <a:pt x="159" y="19"/>
                </a:lnTo>
                <a:lnTo>
                  <a:pt x="162" y="41"/>
                </a:lnTo>
                <a:lnTo>
                  <a:pt x="162" y="41"/>
                </a:lnTo>
                <a:lnTo>
                  <a:pt x="162" y="41"/>
                </a:lnTo>
                <a:lnTo>
                  <a:pt x="159" y="41"/>
                </a:lnTo>
                <a:lnTo>
                  <a:pt x="159" y="41"/>
                </a:lnTo>
                <a:lnTo>
                  <a:pt x="156" y="41"/>
                </a:lnTo>
                <a:lnTo>
                  <a:pt x="156" y="41"/>
                </a:lnTo>
                <a:lnTo>
                  <a:pt x="156" y="41"/>
                </a:lnTo>
                <a:lnTo>
                  <a:pt x="156" y="41"/>
                </a:lnTo>
                <a:lnTo>
                  <a:pt x="149" y="7"/>
                </a:lnTo>
                <a:lnTo>
                  <a:pt x="149" y="7"/>
                </a:lnTo>
                <a:lnTo>
                  <a:pt x="152" y="3"/>
                </a:lnTo>
                <a:lnTo>
                  <a:pt x="156" y="3"/>
                </a:lnTo>
                <a:lnTo>
                  <a:pt x="156" y="3"/>
                </a:lnTo>
                <a:lnTo>
                  <a:pt x="159" y="3"/>
                </a:lnTo>
                <a:lnTo>
                  <a:pt x="159" y="7"/>
                </a:lnTo>
                <a:lnTo>
                  <a:pt x="162" y="7"/>
                </a:lnTo>
                <a:lnTo>
                  <a:pt x="171" y="19"/>
                </a:lnTo>
                <a:lnTo>
                  <a:pt x="171" y="22"/>
                </a:lnTo>
                <a:lnTo>
                  <a:pt x="174" y="22"/>
                </a:lnTo>
                <a:lnTo>
                  <a:pt x="174" y="25"/>
                </a:lnTo>
                <a:lnTo>
                  <a:pt x="177" y="28"/>
                </a:lnTo>
                <a:lnTo>
                  <a:pt x="177" y="28"/>
                </a:lnTo>
                <a:lnTo>
                  <a:pt x="177" y="22"/>
                </a:lnTo>
                <a:lnTo>
                  <a:pt x="174" y="19"/>
                </a:lnTo>
                <a:lnTo>
                  <a:pt x="171" y="3"/>
                </a:lnTo>
                <a:lnTo>
                  <a:pt x="171" y="0"/>
                </a:lnTo>
                <a:lnTo>
                  <a:pt x="174" y="0"/>
                </a:lnTo>
                <a:lnTo>
                  <a:pt x="174" y="0"/>
                </a:lnTo>
                <a:lnTo>
                  <a:pt x="174" y="0"/>
                </a:lnTo>
                <a:lnTo>
                  <a:pt x="177" y="0"/>
                </a:lnTo>
                <a:lnTo>
                  <a:pt x="177" y="0"/>
                </a:lnTo>
                <a:lnTo>
                  <a:pt x="177" y="0"/>
                </a:lnTo>
                <a:lnTo>
                  <a:pt x="181" y="0"/>
                </a:lnTo>
                <a:lnTo>
                  <a:pt x="184" y="35"/>
                </a:lnTo>
                <a:close/>
                <a:moveTo>
                  <a:pt x="221" y="38"/>
                </a:moveTo>
                <a:lnTo>
                  <a:pt x="221" y="41"/>
                </a:lnTo>
                <a:lnTo>
                  <a:pt x="221" y="41"/>
                </a:lnTo>
                <a:lnTo>
                  <a:pt x="193" y="47"/>
                </a:lnTo>
                <a:lnTo>
                  <a:pt x="193" y="47"/>
                </a:lnTo>
                <a:lnTo>
                  <a:pt x="193" y="44"/>
                </a:lnTo>
                <a:lnTo>
                  <a:pt x="193" y="41"/>
                </a:lnTo>
                <a:lnTo>
                  <a:pt x="193" y="41"/>
                </a:lnTo>
                <a:lnTo>
                  <a:pt x="218" y="38"/>
                </a:lnTo>
                <a:lnTo>
                  <a:pt x="221" y="38"/>
                </a:lnTo>
                <a:lnTo>
                  <a:pt x="221" y="38"/>
                </a:lnTo>
                <a:lnTo>
                  <a:pt x="221" y="3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noEditPoints="1"/>
          </p:cNvSpPr>
          <p:nvPr/>
        </p:nvSpPr>
        <p:spPr bwMode="auto">
          <a:xfrm>
            <a:off x="2650098" y="3962306"/>
            <a:ext cx="366713" cy="119062"/>
          </a:xfrm>
          <a:custGeom>
            <a:avLst/>
            <a:gdLst/>
            <a:ahLst/>
            <a:cxnLst>
              <a:cxn ang="0">
                <a:pos x="25" y="71"/>
              </a:cxn>
              <a:cxn ang="0">
                <a:pos x="6" y="71"/>
              </a:cxn>
              <a:cxn ang="0">
                <a:pos x="19" y="34"/>
              </a:cxn>
              <a:cxn ang="0">
                <a:pos x="25" y="47"/>
              </a:cxn>
              <a:cxn ang="0">
                <a:pos x="31" y="56"/>
              </a:cxn>
              <a:cxn ang="0">
                <a:pos x="16" y="40"/>
              </a:cxn>
              <a:cxn ang="0">
                <a:pos x="16" y="50"/>
              </a:cxn>
              <a:cxn ang="0">
                <a:pos x="19" y="47"/>
              </a:cxn>
              <a:cxn ang="0">
                <a:pos x="16" y="56"/>
              </a:cxn>
              <a:cxn ang="0">
                <a:pos x="22" y="65"/>
              </a:cxn>
              <a:cxn ang="0">
                <a:pos x="72" y="62"/>
              </a:cxn>
              <a:cxn ang="0">
                <a:pos x="62" y="65"/>
              </a:cxn>
              <a:cxn ang="0">
                <a:pos x="44" y="68"/>
              </a:cxn>
              <a:cxn ang="0">
                <a:pos x="37" y="68"/>
              </a:cxn>
              <a:cxn ang="0">
                <a:pos x="44" y="31"/>
              </a:cxn>
              <a:cxn ang="0">
                <a:pos x="53" y="28"/>
              </a:cxn>
              <a:cxn ang="0">
                <a:pos x="50" y="37"/>
              </a:cxn>
              <a:cxn ang="0">
                <a:pos x="97" y="59"/>
              </a:cxn>
              <a:cxn ang="0">
                <a:pos x="78" y="62"/>
              </a:cxn>
              <a:cxn ang="0">
                <a:pos x="72" y="25"/>
              </a:cxn>
              <a:cxn ang="0">
                <a:pos x="78" y="25"/>
              </a:cxn>
              <a:cxn ang="0">
                <a:pos x="97" y="56"/>
              </a:cxn>
              <a:cxn ang="0">
                <a:pos x="131" y="53"/>
              </a:cxn>
              <a:cxn ang="0">
                <a:pos x="125" y="56"/>
              </a:cxn>
              <a:cxn ang="0">
                <a:pos x="106" y="59"/>
              </a:cxn>
              <a:cxn ang="0">
                <a:pos x="100" y="59"/>
              </a:cxn>
              <a:cxn ang="0">
                <a:pos x="106" y="22"/>
              </a:cxn>
              <a:cxn ang="0">
                <a:pos x="115" y="18"/>
              </a:cxn>
              <a:cxn ang="0">
                <a:pos x="106" y="43"/>
              </a:cxn>
              <a:cxn ang="0">
                <a:pos x="168" y="47"/>
              </a:cxn>
              <a:cxn ang="0">
                <a:pos x="159" y="50"/>
              </a:cxn>
              <a:cxn ang="0">
                <a:pos x="140" y="22"/>
              </a:cxn>
              <a:cxn ang="0">
                <a:pos x="147" y="50"/>
              </a:cxn>
              <a:cxn ang="0">
                <a:pos x="140" y="53"/>
              </a:cxn>
              <a:cxn ang="0">
                <a:pos x="134" y="15"/>
              </a:cxn>
              <a:cxn ang="0">
                <a:pos x="147" y="18"/>
              </a:cxn>
              <a:cxn ang="0">
                <a:pos x="162" y="37"/>
              </a:cxn>
              <a:cxn ang="0">
                <a:pos x="156" y="12"/>
              </a:cxn>
              <a:cxn ang="0">
                <a:pos x="162" y="12"/>
              </a:cxn>
              <a:cxn ang="0">
                <a:pos x="203" y="37"/>
              </a:cxn>
              <a:cxn ang="0">
                <a:pos x="200" y="43"/>
              </a:cxn>
              <a:cxn ang="0">
                <a:pos x="178" y="37"/>
              </a:cxn>
              <a:cxn ang="0">
                <a:pos x="187" y="6"/>
              </a:cxn>
              <a:cxn ang="0">
                <a:pos x="200" y="9"/>
              </a:cxn>
              <a:cxn ang="0">
                <a:pos x="200" y="12"/>
              </a:cxn>
              <a:cxn ang="0">
                <a:pos x="193" y="12"/>
              </a:cxn>
              <a:cxn ang="0">
                <a:pos x="181" y="28"/>
              </a:cxn>
              <a:cxn ang="0">
                <a:pos x="197" y="37"/>
              </a:cxn>
              <a:cxn ang="0">
                <a:pos x="203" y="34"/>
              </a:cxn>
              <a:cxn ang="0">
                <a:pos x="231" y="37"/>
              </a:cxn>
              <a:cxn ang="0">
                <a:pos x="209" y="40"/>
              </a:cxn>
              <a:cxn ang="0">
                <a:pos x="225" y="0"/>
              </a:cxn>
              <a:cxn ang="0">
                <a:pos x="225" y="6"/>
              </a:cxn>
              <a:cxn ang="0">
                <a:pos x="212" y="18"/>
              </a:cxn>
              <a:cxn ang="0">
                <a:pos x="225" y="18"/>
              </a:cxn>
              <a:cxn ang="0">
                <a:pos x="215" y="25"/>
              </a:cxn>
              <a:cxn ang="0">
                <a:pos x="231" y="34"/>
              </a:cxn>
            </a:cxnLst>
            <a:rect l="0" t="0" r="r" b="b"/>
            <a:pathLst>
              <a:path w="231" h="75">
                <a:moveTo>
                  <a:pt x="31" y="59"/>
                </a:moveTo>
                <a:lnTo>
                  <a:pt x="31" y="62"/>
                </a:lnTo>
                <a:lnTo>
                  <a:pt x="31" y="65"/>
                </a:lnTo>
                <a:lnTo>
                  <a:pt x="28" y="68"/>
                </a:lnTo>
                <a:lnTo>
                  <a:pt x="25" y="71"/>
                </a:lnTo>
                <a:lnTo>
                  <a:pt x="22" y="71"/>
                </a:lnTo>
                <a:lnTo>
                  <a:pt x="19" y="71"/>
                </a:lnTo>
                <a:lnTo>
                  <a:pt x="9" y="75"/>
                </a:lnTo>
                <a:lnTo>
                  <a:pt x="6" y="75"/>
                </a:lnTo>
                <a:lnTo>
                  <a:pt x="6" y="71"/>
                </a:lnTo>
                <a:lnTo>
                  <a:pt x="0" y="40"/>
                </a:lnTo>
                <a:lnTo>
                  <a:pt x="0" y="37"/>
                </a:lnTo>
                <a:lnTo>
                  <a:pt x="3" y="37"/>
                </a:lnTo>
                <a:lnTo>
                  <a:pt x="12" y="37"/>
                </a:lnTo>
                <a:lnTo>
                  <a:pt x="19" y="34"/>
                </a:lnTo>
                <a:lnTo>
                  <a:pt x="22" y="37"/>
                </a:lnTo>
                <a:lnTo>
                  <a:pt x="25" y="40"/>
                </a:lnTo>
                <a:lnTo>
                  <a:pt x="25" y="43"/>
                </a:lnTo>
                <a:lnTo>
                  <a:pt x="25" y="47"/>
                </a:lnTo>
                <a:lnTo>
                  <a:pt x="25" y="47"/>
                </a:lnTo>
                <a:lnTo>
                  <a:pt x="25" y="50"/>
                </a:lnTo>
                <a:lnTo>
                  <a:pt x="22" y="53"/>
                </a:lnTo>
                <a:lnTo>
                  <a:pt x="25" y="53"/>
                </a:lnTo>
                <a:lnTo>
                  <a:pt x="28" y="53"/>
                </a:lnTo>
                <a:lnTo>
                  <a:pt x="31" y="56"/>
                </a:lnTo>
                <a:lnTo>
                  <a:pt x="31" y="59"/>
                </a:lnTo>
                <a:lnTo>
                  <a:pt x="31" y="59"/>
                </a:lnTo>
                <a:close/>
                <a:moveTo>
                  <a:pt x="19" y="47"/>
                </a:moveTo>
                <a:lnTo>
                  <a:pt x="19" y="43"/>
                </a:lnTo>
                <a:lnTo>
                  <a:pt x="16" y="40"/>
                </a:lnTo>
                <a:lnTo>
                  <a:pt x="16" y="40"/>
                </a:lnTo>
                <a:lnTo>
                  <a:pt x="12" y="40"/>
                </a:lnTo>
                <a:lnTo>
                  <a:pt x="9" y="43"/>
                </a:lnTo>
                <a:lnTo>
                  <a:pt x="9" y="53"/>
                </a:lnTo>
                <a:lnTo>
                  <a:pt x="16" y="50"/>
                </a:lnTo>
                <a:lnTo>
                  <a:pt x="16" y="50"/>
                </a:lnTo>
                <a:lnTo>
                  <a:pt x="19" y="50"/>
                </a:lnTo>
                <a:lnTo>
                  <a:pt x="19" y="47"/>
                </a:lnTo>
                <a:lnTo>
                  <a:pt x="19" y="47"/>
                </a:lnTo>
                <a:lnTo>
                  <a:pt x="19" y="47"/>
                </a:lnTo>
                <a:close/>
                <a:moveTo>
                  <a:pt x="25" y="59"/>
                </a:moveTo>
                <a:lnTo>
                  <a:pt x="22" y="59"/>
                </a:lnTo>
                <a:lnTo>
                  <a:pt x="22" y="56"/>
                </a:lnTo>
                <a:lnTo>
                  <a:pt x="19" y="56"/>
                </a:lnTo>
                <a:lnTo>
                  <a:pt x="16" y="56"/>
                </a:lnTo>
                <a:lnTo>
                  <a:pt x="12" y="56"/>
                </a:lnTo>
                <a:lnTo>
                  <a:pt x="12" y="68"/>
                </a:lnTo>
                <a:lnTo>
                  <a:pt x="19" y="65"/>
                </a:lnTo>
                <a:lnTo>
                  <a:pt x="22" y="65"/>
                </a:lnTo>
                <a:lnTo>
                  <a:pt x="22" y="65"/>
                </a:lnTo>
                <a:lnTo>
                  <a:pt x="25" y="62"/>
                </a:lnTo>
                <a:lnTo>
                  <a:pt x="25" y="59"/>
                </a:lnTo>
                <a:lnTo>
                  <a:pt x="25" y="59"/>
                </a:lnTo>
                <a:close/>
                <a:moveTo>
                  <a:pt x="69" y="62"/>
                </a:moveTo>
                <a:lnTo>
                  <a:pt x="72" y="62"/>
                </a:lnTo>
                <a:lnTo>
                  <a:pt x="72" y="65"/>
                </a:lnTo>
                <a:lnTo>
                  <a:pt x="69" y="65"/>
                </a:lnTo>
                <a:lnTo>
                  <a:pt x="69" y="65"/>
                </a:lnTo>
                <a:lnTo>
                  <a:pt x="65" y="65"/>
                </a:lnTo>
                <a:lnTo>
                  <a:pt x="62" y="65"/>
                </a:lnTo>
                <a:lnTo>
                  <a:pt x="62" y="65"/>
                </a:lnTo>
                <a:lnTo>
                  <a:pt x="62" y="65"/>
                </a:lnTo>
                <a:lnTo>
                  <a:pt x="59" y="56"/>
                </a:lnTo>
                <a:lnTo>
                  <a:pt x="44" y="59"/>
                </a:lnTo>
                <a:lnTo>
                  <a:pt x="44" y="68"/>
                </a:lnTo>
                <a:lnTo>
                  <a:pt x="44" y="68"/>
                </a:lnTo>
                <a:lnTo>
                  <a:pt x="44" y="68"/>
                </a:lnTo>
                <a:lnTo>
                  <a:pt x="44" y="68"/>
                </a:lnTo>
                <a:lnTo>
                  <a:pt x="41" y="68"/>
                </a:lnTo>
                <a:lnTo>
                  <a:pt x="37" y="68"/>
                </a:lnTo>
                <a:lnTo>
                  <a:pt x="37" y="68"/>
                </a:lnTo>
                <a:lnTo>
                  <a:pt x="37" y="68"/>
                </a:lnTo>
                <a:lnTo>
                  <a:pt x="37" y="65"/>
                </a:lnTo>
                <a:lnTo>
                  <a:pt x="44" y="31"/>
                </a:lnTo>
                <a:lnTo>
                  <a:pt x="44" y="31"/>
                </a:lnTo>
                <a:lnTo>
                  <a:pt x="44" y="31"/>
                </a:lnTo>
                <a:lnTo>
                  <a:pt x="44" y="31"/>
                </a:lnTo>
                <a:lnTo>
                  <a:pt x="47" y="31"/>
                </a:lnTo>
                <a:lnTo>
                  <a:pt x="50" y="28"/>
                </a:lnTo>
                <a:lnTo>
                  <a:pt x="53" y="28"/>
                </a:lnTo>
                <a:lnTo>
                  <a:pt x="53" y="31"/>
                </a:lnTo>
                <a:lnTo>
                  <a:pt x="53" y="31"/>
                </a:lnTo>
                <a:lnTo>
                  <a:pt x="69" y="62"/>
                </a:lnTo>
                <a:close/>
                <a:moveTo>
                  <a:pt x="50" y="37"/>
                </a:moveTo>
                <a:lnTo>
                  <a:pt x="50" y="37"/>
                </a:lnTo>
                <a:lnTo>
                  <a:pt x="47" y="53"/>
                </a:lnTo>
                <a:lnTo>
                  <a:pt x="56" y="53"/>
                </a:lnTo>
                <a:lnTo>
                  <a:pt x="50" y="37"/>
                </a:lnTo>
                <a:close/>
                <a:moveTo>
                  <a:pt x="97" y="56"/>
                </a:moveTo>
                <a:lnTo>
                  <a:pt x="97" y="59"/>
                </a:lnTo>
                <a:lnTo>
                  <a:pt x="97" y="59"/>
                </a:lnTo>
                <a:lnTo>
                  <a:pt x="97" y="59"/>
                </a:lnTo>
                <a:lnTo>
                  <a:pt x="97" y="59"/>
                </a:lnTo>
                <a:lnTo>
                  <a:pt x="78" y="62"/>
                </a:lnTo>
                <a:lnTo>
                  <a:pt x="78" y="62"/>
                </a:lnTo>
                <a:lnTo>
                  <a:pt x="78" y="59"/>
                </a:lnTo>
                <a:lnTo>
                  <a:pt x="72" y="28"/>
                </a:lnTo>
                <a:lnTo>
                  <a:pt x="72" y="28"/>
                </a:lnTo>
                <a:lnTo>
                  <a:pt x="72" y="25"/>
                </a:lnTo>
                <a:lnTo>
                  <a:pt x="72" y="25"/>
                </a:lnTo>
                <a:lnTo>
                  <a:pt x="75" y="25"/>
                </a:lnTo>
                <a:lnTo>
                  <a:pt x="78" y="25"/>
                </a:lnTo>
                <a:lnTo>
                  <a:pt x="78" y="25"/>
                </a:lnTo>
                <a:lnTo>
                  <a:pt x="78" y="25"/>
                </a:lnTo>
                <a:lnTo>
                  <a:pt x="78" y="25"/>
                </a:lnTo>
                <a:lnTo>
                  <a:pt x="84" y="56"/>
                </a:lnTo>
                <a:lnTo>
                  <a:pt x="97" y="53"/>
                </a:lnTo>
                <a:lnTo>
                  <a:pt x="97" y="53"/>
                </a:lnTo>
                <a:lnTo>
                  <a:pt x="97" y="53"/>
                </a:lnTo>
                <a:lnTo>
                  <a:pt x="97" y="56"/>
                </a:lnTo>
                <a:lnTo>
                  <a:pt x="97" y="56"/>
                </a:lnTo>
                <a:lnTo>
                  <a:pt x="97" y="56"/>
                </a:lnTo>
                <a:close/>
                <a:moveTo>
                  <a:pt x="131" y="50"/>
                </a:moveTo>
                <a:lnTo>
                  <a:pt x="131" y="53"/>
                </a:lnTo>
                <a:lnTo>
                  <a:pt x="131" y="53"/>
                </a:lnTo>
                <a:lnTo>
                  <a:pt x="131" y="53"/>
                </a:lnTo>
                <a:lnTo>
                  <a:pt x="128" y="56"/>
                </a:lnTo>
                <a:lnTo>
                  <a:pt x="128" y="56"/>
                </a:lnTo>
                <a:lnTo>
                  <a:pt x="125" y="56"/>
                </a:lnTo>
                <a:lnTo>
                  <a:pt x="125" y="56"/>
                </a:lnTo>
                <a:lnTo>
                  <a:pt x="125" y="53"/>
                </a:lnTo>
                <a:lnTo>
                  <a:pt x="122" y="47"/>
                </a:lnTo>
                <a:lnTo>
                  <a:pt x="106" y="50"/>
                </a:lnTo>
                <a:lnTo>
                  <a:pt x="106" y="56"/>
                </a:lnTo>
                <a:lnTo>
                  <a:pt x="106" y="59"/>
                </a:lnTo>
                <a:lnTo>
                  <a:pt x="106" y="59"/>
                </a:lnTo>
                <a:lnTo>
                  <a:pt x="103" y="59"/>
                </a:lnTo>
                <a:lnTo>
                  <a:pt x="103" y="59"/>
                </a:lnTo>
                <a:lnTo>
                  <a:pt x="100" y="59"/>
                </a:lnTo>
                <a:lnTo>
                  <a:pt x="100" y="59"/>
                </a:lnTo>
                <a:lnTo>
                  <a:pt x="97" y="59"/>
                </a:lnTo>
                <a:lnTo>
                  <a:pt x="100" y="56"/>
                </a:lnTo>
                <a:lnTo>
                  <a:pt x="103" y="22"/>
                </a:lnTo>
                <a:lnTo>
                  <a:pt x="106" y="22"/>
                </a:lnTo>
                <a:lnTo>
                  <a:pt x="106" y="22"/>
                </a:lnTo>
                <a:lnTo>
                  <a:pt x="106" y="18"/>
                </a:lnTo>
                <a:lnTo>
                  <a:pt x="109" y="18"/>
                </a:lnTo>
                <a:lnTo>
                  <a:pt x="112" y="18"/>
                </a:lnTo>
                <a:lnTo>
                  <a:pt x="112" y="18"/>
                </a:lnTo>
                <a:lnTo>
                  <a:pt x="115" y="18"/>
                </a:lnTo>
                <a:lnTo>
                  <a:pt x="115" y="22"/>
                </a:lnTo>
                <a:lnTo>
                  <a:pt x="131" y="50"/>
                </a:lnTo>
                <a:close/>
                <a:moveTo>
                  <a:pt x="109" y="28"/>
                </a:moveTo>
                <a:lnTo>
                  <a:pt x="109" y="28"/>
                </a:lnTo>
                <a:lnTo>
                  <a:pt x="106" y="43"/>
                </a:lnTo>
                <a:lnTo>
                  <a:pt x="119" y="40"/>
                </a:lnTo>
                <a:lnTo>
                  <a:pt x="109" y="28"/>
                </a:lnTo>
                <a:close/>
                <a:moveTo>
                  <a:pt x="168" y="47"/>
                </a:moveTo>
                <a:lnTo>
                  <a:pt x="168" y="47"/>
                </a:lnTo>
                <a:lnTo>
                  <a:pt x="168" y="47"/>
                </a:lnTo>
                <a:lnTo>
                  <a:pt x="168" y="47"/>
                </a:lnTo>
                <a:lnTo>
                  <a:pt x="165" y="50"/>
                </a:lnTo>
                <a:lnTo>
                  <a:pt x="162" y="50"/>
                </a:lnTo>
                <a:lnTo>
                  <a:pt x="162" y="50"/>
                </a:lnTo>
                <a:lnTo>
                  <a:pt x="159" y="50"/>
                </a:lnTo>
                <a:lnTo>
                  <a:pt x="159" y="47"/>
                </a:lnTo>
                <a:lnTo>
                  <a:pt x="156" y="47"/>
                </a:lnTo>
                <a:lnTo>
                  <a:pt x="143" y="28"/>
                </a:lnTo>
                <a:lnTo>
                  <a:pt x="143" y="28"/>
                </a:lnTo>
                <a:lnTo>
                  <a:pt x="140" y="22"/>
                </a:lnTo>
                <a:lnTo>
                  <a:pt x="140" y="22"/>
                </a:lnTo>
                <a:lnTo>
                  <a:pt x="140" y="28"/>
                </a:lnTo>
                <a:lnTo>
                  <a:pt x="143" y="31"/>
                </a:lnTo>
                <a:lnTo>
                  <a:pt x="147" y="50"/>
                </a:lnTo>
                <a:lnTo>
                  <a:pt x="147" y="50"/>
                </a:lnTo>
                <a:lnTo>
                  <a:pt x="143" y="53"/>
                </a:lnTo>
                <a:lnTo>
                  <a:pt x="143" y="53"/>
                </a:lnTo>
                <a:lnTo>
                  <a:pt x="143" y="53"/>
                </a:lnTo>
                <a:lnTo>
                  <a:pt x="140" y="53"/>
                </a:lnTo>
                <a:lnTo>
                  <a:pt x="140" y="53"/>
                </a:lnTo>
                <a:lnTo>
                  <a:pt x="137" y="53"/>
                </a:lnTo>
                <a:lnTo>
                  <a:pt x="137" y="53"/>
                </a:lnTo>
                <a:lnTo>
                  <a:pt x="134" y="18"/>
                </a:lnTo>
                <a:lnTo>
                  <a:pt x="134" y="15"/>
                </a:lnTo>
                <a:lnTo>
                  <a:pt x="134" y="15"/>
                </a:lnTo>
                <a:lnTo>
                  <a:pt x="140" y="15"/>
                </a:lnTo>
                <a:lnTo>
                  <a:pt x="140" y="15"/>
                </a:lnTo>
                <a:lnTo>
                  <a:pt x="143" y="15"/>
                </a:lnTo>
                <a:lnTo>
                  <a:pt x="143" y="15"/>
                </a:lnTo>
                <a:lnTo>
                  <a:pt x="147" y="18"/>
                </a:lnTo>
                <a:lnTo>
                  <a:pt x="156" y="31"/>
                </a:lnTo>
                <a:lnTo>
                  <a:pt x="156" y="31"/>
                </a:lnTo>
                <a:lnTo>
                  <a:pt x="159" y="34"/>
                </a:lnTo>
                <a:lnTo>
                  <a:pt x="159" y="37"/>
                </a:lnTo>
                <a:lnTo>
                  <a:pt x="162" y="37"/>
                </a:lnTo>
                <a:lnTo>
                  <a:pt x="162" y="37"/>
                </a:lnTo>
                <a:lnTo>
                  <a:pt x="159" y="34"/>
                </a:lnTo>
                <a:lnTo>
                  <a:pt x="159" y="31"/>
                </a:lnTo>
                <a:lnTo>
                  <a:pt x="156" y="12"/>
                </a:lnTo>
                <a:lnTo>
                  <a:pt x="156" y="12"/>
                </a:lnTo>
                <a:lnTo>
                  <a:pt x="156" y="12"/>
                </a:lnTo>
                <a:lnTo>
                  <a:pt x="159" y="12"/>
                </a:lnTo>
                <a:lnTo>
                  <a:pt x="159" y="12"/>
                </a:lnTo>
                <a:lnTo>
                  <a:pt x="162" y="12"/>
                </a:lnTo>
                <a:lnTo>
                  <a:pt x="162" y="12"/>
                </a:lnTo>
                <a:lnTo>
                  <a:pt x="162" y="12"/>
                </a:lnTo>
                <a:lnTo>
                  <a:pt x="162" y="12"/>
                </a:lnTo>
                <a:lnTo>
                  <a:pt x="168" y="47"/>
                </a:lnTo>
                <a:close/>
                <a:moveTo>
                  <a:pt x="203" y="37"/>
                </a:moveTo>
                <a:lnTo>
                  <a:pt x="203" y="37"/>
                </a:lnTo>
                <a:lnTo>
                  <a:pt x="203" y="37"/>
                </a:lnTo>
                <a:lnTo>
                  <a:pt x="203" y="40"/>
                </a:lnTo>
                <a:lnTo>
                  <a:pt x="203" y="40"/>
                </a:lnTo>
                <a:lnTo>
                  <a:pt x="203" y="40"/>
                </a:lnTo>
                <a:lnTo>
                  <a:pt x="200" y="43"/>
                </a:lnTo>
                <a:lnTo>
                  <a:pt x="197" y="43"/>
                </a:lnTo>
                <a:lnTo>
                  <a:pt x="193" y="43"/>
                </a:lnTo>
                <a:lnTo>
                  <a:pt x="187" y="43"/>
                </a:lnTo>
                <a:lnTo>
                  <a:pt x="181" y="40"/>
                </a:lnTo>
                <a:lnTo>
                  <a:pt x="178" y="37"/>
                </a:lnTo>
                <a:lnTo>
                  <a:pt x="175" y="28"/>
                </a:lnTo>
                <a:lnTo>
                  <a:pt x="175" y="18"/>
                </a:lnTo>
                <a:lnTo>
                  <a:pt x="178" y="12"/>
                </a:lnTo>
                <a:lnTo>
                  <a:pt x="181" y="9"/>
                </a:lnTo>
                <a:lnTo>
                  <a:pt x="187" y="6"/>
                </a:lnTo>
                <a:lnTo>
                  <a:pt x="190" y="6"/>
                </a:lnTo>
                <a:lnTo>
                  <a:pt x="193" y="6"/>
                </a:lnTo>
                <a:lnTo>
                  <a:pt x="197" y="6"/>
                </a:lnTo>
                <a:lnTo>
                  <a:pt x="197" y="6"/>
                </a:lnTo>
                <a:lnTo>
                  <a:pt x="200" y="9"/>
                </a:lnTo>
                <a:lnTo>
                  <a:pt x="200" y="9"/>
                </a:lnTo>
                <a:lnTo>
                  <a:pt x="200" y="9"/>
                </a:lnTo>
                <a:lnTo>
                  <a:pt x="200" y="12"/>
                </a:lnTo>
                <a:lnTo>
                  <a:pt x="200" y="12"/>
                </a:lnTo>
                <a:lnTo>
                  <a:pt x="200" y="12"/>
                </a:lnTo>
                <a:lnTo>
                  <a:pt x="200" y="15"/>
                </a:lnTo>
                <a:lnTo>
                  <a:pt x="200" y="15"/>
                </a:lnTo>
                <a:lnTo>
                  <a:pt x="197" y="15"/>
                </a:lnTo>
                <a:lnTo>
                  <a:pt x="197" y="12"/>
                </a:lnTo>
                <a:lnTo>
                  <a:pt x="193" y="12"/>
                </a:lnTo>
                <a:lnTo>
                  <a:pt x="190" y="12"/>
                </a:lnTo>
                <a:lnTo>
                  <a:pt x="184" y="15"/>
                </a:lnTo>
                <a:lnTo>
                  <a:pt x="184" y="18"/>
                </a:lnTo>
                <a:lnTo>
                  <a:pt x="181" y="22"/>
                </a:lnTo>
                <a:lnTo>
                  <a:pt x="181" y="28"/>
                </a:lnTo>
                <a:lnTo>
                  <a:pt x="184" y="31"/>
                </a:lnTo>
                <a:lnTo>
                  <a:pt x="187" y="37"/>
                </a:lnTo>
                <a:lnTo>
                  <a:pt x="190" y="37"/>
                </a:lnTo>
                <a:lnTo>
                  <a:pt x="193" y="37"/>
                </a:lnTo>
                <a:lnTo>
                  <a:pt x="197" y="37"/>
                </a:lnTo>
                <a:lnTo>
                  <a:pt x="200" y="34"/>
                </a:lnTo>
                <a:lnTo>
                  <a:pt x="200" y="34"/>
                </a:lnTo>
                <a:lnTo>
                  <a:pt x="203" y="34"/>
                </a:lnTo>
                <a:lnTo>
                  <a:pt x="203" y="34"/>
                </a:lnTo>
                <a:lnTo>
                  <a:pt x="203" y="34"/>
                </a:lnTo>
                <a:lnTo>
                  <a:pt x="203" y="34"/>
                </a:lnTo>
                <a:lnTo>
                  <a:pt x="203" y="37"/>
                </a:lnTo>
                <a:lnTo>
                  <a:pt x="203" y="37"/>
                </a:lnTo>
                <a:close/>
                <a:moveTo>
                  <a:pt x="231" y="34"/>
                </a:moveTo>
                <a:lnTo>
                  <a:pt x="231" y="37"/>
                </a:lnTo>
                <a:lnTo>
                  <a:pt x="231" y="37"/>
                </a:lnTo>
                <a:lnTo>
                  <a:pt x="231" y="37"/>
                </a:lnTo>
                <a:lnTo>
                  <a:pt x="231" y="37"/>
                </a:lnTo>
                <a:lnTo>
                  <a:pt x="212" y="40"/>
                </a:lnTo>
                <a:lnTo>
                  <a:pt x="209" y="40"/>
                </a:lnTo>
                <a:lnTo>
                  <a:pt x="209" y="40"/>
                </a:lnTo>
                <a:lnTo>
                  <a:pt x="203" y="6"/>
                </a:lnTo>
                <a:lnTo>
                  <a:pt x="203" y="6"/>
                </a:lnTo>
                <a:lnTo>
                  <a:pt x="206" y="3"/>
                </a:lnTo>
                <a:lnTo>
                  <a:pt x="225" y="0"/>
                </a:lnTo>
                <a:lnTo>
                  <a:pt x="225" y="0"/>
                </a:lnTo>
                <a:lnTo>
                  <a:pt x="225" y="3"/>
                </a:lnTo>
                <a:lnTo>
                  <a:pt x="225" y="3"/>
                </a:lnTo>
                <a:lnTo>
                  <a:pt x="225" y="3"/>
                </a:lnTo>
                <a:lnTo>
                  <a:pt x="225" y="6"/>
                </a:lnTo>
                <a:lnTo>
                  <a:pt x="225" y="6"/>
                </a:lnTo>
                <a:lnTo>
                  <a:pt x="225" y="6"/>
                </a:lnTo>
                <a:lnTo>
                  <a:pt x="225" y="6"/>
                </a:lnTo>
                <a:lnTo>
                  <a:pt x="212" y="9"/>
                </a:lnTo>
                <a:lnTo>
                  <a:pt x="212" y="18"/>
                </a:lnTo>
                <a:lnTo>
                  <a:pt x="225" y="15"/>
                </a:lnTo>
                <a:lnTo>
                  <a:pt x="225" y="15"/>
                </a:lnTo>
                <a:lnTo>
                  <a:pt x="225" y="15"/>
                </a:lnTo>
                <a:lnTo>
                  <a:pt x="225" y="18"/>
                </a:lnTo>
                <a:lnTo>
                  <a:pt x="225" y="18"/>
                </a:lnTo>
                <a:lnTo>
                  <a:pt x="228" y="22"/>
                </a:lnTo>
                <a:lnTo>
                  <a:pt x="228" y="22"/>
                </a:lnTo>
                <a:lnTo>
                  <a:pt x="225" y="22"/>
                </a:lnTo>
                <a:lnTo>
                  <a:pt x="225" y="22"/>
                </a:lnTo>
                <a:lnTo>
                  <a:pt x="215" y="25"/>
                </a:lnTo>
                <a:lnTo>
                  <a:pt x="215" y="34"/>
                </a:lnTo>
                <a:lnTo>
                  <a:pt x="231" y="31"/>
                </a:lnTo>
                <a:lnTo>
                  <a:pt x="231" y="31"/>
                </a:lnTo>
                <a:lnTo>
                  <a:pt x="231" y="31"/>
                </a:lnTo>
                <a:lnTo>
                  <a:pt x="231" y="34"/>
                </a:lnTo>
                <a:lnTo>
                  <a:pt x="231" y="34"/>
                </a:lnTo>
                <a:lnTo>
                  <a:pt x="231" y="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noEditPoints="1"/>
          </p:cNvSpPr>
          <p:nvPr/>
        </p:nvSpPr>
        <p:spPr bwMode="auto">
          <a:xfrm>
            <a:off x="2372285" y="3670206"/>
            <a:ext cx="5314950" cy="598487"/>
          </a:xfrm>
          <a:custGeom>
            <a:avLst/>
            <a:gdLst/>
            <a:ahLst/>
            <a:cxnLst>
              <a:cxn ang="0">
                <a:pos x="0" y="3"/>
              </a:cxn>
              <a:cxn ang="0">
                <a:pos x="0" y="0"/>
              </a:cxn>
              <a:cxn ang="0">
                <a:pos x="3" y="0"/>
              </a:cxn>
              <a:cxn ang="0">
                <a:pos x="506" y="0"/>
              </a:cxn>
              <a:cxn ang="0">
                <a:pos x="509" y="0"/>
              </a:cxn>
              <a:cxn ang="0">
                <a:pos x="512" y="3"/>
              </a:cxn>
              <a:cxn ang="0">
                <a:pos x="512" y="371"/>
              </a:cxn>
              <a:cxn ang="0">
                <a:pos x="506" y="377"/>
              </a:cxn>
              <a:cxn ang="0">
                <a:pos x="3" y="377"/>
              </a:cxn>
              <a:cxn ang="0">
                <a:pos x="0" y="374"/>
              </a:cxn>
              <a:cxn ang="0">
                <a:pos x="0" y="371"/>
              </a:cxn>
              <a:cxn ang="0">
                <a:pos x="0" y="3"/>
              </a:cxn>
              <a:cxn ang="0">
                <a:pos x="10" y="371"/>
              </a:cxn>
              <a:cxn ang="0">
                <a:pos x="3" y="368"/>
              </a:cxn>
              <a:cxn ang="0">
                <a:pos x="506" y="368"/>
              </a:cxn>
              <a:cxn ang="0">
                <a:pos x="503" y="371"/>
              </a:cxn>
              <a:cxn ang="0">
                <a:pos x="503" y="3"/>
              </a:cxn>
              <a:cxn ang="0">
                <a:pos x="506" y="9"/>
              </a:cxn>
              <a:cxn ang="0">
                <a:pos x="3" y="9"/>
              </a:cxn>
              <a:cxn ang="0">
                <a:pos x="10" y="3"/>
              </a:cxn>
              <a:cxn ang="0">
                <a:pos x="10" y="371"/>
              </a:cxn>
            </a:cxnLst>
            <a:rect l="0" t="0" r="r" b="b"/>
            <a:pathLst>
              <a:path w="512" h="377">
                <a:moveTo>
                  <a:pt x="0" y="3"/>
                </a:moveTo>
                <a:lnTo>
                  <a:pt x="0" y="0"/>
                </a:lnTo>
                <a:lnTo>
                  <a:pt x="3" y="0"/>
                </a:lnTo>
                <a:lnTo>
                  <a:pt x="506" y="0"/>
                </a:lnTo>
                <a:lnTo>
                  <a:pt x="509" y="0"/>
                </a:lnTo>
                <a:lnTo>
                  <a:pt x="512" y="3"/>
                </a:lnTo>
                <a:lnTo>
                  <a:pt x="512" y="371"/>
                </a:lnTo>
                <a:lnTo>
                  <a:pt x="506" y="377"/>
                </a:lnTo>
                <a:lnTo>
                  <a:pt x="3" y="377"/>
                </a:lnTo>
                <a:lnTo>
                  <a:pt x="0" y="374"/>
                </a:lnTo>
                <a:lnTo>
                  <a:pt x="0" y="371"/>
                </a:lnTo>
                <a:lnTo>
                  <a:pt x="0" y="3"/>
                </a:lnTo>
                <a:close/>
                <a:moveTo>
                  <a:pt x="10" y="371"/>
                </a:moveTo>
                <a:lnTo>
                  <a:pt x="3" y="368"/>
                </a:lnTo>
                <a:lnTo>
                  <a:pt x="506" y="368"/>
                </a:lnTo>
                <a:lnTo>
                  <a:pt x="503" y="371"/>
                </a:lnTo>
                <a:lnTo>
                  <a:pt x="503" y="3"/>
                </a:lnTo>
                <a:lnTo>
                  <a:pt x="506" y="9"/>
                </a:lnTo>
                <a:lnTo>
                  <a:pt x="3" y="9"/>
                </a:lnTo>
                <a:lnTo>
                  <a:pt x="10" y="3"/>
                </a:lnTo>
                <a:lnTo>
                  <a:pt x="10" y="371"/>
                </a:lnTo>
                <a:close/>
              </a:path>
            </a:pathLst>
          </a:custGeom>
          <a:solidFill>
            <a:srgbClr val="92D050"/>
          </a:solidFill>
          <a:ln w="0">
            <a:solidFill>
              <a:srgbClr val="92D05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p:cNvSpPr>
          <p:nvPr/>
        </p:nvSpPr>
        <p:spPr bwMode="auto">
          <a:xfrm>
            <a:off x="2243698" y="4605244"/>
            <a:ext cx="139700" cy="11112"/>
          </a:xfrm>
          <a:custGeom>
            <a:avLst/>
            <a:gdLst/>
            <a:ahLst/>
            <a:cxnLst>
              <a:cxn ang="0">
                <a:pos x="0" y="0"/>
              </a:cxn>
              <a:cxn ang="0">
                <a:pos x="88" y="3"/>
              </a:cxn>
              <a:cxn ang="0">
                <a:pos x="88" y="7"/>
              </a:cxn>
              <a:cxn ang="0">
                <a:pos x="0" y="3"/>
              </a:cxn>
              <a:cxn ang="0">
                <a:pos x="0" y="0"/>
              </a:cxn>
            </a:cxnLst>
            <a:rect l="0" t="0" r="r" b="b"/>
            <a:pathLst>
              <a:path w="88" h="7">
                <a:moveTo>
                  <a:pt x="0" y="0"/>
                </a:moveTo>
                <a:lnTo>
                  <a:pt x="88" y="3"/>
                </a:lnTo>
                <a:lnTo>
                  <a:pt x="88" y="7"/>
                </a:lnTo>
                <a:lnTo>
                  <a:pt x="0" y="3"/>
                </a:lnTo>
                <a:lnTo>
                  <a:pt x="0" y="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31" name="Picture 28"/>
          <p:cNvPicPr>
            <a:picLocks noChangeAspect="1" noChangeArrowheads="1"/>
          </p:cNvPicPr>
          <p:nvPr/>
        </p:nvPicPr>
        <p:blipFill>
          <a:blip r:embed="rId4" cstate="print"/>
          <a:srcRect/>
          <a:stretch>
            <a:fillRect/>
          </a:stretch>
        </p:blipFill>
        <p:spPr bwMode="auto">
          <a:xfrm>
            <a:off x="2416735" y="4333781"/>
            <a:ext cx="773113" cy="534987"/>
          </a:xfrm>
          <a:prstGeom prst="rect">
            <a:avLst/>
          </a:prstGeom>
          <a:noFill/>
          <a:ln w="9525">
            <a:noFill/>
            <a:miter lim="800000"/>
            <a:headEnd/>
            <a:tailEnd/>
          </a:ln>
        </p:spPr>
      </p:pic>
      <p:sp>
        <p:nvSpPr>
          <p:cNvPr id="32" name="Freeform 29"/>
          <p:cNvSpPr>
            <a:spLocks noEditPoints="1"/>
          </p:cNvSpPr>
          <p:nvPr/>
        </p:nvSpPr>
        <p:spPr bwMode="auto">
          <a:xfrm>
            <a:off x="2570723" y="4536981"/>
            <a:ext cx="520700" cy="142875"/>
          </a:xfrm>
          <a:custGeom>
            <a:avLst/>
            <a:gdLst/>
            <a:ahLst/>
            <a:cxnLst>
              <a:cxn ang="0">
                <a:pos x="16" y="87"/>
              </a:cxn>
              <a:cxn ang="0">
                <a:pos x="9" y="53"/>
              </a:cxn>
              <a:cxn ang="0">
                <a:pos x="22" y="65"/>
              </a:cxn>
              <a:cxn ang="0">
                <a:pos x="16" y="62"/>
              </a:cxn>
              <a:cxn ang="0">
                <a:pos x="13" y="65"/>
              </a:cxn>
              <a:cxn ang="0">
                <a:pos x="22" y="75"/>
              </a:cxn>
              <a:cxn ang="0">
                <a:pos x="19" y="81"/>
              </a:cxn>
              <a:cxn ang="0">
                <a:pos x="66" y="75"/>
              </a:cxn>
              <a:cxn ang="0">
                <a:pos x="34" y="59"/>
              </a:cxn>
              <a:cxn ang="0">
                <a:pos x="69" y="59"/>
              </a:cxn>
              <a:cxn ang="0">
                <a:pos x="44" y="53"/>
              </a:cxn>
              <a:cxn ang="0">
                <a:pos x="53" y="78"/>
              </a:cxn>
              <a:cxn ang="0">
                <a:pos x="106" y="65"/>
              </a:cxn>
              <a:cxn ang="0">
                <a:pos x="75" y="65"/>
              </a:cxn>
              <a:cxn ang="0">
                <a:pos x="78" y="40"/>
              </a:cxn>
              <a:cxn ang="0">
                <a:pos x="94" y="71"/>
              </a:cxn>
              <a:cxn ang="0">
                <a:pos x="97" y="37"/>
              </a:cxn>
              <a:cxn ang="0">
                <a:pos x="106" y="59"/>
              </a:cxn>
              <a:cxn ang="0">
                <a:pos x="137" y="68"/>
              </a:cxn>
              <a:cxn ang="0">
                <a:pos x="119" y="43"/>
              </a:cxn>
              <a:cxn ang="0">
                <a:pos x="119" y="71"/>
              </a:cxn>
              <a:cxn ang="0">
                <a:pos x="112" y="34"/>
              </a:cxn>
              <a:cxn ang="0">
                <a:pos x="134" y="53"/>
              </a:cxn>
              <a:cxn ang="0">
                <a:pos x="134" y="31"/>
              </a:cxn>
              <a:cxn ang="0">
                <a:pos x="140" y="31"/>
              </a:cxn>
              <a:cxn ang="0">
                <a:pos x="165" y="65"/>
              </a:cxn>
              <a:cxn ang="0">
                <a:pos x="162" y="28"/>
              </a:cxn>
              <a:cxn ang="0">
                <a:pos x="175" y="37"/>
              </a:cxn>
              <a:cxn ang="0">
                <a:pos x="172" y="56"/>
              </a:cxn>
              <a:cxn ang="0">
                <a:pos x="222" y="53"/>
              </a:cxn>
              <a:cxn ang="0">
                <a:pos x="212" y="46"/>
              </a:cxn>
              <a:cxn ang="0">
                <a:pos x="190" y="59"/>
              </a:cxn>
              <a:cxn ang="0">
                <a:pos x="197" y="22"/>
              </a:cxn>
              <a:cxn ang="0">
                <a:pos x="200" y="28"/>
              </a:cxn>
              <a:cxn ang="0">
                <a:pos x="256" y="50"/>
              </a:cxn>
              <a:cxn ang="0">
                <a:pos x="243" y="40"/>
              </a:cxn>
              <a:cxn ang="0">
                <a:pos x="237" y="53"/>
              </a:cxn>
              <a:cxn ang="0">
                <a:pos x="228" y="53"/>
              </a:cxn>
              <a:cxn ang="0">
                <a:pos x="243" y="15"/>
              </a:cxn>
              <a:cxn ang="0">
                <a:pos x="243" y="34"/>
              </a:cxn>
              <a:cxn ang="0">
                <a:pos x="256" y="46"/>
              </a:cxn>
              <a:cxn ang="0">
                <a:pos x="231" y="22"/>
              </a:cxn>
              <a:cxn ang="0">
                <a:pos x="243" y="25"/>
              </a:cxn>
              <a:cxn ang="0">
                <a:pos x="265" y="46"/>
              </a:cxn>
              <a:cxn ang="0">
                <a:pos x="262" y="9"/>
              </a:cxn>
              <a:cxn ang="0">
                <a:pos x="300" y="40"/>
              </a:cxn>
              <a:cxn ang="0">
                <a:pos x="271" y="12"/>
              </a:cxn>
              <a:cxn ang="0">
                <a:pos x="293" y="9"/>
              </a:cxn>
              <a:cxn ang="0">
                <a:pos x="293" y="22"/>
              </a:cxn>
              <a:cxn ang="0">
                <a:pos x="296" y="25"/>
              </a:cxn>
              <a:cxn ang="0">
                <a:pos x="300" y="37"/>
              </a:cxn>
              <a:cxn ang="0">
                <a:pos x="315" y="40"/>
              </a:cxn>
              <a:cxn ang="0">
                <a:pos x="303" y="34"/>
              </a:cxn>
              <a:cxn ang="0">
                <a:pos x="312" y="34"/>
              </a:cxn>
              <a:cxn ang="0">
                <a:pos x="312" y="25"/>
              </a:cxn>
              <a:cxn ang="0">
                <a:pos x="303" y="6"/>
              </a:cxn>
              <a:cxn ang="0">
                <a:pos x="321" y="3"/>
              </a:cxn>
              <a:cxn ang="0">
                <a:pos x="321" y="9"/>
              </a:cxn>
              <a:cxn ang="0">
                <a:pos x="309" y="9"/>
              </a:cxn>
              <a:cxn ang="0">
                <a:pos x="321" y="18"/>
              </a:cxn>
            </a:cxnLst>
            <a:rect l="0" t="0" r="r" b="b"/>
            <a:pathLst>
              <a:path w="328" h="90">
                <a:moveTo>
                  <a:pt x="28" y="75"/>
                </a:moveTo>
                <a:lnTo>
                  <a:pt x="28" y="78"/>
                </a:lnTo>
                <a:lnTo>
                  <a:pt x="28" y="81"/>
                </a:lnTo>
                <a:lnTo>
                  <a:pt x="25" y="84"/>
                </a:lnTo>
                <a:lnTo>
                  <a:pt x="25" y="87"/>
                </a:lnTo>
                <a:lnTo>
                  <a:pt x="22" y="87"/>
                </a:lnTo>
                <a:lnTo>
                  <a:pt x="16" y="87"/>
                </a:lnTo>
                <a:lnTo>
                  <a:pt x="6" y="90"/>
                </a:lnTo>
                <a:lnTo>
                  <a:pt x="6" y="90"/>
                </a:lnTo>
                <a:lnTo>
                  <a:pt x="3" y="87"/>
                </a:lnTo>
                <a:lnTo>
                  <a:pt x="0" y="56"/>
                </a:lnTo>
                <a:lnTo>
                  <a:pt x="0" y="53"/>
                </a:lnTo>
                <a:lnTo>
                  <a:pt x="0" y="53"/>
                </a:lnTo>
                <a:lnTo>
                  <a:pt x="9" y="53"/>
                </a:lnTo>
                <a:lnTo>
                  <a:pt x="16" y="50"/>
                </a:lnTo>
                <a:lnTo>
                  <a:pt x="19" y="53"/>
                </a:lnTo>
                <a:lnTo>
                  <a:pt x="22" y="56"/>
                </a:lnTo>
                <a:lnTo>
                  <a:pt x="25" y="59"/>
                </a:lnTo>
                <a:lnTo>
                  <a:pt x="25" y="62"/>
                </a:lnTo>
                <a:lnTo>
                  <a:pt x="25" y="62"/>
                </a:lnTo>
                <a:lnTo>
                  <a:pt x="22" y="65"/>
                </a:lnTo>
                <a:lnTo>
                  <a:pt x="22" y="68"/>
                </a:lnTo>
                <a:lnTo>
                  <a:pt x="25" y="68"/>
                </a:lnTo>
                <a:lnTo>
                  <a:pt x="25" y="68"/>
                </a:lnTo>
                <a:lnTo>
                  <a:pt x="28" y="71"/>
                </a:lnTo>
                <a:lnTo>
                  <a:pt x="28" y="75"/>
                </a:lnTo>
                <a:lnTo>
                  <a:pt x="28" y="75"/>
                </a:lnTo>
                <a:close/>
                <a:moveTo>
                  <a:pt x="16" y="62"/>
                </a:moveTo>
                <a:lnTo>
                  <a:pt x="16" y="59"/>
                </a:lnTo>
                <a:lnTo>
                  <a:pt x="16" y="59"/>
                </a:lnTo>
                <a:lnTo>
                  <a:pt x="13" y="56"/>
                </a:lnTo>
                <a:lnTo>
                  <a:pt x="9" y="56"/>
                </a:lnTo>
                <a:lnTo>
                  <a:pt x="6" y="59"/>
                </a:lnTo>
                <a:lnTo>
                  <a:pt x="9" y="68"/>
                </a:lnTo>
                <a:lnTo>
                  <a:pt x="13" y="65"/>
                </a:lnTo>
                <a:lnTo>
                  <a:pt x="16" y="65"/>
                </a:lnTo>
                <a:lnTo>
                  <a:pt x="16" y="65"/>
                </a:lnTo>
                <a:lnTo>
                  <a:pt x="16" y="62"/>
                </a:lnTo>
                <a:lnTo>
                  <a:pt x="16" y="62"/>
                </a:lnTo>
                <a:lnTo>
                  <a:pt x="16" y="62"/>
                </a:lnTo>
                <a:close/>
                <a:moveTo>
                  <a:pt x="22" y="78"/>
                </a:moveTo>
                <a:lnTo>
                  <a:pt x="22" y="75"/>
                </a:lnTo>
                <a:lnTo>
                  <a:pt x="19" y="71"/>
                </a:lnTo>
                <a:lnTo>
                  <a:pt x="16" y="71"/>
                </a:lnTo>
                <a:lnTo>
                  <a:pt x="13" y="71"/>
                </a:lnTo>
                <a:lnTo>
                  <a:pt x="9" y="71"/>
                </a:lnTo>
                <a:lnTo>
                  <a:pt x="9" y="84"/>
                </a:lnTo>
                <a:lnTo>
                  <a:pt x="16" y="81"/>
                </a:lnTo>
                <a:lnTo>
                  <a:pt x="19" y="81"/>
                </a:lnTo>
                <a:lnTo>
                  <a:pt x="22" y="81"/>
                </a:lnTo>
                <a:lnTo>
                  <a:pt x="22" y="78"/>
                </a:lnTo>
                <a:lnTo>
                  <a:pt x="22" y="78"/>
                </a:lnTo>
                <a:lnTo>
                  <a:pt x="22" y="78"/>
                </a:lnTo>
                <a:close/>
                <a:moveTo>
                  <a:pt x="69" y="59"/>
                </a:moveTo>
                <a:lnTo>
                  <a:pt x="69" y="68"/>
                </a:lnTo>
                <a:lnTo>
                  <a:pt x="66" y="75"/>
                </a:lnTo>
                <a:lnTo>
                  <a:pt x="62" y="81"/>
                </a:lnTo>
                <a:lnTo>
                  <a:pt x="53" y="84"/>
                </a:lnTo>
                <a:lnTo>
                  <a:pt x="47" y="84"/>
                </a:lnTo>
                <a:lnTo>
                  <a:pt x="41" y="81"/>
                </a:lnTo>
                <a:lnTo>
                  <a:pt x="38" y="75"/>
                </a:lnTo>
                <a:lnTo>
                  <a:pt x="34" y="65"/>
                </a:lnTo>
                <a:lnTo>
                  <a:pt x="34" y="59"/>
                </a:lnTo>
                <a:lnTo>
                  <a:pt x="34" y="53"/>
                </a:lnTo>
                <a:lnTo>
                  <a:pt x="41" y="46"/>
                </a:lnTo>
                <a:lnTo>
                  <a:pt x="47" y="43"/>
                </a:lnTo>
                <a:lnTo>
                  <a:pt x="56" y="43"/>
                </a:lnTo>
                <a:lnTo>
                  <a:pt x="62" y="46"/>
                </a:lnTo>
                <a:lnTo>
                  <a:pt x="66" y="53"/>
                </a:lnTo>
                <a:lnTo>
                  <a:pt x="69" y="59"/>
                </a:lnTo>
                <a:lnTo>
                  <a:pt x="69" y="59"/>
                </a:lnTo>
                <a:close/>
                <a:moveTo>
                  <a:pt x="59" y="62"/>
                </a:moveTo>
                <a:lnTo>
                  <a:pt x="59" y="56"/>
                </a:lnTo>
                <a:lnTo>
                  <a:pt x="56" y="53"/>
                </a:lnTo>
                <a:lnTo>
                  <a:pt x="53" y="50"/>
                </a:lnTo>
                <a:lnTo>
                  <a:pt x="50" y="50"/>
                </a:lnTo>
                <a:lnTo>
                  <a:pt x="44" y="53"/>
                </a:lnTo>
                <a:lnTo>
                  <a:pt x="41" y="56"/>
                </a:lnTo>
                <a:lnTo>
                  <a:pt x="41" y="59"/>
                </a:lnTo>
                <a:lnTo>
                  <a:pt x="41" y="65"/>
                </a:lnTo>
                <a:lnTo>
                  <a:pt x="44" y="71"/>
                </a:lnTo>
                <a:lnTo>
                  <a:pt x="44" y="75"/>
                </a:lnTo>
                <a:lnTo>
                  <a:pt x="47" y="78"/>
                </a:lnTo>
                <a:lnTo>
                  <a:pt x="53" y="78"/>
                </a:lnTo>
                <a:lnTo>
                  <a:pt x="56" y="75"/>
                </a:lnTo>
                <a:lnTo>
                  <a:pt x="59" y="71"/>
                </a:lnTo>
                <a:lnTo>
                  <a:pt x="62" y="68"/>
                </a:lnTo>
                <a:lnTo>
                  <a:pt x="59" y="62"/>
                </a:lnTo>
                <a:lnTo>
                  <a:pt x="59" y="62"/>
                </a:lnTo>
                <a:close/>
                <a:moveTo>
                  <a:pt x="106" y="59"/>
                </a:moveTo>
                <a:lnTo>
                  <a:pt x="106" y="65"/>
                </a:lnTo>
                <a:lnTo>
                  <a:pt x="103" y="71"/>
                </a:lnTo>
                <a:lnTo>
                  <a:pt x="100" y="75"/>
                </a:lnTo>
                <a:lnTo>
                  <a:pt x="94" y="78"/>
                </a:lnTo>
                <a:lnTo>
                  <a:pt x="87" y="78"/>
                </a:lnTo>
                <a:lnTo>
                  <a:pt x="81" y="75"/>
                </a:lnTo>
                <a:lnTo>
                  <a:pt x="78" y="71"/>
                </a:lnTo>
                <a:lnTo>
                  <a:pt x="75" y="65"/>
                </a:lnTo>
                <a:lnTo>
                  <a:pt x="72" y="43"/>
                </a:lnTo>
                <a:lnTo>
                  <a:pt x="72" y="40"/>
                </a:lnTo>
                <a:lnTo>
                  <a:pt x="72" y="40"/>
                </a:lnTo>
                <a:lnTo>
                  <a:pt x="75" y="40"/>
                </a:lnTo>
                <a:lnTo>
                  <a:pt x="75" y="40"/>
                </a:lnTo>
                <a:lnTo>
                  <a:pt x="78" y="40"/>
                </a:lnTo>
                <a:lnTo>
                  <a:pt x="78" y="40"/>
                </a:lnTo>
                <a:lnTo>
                  <a:pt x="81" y="40"/>
                </a:lnTo>
                <a:lnTo>
                  <a:pt x="81" y="40"/>
                </a:lnTo>
                <a:lnTo>
                  <a:pt x="84" y="62"/>
                </a:lnTo>
                <a:lnTo>
                  <a:pt x="84" y="65"/>
                </a:lnTo>
                <a:lnTo>
                  <a:pt x="87" y="68"/>
                </a:lnTo>
                <a:lnTo>
                  <a:pt x="91" y="71"/>
                </a:lnTo>
                <a:lnTo>
                  <a:pt x="94" y="71"/>
                </a:lnTo>
                <a:lnTo>
                  <a:pt x="97" y="68"/>
                </a:lnTo>
                <a:lnTo>
                  <a:pt x="97" y="68"/>
                </a:lnTo>
                <a:lnTo>
                  <a:pt x="100" y="65"/>
                </a:lnTo>
                <a:lnTo>
                  <a:pt x="100" y="62"/>
                </a:lnTo>
                <a:lnTo>
                  <a:pt x="94" y="37"/>
                </a:lnTo>
                <a:lnTo>
                  <a:pt x="97" y="37"/>
                </a:lnTo>
                <a:lnTo>
                  <a:pt x="97" y="37"/>
                </a:lnTo>
                <a:lnTo>
                  <a:pt x="97" y="37"/>
                </a:lnTo>
                <a:lnTo>
                  <a:pt x="100" y="37"/>
                </a:lnTo>
                <a:lnTo>
                  <a:pt x="100" y="37"/>
                </a:lnTo>
                <a:lnTo>
                  <a:pt x="103" y="37"/>
                </a:lnTo>
                <a:lnTo>
                  <a:pt x="103" y="37"/>
                </a:lnTo>
                <a:lnTo>
                  <a:pt x="103" y="37"/>
                </a:lnTo>
                <a:lnTo>
                  <a:pt x="106" y="59"/>
                </a:lnTo>
                <a:close/>
                <a:moveTo>
                  <a:pt x="147" y="65"/>
                </a:moveTo>
                <a:lnTo>
                  <a:pt x="147" y="65"/>
                </a:lnTo>
                <a:lnTo>
                  <a:pt x="144" y="65"/>
                </a:lnTo>
                <a:lnTo>
                  <a:pt x="144" y="68"/>
                </a:lnTo>
                <a:lnTo>
                  <a:pt x="144" y="68"/>
                </a:lnTo>
                <a:lnTo>
                  <a:pt x="140" y="68"/>
                </a:lnTo>
                <a:lnTo>
                  <a:pt x="137" y="68"/>
                </a:lnTo>
                <a:lnTo>
                  <a:pt x="137" y="68"/>
                </a:lnTo>
                <a:lnTo>
                  <a:pt x="134" y="65"/>
                </a:lnTo>
                <a:lnTo>
                  <a:pt x="134" y="65"/>
                </a:lnTo>
                <a:lnTo>
                  <a:pt x="122" y="50"/>
                </a:lnTo>
                <a:lnTo>
                  <a:pt x="119" y="46"/>
                </a:lnTo>
                <a:lnTo>
                  <a:pt x="119" y="43"/>
                </a:lnTo>
                <a:lnTo>
                  <a:pt x="119" y="43"/>
                </a:lnTo>
                <a:lnTo>
                  <a:pt x="119" y="46"/>
                </a:lnTo>
                <a:lnTo>
                  <a:pt x="119" y="50"/>
                </a:lnTo>
                <a:lnTo>
                  <a:pt x="122" y="68"/>
                </a:lnTo>
                <a:lnTo>
                  <a:pt x="122" y="71"/>
                </a:lnTo>
                <a:lnTo>
                  <a:pt x="122" y="71"/>
                </a:lnTo>
                <a:lnTo>
                  <a:pt x="122" y="71"/>
                </a:lnTo>
                <a:lnTo>
                  <a:pt x="119" y="71"/>
                </a:lnTo>
                <a:lnTo>
                  <a:pt x="115" y="71"/>
                </a:lnTo>
                <a:lnTo>
                  <a:pt x="115" y="71"/>
                </a:lnTo>
                <a:lnTo>
                  <a:pt x="115" y="71"/>
                </a:lnTo>
                <a:lnTo>
                  <a:pt x="115" y="71"/>
                </a:lnTo>
                <a:lnTo>
                  <a:pt x="109" y="37"/>
                </a:lnTo>
                <a:lnTo>
                  <a:pt x="109" y="37"/>
                </a:lnTo>
                <a:lnTo>
                  <a:pt x="112" y="34"/>
                </a:lnTo>
                <a:lnTo>
                  <a:pt x="115" y="34"/>
                </a:lnTo>
                <a:lnTo>
                  <a:pt x="119" y="34"/>
                </a:lnTo>
                <a:lnTo>
                  <a:pt x="119" y="34"/>
                </a:lnTo>
                <a:lnTo>
                  <a:pt x="122" y="34"/>
                </a:lnTo>
                <a:lnTo>
                  <a:pt x="122" y="37"/>
                </a:lnTo>
                <a:lnTo>
                  <a:pt x="131" y="50"/>
                </a:lnTo>
                <a:lnTo>
                  <a:pt x="134" y="53"/>
                </a:lnTo>
                <a:lnTo>
                  <a:pt x="134" y="53"/>
                </a:lnTo>
                <a:lnTo>
                  <a:pt x="137" y="56"/>
                </a:lnTo>
                <a:lnTo>
                  <a:pt x="137" y="59"/>
                </a:lnTo>
                <a:lnTo>
                  <a:pt x="137" y="59"/>
                </a:lnTo>
                <a:lnTo>
                  <a:pt x="137" y="53"/>
                </a:lnTo>
                <a:lnTo>
                  <a:pt x="137" y="50"/>
                </a:lnTo>
                <a:lnTo>
                  <a:pt x="134" y="31"/>
                </a:lnTo>
                <a:lnTo>
                  <a:pt x="134" y="31"/>
                </a:lnTo>
                <a:lnTo>
                  <a:pt x="134" y="31"/>
                </a:lnTo>
                <a:lnTo>
                  <a:pt x="134" y="31"/>
                </a:lnTo>
                <a:lnTo>
                  <a:pt x="137" y="31"/>
                </a:lnTo>
                <a:lnTo>
                  <a:pt x="137" y="31"/>
                </a:lnTo>
                <a:lnTo>
                  <a:pt x="140" y="31"/>
                </a:lnTo>
                <a:lnTo>
                  <a:pt x="140" y="31"/>
                </a:lnTo>
                <a:lnTo>
                  <a:pt x="140" y="31"/>
                </a:lnTo>
                <a:lnTo>
                  <a:pt x="147" y="65"/>
                </a:lnTo>
                <a:close/>
                <a:moveTo>
                  <a:pt x="184" y="40"/>
                </a:moveTo>
                <a:lnTo>
                  <a:pt x="184" y="50"/>
                </a:lnTo>
                <a:lnTo>
                  <a:pt x="181" y="56"/>
                </a:lnTo>
                <a:lnTo>
                  <a:pt x="175" y="62"/>
                </a:lnTo>
                <a:lnTo>
                  <a:pt x="165" y="65"/>
                </a:lnTo>
                <a:lnTo>
                  <a:pt x="156" y="65"/>
                </a:lnTo>
                <a:lnTo>
                  <a:pt x="156" y="65"/>
                </a:lnTo>
                <a:lnTo>
                  <a:pt x="156" y="62"/>
                </a:lnTo>
                <a:lnTo>
                  <a:pt x="150" y="31"/>
                </a:lnTo>
                <a:lnTo>
                  <a:pt x="150" y="28"/>
                </a:lnTo>
                <a:lnTo>
                  <a:pt x="153" y="28"/>
                </a:lnTo>
                <a:lnTo>
                  <a:pt x="162" y="28"/>
                </a:lnTo>
                <a:lnTo>
                  <a:pt x="169" y="28"/>
                </a:lnTo>
                <a:lnTo>
                  <a:pt x="175" y="28"/>
                </a:lnTo>
                <a:lnTo>
                  <a:pt x="181" y="34"/>
                </a:lnTo>
                <a:lnTo>
                  <a:pt x="184" y="40"/>
                </a:lnTo>
                <a:lnTo>
                  <a:pt x="184" y="40"/>
                </a:lnTo>
                <a:close/>
                <a:moveTo>
                  <a:pt x="175" y="43"/>
                </a:moveTo>
                <a:lnTo>
                  <a:pt x="175" y="37"/>
                </a:lnTo>
                <a:lnTo>
                  <a:pt x="172" y="34"/>
                </a:lnTo>
                <a:lnTo>
                  <a:pt x="169" y="34"/>
                </a:lnTo>
                <a:lnTo>
                  <a:pt x="162" y="34"/>
                </a:lnTo>
                <a:lnTo>
                  <a:pt x="159" y="34"/>
                </a:lnTo>
                <a:lnTo>
                  <a:pt x="162" y="59"/>
                </a:lnTo>
                <a:lnTo>
                  <a:pt x="165" y="59"/>
                </a:lnTo>
                <a:lnTo>
                  <a:pt x="172" y="56"/>
                </a:lnTo>
                <a:lnTo>
                  <a:pt x="175" y="53"/>
                </a:lnTo>
                <a:lnTo>
                  <a:pt x="175" y="50"/>
                </a:lnTo>
                <a:lnTo>
                  <a:pt x="175" y="43"/>
                </a:lnTo>
                <a:lnTo>
                  <a:pt x="175" y="43"/>
                </a:lnTo>
                <a:close/>
                <a:moveTo>
                  <a:pt x="222" y="53"/>
                </a:moveTo>
                <a:lnTo>
                  <a:pt x="222" y="53"/>
                </a:lnTo>
                <a:lnTo>
                  <a:pt x="222" y="53"/>
                </a:lnTo>
                <a:lnTo>
                  <a:pt x="222" y="56"/>
                </a:lnTo>
                <a:lnTo>
                  <a:pt x="218" y="56"/>
                </a:lnTo>
                <a:lnTo>
                  <a:pt x="218" y="56"/>
                </a:lnTo>
                <a:lnTo>
                  <a:pt x="215" y="56"/>
                </a:lnTo>
                <a:lnTo>
                  <a:pt x="215" y="56"/>
                </a:lnTo>
                <a:lnTo>
                  <a:pt x="215" y="56"/>
                </a:lnTo>
                <a:lnTo>
                  <a:pt x="212" y="46"/>
                </a:lnTo>
                <a:lnTo>
                  <a:pt x="197" y="50"/>
                </a:lnTo>
                <a:lnTo>
                  <a:pt x="197" y="59"/>
                </a:lnTo>
                <a:lnTo>
                  <a:pt x="197" y="59"/>
                </a:lnTo>
                <a:lnTo>
                  <a:pt x="197" y="59"/>
                </a:lnTo>
                <a:lnTo>
                  <a:pt x="193" y="59"/>
                </a:lnTo>
                <a:lnTo>
                  <a:pt x="193" y="59"/>
                </a:lnTo>
                <a:lnTo>
                  <a:pt x="190" y="59"/>
                </a:lnTo>
                <a:lnTo>
                  <a:pt x="190" y="59"/>
                </a:lnTo>
                <a:lnTo>
                  <a:pt x="187" y="59"/>
                </a:lnTo>
                <a:lnTo>
                  <a:pt x="190" y="56"/>
                </a:lnTo>
                <a:lnTo>
                  <a:pt x="193" y="22"/>
                </a:lnTo>
                <a:lnTo>
                  <a:pt x="197" y="22"/>
                </a:lnTo>
                <a:lnTo>
                  <a:pt x="197" y="22"/>
                </a:lnTo>
                <a:lnTo>
                  <a:pt x="197" y="22"/>
                </a:lnTo>
                <a:lnTo>
                  <a:pt x="200" y="22"/>
                </a:lnTo>
                <a:lnTo>
                  <a:pt x="203" y="18"/>
                </a:lnTo>
                <a:lnTo>
                  <a:pt x="203" y="18"/>
                </a:lnTo>
                <a:lnTo>
                  <a:pt x="206" y="22"/>
                </a:lnTo>
                <a:lnTo>
                  <a:pt x="206" y="22"/>
                </a:lnTo>
                <a:lnTo>
                  <a:pt x="222" y="53"/>
                </a:lnTo>
                <a:close/>
                <a:moveTo>
                  <a:pt x="200" y="28"/>
                </a:moveTo>
                <a:lnTo>
                  <a:pt x="200" y="28"/>
                </a:lnTo>
                <a:lnTo>
                  <a:pt x="197" y="43"/>
                </a:lnTo>
                <a:lnTo>
                  <a:pt x="209" y="43"/>
                </a:lnTo>
                <a:lnTo>
                  <a:pt x="200" y="28"/>
                </a:lnTo>
                <a:close/>
                <a:moveTo>
                  <a:pt x="256" y="46"/>
                </a:moveTo>
                <a:lnTo>
                  <a:pt x="256" y="50"/>
                </a:lnTo>
                <a:lnTo>
                  <a:pt x="256" y="50"/>
                </a:lnTo>
                <a:lnTo>
                  <a:pt x="256" y="50"/>
                </a:lnTo>
                <a:lnTo>
                  <a:pt x="253" y="50"/>
                </a:lnTo>
                <a:lnTo>
                  <a:pt x="250" y="50"/>
                </a:lnTo>
                <a:lnTo>
                  <a:pt x="250" y="50"/>
                </a:lnTo>
                <a:lnTo>
                  <a:pt x="250" y="50"/>
                </a:lnTo>
                <a:lnTo>
                  <a:pt x="250" y="50"/>
                </a:lnTo>
                <a:lnTo>
                  <a:pt x="243" y="40"/>
                </a:lnTo>
                <a:lnTo>
                  <a:pt x="243" y="40"/>
                </a:lnTo>
                <a:lnTo>
                  <a:pt x="240" y="37"/>
                </a:lnTo>
                <a:lnTo>
                  <a:pt x="240" y="37"/>
                </a:lnTo>
                <a:lnTo>
                  <a:pt x="237" y="37"/>
                </a:lnTo>
                <a:lnTo>
                  <a:pt x="234" y="37"/>
                </a:lnTo>
                <a:lnTo>
                  <a:pt x="237" y="50"/>
                </a:lnTo>
                <a:lnTo>
                  <a:pt x="237" y="53"/>
                </a:lnTo>
                <a:lnTo>
                  <a:pt x="237" y="53"/>
                </a:lnTo>
                <a:lnTo>
                  <a:pt x="234" y="53"/>
                </a:lnTo>
                <a:lnTo>
                  <a:pt x="234" y="53"/>
                </a:lnTo>
                <a:lnTo>
                  <a:pt x="231" y="53"/>
                </a:lnTo>
                <a:lnTo>
                  <a:pt x="231" y="53"/>
                </a:lnTo>
                <a:lnTo>
                  <a:pt x="228" y="53"/>
                </a:lnTo>
                <a:lnTo>
                  <a:pt x="228" y="53"/>
                </a:lnTo>
                <a:lnTo>
                  <a:pt x="225" y="18"/>
                </a:lnTo>
                <a:lnTo>
                  <a:pt x="225" y="18"/>
                </a:lnTo>
                <a:lnTo>
                  <a:pt x="225" y="15"/>
                </a:lnTo>
                <a:lnTo>
                  <a:pt x="234" y="15"/>
                </a:lnTo>
                <a:lnTo>
                  <a:pt x="237" y="15"/>
                </a:lnTo>
                <a:lnTo>
                  <a:pt x="240" y="15"/>
                </a:lnTo>
                <a:lnTo>
                  <a:pt x="243" y="15"/>
                </a:lnTo>
                <a:lnTo>
                  <a:pt x="247" y="15"/>
                </a:lnTo>
                <a:lnTo>
                  <a:pt x="250" y="18"/>
                </a:lnTo>
                <a:lnTo>
                  <a:pt x="250" y="22"/>
                </a:lnTo>
                <a:lnTo>
                  <a:pt x="250" y="25"/>
                </a:lnTo>
                <a:lnTo>
                  <a:pt x="250" y="28"/>
                </a:lnTo>
                <a:lnTo>
                  <a:pt x="247" y="31"/>
                </a:lnTo>
                <a:lnTo>
                  <a:pt x="243" y="34"/>
                </a:lnTo>
                <a:lnTo>
                  <a:pt x="247" y="34"/>
                </a:lnTo>
                <a:lnTo>
                  <a:pt x="247" y="34"/>
                </a:lnTo>
                <a:lnTo>
                  <a:pt x="250" y="37"/>
                </a:lnTo>
                <a:lnTo>
                  <a:pt x="250" y="40"/>
                </a:lnTo>
                <a:lnTo>
                  <a:pt x="256" y="46"/>
                </a:lnTo>
                <a:lnTo>
                  <a:pt x="256" y="46"/>
                </a:lnTo>
                <a:lnTo>
                  <a:pt x="256" y="46"/>
                </a:lnTo>
                <a:lnTo>
                  <a:pt x="256" y="46"/>
                </a:lnTo>
                <a:close/>
                <a:moveTo>
                  <a:pt x="243" y="25"/>
                </a:moveTo>
                <a:lnTo>
                  <a:pt x="240" y="22"/>
                </a:lnTo>
                <a:lnTo>
                  <a:pt x="237" y="22"/>
                </a:lnTo>
                <a:lnTo>
                  <a:pt x="237" y="22"/>
                </a:lnTo>
                <a:lnTo>
                  <a:pt x="234" y="22"/>
                </a:lnTo>
                <a:lnTo>
                  <a:pt x="231" y="22"/>
                </a:lnTo>
                <a:lnTo>
                  <a:pt x="234" y="31"/>
                </a:lnTo>
                <a:lnTo>
                  <a:pt x="237" y="31"/>
                </a:lnTo>
                <a:lnTo>
                  <a:pt x="240" y="31"/>
                </a:lnTo>
                <a:lnTo>
                  <a:pt x="240" y="28"/>
                </a:lnTo>
                <a:lnTo>
                  <a:pt x="243" y="28"/>
                </a:lnTo>
                <a:lnTo>
                  <a:pt x="243" y="25"/>
                </a:lnTo>
                <a:lnTo>
                  <a:pt x="243" y="25"/>
                </a:lnTo>
                <a:close/>
                <a:moveTo>
                  <a:pt x="271" y="46"/>
                </a:moveTo>
                <a:lnTo>
                  <a:pt x="271" y="46"/>
                </a:lnTo>
                <a:lnTo>
                  <a:pt x="268" y="46"/>
                </a:lnTo>
                <a:lnTo>
                  <a:pt x="268" y="46"/>
                </a:lnTo>
                <a:lnTo>
                  <a:pt x="268" y="46"/>
                </a:lnTo>
                <a:lnTo>
                  <a:pt x="265" y="46"/>
                </a:lnTo>
                <a:lnTo>
                  <a:pt x="265" y="46"/>
                </a:lnTo>
                <a:lnTo>
                  <a:pt x="262" y="46"/>
                </a:lnTo>
                <a:lnTo>
                  <a:pt x="262" y="46"/>
                </a:lnTo>
                <a:lnTo>
                  <a:pt x="256" y="12"/>
                </a:lnTo>
                <a:lnTo>
                  <a:pt x="256" y="12"/>
                </a:lnTo>
                <a:lnTo>
                  <a:pt x="259" y="12"/>
                </a:lnTo>
                <a:lnTo>
                  <a:pt x="259" y="9"/>
                </a:lnTo>
                <a:lnTo>
                  <a:pt x="262" y="9"/>
                </a:lnTo>
                <a:lnTo>
                  <a:pt x="262" y="9"/>
                </a:lnTo>
                <a:lnTo>
                  <a:pt x="265" y="9"/>
                </a:lnTo>
                <a:lnTo>
                  <a:pt x="265" y="9"/>
                </a:lnTo>
                <a:lnTo>
                  <a:pt x="265" y="12"/>
                </a:lnTo>
                <a:lnTo>
                  <a:pt x="271" y="46"/>
                </a:lnTo>
                <a:close/>
                <a:moveTo>
                  <a:pt x="300" y="40"/>
                </a:moveTo>
                <a:lnTo>
                  <a:pt x="300" y="40"/>
                </a:lnTo>
                <a:lnTo>
                  <a:pt x="300" y="40"/>
                </a:lnTo>
                <a:lnTo>
                  <a:pt x="300" y="40"/>
                </a:lnTo>
                <a:lnTo>
                  <a:pt x="300" y="43"/>
                </a:lnTo>
                <a:lnTo>
                  <a:pt x="281" y="46"/>
                </a:lnTo>
                <a:lnTo>
                  <a:pt x="278" y="43"/>
                </a:lnTo>
                <a:lnTo>
                  <a:pt x="278" y="43"/>
                </a:lnTo>
                <a:lnTo>
                  <a:pt x="271" y="12"/>
                </a:lnTo>
                <a:lnTo>
                  <a:pt x="275" y="9"/>
                </a:lnTo>
                <a:lnTo>
                  <a:pt x="275" y="9"/>
                </a:lnTo>
                <a:lnTo>
                  <a:pt x="293" y="6"/>
                </a:lnTo>
                <a:lnTo>
                  <a:pt x="293" y="6"/>
                </a:lnTo>
                <a:lnTo>
                  <a:pt x="293" y="6"/>
                </a:lnTo>
                <a:lnTo>
                  <a:pt x="293" y="6"/>
                </a:lnTo>
                <a:lnTo>
                  <a:pt x="293" y="9"/>
                </a:lnTo>
                <a:lnTo>
                  <a:pt x="293" y="9"/>
                </a:lnTo>
                <a:lnTo>
                  <a:pt x="293" y="9"/>
                </a:lnTo>
                <a:lnTo>
                  <a:pt x="293" y="12"/>
                </a:lnTo>
                <a:lnTo>
                  <a:pt x="293" y="12"/>
                </a:lnTo>
                <a:lnTo>
                  <a:pt x="281" y="12"/>
                </a:lnTo>
                <a:lnTo>
                  <a:pt x="281" y="22"/>
                </a:lnTo>
                <a:lnTo>
                  <a:pt x="293" y="22"/>
                </a:lnTo>
                <a:lnTo>
                  <a:pt x="293" y="22"/>
                </a:lnTo>
                <a:lnTo>
                  <a:pt x="293" y="22"/>
                </a:lnTo>
                <a:lnTo>
                  <a:pt x="293" y="22"/>
                </a:lnTo>
                <a:lnTo>
                  <a:pt x="296" y="22"/>
                </a:lnTo>
                <a:lnTo>
                  <a:pt x="296" y="25"/>
                </a:lnTo>
                <a:lnTo>
                  <a:pt x="296" y="25"/>
                </a:lnTo>
                <a:lnTo>
                  <a:pt x="296" y="25"/>
                </a:lnTo>
                <a:lnTo>
                  <a:pt x="293" y="25"/>
                </a:lnTo>
                <a:lnTo>
                  <a:pt x="284" y="28"/>
                </a:lnTo>
                <a:lnTo>
                  <a:pt x="284" y="37"/>
                </a:lnTo>
                <a:lnTo>
                  <a:pt x="300" y="37"/>
                </a:lnTo>
                <a:lnTo>
                  <a:pt x="300" y="37"/>
                </a:lnTo>
                <a:lnTo>
                  <a:pt x="300" y="37"/>
                </a:lnTo>
                <a:lnTo>
                  <a:pt x="300" y="37"/>
                </a:lnTo>
                <a:lnTo>
                  <a:pt x="300" y="40"/>
                </a:lnTo>
                <a:lnTo>
                  <a:pt x="300" y="40"/>
                </a:lnTo>
                <a:close/>
                <a:moveTo>
                  <a:pt x="328" y="25"/>
                </a:moveTo>
                <a:lnTo>
                  <a:pt x="324" y="31"/>
                </a:lnTo>
                <a:lnTo>
                  <a:pt x="324" y="34"/>
                </a:lnTo>
                <a:lnTo>
                  <a:pt x="318" y="37"/>
                </a:lnTo>
                <a:lnTo>
                  <a:pt x="315" y="40"/>
                </a:lnTo>
                <a:lnTo>
                  <a:pt x="312" y="40"/>
                </a:lnTo>
                <a:lnTo>
                  <a:pt x="309" y="40"/>
                </a:lnTo>
                <a:lnTo>
                  <a:pt x="306" y="40"/>
                </a:lnTo>
                <a:lnTo>
                  <a:pt x="306" y="40"/>
                </a:lnTo>
                <a:lnTo>
                  <a:pt x="303" y="37"/>
                </a:lnTo>
                <a:lnTo>
                  <a:pt x="303" y="37"/>
                </a:lnTo>
                <a:lnTo>
                  <a:pt x="303" y="34"/>
                </a:lnTo>
                <a:lnTo>
                  <a:pt x="303" y="34"/>
                </a:lnTo>
                <a:lnTo>
                  <a:pt x="303" y="34"/>
                </a:lnTo>
                <a:lnTo>
                  <a:pt x="303" y="34"/>
                </a:lnTo>
                <a:lnTo>
                  <a:pt x="306" y="34"/>
                </a:lnTo>
                <a:lnTo>
                  <a:pt x="306" y="34"/>
                </a:lnTo>
                <a:lnTo>
                  <a:pt x="309" y="34"/>
                </a:lnTo>
                <a:lnTo>
                  <a:pt x="312" y="34"/>
                </a:lnTo>
                <a:lnTo>
                  <a:pt x="315" y="34"/>
                </a:lnTo>
                <a:lnTo>
                  <a:pt x="318" y="31"/>
                </a:lnTo>
                <a:lnTo>
                  <a:pt x="318" y="31"/>
                </a:lnTo>
                <a:lnTo>
                  <a:pt x="318" y="28"/>
                </a:lnTo>
                <a:lnTo>
                  <a:pt x="318" y="28"/>
                </a:lnTo>
                <a:lnTo>
                  <a:pt x="315" y="25"/>
                </a:lnTo>
                <a:lnTo>
                  <a:pt x="312" y="25"/>
                </a:lnTo>
                <a:lnTo>
                  <a:pt x="309" y="25"/>
                </a:lnTo>
                <a:lnTo>
                  <a:pt x="306" y="22"/>
                </a:lnTo>
                <a:lnTo>
                  <a:pt x="303" y="22"/>
                </a:lnTo>
                <a:lnTo>
                  <a:pt x="303" y="18"/>
                </a:lnTo>
                <a:lnTo>
                  <a:pt x="300" y="15"/>
                </a:lnTo>
                <a:lnTo>
                  <a:pt x="300" y="9"/>
                </a:lnTo>
                <a:lnTo>
                  <a:pt x="303" y="6"/>
                </a:lnTo>
                <a:lnTo>
                  <a:pt x="306" y="3"/>
                </a:lnTo>
                <a:lnTo>
                  <a:pt x="312" y="3"/>
                </a:lnTo>
                <a:lnTo>
                  <a:pt x="312" y="0"/>
                </a:lnTo>
                <a:lnTo>
                  <a:pt x="315" y="3"/>
                </a:lnTo>
                <a:lnTo>
                  <a:pt x="318" y="3"/>
                </a:lnTo>
                <a:lnTo>
                  <a:pt x="318" y="3"/>
                </a:lnTo>
                <a:lnTo>
                  <a:pt x="321" y="3"/>
                </a:lnTo>
                <a:lnTo>
                  <a:pt x="321" y="3"/>
                </a:lnTo>
                <a:lnTo>
                  <a:pt x="321" y="3"/>
                </a:lnTo>
                <a:lnTo>
                  <a:pt x="321" y="6"/>
                </a:lnTo>
                <a:lnTo>
                  <a:pt x="321" y="6"/>
                </a:lnTo>
                <a:lnTo>
                  <a:pt x="321" y="9"/>
                </a:lnTo>
                <a:lnTo>
                  <a:pt x="321" y="9"/>
                </a:lnTo>
                <a:lnTo>
                  <a:pt x="321" y="9"/>
                </a:lnTo>
                <a:lnTo>
                  <a:pt x="318" y="9"/>
                </a:lnTo>
                <a:lnTo>
                  <a:pt x="318" y="9"/>
                </a:lnTo>
                <a:lnTo>
                  <a:pt x="315" y="6"/>
                </a:lnTo>
                <a:lnTo>
                  <a:pt x="312" y="6"/>
                </a:lnTo>
                <a:lnTo>
                  <a:pt x="309" y="9"/>
                </a:lnTo>
                <a:lnTo>
                  <a:pt x="309" y="9"/>
                </a:lnTo>
                <a:lnTo>
                  <a:pt x="309" y="9"/>
                </a:lnTo>
                <a:lnTo>
                  <a:pt x="309" y="12"/>
                </a:lnTo>
                <a:lnTo>
                  <a:pt x="309" y="15"/>
                </a:lnTo>
                <a:lnTo>
                  <a:pt x="312" y="15"/>
                </a:lnTo>
                <a:lnTo>
                  <a:pt x="312" y="15"/>
                </a:lnTo>
                <a:lnTo>
                  <a:pt x="315" y="18"/>
                </a:lnTo>
                <a:lnTo>
                  <a:pt x="318" y="18"/>
                </a:lnTo>
                <a:lnTo>
                  <a:pt x="321" y="18"/>
                </a:lnTo>
                <a:lnTo>
                  <a:pt x="324" y="22"/>
                </a:lnTo>
                <a:lnTo>
                  <a:pt x="328" y="25"/>
                </a:lnTo>
                <a:lnTo>
                  <a:pt x="328" y="2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noEditPoints="1"/>
          </p:cNvSpPr>
          <p:nvPr/>
        </p:nvSpPr>
        <p:spPr bwMode="auto">
          <a:xfrm>
            <a:off x="2377047" y="4313144"/>
            <a:ext cx="5310187" cy="600075"/>
          </a:xfrm>
          <a:custGeom>
            <a:avLst/>
            <a:gdLst/>
            <a:ahLst/>
            <a:cxnLst>
              <a:cxn ang="0">
                <a:pos x="0" y="3"/>
              </a:cxn>
              <a:cxn ang="0">
                <a:pos x="0" y="0"/>
              </a:cxn>
              <a:cxn ang="0">
                <a:pos x="4" y="0"/>
              </a:cxn>
              <a:cxn ang="0">
                <a:pos x="506" y="0"/>
              </a:cxn>
              <a:cxn ang="0">
                <a:pos x="509" y="0"/>
              </a:cxn>
              <a:cxn ang="0">
                <a:pos x="512" y="3"/>
              </a:cxn>
              <a:cxn ang="0">
                <a:pos x="512" y="372"/>
              </a:cxn>
              <a:cxn ang="0">
                <a:pos x="506" y="378"/>
              </a:cxn>
              <a:cxn ang="0">
                <a:pos x="4" y="378"/>
              </a:cxn>
              <a:cxn ang="0">
                <a:pos x="0" y="375"/>
              </a:cxn>
              <a:cxn ang="0">
                <a:pos x="0" y="372"/>
              </a:cxn>
              <a:cxn ang="0">
                <a:pos x="0" y="3"/>
              </a:cxn>
              <a:cxn ang="0">
                <a:pos x="10" y="372"/>
              </a:cxn>
              <a:cxn ang="0">
                <a:pos x="4" y="368"/>
              </a:cxn>
              <a:cxn ang="0">
                <a:pos x="506" y="368"/>
              </a:cxn>
              <a:cxn ang="0">
                <a:pos x="503" y="372"/>
              </a:cxn>
              <a:cxn ang="0">
                <a:pos x="503" y="3"/>
              </a:cxn>
              <a:cxn ang="0">
                <a:pos x="506" y="10"/>
              </a:cxn>
              <a:cxn ang="0">
                <a:pos x="4" y="10"/>
              </a:cxn>
              <a:cxn ang="0">
                <a:pos x="10" y="3"/>
              </a:cxn>
              <a:cxn ang="0">
                <a:pos x="10" y="372"/>
              </a:cxn>
            </a:cxnLst>
            <a:rect l="0" t="0" r="r" b="b"/>
            <a:pathLst>
              <a:path w="512" h="378">
                <a:moveTo>
                  <a:pt x="0" y="3"/>
                </a:moveTo>
                <a:lnTo>
                  <a:pt x="0" y="0"/>
                </a:lnTo>
                <a:lnTo>
                  <a:pt x="4" y="0"/>
                </a:lnTo>
                <a:lnTo>
                  <a:pt x="506" y="0"/>
                </a:lnTo>
                <a:lnTo>
                  <a:pt x="509" y="0"/>
                </a:lnTo>
                <a:lnTo>
                  <a:pt x="512" y="3"/>
                </a:lnTo>
                <a:lnTo>
                  <a:pt x="512" y="372"/>
                </a:lnTo>
                <a:lnTo>
                  <a:pt x="506" y="378"/>
                </a:lnTo>
                <a:lnTo>
                  <a:pt x="4" y="378"/>
                </a:lnTo>
                <a:lnTo>
                  <a:pt x="0" y="375"/>
                </a:lnTo>
                <a:lnTo>
                  <a:pt x="0" y="372"/>
                </a:lnTo>
                <a:lnTo>
                  <a:pt x="0" y="3"/>
                </a:lnTo>
                <a:close/>
                <a:moveTo>
                  <a:pt x="10" y="372"/>
                </a:moveTo>
                <a:lnTo>
                  <a:pt x="4" y="368"/>
                </a:lnTo>
                <a:lnTo>
                  <a:pt x="506" y="368"/>
                </a:lnTo>
                <a:lnTo>
                  <a:pt x="503" y="372"/>
                </a:lnTo>
                <a:lnTo>
                  <a:pt x="503" y="3"/>
                </a:lnTo>
                <a:lnTo>
                  <a:pt x="506" y="10"/>
                </a:lnTo>
                <a:lnTo>
                  <a:pt x="4" y="10"/>
                </a:lnTo>
                <a:lnTo>
                  <a:pt x="10" y="3"/>
                </a:lnTo>
                <a:lnTo>
                  <a:pt x="10" y="372"/>
                </a:lnTo>
                <a:close/>
              </a:path>
            </a:pathLst>
          </a:custGeom>
          <a:solidFill>
            <a:srgbClr val="F79646"/>
          </a:solidFill>
          <a:ln w="0">
            <a:solidFill>
              <a:srgbClr val="F7964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1"/>
          <p:cNvSpPr>
            <a:spLocks/>
          </p:cNvSpPr>
          <p:nvPr/>
        </p:nvSpPr>
        <p:spPr bwMode="auto">
          <a:xfrm>
            <a:off x="2243698" y="2644681"/>
            <a:ext cx="139700" cy="9525"/>
          </a:xfrm>
          <a:custGeom>
            <a:avLst/>
            <a:gdLst/>
            <a:ahLst/>
            <a:cxnLst>
              <a:cxn ang="0">
                <a:pos x="0" y="0"/>
              </a:cxn>
              <a:cxn ang="0">
                <a:pos x="88" y="3"/>
              </a:cxn>
              <a:cxn ang="0">
                <a:pos x="88" y="6"/>
              </a:cxn>
              <a:cxn ang="0">
                <a:pos x="0" y="3"/>
              </a:cxn>
              <a:cxn ang="0">
                <a:pos x="0" y="0"/>
              </a:cxn>
            </a:cxnLst>
            <a:rect l="0" t="0" r="r" b="b"/>
            <a:pathLst>
              <a:path w="88" h="6">
                <a:moveTo>
                  <a:pt x="0" y="0"/>
                </a:moveTo>
                <a:lnTo>
                  <a:pt x="88" y="3"/>
                </a:lnTo>
                <a:lnTo>
                  <a:pt x="88" y="6"/>
                </a:lnTo>
                <a:lnTo>
                  <a:pt x="0" y="3"/>
                </a:lnTo>
                <a:lnTo>
                  <a:pt x="0" y="0"/>
                </a:lnTo>
                <a:close/>
              </a:path>
            </a:pathLst>
          </a:custGeom>
          <a:solidFill>
            <a:srgbClr val="4A7EBB"/>
          </a:solidFill>
          <a:ln w="0">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noEditPoints="1"/>
          </p:cNvSpPr>
          <p:nvPr/>
        </p:nvSpPr>
        <p:spPr bwMode="auto">
          <a:xfrm>
            <a:off x="2372285" y="2352581"/>
            <a:ext cx="5314950" cy="598487"/>
          </a:xfrm>
          <a:custGeom>
            <a:avLst/>
            <a:gdLst/>
            <a:ahLst/>
            <a:cxnLst>
              <a:cxn ang="0">
                <a:pos x="0" y="3"/>
              </a:cxn>
              <a:cxn ang="0">
                <a:pos x="0" y="0"/>
              </a:cxn>
              <a:cxn ang="0">
                <a:pos x="3" y="0"/>
              </a:cxn>
              <a:cxn ang="0">
                <a:pos x="506" y="0"/>
              </a:cxn>
              <a:cxn ang="0">
                <a:pos x="509" y="0"/>
              </a:cxn>
              <a:cxn ang="0">
                <a:pos x="512" y="3"/>
              </a:cxn>
              <a:cxn ang="0">
                <a:pos x="512" y="371"/>
              </a:cxn>
              <a:cxn ang="0">
                <a:pos x="506" y="377"/>
              </a:cxn>
              <a:cxn ang="0">
                <a:pos x="3" y="377"/>
              </a:cxn>
              <a:cxn ang="0">
                <a:pos x="0" y="374"/>
              </a:cxn>
              <a:cxn ang="0">
                <a:pos x="0" y="371"/>
              </a:cxn>
              <a:cxn ang="0">
                <a:pos x="0" y="3"/>
              </a:cxn>
              <a:cxn ang="0">
                <a:pos x="10" y="371"/>
              </a:cxn>
              <a:cxn ang="0">
                <a:pos x="3" y="368"/>
              </a:cxn>
              <a:cxn ang="0">
                <a:pos x="506" y="368"/>
              </a:cxn>
              <a:cxn ang="0">
                <a:pos x="503" y="371"/>
              </a:cxn>
              <a:cxn ang="0">
                <a:pos x="503" y="3"/>
              </a:cxn>
              <a:cxn ang="0">
                <a:pos x="506" y="9"/>
              </a:cxn>
              <a:cxn ang="0">
                <a:pos x="3" y="9"/>
              </a:cxn>
              <a:cxn ang="0">
                <a:pos x="10" y="3"/>
              </a:cxn>
              <a:cxn ang="0">
                <a:pos x="10" y="371"/>
              </a:cxn>
            </a:cxnLst>
            <a:rect l="0" t="0" r="r" b="b"/>
            <a:pathLst>
              <a:path w="512" h="377">
                <a:moveTo>
                  <a:pt x="0" y="3"/>
                </a:moveTo>
                <a:lnTo>
                  <a:pt x="0" y="0"/>
                </a:lnTo>
                <a:lnTo>
                  <a:pt x="3" y="0"/>
                </a:lnTo>
                <a:lnTo>
                  <a:pt x="506" y="0"/>
                </a:lnTo>
                <a:lnTo>
                  <a:pt x="509" y="0"/>
                </a:lnTo>
                <a:lnTo>
                  <a:pt x="512" y="3"/>
                </a:lnTo>
                <a:lnTo>
                  <a:pt x="512" y="371"/>
                </a:lnTo>
                <a:lnTo>
                  <a:pt x="506" y="377"/>
                </a:lnTo>
                <a:lnTo>
                  <a:pt x="3" y="377"/>
                </a:lnTo>
                <a:lnTo>
                  <a:pt x="0" y="374"/>
                </a:lnTo>
                <a:lnTo>
                  <a:pt x="0" y="371"/>
                </a:lnTo>
                <a:lnTo>
                  <a:pt x="0" y="3"/>
                </a:lnTo>
                <a:close/>
                <a:moveTo>
                  <a:pt x="10" y="371"/>
                </a:moveTo>
                <a:lnTo>
                  <a:pt x="3" y="368"/>
                </a:lnTo>
                <a:lnTo>
                  <a:pt x="506" y="368"/>
                </a:lnTo>
                <a:lnTo>
                  <a:pt x="503" y="371"/>
                </a:lnTo>
                <a:lnTo>
                  <a:pt x="503" y="3"/>
                </a:lnTo>
                <a:lnTo>
                  <a:pt x="506" y="9"/>
                </a:lnTo>
                <a:lnTo>
                  <a:pt x="3" y="9"/>
                </a:lnTo>
                <a:lnTo>
                  <a:pt x="10" y="3"/>
                </a:lnTo>
                <a:lnTo>
                  <a:pt x="10" y="371"/>
                </a:lnTo>
                <a:close/>
              </a:path>
            </a:pathLst>
          </a:custGeom>
          <a:solidFill>
            <a:srgbClr val="4BACC6"/>
          </a:solidFill>
          <a:ln w="0">
            <a:solidFill>
              <a:srgbClr val="4BACC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3"/>
          <p:cNvSpPr>
            <a:spLocks noEditPoints="1"/>
          </p:cNvSpPr>
          <p:nvPr/>
        </p:nvSpPr>
        <p:spPr bwMode="auto">
          <a:xfrm>
            <a:off x="2650098" y="3203481"/>
            <a:ext cx="331788" cy="134937"/>
          </a:xfrm>
          <a:custGeom>
            <a:avLst/>
            <a:gdLst/>
            <a:ahLst/>
            <a:cxnLst>
              <a:cxn ang="0">
                <a:pos x="12" y="85"/>
              </a:cxn>
              <a:cxn ang="0">
                <a:pos x="9" y="85"/>
              </a:cxn>
              <a:cxn ang="0">
                <a:pos x="0" y="50"/>
              </a:cxn>
              <a:cxn ang="0">
                <a:pos x="6" y="47"/>
              </a:cxn>
              <a:cxn ang="0">
                <a:pos x="53" y="72"/>
              </a:cxn>
              <a:cxn ang="0">
                <a:pos x="50" y="75"/>
              </a:cxn>
              <a:cxn ang="0">
                <a:pos x="44" y="75"/>
              </a:cxn>
              <a:cxn ang="0">
                <a:pos x="22" y="53"/>
              </a:cxn>
              <a:cxn ang="0">
                <a:pos x="28" y="81"/>
              </a:cxn>
              <a:cxn ang="0">
                <a:pos x="25" y="81"/>
              </a:cxn>
              <a:cxn ang="0">
                <a:pos x="22" y="81"/>
              </a:cxn>
              <a:cxn ang="0">
                <a:pos x="22" y="44"/>
              </a:cxn>
              <a:cxn ang="0">
                <a:pos x="28" y="47"/>
              </a:cxn>
              <a:cxn ang="0">
                <a:pos x="44" y="66"/>
              </a:cxn>
              <a:cxn ang="0">
                <a:pos x="41" y="60"/>
              </a:cxn>
              <a:cxn ang="0">
                <a:pos x="37" y="41"/>
              </a:cxn>
              <a:cxn ang="0">
                <a:pos x="44" y="41"/>
              </a:cxn>
              <a:cxn ang="0">
                <a:pos x="87" y="63"/>
              </a:cxn>
              <a:cxn ang="0">
                <a:pos x="84" y="66"/>
              </a:cxn>
              <a:cxn ang="0">
                <a:pos x="69" y="69"/>
              </a:cxn>
              <a:cxn ang="0">
                <a:pos x="56" y="47"/>
              </a:cxn>
              <a:cxn ang="0">
                <a:pos x="72" y="31"/>
              </a:cxn>
              <a:cxn ang="0">
                <a:pos x="78" y="35"/>
              </a:cxn>
              <a:cxn ang="0">
                <a:pos x="81" y="38"/>
              </a:cxn>
              <a:cxn ang="0">
                <a:pos x="78" y="38"/>
              </a:cxn>
              <a:cxn ang="0">
                <a:pos x="65" y="41"/>
              </a:cxn>
              <a:cxn ang="0">
                <a:pos x="65" y="60"/>
              </a:cxn>
              <a:cxn ang="0">
                <a:pos x="81" y="63"/>
              </a:cxn>
              <a:cxn ang="0">
                <a:pos x="84" y="60"/>
              </a:cxn>
              <a:cxn ang="0">
                <a:pos x="87" y="60"/>
              </a:cxn>
              <a:cxn ang="0">
                <a:pos x="112" y="60"/>
              </a:cxn>
              <a:cxn ang="0">
                <a:pos x="90" y="63"/>
              </a:cxn>
              <a:cxn ang="0">
                <a:pos x="84" y="28"/>
              </a:cxn>
              <a:cxn ang="0">
                <a:pos x="90" y="28"/>
              </a:cxn>
              <a:cxn ang="0">
                <a:pos x="109" y="53"/>
              </a:cxn>
              <a:cxn ang="0">
                <a:pos x="112" y="56"/>
              </a:cxn>
              <a:cxn ang="0">
                <a:pos x="137" y="53"/>
              </a:cxn>
              <a:cxn ang="0">
                <a:pos x="115" y="53"/>
              </a:cxn>
              <a:cxn ang="0">
                <a:pos x="109" y="22"/>
              </a:cxn>
              <a:cxn ang="0">
                <a:pos x="115" y="22"/>
              </a:cxn>
              <a:cxn ang="0">
                <a:pos x="122" y="47"/>
              </a:cxn>
              <a:cxn ang="0">
                <a:pos x="134" y="50"/>
              </a:cxn>
              <a:cxn ang="0">
                <a:pos x="131" y="19"/>
              </a:cxn>
              <a:cxn ang="0">
                <a:pos x="134" y="16"/>
              </a:cxn>
              <a:cxn ang="0">
                <a:pos x="137" y="16"/>
              </a:cxn>
              <a:cxn ang="0">
                <a:pos x="178" y="41"/>
              </a:cxn>
              <a:cxn ang="0">
                <a:pos x="153" y="50"/>
              </a:cxn>
              <a:cxn ang="0">
                <a:pos x="147" y="13"/>
              </a:cxn>
              <a:cxn ang="0">
                <a:pos x="175" y="16"/>
              </a:cxn>
              <a:cxn ang="0">
                <a:pos x="168" y="22"/>
              </a:cxn>
              <a:cxn ang="0">
                <a:pos x="153" y="19"/>
              </a:cxn>
              <a:cxn ang="0">
                <a:pos x="172" y="38"/>
              </a:cxn>
              <a:cxn ang="0">
                <a:pos x="209" y="31"/>
              </a:cxn>
              <a:cxn ang="0">
                <a:pos x="209" y="38"/>
              </a:cxn>
              <a:cxn ang="0">
                <a:pos x="181" y="7"/>
              </a:cxn>
              <a:cxn ang="0">
                <a:pos x="203" y="0"/>
              </a:cxn>
              <a:cxn ang="0">
                <a:pos x="203" y="3"/>
              </a:cxn>
              <a:cxn ang="0">
                <a:pos x="190" y="10"/>
              </a:cxn>
              <a:cxn ang="0">
                <a:pos x="203" y="16"/>
              </a:cxn>
              <a:cxn ang="0">
                <a:pos x="206" y="19"/>
              </a:cxn>
              <a:cxn ang="0">
                <a:pos x="197" y="35"/>
              </a:cxn>
              <a:cxn ang="0">
                <a:pos x="209" y="31"/>
              </a:cxn>
            </a:cxnLst>
            <a:rect l="0" t="0" r="r" b="b"/>
            <a:pathLst>
              <a:path w="209" h="85">
                <a:moveTo>
                  <a:pt x="16" y="85"/>
                </a:moveTo>
                <a:lnTo>
                  <a:pt x="16" y="85"/>
                </a:lnTo>
                <a:lnTo>
                  <a:pt x="16" y="85"/>
                </a:lnTo>
                <a:lnTo>
                  <a:pt x="12" y="85"/>
                </a:lnTo>
                <a:lnTo>
                  <a:pt x="12" y="85"/>
                </a:lnTo>
                <a:lnTo>
                  <a:pt x="9" y="85"/>
                </a:lnTo>
                <a:lnTo>
                  <a:pt x="9" y="85"/>
                </a:lnTo>
                <a:lnTo>
                  <a:pt x="9" y="85"/>
                </a:lnTo>
                <a:lnTo>
                  <a:pt x="6" y="85"/>
                </a:lnTo>
                <a:lnTo>
                  <a:pt x="0" y="50"/>
                </a:lnTo>
                <a:lnTo>
                  <a:pt x="0" y="50"/>
                </a:lnTo>
                <a:lnTo>
                  <a:pt x="0" y="50"/>
                </a:lnTo>
                <a:lnTo>
                  <a:pt x="0" y="50"/>
                </a:lnTo>
                <a:lnTo>
                  <a:pt x="3" y="50"/>
                </a:lnTo>
                <a:lnTo>
                  <a:pt x="3" y="47"/>
                </a:lnTo>
                <a:lnTo>
                  <a:pt x="6" y="47"/>
                </a:lnTo>
                <a:lnTo>
                  <a:pt x="6" y="50"/>
                </a:lnTo>
                <a:lnTo>
                  <a:pt x="6" y="50"/>
                </a:lnTo>
                <a:lnTo>
                  <a:pt x="16" y="85"/>
                </a:lnTo>
                <a:close/>
                <a:moveTo>
                  <a:pt x="53" y="72"/>
                </a:moveTo>
                <a:lnTo>
                  <a:pt x="53" y="75"/>
                </a:lnTo>
                <a:lnTo>
                  <a:pt x="53" y="75"/>
                </a:lnTo>
                <a:lnTo>
                  <a:pt x="50" y="75"/>
                </a:lnTo>
                <a:lnTo>
                  <a:pt x="50" y="75"/>
                </a:lnTo>
                <a:lnTo>
                  <a:pt x="47" y="75"/>
                </a:lnTo>
                <a:lnTo>
                  <a:pt x="44" y="78"/>
                </a:lnTo>
                <a:lnTo>
                  <a:pt x="44" y="75"/>
                </a:lnTo>
                <a:lnTo>
                  <a:pt x="44" y="75"/>
                </a:lnTo>
                <a:lnTo>
                  <a:pt x="41" y="72"/>
                </a:lnTo>
                <a:lnTo>
                  <a:pt x="28" y="60"/>
                </a:lnTo>
                <a:lnTo>
                  <a:pt x="25" y="56"/>
                </a:lnTo>
                <a:lnTo>
                  <a:pt x="22" y="53"/>
                </a:lnTo>
                <a:lnTo>
                  <a:pt x="22" y="53"/>
                </a:lnTo>
                <a:lnTo>
                  <a:pt x="25" y="56"/>
                </a:lnTo>
                <a:lnTo>
                  <a:pt x="25" y="60"/>
                </a:lnTo>
                <a:lnTo>
                  <a:pt x="28" y="81"/>
                </a:lnTo>
                <a:lnTo>
                  <a:pt x="28" y="81"/>
                </a:lnTo>
                <a:lnTo>
                  <a:pt x="28" y="81"/>
                </a:lnTo>
                <a:lnTo>
                  <a:pt x="28" y="81"/>
                </a:lnTo>
                <a:lnTo>
                  <a:pt x="25" y="81"/>
                </a:lnTo>
                <a:lnTo>
                  <a:pt x="25" y="81"/>
                </a:lnTo>
                <a:lnTo>
                  <a:pt x="25" y="81"/>
                </a:lnTo>
                <a:lnTo>
                  <a:pt x="22" y="81"/>
                </a:lnTo>
                <a:lnTo>
                  <a:pt x="22" y="81"/>
                </a:lnTo>
                <a:lnTo>
                  <a:pt x="16" y="50"/>
                </a:lnTo>
                <a:lnTo>
                  <a:pt x="16" y="47"/>
                </a:lnTo>
                <a:lnTo>
                  <a:pt x="16" y="47"/>
                </a:lnTo>
                <a:lnTo>
                  <a:pt x="22" y="44"/>
                </a:lnTo>
                <a:lnTo>
                  <a:pt x="22" y="44"/>
                </a:lnTo>
                <a:lnTo>
                  <a:pt x="25" y="44"/>
                </a:lnTo>
                <a:lnTo>
                  <a:pt x="25" y="47"/>
                </a:lnTo>
                <a:lnTo>
                  <a:pt x="28" y="47"/>
                </a:lnTo>
                <a:lnTo>
                  <a:pt x="37" y="60"/>
                </a:lnTo>
                <a:lnTo>
                  <a:pt x="37" y="60"/>
                </a:lnTo>
                <a:lnTo>
                  <a:pt x="41" y="63"/>
                </a:lnTo>
                <a:lnTo>
                  <a:pt x="44" y="66"/>
                </a:lnTo>
                <a:lnTo>
                  <a:pt x="44" y="66"/>
                </a:lnTo>
                <a:lnTo>
                  <a:pt x="44" y="66"/>
                </a:lnTo>
                <a:lnTo>
                  <a:pt x="44" y="63"/>
                </a:lnTo>
                <a:lnTo>
                  <a:pt x="41" y="60"/>
                </a:lnTo>
                <a:lnTo>
                  <a:pt x="37" y="41"/>
                </a:lnTo>
                <a:lnTo>
                  <a:pt x="37" y="41"/>
                </a:lnTo>
                <a:lnTo>
                  <a:pt x="37" y="41"/>
                </a:lnTo>
                <a:lnTo>
                  <a:pt x="37" y="41"/>
                </a:lnTo>
                <a:lnTo>
                  <a:pt x="41" y="41"/>
                </a:lnTo>
                <a:lnTo>
                  <a:pt x="44" y="38"/>
                </a:lnTo>
                <a:lnTo>
                  <a:pt x="44" y="38"/>
                </a:lnTo>
                <a:lnTo>
                  <a:pt x="44" y="41"/>
                </a:lnTo>
                <a:lnTo>
                  <a:pt x="44" y="41"/>
                </a:lnTo>
                <a:lnTo>
                  <a:pt x="53" y="72"/>
                </a:lnTo>
                <a:close/>
                <a:moveTo>
                  <a:pt x="87" y="60"/>
                </a:moveTo>
                <a:lnTo>
                  <a:pt x="87" y="63"/>
                </a:lnTo>
                <a:lnTo>
                  <a:pt x="87" y="63"/>
                </a:lnTo>
                <a:lnTo>
                  <a:pt x="87" y="63"/>
                </a:lnTo>
                <a:lnTo>
                  <a:pt x="87" y="66"/>
                </a:lnTo>
                <a:lnTo>
                  <a:pt x="84" y="66"/>
                </a:lnTo>
                <a:lnTo>
                  <a:pt x="84" y="66"/>
                </a:lnTo>
                <a:lnTo>
                  <a:pt x="81" y="69"/>
                </a:lnTo>
                <a:lnTo>
                  <a:pt x="78" y="69"/>
                </a:lnTo>
                <a:lnTo>
                  <a:pt x="69" y="69"/>
                </a:lnTo>
                <a:lnTo>
                  <a:pt x="62" y="69"/>
                </a:lnTo>
                <a:lnTo>
                  <a:pt x="59" y="63"/>
                </a:lnTo>
                <a:lnTo>
                  <a:pt x="56" y="56"/>
                </a:lnTo>
                <a:lnTo>
                  <a:pt x="56" y="47"/>
                </a:lnTo>
                <a:lnTo>
                  <a:pt x="56" y="41"/>
                </a:lnTo>
                <a:lnTo>
                  <a:pt x="62" y="35"/>
                </a:lnTo>
                <a:lnTo>
                  <a:pt x="69" y="31"/>
                </a:lnTo>
                <a:lnTo>
                  <a:pt x="72" y="31"/>
                </a:lnTo>
                <a:lnTo>
                  <a:pt x="75" y="31"/>
                </a:lnTo>
                <a:lnTo>
                  <a:pt x="75" y="31"/>
                </a:lnTo>
                <a:lnTo>
                  <a:pt x="78" y="31"/>
                </a:lnTo>
                <a:lnTo>
                  <a:pt x="78" y="35"/>
                </a:lnTo>
                <a:lnTo>
                  <a:pt x="78" y="35"/>
                </a:lnTo>
                <a:lnTo>
                  <a:pt x="78" y="35"/>
                </a:lnTo>
                <a:lnTo>
                  <a:pt x="81" y="35"/>
                </a:lnTo>
                <a:lnTo>
                  <a:pt x="81" y="38"/>
                </a:lnTo>
                <a:lnTo>
                  <a:pt x="81" y="38"/>
                </a:lnTo>
                <a:lnTo>
                  <a:pt x="81" y="38"/>
                </a:lnTo>
                <a:lnTo>
                  <a:pt x="78" y="41"/>
                </a:lnTo>
                <a:lnTo>
                  <a:pt x="78" y="38"/>
                </a:lnTo>
                <a:lnTo>
                  <a:pt x="75" y="38"/>
                </a:lnTo>
                <a:lnTo>
                  <a:pt x="75" y="38"/>
                </a:lnTo>
                <a:lnTo>
                  <a:pt x="69" y="38"/>
                </a:lnTo>
                <a:lnTo>
                  <a:pt x="65" y="41"/>
                </a:lnTo>
                <a:lnTo>
                  <a:pt x="65" y="44"/>
                </a:lnTo>
                <a:lnTo>
                  <a:pt x="62" y="47"/>
                </a:lnTo>
                <a:lnTo>
                  <a:pt x="65" y="53"/>
                </a:lnTo>
                <a:lnTo>
                  <a:pt x="65" y="60"/>
                </a:lnTo>
                <a:lnTo>
                  <a:pt x="69" y="63"/>
                </a:lnTo>
                <a:lnTo>
                  <a:pt x="72" y="63"/>
                </a:lnTo>
                <a:lnTo>
                  <a:pt x="78" y="63"/>
                </a:lnTo>
                <a:lnTo>
                  <a:pt x="81" y="63"/>
                </a:lnTo>
                <a:lnTo>
                  <a:pt x="81" y="60"/>
                </a:lnTo>
                <a:lnTo>
                  <a:pt x="84" y="60"/>
                </a:lnTo>
                <a:lnTo>
                  <a:pt x="84" y="60"/>
                </a:lnTo>
                <a:lnTo>
                  <a:pt x="84" y="60"/>
                </a:lnTo>
                <a:lnTo>
                  <a:pt x="84" y="60"/>
                </a:lnTo>
                <a:lnTo>
                  <a:pt x="84" y="60"/>
                </a:lnTo>
                <a:lnTo>
                  <a:pt x="87" y="60"/>
                </a:lnTo>
                <a:lnTo>
                  <a:pt x="87" y="60"/>
                </a:lnTo>
                <a:close/>
                <a:moveTo>
                  <a:pt x="112" y="56"/>
                </a:moveTo>
                <a:lnTo>
                  <a:pt x="112" y="60"/>
                </a:lnTo>
                <a:lnTo>
                  <a:pt x="112" y="60"/>
                </a:lnTo>
                <a:lnTo>
                  <a:pt x="112" y="60"/>
                </a:lnTo>
                <a:lnTo>
                  <a:pt x="112" y="60"/>
                </a:lnTo>
                <a:lnTo>
                  <a:pt x="94" y="66"/>
                </a:lnTo>
                <a:lnTo>
                  <a:pt x="94" y="66"/>
                </a:lnTo>
                <a:lnTo>
                  <a:pt x="90" y="63"/>
                </a:lnTo>
                <a:lnTo>
                  <a:pt x="84" y="31"/>
                </a:lnTo>
                <a:lnTo>
                  <a:pt x="84" y="28"/>
                </a:lnTo>
                <a:lnTo>
                  <a:pt x="84" y="28"/>
                </a:lnTo>
                <a:lnTo>
                  <a:pt x="84" y="28"/>
                </a:lnTo>
                <a:lnTo>
                  <a:pt x="87" y="28"/>
                </a:lnTo>
                <a:lnTo>
                  <a:pt x="90" y="28"/>
                </a:lnTo>
                <a:lnTo>
                  <a:pt x="90" y="28"/>
                </a:lnTo>
                <a:lnTo>
                  <a:pt x="90" y="28"/>
                </a:lnTo>
                <a:lnTo>
                  <a:pt x="90" y="28"/>
                </a:lnTo>
                <a:lnTo>
                  <a:pt x="100" y="56"/>
                </a:lnTo>
                <a:lnTo>
                  <a:pt x="109" y="53"/>
                </a:lnTo>
                <a:lnTo>
                  <a:pt x="109" y="53"/>
                </a:lnTo>
                <a:lnTo>
                  <a:pt x="112" y="56"/>
                </a:lnTo>
                <a:lnTo>
                  <a:pt x="112" y="56"/>
                </a:lnTo>
                <a:lnTo>
                  <a:pt x="112" y="56"/>
                </a:lnTo>
                <a:lnTo>
                  <a:pt x="112" y="56"/>
                </a:lnTo>
                <a:close/>
                <a:moveTo>
                  <a:pt x="143" y="38"/>
                </a:moveTo>
                <a:lnTo>
                  <a:pt x="143" y="44"/>
                </a:lnTo>
                <a:lnTo>
                  <a:pt x="140" y="50"/>
                </a:lnTo>
                <a:lnTo>
                  <a:pt x="137" y="53"/>
                </a:lnTo>
                <a:lnTo>
                  <a:pt x="131" y="56"/>
                </a:lnTo>
                <a:lnTo>
                  <a:pt x="125" y="56"/>
                </a:lnTo>
                <a:lnTo>
                  <a:pt x="119" y="56"/>
                </a:lnTo>
                <a:lnTo>
                  <a:pt x="115" y="53"/>
                </a:lnTo>
                <a:lnTo>
                  <a:pt x="112" y="47"/>
                </a:lnTo>
                <a:lnTo>
                  <a:pt x="109" y="25"/>
                </a:lnTo>
                <a:lnTo>
                  <a:pt x="109" y="22"/>
                </a:lnTo>
                <a:lnTo>
                  <a:pt x="109" y="22"/>
                </a:lnTo>
                <a:lnTo>
                  <a:pt x="109" y="22"/>
                </a:lnTo>
                <a:lnTo>
                  <a:pt x="112" y="22"/>
                </a:lnTo>
                <a:lnTo>
                  <a:pt x="112" y="22"/>
                </a:lnTo>
                <a:lnTo>
                  <a:pt x="115" y="22"/>
                </a:lnTo>
                <a:lnTo>
                  <a:pt x="115" y="22"/>
                </a:lnTo>
                <a:lnTo>
                  <a:pt x="115" y="22"/>
                </a:lnTo>
                <a:lnTo>
                  <a:pt x="122" y="44"/>
                </a:lnTo>
                <a:lnTo>
                  <a:pt x="122" y="47"/>
                </a:lnTo>
                <a:lnTo>
                  <a:pt x="125" y="50"/>
                </a:lnTo>
                <a:lnTo>
                  <a:pt x="128" y="50"/>
                </a:lnTo>
                <a:lnTo>
                  <a:pt x="131" y="50"/>
                </a:lnTo>
                <a:lnTo>
                  <a:pt x="134" y="50"/>
                </a:lnTo>
                <a:lnTo>
                  <a:pt x="134" y="47"/>
                </a:lnTo>
                <a:lnTo>
                  <a:pt x="137" y="44"/>
                </a:lnTo>
                <a:lnTo>
                  <a:pt x="137" y="41"/>
                </a:lnTo>
                <a:lnTo>
                  <a:pt x="131" y="19"/>
                </a:lnTo>
                <a:lnTo>
                  <a:pt x="131" y="19"/>
                </a:lnTo>
                <a:lnTo>
                  <a:pt x="131" y="16"/>
                </a:lnTo>
                <a:lnTo>
                  <a:pt x="131" y="16"/>
                </a:lnTo>
                <a:lnTo>
                  <a:pt x="134" y="16"/>
                </a:lnTo>
                <a:lnTo>
                  <a:pt x="134" y="16"/>
                </a:lnTo>
                <a:lnTo>
                  <a:pt x="137" y="16"/>
                </a:lnTo>
                <a:lnTo>
                  <a:pt x="137" y="16"/>
                </a:lnTo>
                <a:lnTo>
                  <a:pt x="137" y="16"/>
                </a:lnTo>
                <a:lnTo>
                  <a:pt x="143" y="38"/>
                </a:lnTo>
                <a:close/>
                <a:moveTo>
                  <a:pt x="178" y="25"/>
                </a:moveTo>
                <a:lnTo>
                  <a:pt x="181" y="31"/>
                </a:lnTo>
                <a:lnTo>
                  <a:pt x="178" y="41"/>
                </a:lnTo>
                <a:lnTo>
                  <a:pt x="172" y="44"/>
                </a:lnTo>
                <a:lnTo>
                  <a:pt x="165" y="47"/>
                </a:lnTo>
                <a:lnTo>
                  <a:pt x="156" y="50"/>
                </a:lnTo>
                <a:lnTo>
                  <a:pt x="153" y="50"/>
                </a:lnTo>
                <a:lnTo>
                  <a:pt x="153" y="47"/>
                </a:lnTo>
                <a:lnTo>
                  <a:pt x="143" y="16"/>
                </a:lnTo>
                <a:lnTo>
                  <a:pt x="143" y="13"/>
                </a:lnTo>
                <a:lnTo>
                  <a:pt x="147" y="13"/>
                </a:lnTo>
                <a:lnTo>
                  <a:pt x="156" y="10"/>
                </a:lnTo>
                <a:lnTo>
                  <a:pt x="165" y="10"/>
                </a:lnTo>
                <a:lnTo>
                  <a:pt x="172" y="13"/>
                </a:lnTo>
                <a:lnTo>
                  <a:pt x="175" y="16"/>
                </a:lnTo>
                <a:lnTo>
                  <a:pt x="178" y="25"/>
                </a:lnTo>
                <a:lnTo>
                  <a:pt x="178" y="25"/>
                </a:lnTo>
                <a:close/>
                <a:moveTo>
                  <a:pt x="172" y="25"/>
                </a:moveTo>
                <a:lnTo>
                  <a:pt x="168" y="22"/>
                </a:lnTo>
                <a:lnTo>
                  <a:pt x="165" y="19"/>
                </a:lnTo>
                <a:lnTo>
                  <a:pt x="162" y="16"/>
                </a:lnTo>
                <a:lnTo>
                  <a:pt x="156" y="16"/>
                </a:lnTo>
                <a:lnTo>
                  <a:pt x="153" y="19"/>
                </a:lnTo>
                <a:lnTo>
                  <a:pt x="159" y="44"/>
                </a:lnTo>
                <a:lnTo>
                  <a:pt x="162" y="41"/>
                </a:lnTo>
                <a:lnTo>
                  <a:pt x="168" y="41"/>
                </a:lnTo>
                <a:lnTo>
                  <a:pt x="172" y="38"/>
                </a:lnTo>
                <a:lnTo>
                  <a:pt x="172" y="31"/>
                </a:lnTo>
                <a:lnTo>
                  <a:pt x="172" y="25"/>
                </a:lnTo>
                <a:lnTo>
                  <a:pt x="172" y="25"/>
                </a:lnTo>
                <a:close/>
                <a:moveTo>
                  <a:pt x="209" y="31"/>
                </a:moveTo>
                <a:lnTo>
                  <a:pt x="209" y="35"/>
                </a:lnTo>
                <a:lnTo>
                  <a:pt x="209" y="35"/>
                </a:lnTo>
                <a:lnTo>
                  <a:pt x="209" y="35"/>
                </a:lnTo>
                <a:lnTo>
                  <a:pt x="209" y="38"/>
                </a:lnTo>
                <a:lnTo>
                  <a:pt x="190" y="41"/>
                </a:lnTo>
                <a:lnTo>
                  <a:pt x="190" y="41"/>
                </a:lnTo>
                <a:lnTo>
                  <a:pt x="190" y="38"/>
                </a:lnTo>
                <a:lnTo>
                  <a:pt x="181" y="7"/>
                </a:lnTo>
                <a:lnTo>
                  <a:pt x="181" y="7"/>
                </a:lnTo>
                <a:lnTo>
                  <a:pt x="184" y="3"/>
                </a:lnTo>
                <a:lnTo>
                  <a:pt x="200" y="0"/>
                </a:lnTo>
                <a:lnTo>
                  <a:pt x="203" y="0"/>
                </a:lnTo>
                <a:lnTo>
                  <a:pt x="203" y="0"/>
                </a:lnTo>
                <a:lnTo>
                  <a:pt x="203" y="0"/>
                </a:lnTo>
                <a:lnTo>
                  <a:pt x="203" y="3"/>
                </a:lnTo>
                <a:lnTo>
                  <a:pt x="203" y="3"/>
                </a:lnTo>
                <a:lnTo>
                  <a:pt x="203" y="3"/>
                </a:lnTo>
                <a:lnTo>
                  <a:pt x="203" y="7"/>
                </a:lnTo>
                <a:lnTo>
                  <a:pt x="203" y="7"/>
                </a:lnTo>
                <a:lnTo>
                  <a:pt x="190" y="10"/>
                </a:lnTo>
                <a:lnTo>
                  <a:pt x="190" y="19"/>
                </a:lnTo>
                <a:lnTo>
                  <a:pt x="203" y="16"/>
                </a:lnTo>
                <a:lnTo>
                  <a:pt x="203" y="16"/>
                </a:lnTo>
                <a:lnTo>
                  <a:pt x="203" y="16"/>
                </a:lnTo>
                <a:lnTo>
                  <a:pt x="203" y="16"/>
                </a:lnTo>
                <a:lnTo>
                  <a:pt x="203" y="19"/>
                </a:lnTo>
                <a:lnTo>
                  <a:pt x="206" y="19"/>
                </a:lnTo>
                <a:lnTo>
                  <a:pt x="206" y="19"/>
                </a:lnTo>
                <a:lnTo>
                  <a:pt x="203" y="19"/>
                </a:lnTo>
                <a:lnTo>
                  <a:pt x="203" y="22"/>
                </a:lnTo>
                <a:lnTo>
                  <a:pt x="193" y="22"/>
                </a:lnTo>
                <a:lnTo>
                  <a:pt x="197" y="35"/>
                </a:lnTo>
                <a:lnTo>
                  <a:pt x="209" y="31"/>
                </a:lnTo>
                <a:lnTo>
                  <a:pt x="209" y="31"/>
                </a:lnTo>
                <a:lnTo>
                  <a:pt x="209" y="31"/>
                </a:lnTo>
                <a:lnTo>
                  <a:pt x="209" y="31"/>
                </a:lnTo>
                <a:lnTo>
                  <a:pt x="209" y="31"/>
                </a:lnTo>
                <a:lnTo>
                  <a:pt x="209" y="3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38" name="Picture 35"/>
          <p:cNvPicPr>
            <a:picLocks noChangeAspect="1" noChangeArrowheads="1"/>
          </p:cNvPicPr>
          <p:nvPr/>
        </p:nvPicPr>
        <p:blipFill>
          <a:blip r:embed="rId4" cstate="print"/>
          <a:srcRect/>
          <a:stretch>
            <a:fillRect/>
          </a:stretch>
        </p:blipFill>
        <p:spPr bwMode="auto">
          <a:xfrm>
            <a:off x="3756122" y="5101623"/>
            <a:ext cx="773113" cy="534987"/>
          </a:xfrm>
          <a:prstGeom prst="rect">
            <a:avLst/>
          </a:prstGeom>
          <a:noFill/>
          <a:ln w="9525">
            <a:noFill/>
            <a:miter lim="800000"/>
            <a:headEnd/>
            <a:tailEnd/>
          </a:ln>
        </p:spPr>
      </p:pic>
      <p:sp>
        <p:nvSpPr>
          <p:cNvPr id="40" name="Freeform 37"/>
          <p:cNvSpPr>
            <a:spLocks noEditPoints="1"/>
          </p:cNvSpPr>
          <p:nvPr/>
        </p:nvSpPr>
        <p:spPr bwMode="auto">
          <a:xfrm>
            <a:off x="3721197" y="5076223"/>
            <a:ext cx="5310186" cy="600075"/>
          </a:xfrm>
          <a:custGeom>
            <a:avLst/>
            <a:gdLst/>
            <a:ahLst/>
            <a:cxnLst>
              <a:cxn ang="0">
                <a:pos x="0" y="4"/>
              </a:cxn>
              <a:cxn ang="0">
                <a:pos x="0" y="0"/>
              </a:cxn>
              <a:cxn ang="0">
                <a:pos x="4" y="0"/>
              </a:cxn>
              <a:cxn ang="0">
                <a:pos x="506" y="0"/>
              </a:cxn>
              <a:cxn ang="0">
                <a:pos x="509" y="0"/>
              </a:cxn>
              <a:cxn ang="0">
                <a:pos x="512" y="4"/>
              </a:cxn>
              <a:cxn ang="0">
                <a:pos x="512" y="372"/>
              </a:cxn>
              <a:cxn ang="0">
                <a:pos x="506" y="378"/>
              </a:cxn>
              <a:cxn ang="0">
                <a:pos x="4" y="378"/>
              </a:cxn>
              <a:cxn ang="0">
                <a:pos x="0" y="375"/>
              </a:cxn>
              <a:cxn ang="0">
                <a:pos x="0" y="372"/>
              </a:cxn>
              <a:cxn ang="0">
                <a:pos x="0" y="4"/>
              </a:cxn>
              <a:cxn ang="0">
                <a:pos x="10" y="372"/>
              </a:cxn>
              <a:cxn ang="0">
                <a:pos x="4" y="369"/>
              </a:cxn>
              <a:cxn ang="0">
                <a:pos x="506" y="369"/>
              </a:cxn>
              <a:cxn ang="0">
                <a:pos x="503" y="372"/>
              </a:cxn>
              <a:cxn ang="0">
                <a:pos x="503" y="4"/>
              </a:cxn>
              <a:cxn ang="0">
                <a:pos x="506" y="10"/>
              </a:cxn>
              <a:cxn ang="0">
                <a:pos x="4" y="10"/>
              </a:cxn>
              <a:cxn ang="0">
                <a:pos x="10" y="4"/>
              </a:cxn>
              <a:cxn ang="0">
                <a:pos x="10" y="372"/>
              </a:cxn>
            </a:cxnLst>
            <a:rect l="0" t="0" r="r" b="b"/>
            <a:pathLst>
              <a:path w="512" h="378">
                <a:moveTo>
                  <a:pt x="0" y="4"/>
                </a:moveTo>
                <a:lnTo>
                  <a:pt x="0" y="0"/>
                </a:lnTo>
                <a:lnTo>
                  <a:pt x="4" y="0"/>
                </a:lnTo>
                <a:lnTo>
                  <a:pt x="506" y="0"/>
                </a:lnTo>
                <a:lnTo>
                  <a:pt x="509" y="0"/>
                </a:lnTo>
                <a:lnTo>
                  <a:pt x="512" y="4"/>
                </a:lnTo>
                <a:lnTo>
                  <a:pt x="512" y="372"/>
                </a:lnTo>
                <a:lnTo>
                  <a:pt x="506" y="378"/>
                </a:lnTo>
                <a:lnTo>
                  <a:pt x="4" y="378"/>
                </a:lnTo>
                <a:lnTo>
                  <a:pt x="0" y="375"/>
                </a:lnTo>
                <a:lnTo>
                  <a:pt x="0" y="372"/>
                </a:lnTo>
                <a:lnTo>
                  <a:pt x="0" y="4"/>
                </a:lnTo>
                <a:close/>
                <a:moveTo>
                  <a:pt x="10" y="372"/>
                </a:moveTo>
                <a:lnTo>
                  <a:pt x="4" y="369"/>
                </a:lnTo>
                <a:lnTo>
                  <a:pt x="506" y="369"/>
                </a:lnTo>
                <a:lnTo>
                  <a:pt x="503" y="372"/>
                </a:lnTo>
                <a:lnTo>
                  <a:pt x="503" y="4"/>
                </a:lnTo>
                <a:lnTo>
                  <a:pt x="506" y="10"/>
                </a:lnTo>
                <a:lnTo>
                  <a:pt x="4" y="10"/>
                </a:lnTo>
                <a:lnTo>
                  <a:pt x="10" y="4"/>
                </a:lnTo>
                <a:lnTo>
                  <a:pt x="10" y="372"/>
                </a:lnTo>
                <a:close/>
              </a:path>
            </a:pathLst>
          </a:custGeom>
          <a:solidFill>
            <a:srgbClr val="E856D3"/>
          </a:solidFill>
          <a:ln w="0">
            <a:solidFill>
              <a:srgbClr val="E856D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TextBox 89"/>
          <p:cNvSpPr txBox="1"/>
          <p:nvPr/>
        </p:nvSpPr>
        <p:spPr>
          <a:xfrm>
            <a:off x="3249433" y="2329582"/>
            <a:ext cx="1642501" cy="276999"/>
          </a:xfrm>
          <a:prstGeom prst="rect">
            <a:avLst/>
          </a:prstGeom>
          <a:noFill/>
        </p:spPr>
        <p:txBody>
          <a:bodyPr wrap="none" rtlCol="0">
            <a:spAutoFit/>
          </a:bodyPr>
          <a:lstStyle/>
          <a:p>
            <a:r>
              <a:rPr lang="en-US" sz="1200" dirty="0" err="1"/>
              <a:t>get_inwave_bnd_grid.F</a:t>
            </a:r>
            <a:endParaRPr lang="en-US" sz="1200" dirty="0"/>
          </a:p>
        </p:txBody>
      </p:sp>
      <p:sp>
        <p:nvSpPr>
          <p:cNvPr id="42" name="TextBox 90"/>
          <p:cNvSpPr txBox="1"/>
          <p:nvPr/>
        </p:nvSpPr>
        <p:spPr>
          <a:xfrm>
            <a:off x="3249433" y="2522056"/>
            <a:ext cx="1360309" cy="276999"/>
          </a:xfrm>
          <a:prstGeom prst="rect">
            <a:avLst/>
          </a:prstGeom>
          <a:noFill/>
        </p:spPr>
        <p:txBody>
          <a:bodyPr wrap="none" rtlCol="0">
            <a:spAutoFit/>
          </a:bodyPr>
          <a:lstStyle/>
          <a:p>
            <a:r>
              <a:rPr lang="en-US" sz="1200" dirty="0" err="1"/>
              <a:t>get_inwave_data.F</a:t>
            </a:r>
            <a:endParaRPr lang="en-US" sz="1200" dirty="0"/>
          </a:p>
        </p:txBody>
      </p:sp>
      <p:sp>
        <p:nvSpPr>
          <p:cNvPr id="43" name="TextBox 91"/>
          <p:cNvSpPr txBox="1"/>
          <p:nvPr/>
        </p:nvSpPr>
        <p:spPr>
          <a:xfrm>
            <a:off x="3250148" y="2713757"/>
            <a:ext cx="1325106" cy="276999"/>
          </a:xfrm>
          <a:prstGeom prst="rect">
            <a:avLst/>
          </a:prstGeom>
          <a:noFill/>
        </p:spPr>
        <p:txBody>
          <a:bodyPr wrap="none" rtlCol="0">
            <a:spAutoFit/>
          </a:bodyPr>
          <a:lstStyle/>
          <a:p>
            <a:r>
              <a:rPr lang="en-US" sz="1200" dirty="0" err="1"/>
              <a:t>get_inwave_grid.F</a:t>
            </a:r>
            <a:endParaRPr lang="en-US" sz="1200" dirty="0"/>
          </a:p>
        </p:txBody>
      </p:sp>
      <p:sp>
        <p:nvSpPr>
          <p:cNvPr id="44" name="TextBox 92"/>
          <p:cNvSpPr txBox="1"/>
          <p:nvPr/>
        </p:nvSpPr>
        <p:spPr>
          <a:xfrm>
            <a:off x="4920198" y="2326407"/>
            <a:ext cx="1235338" cy="276999"/>
          </a:xfrm>
          <a:prstGeom prst="rect">
            <a:avLst/>
          </a:prstGeom>
          <a:noFill/>
        </p:spPr>
        <p:txBody>
          <a:bodyPr wrap="none" rtlCol="0">
            <a:spAutoFit/>
          </a:bodyPr>
          <a:lstStyle/>
          <a:p>
            <a:r>
              <a:rPr lang="en-US" sz="1200" dirty="0" err="1"/>
              <a:t>get_inwave_ini.F</a:t>
            </a:r>
            <a:endParaRPr lang="en-US" sz="1200" dirty="0"/>
          </a:p>
        </p:txBody>
      </p:sp>
      <p:sp>
        <p:nvSpPr>
          <p:cNvPr id="45" name="TextBox 93"/>
          <p:cNvSpPr txBox="1"/>
          <p:nvPr/>
        </p:nvSpPr>
        <p:spPr>
          <a:xfrm>
            <a:off x="4609742" y="2507382"/>
            <a:ext cx="825995" cy="276999"/>
          </a:xfrm>
          <a:prstGeom prst="rect">
            <a:avLst/>
          </a:prstGeom>
          <a:noFill/>
        </p:spPr>
        <p:txBody>
          <a:bodyPr wrap="none" rtlCol="0">
            <a:spAutoFit/>
          </a:bodyPr>
          <a:lstStyle/>
          <a:p>
            <a:r>
              <a:rPr lang="en-US" sz="1200" dirty="0"/>
              <a:t>interp2d.F</a:t>
            </a:r>
          </a:p>
        </p:txBody>
      </p:sp>
      <p:sp>
        <p:nvSpPr>
          <p:cNvPr id="46" name="TextBox 94"/>
          <p:cNvSpPr txBox="1"/>
          <p:nvPr/>
        </p:nvSpPr>
        <p:spPr>
          <a:xfrm>
            <a:off x="4605873" y="2704232"/>
            <a:ext cx="1007327" cy="276999"/>
          </a:xfrm>
          <a:prstGeom prst="rect">
            <a:avLst/>
          </a:prstGeom>
          <a:noFill/>
        </p:spPr>
        <p:txBody>
          <a:bodyPr wrap="none" rtlCol="0">
            <a:spAutoFit/>
          </a:bodyPr>
          <a:lstStyle/>
          <a:p>
            <a:r>
              <a:rPr lang="en-US" sz="1200" dirty="0" err="1"/>
              <a:t>math_tools.F</a:t>
            </a:r>
            <a:endParaRPr lang="en-US" sz="1200" dirty="0"/>
          </a:p>
        </p:txBody>
      </p:sp>
      <p:sp>
        <p:nvSpPr>
          <p:cNvPr id="47" name="TextBox 95"/>
          <p:cNvSpPr txBox="1"/>
          <p:nvPr/>
        </p:nvSpPr>
        <p:spPr>
          <a:xfrm>
            <a:off x="6079336" y="2321257"/>
            <a:ext cx="1350370" cy="276999"/>
          </a:xfrm>
          <a:prstGeom prst="rect">
            <a:avLst/>
          </a:prstGeom>
          <a:noFill/>
        </p:spPr>
        <p:txBody>
          <a:bodyPr wrap="none" rtlCol="0">
            <a:spAutoFit/>
          </a:bodyPr>
          <a:lstStyle/>
          <a:p>
            <a:r>
              <a:rPr lang="en-US" sz="1200" dirty="0" err="1"/>
              <a:t>set_inwave_data.F</a:t>
            </a:r>
            <a:endParaRPr lang="en-US" sz="1200" dirty="0"/>
          </a:p>
        </p:txBody>
      </p:sp>
      <p:sp>
        <p:nvSpPr>
          <p:cNvPr id="48" name="TextBox 96"/>
          <p:cNvSpPr txBox="1"/>
          <p:nvPr/>
        </p:nvSpPr>
        <p:spPr>
          <a:xfrm>
            <a:off x="5689526" y="2503433"/>
            <a:ext cx="1750223" cy="276999"/>
          </a:xfrm>
          <a:prstGeom prst="rect">
            <a:avLst/>
          </a:prstGeom>
          <a:noFill/>
        </p:spPr>
        <p:txBody>
          <a:bodyPr wrap="none" rtlCol="0">
            <a:spAutoFit/>
          </a:bodyPr>
          <a:lstStyle/>
          <a:p>
            <a:r>
              <a:rPr lang="en-US" sz="1200" dirty="0" err="1"/>
              <a:t>set_inwave_swan_data.F</a:t>
            </a:r>
            <a:endParaRPr lang="en-US" sz="1200" dirty="0"/>
          </a:p>
        </p:txBody>
      </p:sp>
      <p:sp>
        <p:nvSpPr>
          <p:cNvPr id="49" name="TextBox 97"/>
          <p:cNvSpPr txBox="1"/>
          <p:nvPr/>
        </p:nvSpPr>
        <p:spPr>
          <a:xfrm>
            <a:off x="5667560" y="2689131"/>
            <a:ext cx="1098699" cy="276999"/>
          </a:xfrm>
          <a:prstGeom prst="rect">
            <a:avLst/>
          </a:prstGeom>
          <a:noFill/>
        </p:spPr>
        <p:txBody>
          <a:bodyPr wrap="none" rtlCol="0">
            <a:spAutoFit/>
          </a:bodyPr>
          <a:lstStyle/>
          <a:p>
            <a:r>
              <a:rPr lang="en-US" sz="1200" dirty="0" err="1"/>
              <a:t>swan_reader.F</a:t>
            </a:r>
            <a:endParaRPr lang="en-US" sz="1200" dirty="0"/>
          </a:p>
        </p:txBody>
      </p:sp>
      <p:sp>
        <p:nvSpPr>
          <p:cNvPr id="50" name="TextBox 99"/>
          <p:cNvSpPr txBox="1"/>
          <p:nvPr/>
        </p:nvSpPr>
        <p:spPr>
          <a:xfrm>
            <a:off x="3259673" y="2990756"/>
            <a:ext cx="1461682" cy="276999"/>
          </a:xfrm>
          <a:prstGeom prst="rect">
            <a:avLst/>
          </a:prstGeom>
          <a:noFill/>
        </p:spPr>
        <p:txBody>
          <a:bodyPr wrap="none" rtlCol="0">
            <a:spAutoFit/>
          </a:bodyPr>
          <a:lstStyle/>
          <a:p>
            <a:r>
              <a:rPr lang="en-US" sz="1200" dirty="0" err="1"/>
              <a:t>inwave_globaldefs.h</a:t>
            </a:r>
            <a:endParaRPr lang="en-US" sz="1200" dirty="0"/>
          </a:p>
        </p:txBody>
      </p:sp>
      <p:sp>
        <p:nvSpPr>
          <p:cNvPr id="51" name="TextBox 100"/>
          <p:cNvSpPr txBox="1"/>
          <p:nvPr/>
        </p:nvSpPr>
        <p:spPr>
          <a:xfrm>
            <a:off x="3259673" y="3628157"/>
            <a:ext cx="893514" cy="276999"/>
          </a:xfrm>
          <a:prstGeom prst="rect">
            <a:avLst/>
          </a:prstGeom>
          <a:noFill/>
        </p:spPr>
        <p:txBody>
          <a:bodyPr wrap="none" rtlCol="0">
            <a:spAutoFit/>
          </a:bodyPr>
          <a:lstStyle/>
          <a:p>
            <a:r>
              <a:rPr lang="en-US" sz="1200" dirty="0" err="1"/>
              <a:t>celer_inw.F</a:t>
            </a:r>
            <a:endParaRPr lang="en-US" sz="1200" dirty="0"/>
          </a:p>
        </p:txBody>
      </p:sp>
      <p:sp>
        <p:nvSpPr>
          <p:cNvPr id="52" name="TextBox 101"/>
          <p:cNvSpPr txBox="1"/>
          <p:nvPr/>
        </p:nvSpPr>
        <p:spPr>
          <a:xfrm>
            <a:off x="3259673" y="3790082"/>
            <a:ext cx="1048107" cy="276999"/>
          </a:xfrm>
          <a:prstGeom prst="rect">
            <a:avLst/>
          </a:prstGeom>
          <a:noFill/>
        </p:spPr>
        <p:txBody>
          <a:bodyPr wrap="none" rtlCol="0">
            <a:spAutoFit/>
          </a:bodyPr>
          <a:lstStyle/>
          <a:p>
            <a:r>
              <a:rPr lang="en-US" sz="1200" dirty="0" err="1"/>
              <a:t>corstep_inw.F</a:t>
            </a:r>
            <a:endParaRPr lang="en-US" sz="1200" dirty="0"/>
          </a:p>
        </p:txBody>
      </p:sp>
      <p:sp>
        <p:nvSpPr>
          <p:cNvPr id="53" name="TextBox 102"/>
          <p:cNvSpPr txBox="1"/>
          <p:nvPr/>
        </p:nvSpPr>
        <p:spPr>
          <a:xfrm>
            <a:off x="3269198" y="3971057"/>
            <a:ext cx="837409" cy="276999"/>
          </a:xfrm>
          <a:prstGeom prst="rect">
            <a:avLst/>
          </a:prstGeom>
          <a:noFill/>
        </p:spPr>
        <p:txBody>
          <a:bodyPr wrap="none" rtlCol="0">
            <a:spAutoFit/>
          </a:bodyPr>
          <a:lstStyle/>
          <a:p>
            <a:r>
              <a:rPr lang="en-US" sz="1200" dirty="0" err="1"/>
              <a:t>curr_inw.F</a:t>
            </a:r>
            <a:endParaRPr lang="en-US" sz="1200" dirty="0"/>
          </a:p>
        </p:txBody>
      </p:sp>
      <p:sp>
        <p:nvSpPr>
          <p:cNvPr id="54" name="TextBox 103"/>
          <p:cNvSpPr txBox="1"/>
          <p:nvPr/>
        </p:nvSpPr>
        <p:spPr>
          <a:xfrm>
            <a:off x="4405528" y="3623007"/>
            <a:ext cx="1227516" cy="276999"/>
          </a:xfrm>
          <a:prstGeom prst="rect">
            <a:avLst/>
          </a:prstGeom>
          <a:noFill/>
        </p:spPr>
        <p:txBody>
          <a:bodyPr wrap="none" rtlCol="0">
            <a:spAutoFit/>
          </a:bodyPr>
          <a:lstStyle/>
          <a:p>
            <a:r>
              <a:rPr lang="en-US" sz="1200" dirty="0" err="1"/>
              <a:t>dispersion_inw.F</a:t>
            </a:r>
            <a:endParaRPr lang="en-US" sz="1200" dirty="0"/>
          </a:p>
        </p:txBody>
      </p:sp>
      <p:sp>
        <p:nvSpPr>
          <p:cNvPr id="55" name="TextBox 104"/>
          <p:cNvSpPr txBox="1"/>
          <p:nvPr/>
        </p:nvSpPr>
        <p:spPr>
          <a:xfrm>
            <a:off x="4405528" y="3775407"/>
            <a:ext cx="938398" cy="276999"/>
          </a:xfrm>
          <a:prstGeom prst="rect">
            <a:avLst/>
          </a:prstGeom>
          <a:noFill/>
        </p:spPr>
        <p:txBody>
          <a:bodyPr wrap="none" rtlCol="0">
            <a:spAutoFit/>
          </a:bodyPr>
          <a:lstStyle/>
          <a:p>
            <a:r>
              <a:rPr lang="en-US" sz="1200" dirty="0" err="1"/>
              <a:t>dissip_inw.F</a:t>
            </a:r>
            <a:endParaRPr lang="en-US" sz="1200" dirty="0"/>
          </a:p>
        </p:txBody>
      </p:sp>
      <p:sp>
        <p:nvSpPr>
          <p:cNvPr id="56" name="TextBox 105"/>
          <p:cNvSpPr txBox="1"/>
          <p:nvPr/>
        </p:nvSpPr>
        <p:spPr>
          <a:xfrm>
            <a:off x="4401541" y="3962306"/>
            <a:ext cx="748603" cy="276999"/>
          </a:xfrm>
          <a:prstGeom prst="rect">
            <a:avLst/>
          </a:prstGeom>
          <a:noFill/>
        </p:spPr>
        <p:txBody>
          <a:bodyPr wrap="none" rtlCol="0">
            <a:spAutoFit/>
          </a:bodyPr>
          <a:lstStyle/>
          <a:p>
            <a:r>
              <a:rPr lang="en-US" sz="1200" dirty="0" err="1"/>
              <a:t>frc_inw.F</a:t>
            </a:r>
            <a:endParaRPr lang="en-US" sz="1200" dirty="0"/>
          </a:p>
        </p:txBody>
      </p:sp>
      <p:sp>
        <p:nvSpPr>
          <p:cNvPr id="57" name="TextBox 106"/>
          <p:cNvSpPr txBox="1"/>
          <p:nvPr/>
        </p:nvSpPr>
        <p:spPr>
          <a:xfrm>
            <a:off x="5705382" y="3637682"/>
            <a:ext cx="1059585" cy="276999"/>
          </a:xfrm>
          <a:prstGeom prst="rect">
            <a:avLst/>
          </a:prstGeom>
          <a:noFill/>
        </p:spPr>
        <p:txBody>
          <a:bodyPr wrap="none" rtlCol="0">
            <a:spAutoFit/>
          </a:bodyPr>
          <a:lstStyle/>
          <a:p>
            <a:r>
              <a:rPr lang="en-US" sz="1200" dirty="0" err="1"/>
              <a:t>prestep_inw.F</a:t>
            </a:r>
            <a:endParaRPr lang="en-US" sz="1200" dirty="0"/>
          </a:p>
        </p:txBody>
      </p:sp>
      <p:sp>
        <p:nvSpPr>
          <p:cNvPr id="58" name="TextBox 107"/>
          <p:cNvSpPr txBox="1"/>
          <p:nvPr/>
        </p:nvSpPr>
        <p:spPr>
          <a:xfrm>
            <a:off x="4632801" y="5213948"/>
            <a:ext cx="2235227" cy="276999"/>
          </a:xfrm>
          <a:prstGeom prst="rect">
            <a:avLst/>
          </a:prstGeom>
          <a:noFill/>
        </p:spPr>
        <p:txBody>
          <a:bodyPr wrap="none" rtlCol="0">
            <a:spAutoFit/>
          </a:bodyPr>
          <a:lstStyle/>
          <a:p>
            <a:r>
              <a:rPr lang="en-US" sz="1200" dirty="0" err="1"/>
              <a:t>Matlab</a:t>
            </a:r>
            <a:r>
              <a:rPr lang="en-US" sz="1200" dirty="0"/>
              <a:t> files for test cases inputs</a:t>
            </a:r>
          </a:p>
        </p:txBody>
      </p:sp>
      <p:sp>
        <p:nvSpPr>
          <p:cNvPr id="59" name="TextBox 108"/>
          <p:cNvSpPr txBox="1"/>
          <p:nvPr/>
        </p:nvSpPr>
        <p:spPr>
          <a:xfrm>
            <a:off x="3269198" y="4294907"/>
            <a:ext cx="1004249" cy="276999"/>
          </a:xfrm>
          <a:prstGeom prst="rect">
            <a:avLst/>
          </a:prstGeom>
          <a:noFill/>
        </p:spPr>
        <p:txBody>
          <a:bodyPr wrap="none" rtlCol="0">
            <a:spAutoFit/>
          </a:bodyPr>
          <a:lstStyle/>
          <a:p>
            <a:r>
              <a:rPr lang="en-US" sz="1200" dirty="0"/>
              <a:t>AC3dbc_im.F</a:t>
            </a:r>
          </a:p>
        </p:txBody>
      </p:sp>
      <p:sp>
        <p:nvSpPr>
          <p:cNvPr id="60" name="TextBox 109"/>
          <p:cNvSpPr txBox="1"/>
          <p:nvPr/>
        </p:nvSpPr>
        <p:spPr>
          <a:xfrm>
            <a:off x="3269198" y="4456832"/>
            <a:ext cx="1196161" cy="276999"/>
          </a:xfrm>
          <a:prstGeom prst="rect">
            <a:avLst/>
          </a:prstGeom>
          <a:noFill/>
        </p:spPr>
        <p:txBody>
          <a:bodyPr wrap="none" rtlCol="0">
            <a:spAutoFit/>
          </a:bodyPr>
          <a:lstStyle/>
          <a:p>
            <a:r>
              <a:rPr lang="en-US" sz="1200" dirty="0"/>
              <a:t>ct3dbc_dir_im.F</a:t>
            </a:r>
          </a:p>
        </p:txBody>
      </p:sp>
      <p:sp>
        <p:nvSpPr>
          <p:cNvPr id="61" name="TextBox 110"/>
          <p:cNvSpPr txBox="1"/>
          <p:nvPr/>
        </p:nvSpPr>
        <p:spPr>
          <a:xfrm>
            <a:off x="3278723" y="4637807"/>
            <a:ext cx="950901" cy="276999"/>
          </a:xfrm>
          <a:prstGeom prst="rect">
            <a:avLst/>
          </a:prstGeom>
          <a:noFill/>
        </p:spPr>
        <p:txBody>
          <a:bodyPr wrap="none" rtlCol="0">
            <a:spAutoFit/>
          </a:bodyPr>
          <a:lstStyle/>
          <a:p>
            <a:r>
              <a:rPr lang="en-US" sz="1200" dirty="0"/>
              <a:t>ct3dbc_im.F</a:t>
            </a:r>
          </a:p>
        </p:txBody>
      </p:sp>
      <p:sp>
        <p:nvSpPr>
          <p:cNvPr id="62" name="TextBox 111"/>
          <p:cNvSpPr txBox="1"/>
          <p:nvPr/>
        </p:nvSpPr>
        <p:spPr>
          <a:xfrm>
            <a:off x="4415053" y="4289757"/>
            <a:ext cx="966931" cy="276999"/>
          </a:xfrm>
          <a:prstGeom prst="rect">
            <a:avLst/>
          </a:prstGeom>
          <a:noFill/>
        </p:spPr>
        <p:txBody>
          <a:bodyPr wrap="none" rtlCol="0">
            <a:spAutoFit/>
          </a:bodyPr>
          <a:lstStyle/>
          <a:p>
            <a:r>
              <a:rPr lang="en-US" sz="1200" dirty="0"/>
              <a:t>cx3dbc_im.F</a:t>
            </a:r>
          </a:p>
        </p:txBody>
      </p:sp>
      <p:sp>
        <p:nvSpPr>
          <p:cNvPr id="63" name="TextBox 112"/>
          <p:cNvSpPr txBox="1"/>
          <p:nvPr/>
        </p:nvSpPr>
        <p:spPr>
          <a:xfrm>
            <a:off x="4415053" y="4442157"/>
            <a:ext cx="968535" cy="276999"/>
          </a:xfrm>
          <a:prstGeom prst="rect">
            <a:avLst/>
          </a:prstGeom>
          <a:noFill/>
        </p:spPr>
        <p:txBody>
          <a:bodyPr wrap="none" rtlCol="0">
            <a:spAutoFit/>
          </a:bodyPr>
          <a:lstStyle/>
          <a:p>
            <a:r>
              <a:rPr lang="en-US" sz="1200" dirty="0"/>
              <a:t>cy3dbc_im.F</a:t>
            </a:r>
          </a:p>
        </p:txBody>
      </p:sp>
      <p:sp>
        <p:nvSpPr>
          <p:cNvPr id="64" name="TextBox 113"/>
          <p:cNvSpPr txBox="1"/>
          <p:nvPr/>
        </p:nvSpPr>
        <p:spPr>
          <a:xfrm>
            <a:off x="4411066" y="4629056"/>
            <a:ext cx="952568" cy="276999"/>
          </a:xfrm>
          <a:prstGeom prst="rect">
            <a:avLst/>
          </a:prstGeom>
          <a:noFill/>
        </p:spPr>
        <p:txBody>
          <a:bodyPr wrap="none" rtlCol="0">
            <a:spAutoFit/>
          </a:bodyPr>
          <a:lstStyle/>
          <a:p>
            <a:r>
              <a:rPr lang="en-US" sz="1200" dirty="0"/>
              <a:t>Tr3dbc_im.F</a:t>
            </a:r>
          </a:p>
        </p:txBody>
      </p:sp>
      <p:cxnSp>
        <p:nvCxnSpPr>
          <p:cNvPr id="71" name="Straight Connector 70"/>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72" name="7 Imagen" descr="logo.png"/>
          <p:cNvPicPr>
            <a:picLocks noChangeAspect="1"/>
          </p:cNvPicPr>
          <p:nvPr/>
        </p:nvPicPr>
        <p:blipFill>
          <a:blip r:embed="rId6" cstate="print"/>
          <a:srcRect t="10667" r="2778" b="20000"/>
          <a:stretch>
            <a:fillRect/>
          </a:stretch>
        </p:blipFill>
        <p:spPr>
          <a:xfrm>
            <a:off x="0" y="1"/>
            <a:ext cx="1247555" cy="667264"/>
          </a:xfrm>
          <a:prstGeom prst="rect">
            <a:avLst/>
          </a:prstGeom>
        </p:spPr>
      </p:pic>
      <p:sp>
        <p:nvSpPr>
          <p:cNvPr id="73" name="TextBox 72"/>
          <p:cNvSpPr txBox="1"/>
          <p:nvPr/>
        </p:nvSpPr>
        <p:spPr>
          <a:xfrm>
            <a:off x="8109471" y="71032"/>
            <a:ext cx="952890" cy="369332"/>
          </a:xfrm>
          <a:prstGeom prst="rect">
            <a:avLst/>
          </a:prstGeom>
          <a:noFill/>
        </p:spPr>
        <p:txBody>
          <a:bodyPr wrap="none" rtlCol="0">
            <a:spAutoFit/>
          </a:bodyPr>
          <a:lstStyle/>
          <a:p>
            <a:r>
              <a:rPr lang="en-US" dirty="0"/>
              <a:t>INWAVE</a:t>
            </a:r>
          </a:p>
        </p:txBody>
      </p:sp>
      <p:pic>
        <p:nvPicPr>
          <p:cNvPr id="74" name="Picture 5"/>
          <p:cNvPicPr>
            <a:picLocks noChangeAspect="1" noChangeArrowheads="1"/>
          </p:cNvPicPr>
          <p:nvPr/>
        </p:nvPicPr>
        <p:blipFill>
          <a:blip r:embed="rId2" cstate="print"/>
          <a:srcRect/>
          <a:stretch>
            <a:fillRect/>
          </a:stretch>
        </p:blipFill>
        <p:spPr bwMode="auto">
          <a:xfrm>
            <a:off x="97966" y="1696308"/>
            <a:ext cx="1119188" cy="777875"/>
          </a:xfrm>
          <a:prstGeom prst="rect">
            <a:avLst/>
          </a:prstGeom>
          <a:noFill/>
          <a:ln w="9525">
            <a:noFill/>
            <a:miter lim="800000"/>
            <a:headEnd/>
            <a:tailEnd/>
          </a:ln>
        </p:spPr>
      </p:pic>
      <p:sp>
        <p:nvSpPr>
          <p:cNvPr id="76" name="TextBox 75"/>
          <p:cNvSpPr txBox="1"/>
          <p:nvPr/>
        </p:nvSpPr>
        <p:spPr>
          <a:xfrm rot="20896102">
            <a:off x="267864" y="1980801"/>
            <a:ext cx="833305" cy="307777"/>
          </a:xfrm>
          <a:prstGeom prst="rect">
            <a:avLst/>
          </a:prstGeom>
          <a:noFill/>
        </p:spPr>
        <p:txBody>
          <a:bodyPr wrap="none" rtlCol="0">
            <a:spAutoFit/>
          </a:bodyPr>
          <a:lstStyle/>
          <a:p>
            <a:r>
              <a:rPr lang="en-US" sz="1400" b="1" dirty="0"/>
              <a:t>COAWST</a:t>
            </a:r>
          </a:p>
        </p:txBody>
      </p:sp>
      <p:pic>
        <p:nvPicPr>
          <p:cNvPr id="77" name="Picture 5"/>
          <p:cNvPicPr>
            <a:picLocks noChangeAspect="1" noChangeArrowheads="1"/>
          </p:cNvPicPr>
          <p:nvPr/>
        </p:nvPicPr>
        <p:blipFill>
          <a:blip r:embed="rId2" cstate="print"/>
          <a:srcRect/>
          <a:stretch>
            <a:fillRect/>
          </a:stretch>
        </p:blipFill>
        <p:spPr bwMode="auto">
          <a:xfrm>
            <a:off x="1146150" y="4759231"/>
            <a:ext cx="1119188" cy="777875"/>
          </a:xfrm>
          <a:prstGeom prst="rect">
            <a:avLst/>
          </a:prstGeom>
          <a:noFill/>
          <a:ln w="9525">
            <a:noFill/>
            <a:miter lim="800000"/>
            <a:headEnd/>
            <a:tailEnd/>
          </a:ln>
        </p:spPr>
      </p:pic>
      <p:sp>
        <p:nvSpPr>
          <p:cNvPr id="78" name="TextBox 77"/>
          <p:cNvSpPr txBox="1"/>
          <p:nvPr/>
        </p:nvSpPr>
        <p:spPr>
          <a:xfrm rot="20896102">
            <a:off x="1406572" y="5018090"/>
            <a:ext cx="671979" cy="307777"/>
          </a:xfrm>
          <a:prstGeom prst="rect">
            <a:avLst/>
          </a:prstGeom>
          <a:noFill/>
        </p:spPr>
        <p:txBody>
          <a:bodyPr wrap="none" rtlCol="0">
            <a:spAutoFit/>
          </a:bodyPr>
          <a:lstStyle/>
          <a:p>
            <a:r>
              <a:rPr lang="en-US" sz="1400" b="1" dirty="0"/>
              <a:t>TOOLS</a:t>
            </a:r>
          </a:p>
        </p:txBody>
      </p:sp>
      <p:pic>
        <p:nvPicPr>
          <p:cNvPr id="79" name="Picture 5"/>
          <p:cNvPicPr>
            <a:picLocks noChangeAspect="1" noChangeArrowheads="1"/>
          </p:cNvPicPr>
          <p:nvPr/>
        </p:nvPicPr>
        <p:blipFill>
          <a:blip r:embed="rId7" cstate="print"/>
          <a:srcRect/>
          <a:stretch>
            <a:fillRect/>
          </a:stretch>
        </p:blipFill>
        <p:spPr bwMode="auto">
          <a:xfrm>
            <a:off x="2263961" y="5194323"/>
            <a:ext cx="787589" cy="547402"/>
          </a:xfrm>
          <a:prstGeom prst="rect">
            <a:avLst/>
          </a:prstGeom>
          <a:noFill/>
          <a:ln w="9525">
            <a:noFill/>
            <a:miter lim="800000"/>
            <a:headEnd/>
            <a:tailEnd/>
          </a:ln>
        </p:spPr>
      </p:pic>
      <p:sp>
        <p:nvSpPr>
          <p:cNvPr id="82" name="TextBox 81"/>
          <p:cNvSpPr txBox="1"/>
          <p:nvPr/>
        </p:nvSpPr>
        <p:spPr>
          <a:xfrm>
            <a:off x="2336775" y="5316986"/>
            <a:ext cx="637354" cy="307777"/>
          </a:xfrm>
          <a:prstGeom prst="rect">
            <a:avLst/>
          </a:prstGeom>
          <a:noFill/>
        </p:spPr>
        <p:txBody>
          <a:bodyPr wrap="none" rtlCol="0">
            <a:spAutoFit/>
          </a:bodyPr>
          <a:lstStyle/>
          <a:p>
            <a:r>
              <a:rPr lang="en-US" sz="1400" b="1" dirty="0" err="1"/>
              <a:t>mfiles</a:t>
            </a:r>
            <a:endParaRPr lang="en-US" sz="1400" b="1" dirty="0"/>
          </a:p>
        </p:txBody>
      </p:sp>
      <p:cxnSp>
        <p:nvCxnSpPr>
          <p:cNvPr id="84" name="Straight Arrow Connector 83"/>
          <p:cNvCxnSpPr>
            <a:stCxn id="78" idx="3"/>
            <a:endCxn id="82" idx="1"/>
          </p:cNvCxnSpPr>
          <p:nvPr/>
        </p:nvCxnSpPr>
        <p:spPr>
          <a:xfrm>
            <a:off x="2071533" y="5103663"/>
            <a:ext cx="265242" cy="367212"/>
          </a:xfrm>
          <a:prstGeom prst="straightConnector1">
            <a:avLst/>
          </a:prstGeom>
          <a:ln w="50800">
            <a:solidFill>
              <a:srgbClr val="DF51C1"/>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2" idx="3"/>
          </p:cNvCxnSpPr>
          <p:nvPr/>
        </p:nvCxnSpPr>
        <p:spPr>
          <a:xfrm>
            <a:off x="2974129" y="5470875"/>
            <a:ext cx="747068" cy="0"/>
          </a:xfrm>
          <a:prstGeom prst="line">
            <a:avLst/>
          </a:prstGeom>
          <a:ln w="50800">
            <a:solidFill>
              <a:srgbClr val="DF51C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rot="20771101">
            <a:off x="3634425" y="5245196"/>
            <a:ext cx="1037528" cy="276999"/>
          </a:xfrm>
          <a:prstGeom prst="rect">
            <a:avLst/>
          </a:prstGeom>
          <a:noFill/>
        </p:spPr>
        <p:txBody>
          <a:bodyPr wrap="none" rtlCol="0">
            <a:spAutoFit/>
          </a:bodyPr>
          <a:lstStyle/>
          <a:p>
            <a:r>
              <a:rPr lang="en-US" sz="1200" b="1" dirty="0" err="1"/>
              <a:t>Inwave_tools</a:t>
            </a:r>
            <a:endParaRPr lang="en-US" sz="1200" b="1" dirty="0"/>
          </a:p>
        </p:txBody>
      </p:sp>
    </p:spTree>
    <p:extLst>
      <p:ext uri="{BB962C8B-B14F-4D97-AF65-F5344CB8AC3E}">
        <p14:creationId xmlns:p14="http://schemas.microsoft.com/office/powerpoint/2010/main" val="2028218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25613" y="564651"/>
            <a:ext cx="8305800" cy="3539430"/>
          </a:xfrm>
          <a:prstGeom prst="rect">
            <a:avLst/>
          </a:prstGeom>
        </p:spPr>
        <p:txBody>
          <a:bodyPr wrap="square">
            <a:spAutoFit/>
          </a:bodyPr>
          <a:lstStyle/>
          <a:p>
            <a:endParaRPr lang="en-US" sz="2400" b="1" dirty="0">
              <a:solidFill>
                <a:srgbClr val="C00000"/>
              </a:solidFill>
            </a:endParaRPr>
          </a:p>
          <a:p>
            <a:r>
              <a:rPr lang="en-US" sz="2400" b="1" dirty="0">
                <a:solidFill>
                  <a:srgbClr val="C00000"/>
                </a:solidFill>
              </a:rPr>
              <a:t>/*   Master list of all </a:t>
            </a:r>
            <a:r>
              <a:rPr lang="en-US" sz="2400" b="1" dirty="0" err="1">
                <a:solidFill>
                  <a:srgbClr val="C00000"/>
                </a:solidFill>
              </a:rPr>
              <a:t>InWave</a:t>
            </a:r>
            <a:r>
              <a:rPr lang="en-US" sz="2400" b="1" dirty="0">
                <a:solidFill>
                  <a:srgbClr val="C00000"/>
                </a:solidFill>
              </a:rPr>
              <a:t> </a:t>
            </a:r>
            <a:r>
              <a:rPr lang="en-US" sz="2400" b="1" dirty="0" err="1">
                <a:solidFill>
                  <a:srgbClr val="C00000"/>
                </a:solidFill>
              </a:rPr>
              <a:t>cpp</a:t>
            </a:r>
            <a:r>
              <a:rPr lang="en-US" sz="2400" b="1" dirty="0">
                <a:solidFill>
                  <a:srgbClr val="C00000"/>
                </a:solidFill>
              </a:rPr>
              <a:t> options</a:t>
            </a:r>
          </a:p>
          <a:p>
            <a:endParaRPr lang="en-US" sz="1600" dirty="0">
              <a:solidFill>
                <a:srgbClr val="C00000"/>
              </a:solidFill>
            </a:endParaRPr>
          </a:p>
          <a:p>
            <a:endParaRPr lang="en-US" sz="1600" dirty="0">
              <a:solidFill>
                <a:srgbClr val="C00000"/>
              </a:solidFill>
            </a:endParaRPr>
          </a:p>
          <a:p>
            <a:r>
              <a:rPr lang="en-US" sz="1600" dirty="0">
                <a:solidFill>
                  <a:srgbClr val="C00000"/>
                </a:solidFill>
              </a:rPr>
              <a:t>*# define </a:t>
            </a:r>
            <a:r>
              <a:rPr lang="en-US" sz="1600" b="1" dirty="0">
                <a:solidFill>
                  <a:srgbClr val="C00000"/>
                </a:solidFill>
              </a:rPr>
              <a:t>INWAVE_MODEL</a:t>
            </a:r>
            <a:r>
              <a:rPr lang="en-US" sz="1600" dirty="0">
                <a:solidFill>
                  <a:srgbClr val="C00000"/>
                </a:solidFill>
              </a:rPr>
              <a:t>       turn ON or OFF </a:t>
            </a:r>
            <a:r>
              <a:rPr lang="en-US" sz="1600" dirty="0" err="1">
                <a:solidFill>
                  <a:srgbClr val="C00000"/>
                </a:solidFill>
              </a:rPr>
              <a:t>InWave</a:t>
            </a:r>
            <a:r>
              <a:rPr lang="en-US" sz="1600" dirty="0">
                <a:solidFill>
                  <a:srgbClr val="C00000"/>
                </a:solidFill>
              </a:rPr>
              <a:t> model</a:t>
            </a:r>
          </a:p>
          <a:p>
            <a:r>
              <a:rPr lang="en-US" sz="1600" dirty="0">
                <a:solidFill>
                  <a:srgbClr val="C00000"/>
                </a:solidFill>
              </a:rPr>
              <a:t>*# define </a:t>
            </a:r>
            <a:r>
              <a:rPr lang="en-US" sz="1600" b="1" dirty="0">
                <a:solidFill>
                  <a:srgbClr val="C00000"/>
                </a:solidFill>
              </a:rPr>
              <a:t>INWAVE_SWAN_COUPLING</a:t>
            </a:r>
            <a:r>
              <a:rPr lang="en-US" sz="1600" dirty="0">
                <a:solidFill>
                  <a:srgbClr val="C00000"/>
                </a:solidFill>
              </a:rPr>
              <a:t>       turn ON or OFF </a:t>
            </a:r>
            <a:r>
              <a:rPr lang="en-US" sz="1600" dirty="0" err="1">
                <a:solidFill>
                  <a:srgbClr val="C00000"/>
                </a:solidFill>
              </a:rPr>
              <a:t>InWave</a:t>
            </a:r>
            <a:r>
              <a:rPr lang="en-US" sz="1600" dirty="0">
                <a:solidFill>
                  <a:srgbClr val="C00000"/>
                </a:solidFill>
              </a:rPr>
              <a:t> SWAN coupling</a:t>
            </a:r>
          </a:p>
          <a:p>
            <a:r>
              <a:rPr lang="en-US" sz="1600" dirty="0">
                <a:solidFill>
                  <a:srgbClr val="C00000"/>
                </a:solidFill>
              </a:rPr>
              <a:t>*# define </a:t>
            </a:r>
            <a:r>
              <a:rPr lang="en-US" sz="1600" b="1" dirty="0">
                <a:solidFill>
                  <a:srgbClr val="C00000"/>
                </a:solidFill>
              </a:rPr>
              <a:t>DOPPLER </a:t>
            </a:r>
            <a:r>
              <a:rPr lang="en-US" sz="1600" dirty="0">
                <a:solidFill>
                  <a:srgbClr val="C00000"/>
                </a:solidFill>
              </a:rPr>
              <a:t>             turn ON or OFF the effect of currents on the dispersion relation</a:t>
            </a:r>
          </a:p>
          <a:p>
            <a:r>
              <a:rPr lang="en-US" sz="1600" dirty="0">
                <a:solidFill>
                  <a:srgbClr val="C00000"/>
                </a:solidFill>
              </a:rPr>
              <a:t>*# define </a:t>
            </a:r>
            <a:r>
              <a:rPr lang="en-US" sz="1600" b="1" dirty="0">
                <a:solidFill>
                  <a:srgbClr val="C00000"/>
                </a:solidFill>
              </a:rPr>
              <a:t>ACX_ADVECTION</a:t>
            </a:r>
            <a:r>
              <a:rPr lang="en-US" sz="1600" dirty="0">
                <a:solidFill>
                  <a:srgbClr val="C00000"/>
                </a:solidFill>
              </a:rPr>
              <a:t>         turn ON or OFF advection of Ac in the xi direction</a:t>
            </a:r>
          </a:p>
          <a:p>
            <a:r>
              <a:rPr lang="en-US" sz="1600" dirty="0">
                <a:solidFill>
                  <a:srgbClr val="C00000"/>
                </a:solidFill>
              </a:rPr>
              <a:t>*# define </a:t>
            </a:r>
            <a:r>
              <a:rPr lang="en-US" sz="1600" b="1" dirty="0">
                <a:solidFill>
                  <a:srgbClr val="C00000"/>
                </a:solidFill>
              </a:rPr>
              <a:t>ACY_ADVECTION</a:t>
            </a:r>
            <a:r>
              <a:rPr lang="en-US" sz="1600" dirty="0">
                <a:solidFill>
                  <a:srgbClr val="C00000"/>
                </a:solidFill>
              </a:rPr>
              <a:t>         turn ON or OFF advection of Ac in the </a:t>
            </a:r>
            <a:r>
              <a:rPr lang="en-US" sz="1600" dirty="0" err="1">
                <a:solidFill>
                  <a:srgbClr val="C00000"/>
                </a:solidFill>
              </a:rPr>
              <a:t>etai</a:t>
            </a:r>
            <a:r>
              <a:rPr lang="en-US" sz="1600" dirty="0">
                <a:solidFill>
                  <a:srgbClr val="C00000"/>
                </a:solidFill>
              </a:rPr>
              <a:t> direction</a:t>
            </a:r>
          </a:p>
          <a:p>
            <a:r>
              <a:rPr lang="en-US" sz="1600" dirty="0">
                <a:solidFill>
                  <a:srgbClr val="C00000"/>
                </a:solidFill>
              </a:rPr>
              <a:t>*# define </a:t>
            </a:r>
            <a:r>
              <a:rPr lang="en-US" sz="1600" b="1" dirty="0">
                <a:solidFill>
                  <a:srgbClr val="C00000"/>
                </a:solidFill>
              </a:rPr>
              <a:t>ACT_ADVECTION </a:t>
            </a:r>
            <a:r>
              <a:rPr lang="en-US" sz="1600" dirty="0">
                <a:solidFill>
                  <a:srgbClr val="C00000"/>
                </a:solidFill>
              </a:rPr>
              <a:t>        turn ON or OFF advection of Ac in the directional direction</a:t>
            </a:r>
          </a:p>
          <a:p>
            <a:r>
              <a:rPr lang="en-US" sz="1600" dirty="0">
                <a:solidFill>
                  <a:srgbClr val="C00000"/>
                </a:solidFill>
              </a:rPr>
              <a:t>*# define </a:t>
            </a:r>
            <a:r>
              <a:rPr lang="en-US" sz="1600" b="1" dirty="0">
                <a:solidFill>
                  <a:srgbClr val="C00000"/>
                </a:solidFill>
              </a:rPr>
              <a:t>WDISS_GAMMA          </a:t>
            </a:r>
            <a:r>
              <a:rPr lang="en-US" sz="1600" dirty="0">
                <a:solidFill>
                  <a:srgbClr val="C00000"/>
                </a:solidFill>
              </a:rPr>
              <a:t>turn ON or OFF energy dissipation</a:t>
            </a:r>
          </a:p>
          <a:p>
            <a:r>
              <a:rPr lang="en-US" sz="1600" dirty="0">
                <a:solidFill>
                  <a:srgbClr val="C00000"/>
                </a:solidFill>
              </a:rPr>
              <a:t>*# define </a:t>
            </a:r>
            <a:r>
              <a:rPr lang="en-US" sz="1600" b="1" dirty="0">
                <a:solidFill>
                  <a:srgbClr val="C00000"/>
                </a:solidFill>
              </a:rPr>
              <a:t>WDISS_ROELVINK        </a:t>
            </a:r>
            <a:r>
              <a:rPr lang="en-US" sz="1600" dirty="0">
                <a:solidFill>
                  <a:srgbClr val="C00000"/>
                </a:solidFill>
              </a:rPr>
              <a:t>turn ON or OFF </a:t>
            </a:r>
            <a:r>
              <a:rPr lang="en-US" sz="1600" dirty="0" err="1">
                <a:solidFill>
                  <a:srgbClr val="C00000"/>
                </a:solidFill>
              </a:rPr>
              <a:t>Roelvink</a:t>
            </a:r>
            <a:r>
              <a:rPr lang="en-US" sz="1600" dirty="0">
                <a:solidFill>
                  <a:srgbClr val="C00000"/>
                </a:solidFill>
              </a:rPr>
              <a:t> energy dissipation</a:t>
            </a:r>
          </a:p>
          <a:p>
            <a:endParaRPr lang="en-US" sz="1600" dirty="0">
              <a:solidFill>
                <a:srgbClr val="C00000"/>
              </a:solidFill>
            </a:endParaRPr>
          </a:p>
        </p:txBody>
      </p:sp>
      <p:cxnSp>
        <p:nvCxnSpPr>
          <p:cNvPr id="3" name="Straight Connector 2"/>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5" name="TextBox 4"/>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6" name="Rectangle 5">
            <a:extLst>
              <a:ext uri="{FF2B5EF4-FFF2-40B4-BE49-F238E27FC236}">
                <a16:creationId xmlns:a16="http://schemas.microsoft.com/office/drawing/2014/main" id="{D9593C05-57FA-421A-ABD3-1D6CD99A001B}"/>
              </a:ext>
            </a:extLst>
          </p:cNvPr>
          <p:cNvSpPr/>
          <p:nvPr/>
        </p:nvSpPr>
        <p:spPr>
          <a:xfrm>
            <a:off x="1247555" y="4695709"/>
            <a:ext cx="782587" cy="369332"/>
          </a:xfrm>
          <a:prstGeom prst="rect">
            <a:avLst/>
          </a:prstGeom>
        </p:spPr>
        <p:txBody>
          <a:bodyPr wrap="none">
            <a:spAutoFit/>
          </a:bodyPr>
          <a:lstStyle/>
          <a:p>
            <a:r>
              <a:rPr lang="en-US" b="1" dirty="0"/>
              <a:t>H=  </a:t>
            </a:r>
            <a:r>
              <a:rPr lang="en-US" b="1" dirty="0" err="1"/>
              <a:t>γh</a:t>
            </a:r>
            <a:endParaRPr lang="en-US" dirty="0"/>
          </a:p>
        </p:txBody>
      </p:sp>
      <p:sp>
        <p:nvSpPr>
          <p:cNvPr id="7" name="Rectangle 6">
            <a:extLst>
              <a:ext uri="{FF2B5EF4-FFF2-40B4-BE49-F238E27FC236}">
                <a16:creationId xmlns:a16="http://schemas.microsoft.com/office/drawing/2014/main" id="{4733B191-2A76-4E44-A925-102DC9497442}"/>
              </a:ext>
            </a:extLst>
          </p:cNvPr>
          <p:cNvSpPr/>
          <p:nvPr/>
        </p:nvSpPr>
        <p:spPr>
          <a:xfrm>
            <a:off x="821225" y="4307562"/>
            <a:ext cx="1818126" cy="369332"/>
          </a:xfrm>
          <a:prstGeom prst="rect">
            <a:avLst/>
          </a:prstGeom>
        </p:spPr>
        <p:txBody>
          <a:bodyPr wrap="none">
            <a:spAutoFit/>
          </a:bodyPr>
          <a:lstStyle/>
          <a:p>
            <a:r>
              <a:rPr lang="en-US" b="1" dirty="0">
                <a:solidFill>
                  <a:srgbClr val="C00000"/>
                </a:solidFill>
              </a:rPr>
              <a:t>WDISS_GAMMA </a:t>
            </a:r>
            <a:endParaRPr lang="en-US" dirty="0"/>
          </a:p>
        </p:txBody>
      </p:sp>
      <p:sp>
        <p:nvSpPr>
          <p:cNvPr id="8" name="Rectangle 7">
            <a:extLst>
              <a:ext uri="{FF2B5EF4-FFF2-40B4-BE49-F238E27FC236}">
                <a16:creationId xmlns:a16="http://schemas.microsoft.com/office/drawing/2014/main" id="{5E3A3A60-B7F7-4C92-9305-F14F4315726D}"/>
              </a:ext>
            </a:extLst>
          </p:cNvPr>
          <p:cNvSpPr/>
          <p:nvPr/>
        </p:nvSpPr>
        <p:spPr>
          <a:xfrm>
            <a:off x="4455975" y="4307562"/>
            <a:ext cx="1938929" cy="369332"/>
          </a:xfrm>
          <a:prstGeom prst="rect">
            <a:avLst/>
          </a:prstGeom>
        </p:spPr>
        <p:txBody>
          <a:bodyPr wrap="none">
            <a:spAutoFit/>
          </a:bodyPr>
          <a:lstStyle/>
          <a:p>
            <a:r>
              <a:rPr lang="en-US" b="1" dirty="0">
                <a:solidFill>
                  <a:srgbClr val="C00000"/>
                </a:solidFill>
              </a:rPr>
              <a:t>WDISS_ROELVINK </a:t>
            </a:r>
            <a:endParaRPr lang="en-US" dirty="0"/>
          </a:p>
        </p:txBody>
      </p:sp>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74917408-65DE-4124-95B1-DC09926AD317}"/>
                  </a:ext>
                </a:extLst>
              </p:cNvPr>
              <p:cNvSpPr/>
              <p:nvPr/>
            </p:nvSpPr>
            <p:spPr>
              <a:xfrm>
                <a:off x="4678513" y="4843310"/>
                <a:ext cx="15887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𝑫</m:t>
                          </m:r>
                        </m:e>
                        <m:sub>
                          <m:r>
                            <a:rPr lang="en-US" b="1" i="1">
                              <a:latin typeface="Cambria Math" panose="02040503050406030204" pitchFamily="18" charset="0"/>
                            </a:rPr>
                            <m:t>𝒘</m:t>
                          </m:r>
                        </m:sub>
                      </m:sSub>
                      <m:r>
                        <a:rPr lang="en-US" b="1" i="0">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𝑫</m:t>
                          </m:r>
                        </m:e>
                        <m:sub>
                          <m:r>
                            <a:rPr lang="en-US" b="1" i="1">
                              <a:latin typeface="Cambria Math" panose="02040503050406030204" pitchFamily="18" charset="0"/>
                            </a:rPr>
                            <m:t>𝒃</m:t>
                          </m:r>
                        </m:sub>
                      </m:sSub>
                      <m:r>
                        <a:rPr lang="en-US" b="1" i="0">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𝑸</m:t>
                          </m:r>
                        </m:e>
                        <m:sub>
                          <m:r>
                            <a:rPr lang="en-US" b="1" i="1">
                              <a:latin typeface="Cambria Math" panose="02040503050406030204" pitchFamily="18" charset="0"/>
                            </a:rPr>
                            <m:t>𝒃</m:t>
                          </m:r>
                        </m:sub>
                      </m:sSub>
                    </m:oMath>
                  </m:oMathPara>
                </a14:m>
                <a:endParaRPr lang="en-US" b="1" dirty="0"/>
              </a:p>
            </p:txBody>
          </p:sp>
        </mc:Choice>
        <mc:Fallback>
          <p:sp>
            <p:nvSpPr>
              <p:cNvPr id="10" name="Rectangle 9">
                <a:extLst>
                  <a:ext uri="{FF2B5EF4-FFF2-40B4-BE49-F238E27FC236}">
                    <a16:creationId xmlns:a16="http://schemas.microsoft.com/office/drawing/2014/main" id="{74917408-65DE-4124-95B1-DC09926AD317}"/>
                  </a:ext>
                </a:extLst>
              </p:cNvPr>
              <p:cNvSpPr>
                <a:spLocks noRot="1" noChangeAspect="1" noMove="1" noResize="1" noEditPoints="1" noAdjustHandles="1" noChangeArrowheads="1" noChangeShapeType="1" noTextEdit="1"/>
              </p:cNvSpPr>
              <p:nvPr/>
            </p:nvSpPr>
            <p:spPr>
              <a:xfrm>
                <a:off x="4678513" y="4843310"/>
                <a:ext cx="1588705" cy="369332"/>
              </a:xfrm>
              <a:prstGeom prst="rect">
                <a:avLst/>
              </a:prstGeom>
              <a:blipFill>
                <a:blip r:embed="rId3"/>
                <a:stretch>
                  <a:fillRect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10832930-CB3F-4F64-9930-B496DEA77FE5}"/>
                  </a:ext>
                </a:extLst>
              </p:cNvPr>
              <p:cNvSpPr/>
              <p:nvPr/>
            </p:nvSpPr>
            <p:spPr>
              <a:xfrm>
                <a:off x="3939753" y="5358738"/>
                <a:ext cx="3066224" cy="8354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𝑄</m:t>
                          </m:r>
                        </m:e>
                        <m:sub>
                          <m:r>
                            <a:rPr lang="en-US" sz="1500" i="1">
                              <a:latin typeface="Cambria Math" panose="02040503050406030204" pitchFamily="18" charset="0"/>
                            </a:rPr>
                            <m:t>𝑏</m:t>
                          </m:r>
                        </m:sub>
                      </m:sSub>
                      <m:r>
                        <a:rPr lang="en-US" sz="1500" i="0">
                          <a:latin typeface="Cambria Math" panose="02040503050406030204" pitchFamily="18" charset="0"/>
                        </a:rPr>
                        <m:t>=</m:t>
                      </m:r>
                      <m:r>
                        <m:rPr>
                          <m:nor/>
                        </m:rPr>
                        <a:rPr lang="en-US" sz="1500" i="1">
                          <a:latin typeface="Cambria Math" panose="02040503050406030204" pitchFamily="18" charset="0"/>
                        </a:rPr>
                        <m:t>min</m:t>
                      </m:r>
                      <m:d>
                        <m:dPr>
                          <m:ctrlPr>
                            <a:rPr lang="en-US" sz="1500" i="1">
                              <a:latin typeface="Cambria Math" panose="02040503050406030204" pitchFamily="18" charset="0"/>
                            </a:rPr>
                          </m:ctrlPr>
                        </m:dPr>
                        <m:e>
                          <m:r>
                            <a:rPr lang="en-US" sz="1500" i="0">
                              <a:latin typeface="Cambria Math" panose="02040503050406030204" pitchFamily="18" charset="0"/>
                            </a:rPr>
                            <m:t>1,1−</m:t>
                          </m:r>
                          <m:r>
                            <m:rPr>
                              <m:sty m:val="p"/>
                            </m:rPr>
                            <a:rPr lang="en-US" sz="1500" i="0">
                              <a:latin typeface="Cambria Math" panose="02040503050406030204" pitchFamily="18" charset="0"/>
                            </a:rPr>
                            <m:t>exp</m:t>
                          </m:r>
                          <m:d>
                            <m:dPr>
                              <m:ctrlPr>
                                <a:rPr lang="en-US" sz="1500" i="1">
                                  <a:latin typeface="Cambria Math" panose="02040503050406030204" pitchFamily="18" charset="0"/>
                                </a:rPr>
                              </m:ctrlPr>
                            </m:dPr>
                            <m:e>
                              <m:r>
                                <a:rPr lang="en-US" sz="1500" i="0">
                                  <a:latin typeface="Cambria Math" panose="02040503050406030204" pitchFamily="18" charset="0"/>
                                </a:rPr>
                                <m:t>−</m:t>
                              </m:r>
                              <m:sSup>
                                <m:sSupPr>
                                  <m:ctrlPr>
                                    <a:rPr lang="en-US" sz="1500" i="1">
                                      <a:latin typeface="Cambria Math" panose="02040503050406030204" pitchFamily="18" charset="0"/>
                                    </a:rPr>
                                  </m:ctrlPr>
                                </m:sSupPr>
                                <m:e>
                                  <m:d>
                                    <m:dPr>
                                      <m:ctrlPr>
                                        <a:rPr lang="en-US" sz="1500" i="1">
                                          <a:latin typeface="Cambria Math" panose="02040503050406030204" pitchFamily="18" charset="0"/>
                                        </a:rPr>
                                      </m:ctrlPr>
                                    </m:dPr>
                                    <m:e>
                                      <m:f>
                                        <m:fPr>
                                          <m:ctrlPr>
                                            <a:rPr lang="en-US" sz="1500" i="1">
                                              <a:latin typeface="Cambria Math" panose="02040503050406030204" pitchFamily="18" charset="0"/>
                                            </a:rPr>
                                          </m:ctrlPr>
                                        </m:fPr>
                                        <m:num>
                                          <m:r>
                                            <a:rPr lang="en-US" sz="1500" i="1">
                                              <a:latin typeface="Cambria Math" panose="02040503050406030204" pitchFamily="18" charset="0"/>
                                            </a:rPr>
                                            <m:t>𝐻</m:t>
                                          </m:r>
                                        </m:num>
                                        <m:den>
                                          <m:r>
                                            <a:rPr lang="en-US" sz="1500" i="1">
                                              <a:latin typeface="Cambria Math" panose="02040503050406030204" pitchFamily="18" charset="0"/>
                                            </a:rPr>
                                            <m:t>𝛾</m:t>
                                          </m:r>
                                          <m:r>
                                            <a:rPr lang="en-US" sz="1500" i="1">
                                              <a:latin typeface="Cambria Math" panose="02040503050406030204" pitchFamily="18" charset="0"/>
                                            </a:rPr>
                                            <m:t>h</m:t>
                                          </m:r>
                                        </m:den>
                                      </m:f>
                                    </m:e>
                                  </m:d>
                                </m:e>
                                <m:sup>
                                  <m:r>
                                    <a:rPr lang="en-US" sz="1500" i="1">
                                      <a:latin typeface="Cambria Math" panose="02040503050406030204" pitchFamily="18" charset="0"/>
                                    </a:rPr>
                                    <m:t>𝑛</m:t>
                                  </m:r>
                                </m:sup>
                              </m:sSup>
                            </m:e>
                          </m:d>
                        </m:e>
                      </m:d>
                    </m:oMath>
                  </m:oMathPara>
                </a14:m>
                <a:endParaRPr lang="en-US" sz="1500" dirty="0"/>
              </a:p>
            </p:txBody>
          </p:sp>
        </mc:Choice>
        <mc:Fallback>
          <p:sp>
            <p:nvSpPr>
              <p:cNvPr id="11" name="Rectangle 10">
                <a:extLst>
                  <a:ext uri="{FF2B5EF4-FFF2-40B4-BE49-F238E27FC236}">
                    <a16:creationId xmlns:a16="http://schemas.microsoft.com/office/drawing/2014/main" id="{10832930-CB3F-4F64-9930-B496DEA77FE5}"/>
                  </a:ext>
                </a:extLst>
              </p:cNvPr>
              <p:cNvSpPr>
                <a:spLocks noRot="1" noChangeAspect="1" noMove="1" noResize="1" noEditPoints="1" noAdjustHandles="1" noChangeArrowheads="1" noChangeShapeType="1" noTextEdit="1"/>
              </p:cNvSpPr>
              <p:nvPr/>
            </p:nvSpPr>
            <p:spPr>
              <a:xfrm>
                <a:off x="3939753" y="5358738"/>
                <a:ext cx="3066224" cy="83542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2CF696FE-C067-41A2-B511-9327728E2680}"/>
                  </a:ext>
                </a:extLst>
              </p:cNvPr>
              <p:cNvSpPr/>
              <p:nvPr/>
            </p:nvSpPr>
            <p:spPr>
              <a:xfrm>
                <a:off x="3996115" y="6293349"/>
                <a:ext cx="1737527"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𝑏</m:t>
                          </m:r>
                        </m:sub>
                      </m:sSub>
                      <m:r>
                        <a:rPr lang="en-US" i="0">
                          <a:latin typeface="Cambria Math" panose="02040503050406030204" pitchFamily="18" charset="0"/>
                        </a:rPr>
                        <m:t>=2</m:t>
                      </m:r>
                      <m:r>
                        <a:rPr lang="en-US" i="1">
                          <a:latin typeface="Cambria Math" panose="02040503050406030204" pitchFamily="18" charset="0"/>
                        </a:rPr>
                        <m:t>𝛼</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𝑟𝑒𝑝</m:t>
                          </m:r>
                        </m:sub>
                      </m:sSub>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𝑤</m:t>
                          </m:r>
                        </m:sub>
                      </m:sSub>
                    </m:oMath>
                  </m:oMathPara>
                </a14:m>
                <a:endParaRPr lang="en-US" dirty="0"/>
              </a:p>
            </p:txBody>
          </p:sp>
        </mc:Choice>
        <mc:Fallback>
          <p:sp>
            <p:nvSpPr>
              <p:cNvPr id="12" name="Rectangle 11">
                <a:extLst>
                  <a:ext uri="{FF2B5EF4-FFF2-40B4-BE49-F238E27FC236}">
                    <a16:creationId xmlns:a16="http://schemas.microsoft.com/office/drawing/2014/main" id="{2CF696FE-C067-41A2-B511-9327728E2680}"/>
                  </a:ext>
                </a:extLst>
              </p:cNvPr>
              <p:cNvSpPr>
                <a:spLocks noRot="1" noChangeAspect="1" noMove="1" noResize="1" noEditPoints="1" noAdjustHandles="1" noChangeArrowheads="1" noChangeShapeType="1" noTextEdit="1"/>
              </p:cNvSpPr>
              <p:nvPr/>
            </p:nvSpPr>
            <p:spPr>
              <a:xfrm>
                <a:off x="3996115" y="6293349"/>
                <a:ext cx="1737527" cy="390748"/>
              </a:xfrm>
              <a:prstGeom prst="rect">
                <a:avLst/>
              </a:prstGeom>
              <a:blipFill>
                <a:blip r:embed="rId5"/>
                <a:stretch>
                  <a:fillRect b="-9375"/>
                </a:stretch>
              </a:blipFill>
            </p:spPr>
            <p:txBody>
              <a:bodyPr/>
              <a:lstStyle/>
              <a:p>
                <a:r>
                  <a:rPr lang="en-US">
                    <a:noFill/>
                  </a:rPr>
                  <a:t> </a:t>
                </a:r>
              </a:p>
            </p:txBody>
          </p:sp>
        </mc:Fallback>
      </mc:AlternateContent>
    </p:spTree>
    <p:extLst>
      <p:ext uri="{BB962C8B-B14F-4D97-AF65-F5344CB8AC3E}">
        <p14:creationId xmlns:p14="http://schemas.microsoft.com/office/powerpoint/2010/main" val="1460785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6822" y="673127"/>
            <a:ext cx="4490272" cy="685799"/>
          </a:xfrm>
          <a:prstGeom prst="rect">
            <a:avLst/>
          </a:prstGeom>
        </p:spPr>
        <p:txBody>
          <a:bodyPr vert="horz" lIns="91440" tIns="45720" rIns="91440" bIns="45720" rtlCol="0" anchor="ctr">
            <a:noAutofit/>
          </a:bodyPr>
          <a:lstStyle/>
          <a:p>
            <a:pPr lvl="0">
              <a:spcBef>
                <a:spcPct val="0"/>
              </a:spcBef>
              <a:defRPr/>
            </a:pPr>
            <a:r>
              <a:rPr lang="en-US" sz="2400" b="1" i="1" dirty="0">
                <a:solidFill>
                  <a:srgbClr val="92D050"/>
                </a:solidFill>
                <a:ea typeface="+mj-ea"/>
                <a:cs typeface="+mj-cs"/>
              </a:rPr>
              <a:t>INWAVE_SHOREFACE TEST CASE</a:t>
            </a:r>
            <a:endParaRPr kumimoji="0" lang="en-US" sz="2400" b="1" i="1" strike="noStrike" kern="1200" cap="none" spc="0" normalizeH="0" baseline="0" noProof="0" dirty="0">
              <a:ln>
                <a:noFill/>
              </a:ln>
              <a:solidFill>
                <a:srgbClr val="92D050"/>
              </a:solidFill>
              <a:effectLst/>
              <a:uLnTx/>
              <a:uFillTx/>
              <a:ea typeface="+mj-ea"/>
              <a:cs typeface="+mj-cs"/>
            </a:endParaRPr>
          </a:p>
        </p:txBody>
      </p:sp>
      <p:cxnSp>
        <p:nvCxnSpPr>
          <p:cNvPr id="9" name="Straight Connector 8"/>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11" name="TextBox 10"/>
          <p:cNvSpPr txBox="1"/>
          <p:nvPr/>
        </p:nvSpPr>
        <p:spPr>
          <a:xfrm>
            <a:off x="8109471" y="71032"/>
            <a:ext cx="952890" cy="369332"/>
          </a:xfrm>
          <a:prstGeom prst="rect">
            <a:avLst/>
          </a:prstGeom>
          <a:noFill/>
        </p:spPr>
        <p:txBody>
          <a:bodyPr wrap="none" rtlCol="0">
            <a:spAutoFit/>
          </a:bodyPr>
          <a:lstStyle/>
          <a:p>
            <a:r>
              <a:rPr lang="en-US" dirty="0"/>
              <a:t>INWAVE</a:t>
            </a:r>
          </a:p>
        </p:txBody>
      </p:sp>
      <p:pic>
        <p:nvPicPr>
          <p:cNvPr id="16" name="Picture 35"/>
          <p:cNvPicPr>
            <a:picLocks noChangeAspect="1" noChangeArrowheads="1"/>
          </p:cNvPicPr>
          <p:nvPr/>
        </p:nvPicPr>
        <p:blipFill>
          <a:blip r:embed="rId3" cstate="print"/>
          <a:srcRect/>
          <a:stretch>
            <a:fillRect/>
          </a:stretch>
        </p:blipFill>
        <p:spPr bwMode="auto">
          <a:xfrm>
            <a:off x="1627903" y="1539946"/>
            <a:ext cx="773113" cy="534987"/>
          </a:xfrm>
          <a:prstGeom prst="rect">
            <a:avLst/>
          </a:prstGeom>
          <a:noFill/>
          <a:ln w="9525">
            <a:noFill/>
            <a:miter lim="800000"/>
            <a:headEnd/>
            <a:tailEnd/>
          </a:ln>
        </p:spPr>
      </p:pic>
      <p:sp>
        <p:nvSpPr>
          <p:cNvPr id="17" name="Freeform 37"/>
          <p:cNvSpPr>
            <a:spLocks noEditPoints="1"/>
          </p:cNvSpPr>
          <p:nvPr/>
        </p:nvSpPr>
        <p:spPr bwMode="auto">
          <a:xfrm>
            <a:off x="1592977" y="1428822"/>
            <a:ext cx="7297464" cy="685799"/>
          </a:xfrm>
          <a:custGeom>
            <a:avLst/>
            <a:gdLst/>
            <a:ahLst/>
            <a:cxnLst>
              <a:cxn ang="0">
                <a:pos x="0" y="4"/>
              </a:cxn>
              <a:cxn ang="0">
                <a:pos x="0" y="0"/>
              </a:cxn>
              <a:cxn ang="0">
                <a:pos x="4" y="0"/>
              </a:cxn>
              <a:cxn ang="0">
                <a:pos x="506" y="0"/>
              </a:cxn>
              <a:cxn ang="0">
                <a:pos x="509" y="0"/>
              </a:cxn>
              <a:cxn ang="0">
                <a:pos x="512" y="4"/>
              </a:cxn>
              <a:cxn ang="0">
                <a:pos x="512" y="372"/>
              </a:cxn>
              <a:cxn ang="0">
                <a:pos x="506" y="378"/>
              </a:cxn>
              <a:cxn ang="0">
                <a:pos x="4" y="378"/>
              </a:cxn>
              <a:cxn ang="0">
                <a:pos x="0" y="375"/>
              </a:cxn>
              <a:cxn ang="0">
                <a:pos x="0" y="372"/>
              </a:cxn>
              <a:cxn ang="0">
                <a:pos x="0" y="4"/>
              </a:cxn>
              <a:cxn ang="0">
                <a:pos x="10" y="372"/>
              </a:cxn>
              <a:cxn ang="0">
                <a:pos x="4" y="369"/>
              </a:cxn>
              <a:cxn ang="0">
                <a:pos x="506" y="369"/>
              </a:cxn>
              <a:cxn ang="0">
                <a:pos x="503" y="372"/>
              </a:cxn>
              <a:cxn ang="0">
                <a:pos x="503" y="4"/>
              </a:cxn>
              <a:cxn ang="0">
                <a:pos x="506" y="10"/>
              </a:cxn>
              <a:cxn ang="0">
                <a:pos x="4" y="10"/>
              </a:cxn>
              <a:cxn ang="0">
                <a:pos x="10" y="4"/>
              </a:cxn>
              <a:cxn ang="0">
                <a:pos x="10" y="372"/>
              </a:cxn>
            </a:cxnLst>
            <a:rect l="0" t="0" r="r" b="b"/>
            <a:pathLst>
              <a:path w="512" h="378">
                <a:moveTo>
                  <a:pt x="0" y="4"/>
                </a:moveTo>
                <a:lnTo>
                  <a:pt x="0" y="0"/>
                </a:lnTo>
                <a:lnTo>
                  <a:pt x="4" y="0"/>
                </a:lnTo>
                <a:lnTo>
                  <a:pt x="506" y="0"/>
                </a:lnTo>
                <a:lnTo>
                  <a:pt x="509" y="0"/>
                </a:lnTo>
                <a:lnTo>
                  <a:pt x="512" y="4"/>
                </a:lnTo>
                <a:lnTo>
                  <a:pt x="512" y="372"/>
                </a:lnTo>
                <a:lnTo>
                  <a:pt x="506" y="378"/>
                </a:lnTo>
                <a:lnTo>
                  <a:pt x="4" y="378"/>
                </a:lnTo>
                <a:lnTo>
                  <a:pt x="0" y="375"/>
                </a:lnTo>
                <a:lnTo>
                  <a:pt x="0" y="372"/>
                </a:lnTo>
                <a:lnTo>
                  <a:pt x="0" y="4"/>
                </a:lnTo>
                <a:close/>
                <a:moveTo>
                  <a:pt x="10" y="372"/>
                </a:moveTo>
                <a:lnTo>
                  <a:pt x="4" y="369"/>
                </a:lnTo>
                <a:lnTo>
                  <a:pt x="506" y="369"/>
                </a:lnTo>
                <a:lnTo>
                  <a:pt x="503" y="372"/>
                </a:lnTo>
                <a:lnTo>
                  <a:pt x="503" y="4"/>
                </a:lnTo>
                <a:lnTo>
                  <a:pt x="506" y="10"/>
                </a:lnTo>
                <a:lnTo>
                  <a:pt x="4" y="10"/>
                </a:lnTo>
                <a:lnTo>
                  <a:pt x="10" y="4"/>
                </a:lnTo>
                <a:lnTo>
                  <a:pt x="10" y="372"/>
                </a:lnTo>
                <a:close/>
              </a:path>
            </a:pathLst>
          </a:custGeom>
          <a:solidFill>
            <a:srgbClr val="E856D3"/>
          </a:solidFill>
          <a:ln w="0">
            <a:solidFill>
              <a:srgbClr val="E856D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TextBox 107"/>
          <p:cNvSpPr txBox="1"/>
          <p:nvPr/>
        </p:nvSpPr>
        <p:spPr>
          <a:xfrm>
            <a:off x="2504582" y="1652271"/>
            <a:ext cx="6250365" cy="369332"/>
          </a:xfrm>
          <a:prstGeom prst="rect">
            <a:avLst/>
          </a:prstGeom>
          <a:noFill/>
        </p:spPr>
        <p:txBody>
          <a:bodyPr wrap="none" rtlCol="0">
            <a:spAutoFit/>
          </a:bodyPr>
          <a:lstStyle/>
          <a:p>
            <a:r>
              <a:rPr lang="en-US" dirty="0" err="1"/>
              <a:t>Matlab</a:t>
            </a:r>
            <a:r>
              <a:rPr lang="en-US" dirty="0"/>
              <a:t> files for test cases inputs: </a:t>
            </a:r>
            <a:r>
              <a:rPr lang="en-US" dirty="0" err="1"/>
              <a:t>master_Inwave_create_files.m</a:t>
            </a:r>
            <a:r>
              <a:rPr lang="en-US" dirty="0"/>
              <a:t> </a:t>
            </a:r>
          </a:p>
        </p:txBody>
      </p:sp>
      <p:sp>
        <p:nvSpPr>
          <p:cNvPr id="25" name="TextBox 24"/>
          <p:cNvSpPr txBox="1"/>
          <p:nvPr/>
        </p:nvSpPr>
        <p:spPr>
          <a:xfrm rot="20771101">
            <a:off x="1506206" y="1683519"/>
            <a:ext cx="1037528" cy="276999"/>
          </a:xfrm>
          <a:prstGeom prst="rect">
            <a:avLst/>
          </a:prstGeom>
          <a:noFill/>
        </p:spPr>
        <p:txBody>
          <a:bodyPr wrap="none" rtlCol="0">
            <a:spAutoFit/>
          </a:bodyPr>
          <a:lstStyle/>
          <a:p>
            <a:r>
              <a:rPr lang="en-US" sz="1200" b="1" dirty="0" err="1"/>
              <a:t>Inwave_tools</a:t>
            </a:r>
            <a:endParaRPr lang="en-US" sz="1200" b="1" dirty="0"/>
          </a:p>
        </p:txBody>
      </p:sp>
      <p:sp>
        <p:nvSpPr>
          <p:cNvPr id="3" name="TextBox 2">
            <a:extLst>
              <a:ext uri="{FF2B5EF4-FFF2-40B4-BE49-F238E27FC236}">
                <a16:creationId xmlns:a16="http://schemas.microsoft.com/office/drawing/2014/main" id="{11E32FB8-D9EB-4A0F-A0A8-D717BAC23C7D}"/>
              </a:ext>
            </a:extLst>
          </p:cNvPr>
          <p:cNvSpPr txBox="1"/>
          <p:nvPr/>
        </p:nvSpPr>
        <p:spPr>
          <a:xfrm>
            <a:off x="337824" y="1618113"/>
            <a:ext cx="810799" cy="369332"/>
          </a:xfrm>
          <a:prstGeom prst="rect">
            <a:avLst/>
          </a:prstGeom>
          <a:noFill/>
        </p:spPr>
        <p:txBody>
          <a:bodyPr wrap="none" rtlCol="0">
            <a:spAutoFit/>
          </a:bodyPr>
          <a:lstStyle/>
          <a:p>
            <a:r>
              <a:rPr lang="en-US" b="1" dirty="0"/>
              <a:t>STEP 1</a:t>
            </a:r>
          </a:p>
        </p:txBody>
      </p:sp>
      <p:pic>
        <p:nvPicPr>
          <p:cNvPr id="4" name="Picture 3">
            <a:extLst>
              <a:ext uri="{FF2B5EF4-FFF2-40B4-BE49-F238E27FC236}">
                <a16:creationId xmlns:a16="http://schemas.microsoft.com/office/drawing/2014/main" id="{2BF0F1BC-0DA6-4055-81F7-E44D60E98116}"/>
              </a:ext>
            </a:extLst>
          </p:cNvPr>
          <p:cNvPicPr>
            <a:picLocks noChangeAspect="1"/>
          </p:cNvPicPr>
          <p:nvPr/>
        </p:nvPicPr>
        <p:blipFill rotWithShape="1">
          <a:blip r:embed="rId4"/>
          <a:srcRect l="4969" t="52607" r="48291" b="8560"/>
          <a:stretch/>
        </p:blipFill>
        <p:spPr>
          <a:xfrm>
            <a:off x="1153713" y="2342558"/>
            <a:ext cx="6636606" cy="3019672"/>
          </a:xfrm>
          <a:prstGeom prst="rect">
            <a:avLst/>
          </a:prstGeom>
        </p:spPr>
      </p:pic>
      <p:sp>
        <p:nvSpPr>
          <p:cNvPr id="22" name="TextBox 21">
            <a:extLst>
              <a:ext uri="{FF2B5EF4-FFF2-40B4-BE49-F238E27FC236}">
                <a16:creationId xmlns:a16="http://schemas.microsoft.com/office/drawing/2014/main" id="{D45F4D52-2D27-4CD4-A438-A4F0D59B47F7}"/>
              </a:ext>
            </a:extLst>
          </p:cNvPr>
          <p:cNvSpPr txBox="1"/>
          <p:nvPr/>
        </p:nvSpPr>
        <p:spPr>
          <a:xfrm>
            <a:off x="293968" y="5635309"/>
            <a:ext cx="810799" cy="369332"/>
          </a:xfrm>
          <a:prstGeom prst="rect">
            <a:avLst/>
          </a:prstGeom>
          <a:noFill/>
        </p:spPr>
        <p:txBody>
          <a:bodyPr wrap="none" rtlCol="0">
            <a:spAutoFit/>
          </a:bodyPr>
          <a:lstStyle/>
          <a:p>
            <a:r>
              <a:rPr lang="en-US" b="1" dirty="0"/>
              <a:t>STEP 2</a:t>
            </a:r>
          </a:p>
        </p:txBody>
      </p:sp>
      <p:sp>
        <p:nvSpPr>
          <p:cNvPr id="23" name="Rectangle 22">
            <a:extLst>
              <a:ext uri="{FF2B5EF4-FFF2-40B4-BE49-F238E27FC236}">
                <a16:creationId xmlns:a16="http://schemas.microsoft.com/office/drawing/2014/main" id="{260A201A-4746-4D69-AFF4-5F6F52507875}"/>
              </a:ext>
            </a:extLst>
          </p:cNvPr>
          <p:cNvSpPr/>
          <p:nvPr/>
        </p:nvSpPr>
        <p:spPr>
          <a:xfrm>
            <a:off x="5793447" y="5684296"/>
            <a:ext cx="2202847" cy="923330"/>
          </a:xfrm>
          <a:prstGeom prst="rect">
            <a:avLst/>
          </a:prstGeom>
        </p:spPr>
        <p:txBody>
          <a:bodyPr wrap="none">
            <a:spAutoFit/>
          </a:bodyPr>
          <a:lstStyle/>
          <a:p>
            <a:r>
              <a:rPr lang="en-US" dirty="0" err="1"/>
              <a:t>make_Inwave_grd</a:t>
            </a:r>
            <a:r>
              <a:rPr lang="en-US" dirty="0"/>
              <a:t>=1;</a:t>
            </a:r>
          </a:p>
          <a:p>
            <a:r>
              <a:rPr lang="en-US" dirty="0" err="1"/>
              <a:t>make_Inwave_ini</a:t>
            </a:r>
            <a:r>
              <a:rPr lang="en-US" dirty="0"/>
              <a:t>=1;</a:t>
            </a:r>
          </a:p>
          <a:p>
            <a:r>
              <a:rPr lang="en-US" dirty="0" err="1"/>
              <a:t>make_Inwave_bry</a:t>
            </a:r>
            <a:r>
              <a:rPr lang="en-US" dirty="0"/>
              <a:t>=1;</a:t>
            </a:r>
          </a:p>
        </p:txBody>
      </p:sp>
      <p:sp>
        <p:nvSpPr>
          <p:cNvPr id="34" name="TextBox 107">
            <a:extLst>
              <a:ext uri="{FF2B5EF4-FFF2-40B4-BE49-F238E27FC236}">
                <a16:creationId xmlns:a16="http://schemas.microsoft.com/office/drawing/2014/main" id="{FC949595-C474-4984-B9AE-31A4532A9021}"/>
              </a:ext>
            </a:extLst>
          </p:cNvPr>
          <p:cNvSpPr txBox="1"/>
          <p:nvPr/>
        </p:nvSpPr>
        <p:spPr>
          <a:xfrm>
            <a:off x="1366662" y="5635309"/>
            <a:ext cx="4125104" cy="369332"/>
          </a:xfrm>
          <a:prstGeom prst="rect">
            <a:avLst/>
          </a:prstGeom>
          <a:noFill/>
        </p:spPr>
        <p:txBody>
          <a:bodyPr wrap="none" rtlCol="0">
            <a:spAutoFit/>
          </a:bodyPr>
          <a:lstStyle/>
          <a:p>
            <a:r>
              <a:rPr lang="en-US" dirty="0"/>
              <a:t>Edit and run  </a:t>
            </a:r>
            <a:r>
              <a:rPr lang="en-US" dirty="0" err="1"/>
              <a:t>InWave_shoreface_param.m</a:t>
            </a:r>
            <a:endParaRPr lang="en-US" dirty="0"/>
          </a:p>
        </p:txBody>
      </p:sp>
    </p:spTree>
    <p:extLst>
      <p:ext uri="{BB962C8B-B14F-4D97-AF65-F5344CB8AC3E}">
        <p14:creationId xmlns:p14="http://schemas.microsoft.com/office/powerpoint/2010/main" val="30993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2 Rectángulo"/>
          <p:cNvSpPr/>
          <p:nvPr/>
        </p:nvSpPr>
        <p:spPr>
          <a:xfrm>
            <a:off x="0" y="990600"/>
            <a:ext cx="9144000" cy="5867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3"/>
          <p:cNvSpPr>
            <a:spLocks noChangeArrowheads="1"/>
          </p:cNvSpPr>
          <p:nvPr/>
        </p:nvSpPr>
        <p:spPr bwMode="auto">
          <a:xfrm>
            <a:off x="285750" y="1603375"/>
            <a:ext cx="8515350" cy="257175"/>
          </a:xfrm>
          <a:prstGeom prst="rect">
            <a:avLst/>
          </a:prstGeom>
          <a:solidFill>
            <a:schemeClr val="accent1"/>
          </a:solidFill>
          <a:ln w="9525">
            <a:noFill/>
            <a:miter lim="800000"/>
            <a:headEnd/>
            <a:tailEnd/>
          </a:ln>
          <a:effectLst/>
        </p:spPr>
        <p:txBody>
          <a:bodyPr wrap="none" anchor="ctr"/>
          <a:lstStyle/>
          <a:p>
            <a:endParaRPr lang="en-US"/>
          </a:p>
        </p:txBody>
      </p:sp>
      <p:sp>
        <p:nvSpPr>
          <p:cNvPr id="7" name="Rectangle 4"/>
          <p:cNvSpPr>
            <a:spLocks noChangeArrowheads="1"/>
          </p:cNvSpPr>
          <p:nvPr/>
        </p:nvSpPr>
        <p:spPr bwMode="auto">
          <a:xfrm>
            <a:off x="304800" y="3076575"/>
            <a:ext cx="8524875" cy="704850"/>
          </a:xfrm>
          <a:prstGeom prst="rect">
            <a:avLst/>
          </a:prstGeom>
          <a:solidFill>
            <a:srgbClr val="3366FF"/>
          </a:solidFill>
          <a:ln w="9525">
            <a:noFill/>
            <a:miter lim="800000"/>
            <a:headEnd/>
            <a:tailEnd/>
          </a:ln>
          <a:effectLst/>
        </p:spPr>
        <p:txBody>
          <a:bodyPr wrap="none" anchor="ctr"/>
          <a:lstStyle/>
          <a:p>
            <a:pPr algn="ctr"/>
            <a:endParaRPr lang="en-US"/>
          </a:p>
        </p:txBody>
      </p:sp>
      <p:sp>
        <p:nvSpPr>
          <p:cNvPr id="8" name="Line 5"/>
          <p:cNvSpPr>
            <a:spLocks noChangeShapeType="1"/>
          </p:cNvSpPr>
          <p:nvPr/>
        </p:nvSpPr>
        <p:spPr bwMode="auto">
          <a:xfrm>
            <a:off x="787400" y="3267075"/>
            <a:ext cx="2990850" cy="0"/>
          </a:xfrm>
          <a:prstGeom prst="line">
            <a:avLst/>
          </a:prstGeom>
          <a:noFill/>
          <a:ln w="9525">
            <a:solidFill>
              <a:schemeClr val="tx1"/>
            </a:solidFill>
            <a:round/>
            <a:headEnd/>
            <a:tailEnd type="triangle" w="med" len="med"/>
          </a:ln>
          <a:effectLst/>
        </p:spPr>
        <p:txBody>
          <a:bodyPr/>
          <a:lstStyle/>
          <a:p>
            <a:endParaRPr lang="en-US"/>
          </a:p>
        </p:txBody>
      </p:sp>
      <p:sp>
        <p:nvSpPr>
          <p:cNvPr id="9" name="Line 6"/>
          <p:cNvSpPr>
            <a:spLocks noChangeShapeType="1"/>
          </p:cNvSpPr>
          <p:nvPr/>
        </p:nvSpPr>
        <p:spPr bwMode="auto">
          <a:xfrm flipH="1" flipV="1">
            <a:off x="3546475" y="3663950"/>
            <a:ext cx="50673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0" name="Line 7"/>
          <p:cNvSpPr>
            <a:spLocks noChangeShapeType="1"/>
          </p:cNvSpPr>
          <p:nvPr/>
        </p:nvSpPr>
        <p:spPr bwMode="auto">
          <a:xfrm flipH="1">
            <a:off x="304800" y="3660775"/>
            <a:ext cx="1304925"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1" name="Text Box 8"/>
          <p:cNvSpPr txBox="1">
            <a:spLocks noChangeArrowheads="1"/>
          </p:cNvSpPr>
          <p:nvPr/>
        </p:nvSpPr>
        <p:spPr bwMode="auto">
          <a:xfrm>
            <a:off x="1651000" y="3036888"/>
            <a:ext cx="1462088" cy="274637"/>
          </a:xfrm>
          <a:prstGeom prst="rect">
            <a:avLst/>
          </a:prstGeom>
          <a:noFill/>
          <a:ln w="9525">
            <a:noFill/>
            <a:miter lim="800000"/>
            <a:headEnd/>
            <a:tailEnd/>
          </a:ln>
          <a:effectLst/>
        </p:spPr>
        <p:txBody>
          <a:bodyPr wrap="none">
            <a:spAutoFit/>
          </a:bodyPr>
          <a:lstStyle/>
          <a:p>
            <a:r>
              <a:rPr lang="en-US" sz="1200" b="1">
                <a:solidFill>
                  <a:schemeClr val="bg1"/>
                </a:solidFill>
              </a:rPr>
              <a:t>Storms</a:t>
            </a:r>
            <a:r>
              <a:rPr lang="es-ES" sz="1200" b="1">
                <a:solidFill>
                  <a:schemeClr val="bg1"/>
                </a:solidFill>
              </a:rPr>
              <a:t>, tsunamis</a:t>
            </a:r>
          </a:p>
        </p:txBody>
      </p:sp>
      <p:sp>
        <p:nvSpPr>
          <p:cNvPr id="12" name="Text Box 9"/>
          <p:cNvSpPr txBox="1">
            <a:spLocks noChangeArrowheads="1"/>
          </p:cNvSpPr>
          <p:nvPr/>
        </p:nvSpPr>
        <p:spPr bwMode="auto">
          <a:xfrm>
            <a:off x="4505325" y="3405188"/>
            <a:ext cx="558800" cy="274637"/>
          </a:xfrm>
          <a:prstGeom prst="rect">
            <a:avLst/>
          </a:prstGeom>
          <a:noFill/>
          <a:ln w="9525">
            <a:noFill/>
            <a:miter lim="800000"/>
            <a:headEnd/>
            <a:tailEnd/>
          </a:ln>
          <a:effectLst/>
        </p:spPr>
        <p:txBody>
          <a:bodyPr wrap="none">
            <a:spAutoFit/>
          </a:bodyPr>
          <a:lstStyle/>
          <a:p>
            <a:r>
              <a:rPr lang="en-US" sz="1200" b="1">
                <a:solidFill>
                  <a:schemeClr val="bg1"/>
                </a:solidFill>
              </a:rPr>
              <a:t>Wind</a:t>
            </a:r>
          </a:p>
        </p:txBody>
      </p:sp>
      <p:sp>
        <p:nvSpPr>
          <p:cNvPr id="13" name="Text Box 10"/>
          <p:cNvSpPr txBox="1">
            <a:spLocks noChangeArrowheads="1"/>
          </p:cNvSpPr>
          <p:nvPr/>
        </p:nvSpPr>
        <p:spPr bwMode="auto">
          <a:xfrm>
            <a:off x="492125" y="3411538"/>
            <a:ext cx="966788" cy="274637"/>
          </a:xfrm>
          <a:prstGeom prst="rect">
            <a:avLst/>
          </a:prstGeom>
          <a:noFill/>
          <a:ln w="9525">
            <a:noFill/>
            <a:miter lim="800000"/>
            <a:headEnd/>
            <a:tailEnd/>
          </a:ln>
          <a:effectLst/>
        </p:spPr>
        <p:txBody>
          <a:bodyPr wrap="none">
            <a:spAutoFit/>
          </a:bodyPr>
          <a:lstStyle/>
          <a:p>
            <a:r>
              <a:rPr lang="es-ES" sz="1200" b="1">
                <a:solidFill>
                  <a:schemeClr val="bg1"/>
                </a:solidFill>
              </a:rPr>
              <a:t>Sun, </a:t>
            </a:r>
            <a:r>
              <a:rPr lang="en-US" sz="1200" b="1">
                <a:solidFill>
                  <a:schemeClr val="bg1"/>
                </a:solidFill>
              </a:rPr>
              <a:t>Moon</a:t>
            </a:r>
          </a:p>
        </p:txBody>
      </p:sp>
      <p:sp>
        <p:nvSpPr>
          <p:cNvPr id="14" name="Rectangle 11"/>
          <p:cNvSpPr>
            <a:spLocks noChangeArrowheads="1"/>
          </p:cNvSpPr>
          <p:nvPr/>
        </p:nvSpPr>
        <p:spPr bwMode="auto">
          <a:xfrm>
            <a:off x="276225" y="4021924"/>
            <a:ext cx="8524875" cy="704850"/>
          </a:xfrm>
          <a:prstGeom prst="rect">
            <a:avLst/>
          </a:prstGeom>
          <a:solidFill>
            <a:srgbClr val="FF9900"/>
          </a:solidFill>
          <a:ln w="9525">
            <a:noFill/>
            <a:miter lim="800000"/>
            <a:headEnd/>
            <a:tailEnd/>
          </a:ln>
          <a:effectLst/>
        </p:spPr>
        <p:txBody>
          <a:bodyPr wrap="none" anchor="ctr"/>
          <a:lstStyle/>
          <a:p>
            <a:pPr algn="ctr"/>
            <a:endParaRPr lang="en-US"/>
          </a:p>
        </p:txBody>
      </p:sp>
      <p:pic>
        <p:nvPicPr>
          <p:cNvPr id="15" name="Picture 12"/>
          <p:cNvPicPr>
            <a:picLocks noChangeAspect="1" noChangeArrowheads="1"/>
          </p:cNvPicPr>
          <p:nvPr/>
        </p:nvPicPr>
        <p:blipFill>
          <a:blip r:embed="rId3" cstate="print"/>
          <a:srcRect l="11275" t="87465" r="7664" b="7521"/>
          <a:stretch>
            <a:fillRect/>
          </a:stretch>
        </p:blipFill>
        <p:spPr bwMode="auto">
          <a:xfrm>
            <a:off x="179388" y="6164263"/>
            <a:ext cx="8748712" cy="361950"/>
          </a:xfrm>
          <a:prstGeom prst="rect">
            <a:avLst/>
          </a:prstGeom>
          <a:noFill/>
          <a:ln w="9525">
            <a:noFill/>
            <a:miter lim="800000"/>
            <a:headEnd/>
            <a:tailEnd/>
          </a:ln>
          <a:effectLst/>
        </p:spPr>
      </p:pic>
      <p:sp>
        <p:nvSpPr>
          <p:cNvPr id="16" name="Text Box 13"/>
          <p:cNvSpPr txBox="1">
            <a:spLocks noChangeArrowheads="1"/>
          </p:cNvSpPr>
          <p:nvPr/>
        </p:nvSpPr>
        <p:spPr bwMode="auto">
          <a:xfrm>
            <a:off x="3348038" y="6524625"/>
            <a:ext cx="2486025" cy="274638"/>
          </a:xfrm>
          <a:prstGeom prst="rect">
            <a:avLst/>
          </a:prstGeom>
          <a:noFill/>
          <a:ln w="9525">
            <a:noFill/>
            <a:miter lim="800000"/>
            <a:headEnd/>
            <a:tailEnd/>
          </a:ln>
          <a:effectLst/>
        </p:spPr>
        <p:txBody>
          <a:bodyPr wrap="none">
            <a:spAutoFit/>
          </a:bodyPr>
          <a:lstStyle/>
          <a:p>
            <a:r>
              <a:rPr lang="en-US" sz="1200" b="1"/>
              <a:t>Frequency  (Cycles per second)</a:t>
            </a:r>
          </a:p>
        </p:txBody>
      </p:sp>
      <p:sp>
        <p:nvSpPr>
          <p:cNvPr id="17" name="Freeform 14"/>
          <p:cNvSpPr>
            <a:spLocks/>
          </p:cNvSpPr>
          <p:nvPr/>
        </p:nvSpPr>
        <p:spPr bwMode="auto">
          <a:xfrm>
            <a:off x="361950" y="4808538"/>
            <a:ext cx="8305800" cy="1419225"/>
          </a:xfrm>
          <a:custGeom>
            <a:avLst/>
            <a:gdLst/>
            <a:ahLst/>
            <a:cxnLst>
              <a:cxn ang="0">
                <a:pos x="0" y="981"/>
              </a:cxn>
              <a:cxn ang="0">
                <a:pos x="324" y="975"/>
              </a:cxn>
              <a:cxn ang="0">
                <a:pos x="546" y="945"/>
              </a:cxn>
              <a:cxn ang="0">
                <a:pos x="726" y="969"/>
              </a:cxn>
              <a:cxn ang="0">
                <a:pos x="996" y="945"/>
              </a:cxn>
              <a:cxn ang="0">
                <a:pos x="1362" y="699"/>
              </a:cxn>
              <a:cxn ang="0">
                <a:pos x="1464" y="639"/>
              </a:cxn>
              <a:cxn ang="0">
                <a:pos x="1578" y="651"/>
              </a:cxn>
              <a:cxn ang="0">
                <a:pos x="1680" y="699"/>
              </a:cxn>
              <a:cxn ang="0">
                <a:pos x="1764" y="717"/>
              </a:cxn>
              <a:cxn ang="0">
                <a:pos x="2004" y="723"/>
              </a:cxn>
              <a:cxn ang="0">
                <a:pos x="2190" y="549"/>
              </a:cxn>
              <a:cxn ang="0">
                <a:pos x="2244" y="507"/>
              </a:cxn>
              <a:cxn ang="0">
                <a:pos x="2322" y="501"/>
              </a:cxn>
              <a:cxn ang="0">
                <a:pos x="2382" y="525"/>
              </a:cxn>
              <a:cxn ang="0">
                <a:pos x="2490" y="585"/>
              </a:cxn>
              <a:cxn ang="0">
                <a:pos x="2580" y="597"/>
              </a:cxn>
              <a:cxn ang="0">
                <a:pos x="2718" y="375"/>
              </a:cxn>
              <a:cxn ang="0">
                <a:pos x="2778" y="201"/>
              </a:cxn>
              <a:cxn ang="0">
                <a:pos x="2814" y="81"/>
              </a:cxn>
              <a:cxn ang="0">
                <a:pos x="2844" y="33"/>
              </a:cxn>
              <a:cxn ang="0">
                <a:pos x="2904" y="9"/>
              </a:cxn>
              <a:cxn ang="0">
                <a:pos x="2958" y="87"/>
              </a:cxn>
              <a:cxn ang="0">
                <a:pos x="3054" y="315"/>
              </a:cxn>
              <a:cxn ang="0">
                <a:pos x="3264" y="561"/>
              </a:cxn>
              <a:cxn ang="0">
                <a:pos x="3642" y="741"/>
              </a:cxn>
              <a:cxn ang="0">
                <a:pos x="3888" y="675"/>
              </a:cxn>
              <a:cxn ang="0">
                <a:pos x="4116" y="597"/>
              </a:cxn>
              <a:cxn ang="0">
                <a:pos x="4440" y="891"/>
              </a:cxn>
              <a:cxn ang="0">
                <a:pos x="5232" y="975"/>
              </a:cxn>
            </a:cxnLst>
            <a:rect l="0" t="0" r="r" b="b"/>
            <a:pathLst>
              <a:path w="5232" h="990">
                <a:moveTo>
                  <a:pt x="0" y="981"/>
                </a:moveTo>
                <a:cubicBezTo>
                  <a:pt x="116" y="981"/>
                  <a:pt x="233" y="981"/>
                  <a:pt x="324" y="975"/>
                </a:cubicBezTo>
                <a:cubicBezTo>
                  <a:pt x="415" y="969"/>
                  <a:pt x="479" y="946"/>
                  <a:pt x="546" y="945"/>
                </a:cubicBezTo>
                <a:cubicBezTo>
                  <a:pt x="613" y="944"/>
                  <a:pt x="651" y="969"/>
                  <a:pt x="726" y="969"/>
                </a:cubicBezTo>
                <a:cubicBezTo>
                  <a:pt x="801" y="969"/>
                  <a:pt x="890" y="990"/>
                  <a:pt x="996" y="945"/>
                </a:cubicBezTo>
                <a:cubicBezTo>
                  <a:pt x="1102" y="900"/>
                  <a:pt x="1284" y="750"/>
                  <a:pt x="1362" y="699"/>
                </a:cubicBezTo>
                <a:cubicBezTo>
                  <a:pt x="1440" y="648"/>
                  <a:pt x="1428" y="647"/>
                  <a:pt x="1464" y="639"/>
                </a:cubicBezTo>
                <a:cubicBezTo>
                  <a:pt x="1500" y="631"/>
                  <a:pt x="1542" y="641"/>
                  <a:pt x="1578" y="651"/>
                </a:cubicBezTo>
                <a:cubicBezTo>
                  <a:pt x="1614" y="661"/>
                  <a:pt x="1649" y="688"/>
                  <a:pt x="1680" y="699"/>
                </a:cubicBezTo>
                <a:cubicBezTo>
                  <a:pt x="1711" y="710"/>
                  <a:pt x="1710" y="713"/>
                  <a:pt x="1764" y="717"/>
                </a:cubicBezTo>
                <a:cubicBezTo>
                  <a:pt x="1818" y="721"/>
                  <a:pt x="1933" y="751"/>
                  <a:pt x="2004" y="723"/>
                </a:cubicBezTo>
                <a:cubicBezTo>
                  <a:pt x="2075" y="695"/>
                  <a:pt x="2150" y="585"/>
                  <a:pt x="2190" y="549"/>
                </a:cubicBezTo>
                <a:cubicBezTo>
                  <a:pt x="2230" y="513"/>
                  <a:pt x="2222" y="515"/>
                  <a:pt x="2244" y="507"/>
                </a:cubicBezTo>
                <a:cubicBezTo>
                  <a:pt x="2266" y="499"/>
                  <a:pt x="2299" y="498"/>
                  <a:pt x="2322" y="501"/>
                </a:cubicBezTo>
                <a:cubicBezTo>
                  <a:pt x="2345" y="504"/>
                  <a:pt x="2354" y="511"/>
                  <a:pt x="2382" y="525"/>
                </a:cubicBezTo>
                <a:cubicBezTo>
                  <a:pt x="2410" y="539"/>
                  <a:pt x="2457" y="573"/>
                  <a:pt x="2490" y="585"/>
                </a:cubicBezTo>
                <a:cubicBezTo>
                  <a:pt x="2523" y="597"/>
                  <a:pt x="2542" y="632"/>
                  <a:pt x="2580" y="597"/>
                </a:cubicBezTo>
                <a:cubicBezTo>
                  <a:pt x="2618" y="562"/>
                  <a:pt x="2685" y="441"/>
                  <a:pt x="2718" y="375"/>
                </a:cubicBezTo>
                <a:cubicBezTo>
                  <a:pt x="2751" y="309"/>
                  <a:pt x="2762" y="250"/>
                  <a:pt x="2778" y="201"/>
                </a:cubicBezTo>
                <a:cubicBezTo>
                  <a:pt x="2794" y="152"/>
                  <a:pt x="2803" y="109"/>
                  <a:pt x="2814" y="81"/>
                </a:cubicBezTo>
                <a:cubicBezTo>
                  <a:pt x="2825" y="53"/>
                  <a:pt x="2829" y="45"/>
                  <a:pt x="2844" y="33"/>
                </a:cubicBezTo>
                <a:cubicBezTo>
                  <a:pt x="2859" y="21"/>
                  <a:pt x="2885" y="0"/>
                  <a:pt x="2904" y="9"/>
                </a:cubicBezTo>
                <a:cubicBezTo>
                  <a:pt x="2923" y="18"/>
                  <a:pt x="2933" y="36"/>
                  <a:pt x="2958" y="87"/>
                </a:cubicBezTo>
                <a:cubicBezTo>
                  <a:pt x="2983" y="138"/>
                  <a:pt x="3003" y="236"/>
                  <a:pt x="3054" y="315"/>
                </a:cubicBezTo>
                <a:cubicBezTo>
                  <a:pt x="3105" y="394"/>
                  <a:pt x="3166" y="490"/>
                  <a:pt x="3264" y="561"/>
                </a:cubicBezTo>
                <a:cubicBezTo>
                  <a:pt x="3362" y="632"/>
                  <a:pt x="3538" y="722"/>
                  <a:pt x="3642" y="741"/>
                </a:cubicBezTo>
                <a:cubicBezTo>
                  <a:pt x="3746" y="760"/>
                  <a:pt x="3809" y="699"/>
                  <a:pt x="3888" y="675"/>
                </a:cubicBezTo>
                <a:cubicBezTo>
                  <a:pt x="3967" y="651"/>
                  <a:pt x="4024" y="561"/>
                  <a:pt x="4116" y="597"/>
                </a:cubicBezTo>
                <a:cubicBezTo>
                  <a:pt x="4208" y="633"/>
                  <a:pt x="4254" y="828"/>
                  <a:pt x="4440" y="891"/>
                </a:cubicBezTo>
                <a:cubicBezTo>
                  <a:pt x="4626" y="954"/>
                  <a:pt x="5067" y="958"/>
                  <a:pt x="5232" y="975"/>
                </a:cubicBezTo>
              </a:path>
            </a:pathLst>
          </a:custGeom>
          <a:noFill/>
          <a:ln w="25400">
            <a:solidFill>
              <a:srgbClr val="FF0000"/>
            </a:solidFill>
            <a:round/>
            <a:headEnd/>
            <a:tailEnd/>
          </a:ln>
          <a:effectLst/>
        </p:spPr>
        <p:txBody>
          <a:bodyPr/>
          <a:lstStyle/>
          <a:p>
            <a:endParaRPr lang="en-US"/>
          </a:p>
        </p:txBody>
      </p:sp>
      <p:sp>
        <p:nvSpPr>
          <p:cNvPr id="18" name="Line 15"/>
          <p:cNvSpPr>
            <a:spLocks noChangeShapeType="1"/>
          </p:cNvSpPr>
          <p:nvPr/>
        </p:nvSpPr>
        <p:spPr bwMode="auto">
          <a:xfrm flipV="1">
            <a:off x="1331913" y="1844675"/>
            <a:ext cx="0" cy="4391025"/>
          </a:xfrm>
          <a:prstGeom prst="line">
            <a:avLst/>
          </a:prstGeom>
          <a:noFill/>
          <a:ln w="15875">
            <a:solidFill>
              <a:srgbClr val="99CC00"/>
            </a:solidFill>
            <a:prstDash val="dash"/>
            <a:round/>
            <a:headEnd/>
            <a:tailEnd/>
          </a:ln>
          <a:effectLst/>
        </p:spPr>
        <p:txBody>
          <a:bodyPr/>
          <a:lstStyle/>
          <a:p>
            <a:endParaRPr lang="en-US"/>
          </a:p>
        </p:txBody>
      </p:sp>
      <p:sp>
        <p:nvSpPr>
          <p:cNvPr id="19" name="Line 16"/>
          <p:cNvSpPr>
            <a:spLocks noChangeShapeType="1"/>
          </p:cNvSpPr>
          <p:nvPr/>
        </p:nvSpPr>
        <p:spPr bwMode="auto">
          <a:xfrm flipV="1">
            <a:off x="1644650" y="1838325"/>
            <a:ext cx="0" cy="4391025"/>
          </a:xfrm>
          <a:prstGeom prst="line">
            <a:avLst/>
          </a:prstGeom>
          <a:noFill/>
          <a:ln w="15875">
            <a:solidFill>
              <a:srgbClr val="99CC00"/>
            </a:solidFill>
            <a:prstDash val="dash"/>
            <a:round/>
            <a:headEnd/>
            <a:tailEnd/>
          </a:ln>
          <a:effectLst/>
        </p:spPr>
        <p:txBody>
          <a:bodyPr/>
          <a:lstStyle/>
          <a:p>
            <a:endParaRPr lang="en-US"/>
          </a:p>
        </p:txBody>
      </p:sp>
      <p:sp>
        <p:nvSpPr>
          <p:cNvPr id="20" name="Line 17"/>
          <p:cNvSpPr>
            <a:spLocks noChangeShapeType="1"/>
          </p:cNvSpPr>
          <p:nvPr/>
        </p:nvSpPr>
        <p:spPr bwMode="auto">
          <a:xfrm flipV="1">
            <a:off x="3584575" y="1863725"/>
            <a:ext cx="0" cy="4391025"/>
          </a:xfrm>
          <a:prstGeom prst="line">
            <a:avLst/>
          </a:prstGeom>
          <a:noFill/>
          <a:ln w="15875">
            <a:solidFill>
              <a:srgbClr val="99CC00"/>
            </a:solidFill>
            <a:prstDash val="dash"/>
            <a:round/>
            <a:headEnd/>
            <a:tailEnd/>
          </a:ln>
          <a:effectLst/>
        </p:spPr>
        <p:txBody>
          <a:bodyPr/>
          <a:lstStyle/>
          <a:p>
            <a:endParaRPr lang="en-US"/>
          </a:p>
        </p:txBody>
      </p:sp>
      <p:sp>
        <p:nvSpPr>
          <p:cNvPr id="21" name="Line 18"/>
          <p:cNvSpPr>
            <a:spLocks noChangeShapeType="1"/>
          </p:cNvSpPr>
          <p:nvPr/>
        </p:nvSpPr>
        <p:spPr bwMode="auto">
          <a:xfrm flipV="1">
            <a:off x="4572000" y="1879600"/>
            <a:ext cx="0" cy="4391025"/>
          </a:xfrm>
          <a:prstGeom prst="line">
            <a:avLst/>
          </a:prstGeom>
          <a:noFill/>
          <a:ln w="15875">
            <a:solidFill>
              <a:srgbClr val="99CC00"/>
            </a:solidFill>
            <a:prstDash val="dash"/>
            <a:round/>
            <a:headEnd/>
            <a:tailEnd/>
          </a:ln>
          <a:effectLst/>
        </p:spPr>
        <p:txBody>
          <a:bodyPr/>
          <a:lstStyle/>
          <a:p>
            <a:endParaRPr lang="en-US"/>
          </a:p>
        </p:txBody>
      </p:sp>
      <p:sp>
        <p:nvSpPr>
          <p:cNvPr id="22" name="Line 19"/>
          <p:cNvSpPr>
            <a:spLocks noChangeShapeType="1"/>
          </p:cNvSpPr>
          <p:nvPr/>
        </p:nvSpPr>
        <p:spPr bwMode="auto">
          <a:xfrm flipV="1">
            <a:off x="5930900" y="1857375"/>
            <a:ext cx="0" cy="4391025"/>
          </a:xfrm>
          <a:prstGeom prst="line">
            <a:avLst/>
          </a:prstGeom>
          <a:noFill/>
          <a:ln w="15875">
            <a:solidFill>
              <a:srgbClr val="99CC00"/>
            </a:solidFill>
            <a:prstDash val="dash"/>
            <a:round/>
            <a:headEnd/>
            <a:tailEnd/>
          </a:ln>
          <a:effectLst/>
        </p:spPr>
        <p:txBody>
          <a:bodyPr/>
          <a:lstStyle/>
          <a:p>
            <a:endParaRPr lang="en-US"/>
          </a:p>
        </p:txBody>
      </p:sp>
      <p:sp>
        <p:nvSpPr>
          <p:cNvPr id="23" name="Line 20"/>
          <p:cNvSpPr>
            <a:spLocks noChangeShapeType="1"/>
          </p:cNvSpPr>
          <p:nvPr/>
        </p:nvSpPr>
        <p:spPr bwMode="auto">
          <a:xfrm flipV="1">
            <a:off x="6870700" y="1882775"/>
            <a:ext cx="0" cy="4391025"/>
          </a:xfrm>
          <a:prstGeom prst="line">
            <a:avLst/>
          </a:prstGeom>
          <a:noFill/>
          <a:ln w="15875">
            <a:solidFill>
              <a:srgbClr val="99CC00"/>
            </a:solidFill>
            <a:prstDash val="dash"/>
            <a:round/>
            <a:headEnd/>
            <a:tailEnd/>
          </a:ln>
          <a:effectLst/>
        </p:spPr>
        <p:txBody>
          <a:bodyPr/>
          <a:lstStyle/>
          <a:p>
            <a:endParaRPr lang="en-US"/>
          </a:p>
        </p:txBody>
      </p:sp>
      <p:sp>
        <p:nvSpPr>
          <p:cNvPr id="24" name="Rectangle 21"/>
          <p:cNvSpPr>
            <a:spLocks noChangeArrowheads="1"/>
          </p:cNvSpPr>
          <p:nvPr/>
        </p:nvSpPr>
        <p:spPr bwMode="auto">
          <a:xfrm>
            <a:off x="1025525" y="1595438"/>
            <a:ext cx="428625" cy="244475"/>
          </a:xfrm>
          <a:prstGeom prst="rect">
            <a:avLst/>
          </a:prstGeom>
          <a:noFill/>
          <a:ln w="9525">
            <a:noFill/>
            <a:miter lim="800000"/>
            <a:headEnd/>
            <a:tailEnd/>
          </a:ln>
          <a:effectLst/>
        </p:spPr>
        <p:txBody>
          <a:bodyPr wrap="none">
            <a:spAutoFit/>
          </a:bodyPr>
          <a:lstStyle/>
          <a:p>
            <a:r>
              <a:rPr lang="es-ES" sz="1000"/>
              <a:t>24 h</a:t>
            </a:r>
          </a:p>
        </p:txBody>
      </p:sp>
      <p:sp>
        <p:nvSpPr>
          <p:cNvPr id="25" name="Rectangle 22"/>
          <p:cNvSpPr>
            <a:spLocks noChangeArrowheads="1"/>
          </p:cNvSpPr>
          <p:nvPr/>
        </p:nvSpPr>
        <p:spPr bwMode="auto">
          <a:xfrm>
            <a:off x="1612900" y="1592263"/>
            <a:ext cx="428625" cy="244475"/>
          </a:xfrm>
          <a:prstGeom prst="rect">
            <a:avLst/>
          </a:prstGeom>
          <a:noFill/>
          <a:ln w="9525">
            <a:noFill/>
            <a:miter lim="800000"/>
            <a:headEnd/>
            <a:tailEnd/>
          </a:ln>
          <a:effectLst/>
        </p:spPr>
        <p:txBody>
          <a:bodyPr wrap="none">
            <a:spAutoFit/>
          </a:bodyPr>
          <a:lstStyle/>
          <a:p>
            <a:r>
              <a:rPr lang="es-ES" sz="1000"/>
              <a:t>12 h</a:t>
            </a:r>
          </a:p>
        </p:txBody>
      </p:sp>
      <p:sp>
        <p:nvSpPr>
          <p:cNvPr id="26" name="Rectangle 23"/>
          <p:cNvSpPr>
            <a:spLocks noChangeArrowheads="1"/>
          </p:cNvSpPr>
          <p:nvPr/>
        </p:nvSpPr>
        <p:spPr bwMode="auto">
          <a:xfrm>
            <a:off x="3346450" y="1592263"/>
            <a:ext cx="493713" cy="244475"/>
          </a:xfrm>
          <a:prstGeom prst="rect">
            <a:avLst/>
          </a:prstGeom>
          <a:noFill/>
          <a:ln w="9525">
            <a:noFill/>
            <a:miter lim="800000"/>
            <a:headEnd/>
            <a:tailEnd/>
          </a:ln>
          <a:effectLst/>
        </p:spPr>
        <p:txBody>
          <a:bodyPr wrap="none">
            <a:spAutoFit/>
          </a:bodyPr>
          <a:lstStyle/>
          <a:p>
            <a:r>
              <a:rPr lang="es-ES" sz="1000"/>
              <a:t>5 min</a:t>
            </a:r>
          </a:p>
        </p:txBody>
      </p:sp>
      <p:sp>
        <p:nvSpPr>
          <p:cNvPr id="27" name="Rectangle 24"/>
          <p:cNvSpPr>
            <a:spLocks noChangeArrowheads="1"/>
          </p:cNvSpPr>
          <p:nvPr/>
        </p:nvSpPr>
        <p:spPr bwMode="auto">
          <a:xfrm>
            <a:off x="4375150" y="1601788"/>
            <a:ext cx="422275" cy="244475"/>
          </a:xfrm>
          <a:prstGeom prst="rect">
            <a:avLst/>
          </a:prstGeom>
          <a:noFill/>
          <a:ln w="9525">
            <a:noFill/>
            <a:miter lim="800000"/>
            <a:headEnd/>
            <a:tailEnd/>
          </a:ln>
          <a:effectLst/>
        </p:spPr>
        <p:txBody>
          <a:bodyPr wrap="none">
            <a:spAutoFit/>
          </a:bodyPr>
          <a:lstStyle/>
          <a:p>
            <a:r>
              <a:rPr lang="es-ES" sz="1000"/>
              <a:t>30 s</a:t>
            </a:r>
          </a:p>
        </p:txBody>
      </p:sp>
      <p:sp>
        <p:nvSpPr>
          <p:cNvPr id="28" name="Rectangle 25"/>
          <p:cNvSpPr>
            <a:spLocks noChangeArrowheads="1"/>
          </p:cNvSpPr>
          <p:nvPr/>
        </p:nvSpPr>
        <p:spPr bwMode="auto">
          <a:xfrm>
            <a:off x="5737225" y="1611313"/>
            <a:ext cx="352425" cy="244475"/>
          </a:xfrm>
          <a:prstGeom prst="rect">
            <a:avLst/>
          </a:prstGeom>
          <a:noFill/>
          <a:ln w="9525">
            <a:noFill/>
            <a:miter lim="800000"/>
            <a:headEnd/>
            <a:tailEnd/>
          </a:ln>
          <a:effectLst/>
        </p:spPr>
        <p:txBody>
          <a:bodyPr wrap="none">
            <a:spAutoFit/>
          </a:bodyPr>
          <a:lstStyle/>
          <a:p>
            <a:r>
              <a:rPr lang="es-ES" sz="1000"/>
              <a:t>1 s</a:t>
            </a:r>
          </a:p>
        </p:txBody>
      </p:sp>
      <p:sp>
        <p:nvSpPr>
          <p:cNvPr id="29" name="Rectangle 26"/>
          <p:cNvSpPr>
            <a:spLocks noChangeArrowheads="1"/>
          </p:cNvSpPr>
          <p:nvPr/>
        </p:nvSpPr>
        <p:spPr bwMode="auto">
          <a:xfrm>
            <a:off x="6670675" y="1592263"/>
            <a:ext cx="457200" cy="244475"/>
          </a:xfrm>
          <a:prstGeom prst="rect">
            <a:avLst/>
          </a:prstGeom>
          <a:noFill/>
          <a:ln w="9525">
            <a:noFill/>
            <a:miter lim="800000"/>
            <a:headEnd/>
            <a:tailEnd/>
          </a:ln>
          <a:effectLst/>
        </p:spPr>
        <p:txBody>
          <a:bodyPr wrap="none">
            <a:spAutoFit/>
          </a:bodyPr>
          <a:lstStyle/>
          <a:p>
            <a:r>
              <a:rPr lang="es-ES" sz="1000"/>
              <a:t>0.1 s</a:t>
            </a:r>
          </a:p>
        </p:txBody>
      </p:sp>
      <p:sp>
        <p:nvSpPr>
          <p:cNvPr id="30" name="Line 27"/>
          <p:cNvSpPr>
            <a:spLocks noChangeShapeType="1"/>
          </p:cNvSpPr>
          <p:nvPr/>
        </p:nvSpPr>
        <p:spPr bwMode="auto">
          <a:xfrm flipH="1">
            <a:off x="3581400" y="1393825"/>
            <a:ext cx="3810000" cy="0"/>
          </a:xfrm>
          <a:prstGeom prst="line">
            <a:avLst/>
          </a:prstGeom>
          <a:noFill/>
          <a:ln w="9525">
            <a:solidFill>
              <a:schemeClr val="tx1"/>
            </a:solidFill>
            <a:round/>
            <a:headEnd/>
            <a:tailEnd type="triangle" w="med" len="med"/>
          </a:ln>
          <a:effectLst/>
        </p:spPr>
        <p:txBody>
          <a:bodyPr/>
          <a:lstStyle/>
          <a:p>
            <a:endParaRPr lang="en-US"/>
          </a:p>
        </p:txBody>
      </p:sp>
      <p:sp>
        <p:nvSpPr>
          <p:cNvPr id="31" name="Line 28"/>
          <p:cNvSpPr>
            <a:spLocks noChangeShapeType="1"/>
          </p:cNvSpPr>
          <p:nvPr/>
        </p:nvSpPr>
        <p:spPr bwMode="auto">
          <a:xfrm>
            <a:off x="920750" y="1400175"/>
            <a:ext cx="2657475" cy="0"/>
          </a:xfrm>
          <a:prstGeom prst="line">
            <a:avLst/>
          </a:prstGeom>
          <a:noFill/>
          <a:ln w="9525">
            <a:solidFill>
              <a:schemeClr val="tx1"/>
            </a:solidFill>
            <a:round/>
            <a:headEnd/>
            <a:tailEnd type="triangle" w="med" len="med"/>
          </a:ln>
          <a:effectLst/>
        </p:spPr>
        <p:txBody>
          <a:bodyPr/>
          <a:lstStyle/>
          <a:p>
            <a:endParaRPr lang="en-US"/>
          </a:p>
        </p:txBody>
      </p:sp>
      <p:sp>
        <p:nvSpPr>
          <p:cNvPr id="32" name="Text Box 29"/>
          <p:cNvSpPr txBox="1">
            <a:spLocks noChangeArrowheads="1"/>
          </p:cNvSpPr>
          <p:nvPr/>
        </p:nvSpPr>
        <p:spPr bwMode="auto">
          <a:xfrm>
            <a:off x="1382116" y="1097161"/>
            <a:ext cx="1746568" cy="307777"/>
          </a:xfrm>
          <a:prstGeom prst="rect">
            <a:avLst/>
          </a:prstGeom>
          <a:noFill/>
          <a:ln w="9525">
            <a:noFill/>
            <a:miter lim="800000"/>
            <a:headEnd/>
            <a:tailEnd/>
          </a:ln>
          <a:effectLst/>
        </p:spPr>
        <p:txBody>
          <a:bodyPr wrap="none">
            <a:spAutoFit/>
          </a:bodyPr>
          <a:lstStyle/>
          <a:p>
            <a:r>
              <a:rPr lang="en-US" sz="1400" b="1" dirty="0">
                <a:solidFill>
                  <a:schemeClr val="accent2"/>
                </a:solidFill>
              </a:rPr>
              <a:t>Shallow water waves</a:t>
            </a:r>
          </a:p>
        </p:txBody>
      </p:sp>
      <p:sp>
        <p:nvSpPr>
          <p:cNvPr id="33" name="Text Box 30"/>
          <p:cNvSpPr txBox="1">
            <a:spLocks noChangeArrowheads="1"/>
          </p:cNvSpPr>
          <p:nvPr/>
        </p:nvSpPr>
        <p:spPr bwMode="auto">
          <a:xfrm>
            <a:off x="3848100" y="1125538"/>
            <a:ext cx="2861296" cy="307777"/>
          </a:xfrm>
          <a:prstGeom prst="rect">
            <a:avLst/>
          </a:prstGeom>
          <a:noFill/>
          <a:ln w="9525">
            <a:noFill/>
            <a:miter lim="800000"/>
            <a:headEnd/>
            <a:tailEnd/>
          </a:ln>
          <a:effectLst/>
        </p:spPr>
        <p:txBody>
          <a:bodyPr wrap="none">
            <a:spAutoFit/>
          </a:bodyPr>
          <a:lstStyle/>
          <a:p>
            <a:r>
              <a:rPr lang="en-US" sz="1400" b="1" dirty="0">
                <a:solidFill>
                  <a:schemeClr val="accent2"/>
                </a:solidFill>
              </a:rPr>
              <a:t>Intermediate and deep water waves</a:t>
            </a:r>
          </a:p>
        </p:txBody>
      </p:sp>
      <p:sp>
        <p:nvSpPr>
          <p:cNvPr id="34" name="Line 31"/>
          <p:cNvSpPr>
            <a:spLocks noChangeShapeType="1"/>
          </p:cNvSpPr>
          <p:nvPr/>
        </p:nvSpPr>
        <p:spPr bwMode="auto">
          <a:xfrm>
            <a:off x="1076325" y="4251325"/>
            <a:ext cx="2657475" cy="0"/>
          </a:xfrm>
          <a:prstGeom prst="line">
            <a:avLst/>
          </a:prstGeom>
          <a:noFill/>
          <a:ln w="9525">
            <a:solidFill>
              <a:schemeClr val="tx1"/>
            </a:solidFill>
            <a:round/>
            <a:headEnd/>
            <a:tailEnd type="triangle" w="med" len="med"/>
          </a:ln>
          <a:effectLst/>
        </p:spPr>
        <p:txBody>
          <a:bodyPr/>
          <a:lstStyle/>
          <a:p>
            <a:endParaRPr lang="en-US"/>
          </a:p>
        </p:txBody>
      </p:sp>
      <p:sp>
        <p:nvSpPr>
          <p:cNvPr id="35" name="Line 32"/>
          <p:cNvSpPr>
            <a:spLocks noChangeShapeType="1"/>
          </p:cNvSpPr>
          <p:nvPr/>
        </p:nvSpPr>
        <p:spPr bwMode="auto">
          <a:xfrm flipH="1">
            <a:off x="2682875" y="4638675"/>
            <a:ext cx="436245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6" name="Line 33"/>
          <p:cNvSpPr>
            <a:spLocks noChangeShapeType="1"/>
          </p:cNvSpPr>
          <p:nvPr/>
        </p:nvSpPr>
        <p:spPr bwMode="auto">
          <a:xfrm flipH="1">
            <a:off x="6375400" y="4264025"/>
            <a:ext cx="219075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7" name="Text Box 34"/>
          <p:cNvSpPr txBox="1">
            <a:spLocks noChangeArrowheads="1"/>
          </p:cNvSpPr>
          <p:nvPr/>
        </p:nvSpPr>
        <p:spPr bwMode="auto">
          <a:xfrm>
            <a:off x="1654175" y="4040188"/>
            <a:ext cx="795338" cy="274637"/>
          </a:xfrm>
          <a:prstGeom prst="rect">
            <a:avLst/>
          </a:prstGeom>
          <a:noFill/>
          <a:ln w="9525">
            <a:noFill/>
            <a:miter lim="800000"/>
            <a:headEnd/>
            <a:tailEnd/>
          </a:ln>
          <a:effectLst/>
        </p:spPr>
        <p:txBody>
          <a:bodyPr wrap="none">
            <a:spAutoFit/>
          </a:bodyPr>
          <a:lstStyle/>
          <a:p>
            <a:r>
              <a:rPr lang="es-ES" sz="1200" b="1">
                <a:solidFill>
                  <a:schemeClr val="bg1"/>
                </a:solidFill>
              </a:rPr>
              <a:t> Coriolis</a:t>
            </a:r>
          </a:p>
        </p:txBody>
      </p:sp>
      <p:sp>
        <p:nvSpPr>
          <p:cNvPr id="38" name="Text Box 35"/>
          <p:cNvSpPr txBox="1">
            <a:spLocks noChangeArrowheads="1"/>
          </p:cNvSpPr>
          <p:nvPr/>
        </p:nvSpPr>
        <p:spPr bwMode="auto">
          <a:xfrm>
            <a:off x="4508500" y="4389438"/>
            <a:ext cx="708025" cy="274637"/>
          </a:xfrm>
          <a:prstGeom prst="rect">
            <a:avLst/>
          </a:prstGeom>
          <a:noFill/>
          <a:ln w="9525">
            <a:noFill/>
            <a:miter lim="800000"/>
            <a:headEnd/>
            <a:tailEnd/>
          </a:ln>
          <a:effectLst/>
        </p:spPr>
        <p:txBody>
          <a:bodyPr wrap="none">
            <a:spAutoFit/>
          </a:bodyPr>
          <a:lstStyle/>
          <a:p>
            <a:r>
              <a:rPr lang="es-ES" sz="1200" b="1">
                <a:solidFill>
                  <a:schemeClr val="bg1"/>
                </a:solidFill>
              </a:rPr>
              <a:t>Gravity</a:t>
            </a:r>
          </a:p>
        </p:txBody>
      </p:sp>
      <p:sp>
        <p:nvSpPr>
          <p:cNvPr id="39" name="Text Box 36"/>
          <p:cNvSpPr txBox="1">
            <a:spLocks noChangeArrowheads="1"/>
          </p:cNvSpPr>
          <p:nvPr/>
        </p:nvSpPr>
        <p:spPr bwMode="auto">
          <a:xfrm>
            <a:off x="6619875" y="4043363"/>
            <a:ext cx="1370013" cy="274637"/>
          </a:xfrm>
          <a:prstGeom prst="rect">
            <a:avLst/>
          </a:prstGeom>
          <a:noFill/>
          <a:ln w="9525">
            <a:noFill/>
            <a:miter lim="800000"/>
            <a:headEnd/>
            <a:tailEnd/>
          </a:ln>
          <a:effectLst/>
        </p:spPr>
        <p:txBody>
          <a:bodyPr wrap="none">
            <a:spAutoFit/>
          </a:bodyPr>
          <a:lstStyle/>
          <a:p>
            <a:r>
              <a:rPr lang="en-US" sz="1200" b="1">
                <a:solidFill>
                  <a:schemeClr val="bg1"/>
                </a:solidFill>
              </a:rPr>
              <a:t>Surface Tension</a:t>
            </a:r>
          </a:p>
        </p:txBody>
      </p:sp>
      <p:sp>
        <p:nvSpPr>
          <p:cNvPr id="40" name="Text Box 37"/>
          <p:cNvSpPr txBox="1">
            <a:spLocks noChangeArrowheads="1"/>
          </p:cNvSpPr>
          <p:nvPr/>
        </p:nvSpPr>
        <p:spPr bwMode="auto">
          <a:xfrm>
            <a:off x="249238" y="4690274"/>
            <a:ext cx="1303338" cy="304800"/>
          </a:xfrm>
          <a:prstGeom prst="rect">
            <a:avLst/>
          </a:prstGeom>
          <a:noFill/>
          <a:ln w="9525">
            <a:noFill/>
            <a:miter lim="800000"/>
            <a:headEnd/>
            <a:tailEnd/>
          </a:ln>
          <a:effectLst/>
        </p:spPr>
        <p:txBody>
          <a:bodyPr wrap="none">
            <a:spAutoFit/>
          </a:bodyPr>
          <a:lstStyle/>
          <a:p>
            <a:r>
              <a:rPr lang="en-US" sz="1400" b="1" dirty="0">
                <a:solidFill>
                  <a:srgbClr val="FF9933"/>
                </a:solidFill>
                <a:latin typeface="Arial Narrow" pitchFamily="34" charset="0"/>
              </a:rPr>
              <a:t>Restoring Force</a:t>
            </a:r>
          </a:p>
        </p:txBody>
      </p:sp>
      <p:sp>
        <p:nvSpPr>
          <p:cNvPr id="41" name="Text Box 38"/>
          <p:cNvSpPr txBox="1">
            <a:spLocks noChangeArrowheads="1"/>
          </p:cNvSpPr>
          <p:nvPr/>
        </p:nvSpPr>
        <p:spPr bwMode="auto">
          <a:xfrm>
            <a:off x="268493" y="3733799"/>
            <a:ext cx="719138" cy="304800"/>
          </a:xfrm>
          <a:prstGeom prst="rect">
            <a:avLst/>
          </a:prstGeom>
          <a:noFill/>
          <a:ln w="9525">
            <a:noFill/>
            <a:miter lim="800000"/>
            <a:headEnd/>
            <a:tailEnd/>
          </a:ln>
          <a:effectLst/>
        </p:spPr>
        <p:txBody>
          <a:bodyPr wrap="none">
            <a:spAutoFit/>
          </a:bodyPr>
          <a:lstStyle/>
          <a:p>
            <a:r>
              <a:rPr lang="es-ES" sz="1400" b="1" dirty="0" err="1">
                <a:solidFill>
                  <a:srgbClr val="3333FF"/>
                </a:solidFill>
                <a:latin typeface="Arial Narrow" pitchFamily="34" charset="0"/>
              </a:rPr>
              <a:t>Forcing</a:t>
            </a:r>
            <a:endParaRPr lang="es-ES" sz="1400" b="1" dirty="0">
              <a:solidFill>
                <a:srgbClr val="3333FF"/>
              </a:solidFill>
              <a:latin typeface="Arial Narrow" pitchFamily="34" charset="0"/>
            </a:endParaRPr>
          </a:p>
        </p:txBody>
      </p:sp>
      <p:sp>
        <p:nvSpPr>
          <p:cNvPr id="42" name="Rectangle 39"/>
          <p:cNvSpPr>
            <a:spLocks noChangeArrowheads="1"/>
          </p:cNvSpPr>
          <p:nvPr/>
        </p:nvSpPr>
        <p:spPr bwMode="auto">
          <a:xfrm>
            <a:off x="279400" y="2111375"/>
            <a:ext cx="8524875" cy="704850"/>
          </a:xfrm>
          <a:prstGeom prst="rect">
            <a:avLst/>
          </a:prstGeom>
          <a:solidFill>
            <a:srgbClr val="008000"/>
          </a:solidFill>
          <a:ln w="9525">
            <a:noFill/>
            <a:miter lim="800000"/>
            <a:headEnd/>
            <a:tailEnd/>
          </a:ln>
          <a:effectLst/>
        </p:spPr>
        <p:txBody>
          <a:bodyPr wrap="none" anchor="ctr"/>
          <a:lstStyle/>
          <a:p>
            <a:pPr algn="ctr"/>
            <a:endParaRPr lang="en-US"/>
          </a:p>
        </p:txBody>
      </p:sp>
      <p:sp>
        <p:nvSpPr>
          <p:cNvPr id="43" name="Rectangle 40"/>
          <p:cNvSpPr>
            <a:spLocks noChangeArrowheads="1"/>
          </p:cNvSpPr>
          <p:nvPr/>
        </p:nvSpPr>
        <p:spPr bwMode="auto">
          <a:xfrm>
            <a:off x="1323975" y="2108200"/>
            <a:ext cx="2247900" cy="704850"/>
          </a:xfrm>
          <a:prstGeom prst="rect">
            <a:avLst/>
          </a:prstGeom>
          <a:solidFill>
            <a:srgbClr val="99CC00"/>
          </a:solidFill>
          <a:ln w="9525">
            <a:noFill/>
            <a:miter lim="800000"/>
            <a:headEnd/>
            <a:tailEnd/>
          </a:ln>
          <a:effectLst/>
        </p:spPr>
        <p:txBody>
          <a:bodyPr wrap="none" anchor="ctr"/>
          <a:lstStyle/>
          <a:p>
            <a:pPr algn="ctr"/>
            <a:endParaRPr lang="en-US"/>
          </a:p>
        </p:txBody>
      </p:sp>
      <p:sp>
        <p:nvSpPr>
          <p:cNvPr id="44" name="Rectangle 41"/>
          <p:cNvSpPr>
            <a:spLocks noChangeArrowheads="1"/>
          </p:cNvSpPr>
          <p:nvPr/>
        </p:nvSpPr>
        <p:spPr bwMode="auto">
          <a:xfrm>
            <a:off x="4578350" y="2105025"/>
            <a:ext cx="1333500" cy="704850"/>
          </a:xfrm>
          <a:prstGeom prst="rect">
            <a:avLst/>
          </a:prstGeom>
          <a:solidFill>
            <a:srgbClr val="99CC00"/>
          </a:solidFill>
          <a:ln w="9525">
            <a:noFill/>
            <a:miter lim="800000"/>
            <a:headEnd/>
            <a:tailEnd/>
          </a:ln>
          <a:effectLst/>
        </p:spPr>
        <p:txBody>
          <a:bodyPr wrap="none" anchor="ctr"/>
          <a:lstStyle/>
          <a:p>
            <a:pPr algn="ctr"/>
            <a:endParaRPr lang="en-US"/>
          </a:p>
        </p:txBody>
      </p:sp>
      <p:sp>
        <p:nvSpPr>
          <p:cNvPr id="45" name="Rectangle 42"/>
          <p:cNvSpPr>
            <a:spLocks noChangeArrowheads="1"/>
          </p:cNvSpPr>
          <p:nvPr/>
        </p:nvSpPr>
        <p:spPr bwMode="auto">
          <a:xfrm>
            <a:off x="6870700" y="2111375"/>
            <a:ext cx="1943100" cy="704850"/>
          </a:xfrm>
          <a:prstGeom prst="rect">
            <a:avLst/>
          </a:prstGeom>
          <a:solidFill>
            <a:srgbClr val="99CC00"/>
          </a:solidFill>
          <a:ln w="9525">
            <a:noFill/>
            <a:miter lim="800000"/>
            <a:headEnd/>
            <a:tailEnd/>
          </a:ln>
          <a:effectLst/>
        </p:spPr>
        <p:txBody>
          <a:bodyPr wrap="none" anchor="ctr"/>
          <a:lstStyle/>
          <a:p>
            <a:pPr algn="ctr"/>
            <a:endParaRPr lang="en-US"/>
          </a:p>
        </p:txBody>
      </p:sp>
      <p:sp>
        <p:nvSpPr>
          <p:cNvPr id="46" name="Text Box 43"/>
          <p:cNvSpPr txBox="1">
            <a:spLocks noChangeArrowheads="1"/>
          </p:cNvSpPr>
          <p:nvPr/>
        </p:nvSpPr>
        <p:spPr bwMode="auto">
          <a:xfrm>
            <a:off x="395288" y="2276475"/>
            <a:ext cx="1125537" cy="274638"/>
          </a:xfrm>
          <a:prstGeom prst="rect">
            <a:avLst/>
          </a:prstGeom>
          <a:noFill/>
          <a:ln w="9525">
            <a:noFill/>
            <a:miter lim="800000"/>
            <a:headEnd/>
            <a:tailEnd/>
          </a:ln>
          <a:effectLst/>
        </p:spPr>
        <p:txBody>
          <a:bodyPr>
            <a:spAutoFit/>
          </a:bodyPr>
          <a:lstStyle/>
          <a:p>
            <a:r>
              <a:rPr lang="en-US" sz="1200" b="1">
                <a:solidFill>
                  <a:schemeClr val="bg1"/>
                </a:solidFill>
              </a:rPr>
              <a:t>Tides</a:t>
            </a:r>
            <a:r>
              <a:rPr lang="es-ES" sz="1200" b="1">
                <a:solidFill>
                  <a:schemeClr val="bg1"/>
                </a:solidFill>
              </a:rPr>
              <a:t> </a:t>
            </a:r>
          </a:p>
        </p:txBody>
      </p:sp>
      <p:sp>
        <p:nvSpPr>
          <p:cNvPr id="47" name="Text Box 44"/>
          <p:cNvSpPr txBox="1">
            <a:spLocks noChangeArrowheads="1"/>
          </p:cNvSpPr>
          <p:nvPr/>
        </p:nvSpPr>
        <p:spPr bwMode="auto">
          <a:xfrm>
            <a:off x="1905000" y="2319338"/>
            <a:ext cx="1082675" cy="274637"/>
          </a:xfrm>
          <a:prstGeom prst="rect">
            <a:avLst/>
          </a:prstGeom>
          <a:noFill/>
          <a:ln w="9525">
            <a:noFill/>
            <a:miter lim="800000"/>
            <a:headEnd/>
            <a:tailEnd/>
          </a:ln>
          <a:effectLst/>
        </p:spPr>
        <p:txBody>
          <a:bodyPr wrap="none">
            <a:spAutoFit/>
          </a:bodyPr>
          <a:lstStyle/>
          <a:p>
            <a:r>
              <a:rPr lang="en-US" sz="1200" b="1">
                <a:solidFill>
                  <a:schemeClr val="bg1"/>
                </a:solidFill>
              </a:rPr>
              <a:t>Long Waves</a:t>
            </a:r>
          </a:p>
        </p:txBody>
      </p:sp>
      <p:sp>
        <p:nvSpPr>
          <p:cNvPr id="48" name="Text Box 45"/>
          <p:cNvSpPr txBox="1">
            <a:spLocks noChangeArrowheads="1"/>
          </p:cNvSpPr>
          <p:nvPr/>
        </p:nvSpPr>
        <p:spPr bwMode="auto">
          <a:xfrm>
            <a:off x="272453" y="2767807"/>
            <a:ext cx="1109663" cy="304800"/>
          </a:xfrm>
          <a:prstGeom prst="rect">
            <a:avLst/>
          </a:prstGeom>
          <a:noFill/>
          <a:ln w="9525">
            <a:noFill/>
            <a:miter lim="800000"/>
            <a:headEnd/>
            <a:tailEnd/>
          </a:ln>
          <a:effectLst/>
        </p:spPr>
        <p:txBody>
          <a:bodyPr wrap="none">
            <a:spAutoFit/>
          </a:bodyPr>
          <a:lstStyle/>
          <a:p>
            <a:r>
              <a:rPr lang="en-US" sz="1400" b="1" dirty="0">
                <a:solidFill>
                  <a:srgbClr val="006600"/>
                </a:solidFill>
                <a:latin typeface="Arial Narrow" pitchFamily="34" charset="0"/>
              </a:rPr>
              <a:t>Kind of Wave</a:t>
            </a:r>
          </a:p>
        </p:txBody>
      </p:sp>
      <p:sp>
        <p:nvSpPr>
          <p:cNvPr id="49" name="Text Box 46"/>
          <p:cNvSpPr txBox="1">
            <a:spLocks noChangeArrowheads="1"/>
          </p:cNvSpPr>
          <p:nvPr/>
        </p:nvSpPr>
        <p:spPr bwMode="auto">
          <a:xfrm>
            <a:off x="3502025" y="2163763"/>
            <a:ext cx="1162050" cy="457200"/>
          </a:xfrm>
          <a:prstGeom prst="rect">
            <a:avLst/>
          </a:prstGeom>
          <a:noFill/>
          <a:ln w="9525">
            <a:noFill/>
            <a:miter lim="800000"/>
            <a:headEnd/>
            <a:tailEnd/>
          </a:ln>
          <a:effectLst/>
        </p:spPr>
        <p:txBody>
          <a:bodyPr>
            <a:spAutoFit/>
          </a:bodyPr>
          <a:lstStyle/>
          <a:p>
            <a:pPr algn="ctr"/>
            <a:r>
              <a:rPr lang="en-US" sz="1200" b="1">
                <a:solidFill>
                  <a:schemeClr val="bg1"/>
                </a:solidFill>
                <a:latin typeface="Arial Narrow" pitchFamily="34" charset="0"/>
              </a:rPr>
              <a:t>Infra-gravity Waves</a:t>
            </a:r>
          </a:p>
        </p:txBody>
      </p:sp>
      <p:sp>
        <p:nvSpPr>
          <p:cNvPr id="50" name="Text Box 47"/>
          <p:cNvSpPr txBox="1">
            <a:spLocks noChangeArrowheads="1"/>
          </p:cNvSpPr>
          <p:nvPr/>
        </p:nvSpPr>
        <p:spPr bwMode="auto">
          <a:xfrm>
            <a:off x="4679950" y="2179638"/>
            <a:ext cx="1162050" cy="457200"/>
          </a:xfrm>
          <a:prstGeom prst="rect">
            <a:avLst/>
          </a:prstGeom>
          <a:noFill/>
          <a:ln w="9525">
            <a:noFill/>
            <a:miter lim="800000"/>
            <a:headEnd/>
            <a:tailEnd/>
          </a:ln>
          <a:effectLst/>
        </p:spPr>
        <p:txBody>
          <a:bodyPr>
            <a:spAutoFit/>
          </a:bodyPr>
          <a:lstStyle/>
          <a:p>
            <a:pPr algn="ctr"/>
            <a:r>
              <a:rPr lang="en-US" sz="1200" b="1">
                <a:solidFill>
                  <a:schemeClr val="bg1"/>
                </a:solidFill>
              </a:rPr>
              <a:t>Gravity Waves</a:t>
            </a:r>
          </a:p>
        </p:txBody>
      </p:sp>
      <p:sp>
        <p:nvSpPr>
          <p:cNvPr id="51" name="Text Box 48"/>
          <p:cNvSpPr txBox="1">
            <a:spLocks noChangeArrowheads="1"/>
          </p:cNvSpPr>
          <p:nvPr/>
        </p:nvSpPr>
        <p:spPr bwMode="auto">
          <a:xfrm>
            <a:off x="5791200" y="2185988"/>
            <a:ext cx="1162050" cy="457200"/>
          </a:xfrm>
          <a:prstGeom prst="rect">
            <a:avLst/>
          </a:prstGeom>
          <a:noFill/>
          <a:ln w="9525">
            <a:noFill/>
            <a:miter lim="800000"/>
            <a:headEnd/>
            <a:tailEnd/>
          </a:ln>
          <a:effectLst/>
        </p:spPr>
        <p:txBody>
          <a:bodyPr>
            <a:spAutoFit/>
          </a:bodyPr>
          <a:lstStyle/>
          <a:p>
            <a:pPr algn="ctr"/>
            <a:r>
              <a:rPr lang="en-US" sz="1200" b="1">
                <a:solidFill>
                  <a:schemeClr val="bg1"/>
                </a:solidFill>
                <a:latin typeface="Arial Narrow" pitchFamily="34" charset="0"/>
              </a:rPr>
              <a:t>Ultra-gravity Waves</a:t>
            </a:r>
          </a:p>
        </p:txBody>
      </p:sp>
      <p:sp>
        <p:nvSpPr>
          <p:cNvPr id="52" name="Text Box 49"/>
          <p:cNvSpPr txBox="1">
            <a:spLocks noChangeArrowheads="1"/>
          </p:cNvSpPr>
          <p:nvPr/>
        </p:nvSpPr>
        <p:spPr bwMode="auto">
          <a:xfrm>
            <a:off x="6962775" y="2309813"/>
            <a:ext cx="1685925" cy="274637"/>
          </a:xfrm>
          <a:prstGeom prst="rect">
            <a:avLst/>
          </a:prstGeom>
          <a:noFill/>
          <a:ln w="9525">
            <a:noFill/>
            <a:miter lim="800000"/>
            <a:headEnd/>
            <a:tailEnd/>
          </a:ln>
          <a:effectLst/>
        </p:spPr>
        <p:txBody>
          <a:bodyPr>
            <a:spAutoFit/>
          </a:bodyPr>
          <a:lstStyle/>
          <a:p>
            <a:pPr algn="ctr"/>
            <a:r>
              <a:rPr lang="en-US" sz="1200" b="1">
                <a:solidFill>
                  <a:schemeClr val="bg1"/>
                </a:solidFill>
              </a:rPr>
              <a:t>Capillarity Waves</a:t>
            </a:r>
          </a:p>
        </p:txBody>
      </p:sp>
      <p:sp>
        <p:nvSpPr>
          <p:cNvPr id="53" name="Text Box 50"/>
          <p:cNvSpPr txBox="1">
            <a:spLocks noChangeArrowheads="1"/>
          </p:cNvSpPr>
          <p:nvPr/>
        </p:nvSpPr>
        <p:spPr bwMode="auto">
          <a:xfrm>
            <a:off x="276464" y="1812924"/>
            <a:ext cx="638175" cy="304800"/>
          </a:xfrm>
          <a:prstGeom prst="rect">
            <a:avLst/>
          </a:prstGeom>
          <a:noFill/>
          <a:ln w="9525">
            <a:noFill/>
            <a:miter lim="800000"/>
            <a:headEnd/>
            <a:tailEnd/>
          </a:ln>
          <a:effectLst/>
        </p:spPr>
        <p:txBody>
          <a:bodyPr wrap="none">
            <a:spAutoFit/>
          </a:bodyPr>
          <a:lstStyle/>
          <a:p>
            <a:r>
              <a:rPr lang="en-US" sz="1400" b="1" dirty="0">
                <a:solidFill>
                  <a:srgbClr val="3333FF"/>
                </a:solidFill>
                <a:latin typeface="Arial Narrow" pitchFamily="34" charset="0"/>
              </a:rPr>
              <a:t>Period</a:t>
            </a:r>
          </a:p>
        </p:txBody>
      </p:sp>
      <p:sp>
        <p:nvSpPr>
          <p:cNvPr id="54" name="Line 51"/>
          <p:cNvSpPr>
            <a:spLocks noChangeShapeType="1"/>
          </p:cNvSpPr>
          <p:nvPr/>
        </p:nvSpPr>
        <p:spPr bwMode="auto">
          <a:xfrm flipV="1">
            <a:off x="371475" y="5108575"/>
            <a:ext cx="0" cy="1143000"/>
          </a:xfrm>
          <a:prstGeom prst="line">
            <a:avLst/>
          </a:prstGeom>
          <a:noFill/>
          <a:ln w="25400">
            <a:solidFill>
              <a:schemeClr val="tx1"/>
            </a:solidFill>
            <a:round/>
            <a:headEnd/>
            <a:tailEnd type="triangle" w="med" len="med"/>
          </a:ln>
          <a:effectLst/>
        </p:spPr>
        <p:txBody>
          <a:bodyPr/>
          <a:lstStyle/>
          <a:p>
            <a:endParaRPr lang="en-US"/>
          </a:p>
        </p:txBody>
      </p:sp>
      <p:sp>
        <p:nvSpPr>
          <p:cNvPr id="55" name="Rectangle 52"/>
          <p:cNvSpPr>
            <a:spLocks noChangeArrowheads="1"/>
          </p:cNvSpPr>
          <p:nvPr/>
        </p:nvSpPr>
        <p:spPr bwMode="auto">
          <a:xfrm rot="16200000">
            <a:off x="131763" y="5591175"/>
            <a:ext cx="700088" cy="274637"/>
          </a:xfrm>
          <a:prstGeom prst="rect">
            <a:avLst/>
          </a:prstGeom>
          <a:noFill/>
          <a:ln w="9525">
            <a:noFill/>
            <a:miter lim="800000"/>
            <a:headEnd/>
            <a:tailEnd/>
          </a:ln>
          <a:effectLst/>
        </p:spPr>
        <p:txBody>
          <a:bodyPr wrap="none">
            <a:spAutoFit/>
          </a:bodyPr>
          <a:lstStyle/>
          <a:p>
            <a:r>
              <a:rPr lang="en-US" sz="1200" b="1"/>
              <a:t>Energy</a:t>
            </a:r>
          </a:p>
        </p:txBody>
      </p:sp>
      <p:sp>
        <p:nvSpPr>
          <p:cNvPr id="56" name="58 Rectángulo"/>
          <p:cNvSpPr/>
          <p:nvPr/>
        </p:nvSpPr>
        <p:spPr>
          <a:xfrm>
            <a:off x="4572000" y="1600200"/>
            <a:ext cx="1366839" cy="4724400"/>
          </a:xfrm>
          <a:prstGeom prst="rect">
            <a:avLst/>
          </a:prstGeom>
          <a:noFill/>
          <a:ln w="38100">
            <a:solidFill>
              <a:srgbClr val="D39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9 Rectángulo"/>
          <p:cNvSpPr/>
          <p:nvPr/>
        </p:nvSpPr>
        <p:spPr>
          <a:xfrm>
            <a:off x="304799" y="1600200"/>
            <a:ext cx="3286125" cy="472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60 Rectángulo"/>
          <p:cNvSpPr/>
          <p:nvPr/>
        </p:nvSpPr>
        <p:spPr>
          <a:xfrm>
            <a:off x="3594100" y="1600200"/>
            <a:ext cx="977899" cy="472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304799" y="4021138"/>
            <a:ext cx="3289301" cy="2760660"/>
            <a:chOff x="304799" y="4021138"/>
            <a:chExt cx="3289301" cy="2760660"/>
          </a:xfrm>
        </p:grpSpPr>
        <p:sp>
          <p:nvSpPr>
            <p:cNvPr id="60" name="Rectangle 59"/>
            <p:cNvSpPr/>
            <p:nvPr/>
          </p:nvSpPr>
          <p:spPr>
            <a:xfrm>
              <a:off x="304799" y="4021138"/>
              <a:ext cx="3289301" cy="276066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4"/>
            <p:cNvSpPr>
              <a:spLocks noChangeArrowheads="1"/>
            </p:cNvSpPr>
            <p:nvPr/>
          </p:nvSpPr>
          <p:spPr bwMode="auto">
            <a:xfrm>
              <a:off x="860425" y="4241672"/>
              <a:ext cx="2286000" cy="1905000"/>
            </a:xfrm>
            <a:prstGeom prst="rect">
              <a:avLst/>
            </a:prstGeom>
            <a:solidFill>
              <a:srgbClr val="FFCC99"/>
            </a:solidFill>
            <a:ln w="12700">
              <a:solidFill>
                <a:schemeClr val="tx1"/>
              </a:solidFill>
              <a:miter lim="800000"/>
              <a:headEnd/>
              <a:tailEnd/>
            </a:ln>
          </p:spPr>
          <p:txBody>
            <a:bodyPr wrap="none" anchor="ctr"/>
            <a:lstStyle/>
            <a:p>
              <a:endParaRPr lang="en-US"/>
            </a:p>
          </p:txBody>
        </p:sp>
        <p:pic>
          <p:nvPicPr>
            <p:cNvPr id="6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2025" y="6299086"/>
              <a:ext cx="4572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 Box 9"/>
            <p:cNvSpPr txBox="1">
              <a:spLocks noChangeArrowheads="1"/>
            </p:cNvSpPr>
            <p:nvPr/>
          </p:nvSpPr>
          <p:spPr bwMode="auto">
            <a:xfrm>
              <a:off x="936626" y="6222885"/>
              <a:ext cx="129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OCEAN</a:t>
              </a:r>
            </a:p>
          </p:txBody>
        </p:sp>
        <p:pic>
          <p:nvPicPr>
            <p:cNvPr id="64" name="Picture 81" descr="Is_c17_sst_frame_1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025" y="4317872"/>
              <a:ext cx="1905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39"/>
            <p:cNvSpPr txBox="1">
              <a:spLocks noChangeArrowheads="1"/>
            </p:cNvSpPr>
            <p:nvPr/>
          </p:nvSpPr>
          <p:spPr bwMode="auto">
            <a:xfrm>
              <a:off x="1995495" y="5003678"/>
              <a:ext cx="8531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latin typeface="Arial" charset="0"/>
                </a:rPr>
                <a:t>ROMS SST</a:t>
              </a:r>
            </a:p>
          </p:txBody>
        </p:sp>
      </p:grpSp>
      <p:pic>
        <p:nvPicPr>
          <p:cNvPr id="79" name="7 Imagen" descr="logo.png"/>
          <p:cNvPicPr>
            <a:picLocks noChangeAspect="1"/>
          </p:cNvPicPr>
          <p:nvPr/>
        </p:nvPicPr>
        <p:blipFill>
          <a:blip r:embed="rId6" cstate="print"/>
          <a:srcRect t="10667" r="2778" b="20000"/>
          <a:stretch>
            <a:fillRect/>
          </a:stretch>
        </p:blipFill>
        <p:spPr>
          <a:xfrm>
            <a:off x="3296913" y="3000259"/>
            <a:ext cx="1591323" cy="851131"/>
          </a:xfrm>
          <a:prstGeom prst="rect">
            <a:avLst/>
          </a:prstGeom>
          <a:ln w="53975">
            <a:solidFill>
              <a:srgbClr val="FF0000"/>
            </a:solidFill>
          </a:ln>
          <a:effectLst>
            <a:softEdge rad="12700"/>
          </a:effectLst>
        </p:spPr>
      </p:pic>
      <p:cxnSp>
        <p:nvCxnSpPr>
          <p:cNvPr id="80" name="Straight Connector 79"/>
          <p:cNvCxnSpPr/>
          <p:nvPr/>
        </p:nvCxnSpPr>
        <p:spPr>
          <a:xfrm>
            <a:off x="0" y="502507"/>
            <a:ext cx="9144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5728578" y="65903"/>
            <a:ext cx="3415422" cy="369332"/>
          </a:xfrm>
          <a:prstGeom prst="rect">
            <a:avLst/>
          </a:prstGeom>
          <a:noFill/>
        </p:spPr>
        <p:txBody>
          <a:bodyPr wrap="none" rtlCol="0">
            <a:spAutoFit/>
          </a:bodyPr>
          <a:lstStyle/>
          <a:p>
            <a:r>
              <a:rPr lang="en-US" dirty="0"/>
              <a:t>INTRODUCTION AND MOTIVATION</a:t>
            </a:r>
          </a:p>
        </p:txBody>
      </p:sp>
      <p:pic>
        <p:nvPicPr>
          <p:cNvPr id="82" name="7 Imagen" descr="logo.png"/>
          <p:cNvPicPr>
            <a:picLocks noChangeAspect="1"/>
          </p:cNvPicPr>
          <p:nvPr/>
        </p:nvPicPr>
        <p:blipFill>
          <a:blip r:embed="rId7" cstate="print"/>
          <a:srcRect t="10667" r="2778" b="20000"/>
          <a:stretch>
            <a:fillRect/>
          </a:stretch>
        </p:blipFill>
        <p:spPr>
          <a:xfrm>
            <a:off x="0" y="1"/>
            <a:ext cx="1247555" cy="667264"/>
          </a:xfrm>
          <a:prstGeom prst="rect">
            <a:avLst/>
          </a:prstGeom>
        </p:spPr>
      </p:pic>
      <p:grpSp>
        <p:nvGrpSpPr>
          <p:cNvPr id="2" name="Group 1">
            <a:extLst>
              <a:ext uri="{FF2B5EF4-FFF2-40B4-BE49-F238E27FC236}">
                <a16:creationId xmlns:a16="http://schemas.microsoft.com/office/drawing/2014/main" id="{C904C804-9E14-457B-912C-06125965D63A}"/>
              </a:ext>
            </a:extLst>
          </p:cNvPr>
          <p:cNvGrpSpPr/>
          <p:nvPr/>
        </p:nvGrpSpPr>
        <p:grpSpPr>
          <a:xfrm>
            <a:off x="4581600" y="4031437"/>
            <a:ext cx="3289301" cy="2760660"/>
            <a:chOff x="4558505" y="3998004"/>
            <a:chExt cx="3289301" cy="2760660"/>
          </a:xfrm>
        </p:grpSpPr>
        <p:sp>
          <p:nvSpPr>
            <p:cNvPr id="68" name="Rectangle 67"/>
            <p:cNvSpPr/>
            <p:nvPr/>
          </p:nvSpPr>
          <p:spPr>
            <a:xfrm>
              <a:off x="4558505" y="3998004"/>
              <a:ext cx="3289301" cy="2760660"/>
            </a:xfrm>
            <a:prstGeom prst="rect">
              <a:avLst/>
            </a:prstGeom>
            <a:solidFill>
              <a:srgbClr val="D394E4"/>
            </a:solidFill>
            <a:ln>
              <a:solidFill>
                <a:srgbClr val="D39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8" descr="swan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3243" y="4567927"/>
              <a:ext cx="811227" cy="23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11"/>
            <p:cNvSpPr txBox="1">
              <a:spLocks noChangeArrowheads="1"/>
            </p:cNvSpPr>
            <p:nvPr/>
          </p:nvSpPr>
          <p:spPr bwMode="auto">
            <a:xfrm>
              <a:off x="4657622" y="3998268"/>
              <a:ext cx="22956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dirty="0">
                  <a:latin typeface="Arial" charset="0"/>
                </a:rPr>
                <a:t>Gravity Waves</a:t>
              </a:r>
            </a:p>
          </p:txBody>
        </p:sp>
        <p:pic>
          <p:nvPicPr>
            <p:cNvPr id="84" name="Picture 2">
              <a:extLst>
                <a:ext uri="{FF2B5EF4-FFF2-40B4-BE49-F238E27FC236}">
                  <a16:creationId xmlns:a16="http://schemas.microsoft.com/office/drawing/2014/main" id="{5EB4E0C7-1A6B-40A0-83DE-F6B4E7A2EF1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899" t="11968" r="18570"/>
            <a:stretch/>
          </p:blipFill>
          <p:spPr bwMode="auto">
            <a:xfrm>
              <a:off x="4664624" y="4438765"/>
              <a:ext cx="2149638" cy="1878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Text Box 40"/>
            <p:cNvSpPr txBox="1">
              <a:spLocks noChangeArrowheads="1"/>
            </p:cNvSpPr>
            <p:nvPr/>
          </p:nvSpPr>
          <p:spPr bwMode="auto">
            <a:xfrm>
              <a:off x="5827779" y="4394915"/>
              <a:ext cx="8611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dirty="0">
                  <a:latin typeface="Arial" charset="0"/>
                </a:rPr>
                <a:t>SWAN </a:t>
              </a:r>
              <a:r>
                <a:rPr lang="en-US" sz="1000" dirty="0" err="1">
                  <a:latin typeface="Arial" charset="0"/>
                </a:rPr>
                <a:t>Hsig</a:t>
              </a:r>
              <a:endParaRPr lang="en-US" sz="1000" dirty="0">
                <a:latin typeface="Arial" charset="0"/>
              </a:endParaRPr>
            </a:p>
          </p:txBody>
        </p:sp>
      </p:grpSp>
    </p:spTree>
    <p:extLst>
      <p:ext uri="{BB962C8B-B14F-4D97-AF65-F5344CB8AC3E}">
        <p14:creationId xmlns:p14="http://schemas.microsoft.com/office/powerpoint/2010/main" val="411360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ox(in)">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box(in)">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box(in)">
                                      <p:cBhvr>
                                        <p:cTn id="25" dur="500"/>
                                        <p:tgtEl>
                                          <p:spTgt spid="5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b="64880"/>
          <a:stretch/>
        </p:blipFill>
        <p:spPr>
          <a:xfrm>
            <a:off x="3227319" y="3775506"/>
            <a:ext cx="5835042" cy="1601603"/>
          </a:xfrm>
          <a:prstGeom prst="rect">
            <a:avLst/>
          </a:prstGeom>
        </p:spPr>
      </p:pic>
      <p:sp>
        <p:nvSpPr>
          <p:cNvPr id="2" name="Title 1"/>
          <p:cNvSpPr txBox="1">
            <a:spLocks/>
          </p:cNvSpPr>
          <p:nvPr/>
        </p:nvSpPr>
        <p:spPr>
          <a:xfrm>
            <a:off x="226822" y="673127"/>
            <a:ext cx="4490272" cy="685799"/>
          </a:xfrm>
          <a:prstGeom prst="rect">
            <a:avLst/>
          </a:prstGeom>
        </p:spPr>
        <p:txBody>
          <a:bodyPr vert="horz" lIns="91440" tIns="45720" rIns="91440" bIns="45720" rtlCol="0" anchor="ctr">
            <a:noAutofit/>
          </a:bodyPr>
          <a:lstStyle/>
          <a:p>
            <a:pPr lvl="0">
              <a:spcBef>
                <a:spcPct val="0"/>
              </a:spcBef>
              <a:defRPr/>
            </a:pPr>
            <a:r>
              <a:rPr lang="en-US" sz="2400" b="1" i="1" dirty="0">
                <a:solidFill>
                  <a:srgbClr val="92D050"/>
                </a:solidFill>
                <a:ea typeface="+mj-ea"/>
                <a:cs typeface="+mj-cs"/>
              </a:rPr>
              <a:t>INWAVE_SHOREFACE TEST CASE</a:t>
            </a:r>
            <a:endParaRPr kumimoji="0" lang="en-US" sz="2400" b="1" i="1" strike="noStrike" kern="1200" cap="none" spc="0" normalizeH="0" baseline="0" noProof="0" dirty="0">
              <a:ln>
                <a:noFill/>
              </a:ln>
              <a:solidFill>
                <a:srgbClr val="92D050"/>
              </a:solidFill>
              <a:effectLst/>
              <a:uLnTx/>
              <a:uFillTx/>
              <a:ea typeface="+mj-ea"/>
              <a:cs typeface="+mj-cs"/>
            </a:endParaRPr>
          </a:p>
        </p:txBody>
      </p:sp>
      <p:cxnSp>
        <p:nvCxnSpPr>
          <p:cNvPr id="9" name="Straight Connector 8"/>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7 Imagen" descr="logo.png"/>
          <p:cNvPicPr>
            <a:picLocks noChangeAspect="1"/>
          </p:cNvPicPr>
          <p:nvPr/>
        </p:nvPicPr>
        <p:blipFill>
          <a:blip r:embed="rId3" cstate="print"/>
          <a:srcRect t="10667" r="2778" b="20000"/>
          <a:stretch>
            <a:fillRect/>
          </a:stretch>
        </p:blipFill>
        <p:spPr>
          <a:xfrm>
            <a:off x="0" y="1"/>
            <a:ext cx="1247555" cy="667264"/>
          </a:xfrm>
          <a:prstGeom prst="rect">
            <a:avLst/>
          </a:prstGeom>
        </p:spPr>
      </p:pic>
      <p:sp>
        <p:nvSpPr>
          <p:cNvPr id="11" name="TextBox 10"/>
          <p:cNvSpPr txBox="1"/>
          <p:nvPr/>
        </p:nvSpPr>
        <p:spPr>
          <a:xfrm>
            <a:off x="8109471" y="71032"/>
            <a:ext cx="952890" cy="369332"/>
          </a:xfrm>
          <a:prstGeom prst="rect">
            <a:avLst/>
          </a:prstGeom>
          <a:noFill/>
        </p:spPr>
        <p:txBody>
          <a:bodyPr wrap="none" rtlCol="0">
            <a:spAutoFit/>
          </a:bodyPr>
          <a:lstStyle/>
          <a:p>
            <a:r>
              <a:rPr lang="en-US" dirty="0"/>
              <a:t>INWAVE</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8432" t="6551" r="39608" b="4585"/>
          <a:stretch/>
        </p:blipFill>
        <p:spPr>
          <a:xfrm>
            <a:off x="835525" y="2708905"/>
            <a:ext cx="1450493" cy="4098935"/>
          </a:xfrm>
          <a:prstGeom prst="rect">
            <a:avLst/>
          </a:prstGeom>
        </p:spPr>
      </p:pic>
      <p:sp>
        <p:nvSpPr>
          <p:cNvPr id="13" name="TextBox 12"/>
          <p:cNvSpPr txBox="1"/>
          <p:nvPr/>
        </p:nvSpPr>
        <p:spPr>
          <a:xfrm>
            <a:off x="2140218" y="4450595"/>
            <a:ext cx="436338" cy="307777"/>
          </a:xfrm>
          <a:prstGeom prst="rect">
            <a:avLst/>
          </a:prstGeom>
          <a:noFill/>
        </p:spPr>
        <p:txBody>
          <a:bodyPr wrap="none" rtlCol="0">
            <a:spAutoFit/>
          </a:bodyPr>
          <a:lstStyle/>
          <a:p>
            <a:r>
              <a:rPr lang="en-US" sz="1400" dirty="0"/>
              <a:t>(m)</a:t>
            </a:r>
          </a:p>
        </p:txBody>
      </p:sp>
      <p:sp>
        <p:nvSpPr>
          <p:cNvPr id="14" name="TextBox 13"/>
          <p:cNvSpPr txBox="1"/>
          <p:nvPr/>
        </p:nvSpPr>
        <p:spPr>
          <a:xfrm>
            <a:off x="1488141" y="5271247"/>
            <a:ext cx="184731" cy="369332"/>
          </a:xfrm>
          <a:prstGeom prst="rect">
            <a:avLst/>
          </a:prstGeom>
          <a:noFill/>
        </p:spPr>
        <p:txBody>
          <a:bodyPr wrap="none" rtlCol="0">
            <a:spAutoFit/>
          </a:bodyPr>
          <a:lstStyle/>
          <a:p>
            <a:endParaRPr lang="en-US" dirty="0"/>
          </a:p>
        </p:txBody>
      </p:sp>
      <p:sp>
        <p:nvSpPr>
          <p:cNvPr id="26" name="Rectangle 25"/>
          <p:cNvSpPr/>
          <p:nvPr/>
        </p:nvSpPr>
        <p:spPr>
          <a:xfrm>
            <a:off x="253274" y="1388558"/>
            <a:ext cx="2479846" cy="923330"/>
          </a:xfrm>
          <a:prstGeom prst="rect">
            <a:avLst/>
          </a:prstGeom>
        </p:spPr>
        <p:txBody>
          <a:bodyPr wrap="none">
            <a:spAutoFit/>
          </a:bodyPr>
          <a:lstStyle/>
          <a:p>
            <a:r>
              <a:rPr lang="en-US" b="1" dirty="0" err="1"/>
              <a:t>create_Inwave_grd.m</a:t>
            </a:r>
            <a:endParaRPr lang="en-US" b="1" dirty="0"/>
          </a:p>
          <a:p>
            <a:r>
              <a:rPr lang="en-US" dirty="0"/>
              <a:t>dx, </a:t>
            </a:r>
            <a:r>
              <a:rPr lang="en-US" dirty="0" err="1"/>
              <a:t>dy</a:t>
            </a:r>
            <a:r>
              <a:rPr lang="en-US" dirty="0"/>
              <a:t>, x, y, depth, angle,</a:t>
            </a:r>
          </a:p>
          <a:p>
            <a:r>
              <a:rPr lang="en-US" dirty="0"/>
              <a:t>Masking, f, spherical</a:t>
            </a:r>
          </a:p>
        </p:txBody>
      </p:sp>
      <p:sp>
        <p:nvSpPr>
          <p:cNvPr id="27" name="Rectangle 26"/>
          <p:cNvSpPr/>
          <p:nvPr/>
        </p:nvSpPr>
        <p:spPr>
          <a:xfrm>
            <a:off x="3146463" y="1370360"/>
            <a:ext cx="2179251" cy="1477328"/>
          </a:xfrm>
          <a:prstGeom prst="rect">
            <a:avLst/>
          </a:prstGeom>
        </p:spPr>
        <p:txBody>
          <a:bodyPr wrap="none">
            <a:spAutoFit/>
          </a:bodyPr>
          <a:lstStyle/>
          <a:p>
            <a:r>
              <a:rPr lang="en-US" b="1" dirty="0" err="1"/>
              <a:t>create_Inwave_ini.m</a:t>
            </a:r>
            <a:endParaRPr lang="en-US" b="1" dirty="0"/>
          </a:p>
          <a:p>
            <a:r>
              <a:rPr lang="en-US" dirty="0" err="1"/>
              <a:t>Nbinds</a:t>
            </a:r>
            <a:endParaRPr lang="en-US" dirty="0"/>
          </a:p>
          <a:p>
            <a:r>
              <a:rPr lang="en-US" dirty="0"/>
              <a:t>Ta</a:t>
            </a:r>
          </a:p>
          <a:p>
            <a:r>
              <a:rPr lang="en-US" dirty="0" err="1"/>
              <a:t>Ac_ini</a:t>
            </a:r>
            <a:endParaRPr lang="en-US" dirty="0"/>
          </a:p>
          <a:p>
            <a:r>
              <a:rPr lang="en-US" dirty="0" err="1"/>
              <a:t>C_ini</a:t>
            </a:r>
            <a:endParaRPr lang="en-US" dirty="0"/>
          </a:p>
        </p:txBody>
      </p:sp>
      <p:sp>
        <p:nvSpPr>
          <p:cNvPr id="28" name="Rectangle 27"/>
          <p:cNvSpPr/>
          <p:nvPr/>
        </p:nvSpPr>
        <p:spPr>
          <a:xfrm>
            <a:off x="5912182" y="1368182"/>
            <a:ext cx="2313903" cy="369332"/>
          </a:xfrm>
          <a:prstGeom prst="rect">
            <a:avLst/>
          </a:prstGeom>
        </p:spPr>
        <p:txBody>
          <a:bodyPr wrap="none">
            <a:spAutoFit/>
          </a:bodyPr>
          <a:lstStyle/>
          <a:p>
            <a:r>
              <a:rPr lang="en-US" b="1" dirty="0" err="1"/>
              <a:t>create_Inwave_bnd.m</a:t>
            </a:r>
            <a:endParaRPr lang="en-US" b="1" dirty="0"/>
          </a:p>
        </p:txBody>
      </p:sp>
      <p:sp>
        <p:nvSpPr>
          <p:cNvPr id="29" name="TextBox 28"/>
          <p:cNvSpPr txBox="1"/>
          <p:nvPr/>
        </p:nvSpPr>
        <p:spPr>
          <a:xfrm>
            <a:off x="5325714" y="2907654"/>
            <a:ext cx="2528047" cy="1200329"/>
          </a:xfrm>
          <a:prstGeom prst="rect">
            <a:avLst/>
          </a:prstGeom>
          <a:noFill/>
        </p:spPr>
        <p:txBody>
          <a:bodyPr wrap="square" rtlCol="0">
            <a:spAutoFit/>
          </a:bodyPr>
          <a:lstStyle/>
          <a:p>
            <a:r>
              <a:rPr lang="en-US" dirty="0">
                <a:solidFill>
                  <a:srgbClr val="FF0000"/>
                </a:solidFill>
              </a:rPr>
              <a:t>Ta1=10 s, a1= 1 m</a:t>
            </a:r>
          </a:p>
          <a:p>
            <a:r>
              <a:rPr lang="en-US" dirty="0">
                <a:solidFill>
                  <a:srgbClr val="FF0000"/>
                </a:solidFill>
              </a:rPr>
              <a:t>Ta2= 8.3 s, a2=0.5  m</a:t>
            </a:r>
          </a:p>
          <a:p>
            <a:r>
              <a:rPr lang="el-GR" dirty="0">
                <a:solidFill>
                  <a:srgbClr val="FF0000"/>
                </a:solidFill>
              </a:rPr>
              <a:t>Θ</a:t>
            </a:r>
            <a:r>
              <a:rPr lang="en-US" dirty="0">
                <a:solidFill>
                  <a:srgbClr val="FF0000"/>
                </a:solidFill>
              </a:rPr>
              <a:t>= 261 degrees</a:t>
            </a:r>
          </a:p>
          <a:p>
            <a:endParaRPr lang="en-US" dirty="0">
              <a:solidFill>
                <a:srgbClr val="FF0000"/>
              </a:solidFill>
            </a:endParaRPr>
          </a:p>
        </p:txBody>
      </p:sp>
      <p:cxnSp>
        <p:nvCxnSpPr>
          <p:cNvPr id="31" name="Straight Arrow Connector 30"/>
          <p:cNvCxnSpPr>
            <a:endCxn id="12" idx="1"/>
          </p:cNvCxnSpPr>
          <p:nvPr/>
        </p:nvCxnSpPr>
        <p:spPr>
          <a:xfrm flipV="1">
            <a:off x="244288" y="4758373"/>
            <a:ext cx="591237" cy="315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621558" y="5535609"/>
            <a:ext cx="1428789" cy="369332"/>
          </a:xfrm>
          <a:prstGeom prst="rect">
            <a:avLst/>
          </a:prstGeom>
          <a:noFill/>
        </p:spPr>
        <p:txBody>
          <a:bodyPr wrap="none" rtlCol="0">
            <a:spAutoFit/>
          </a:bodyPr>
          <a:lstStyle/>
          <a:p>
            <a:r>
              <a:rPr lang="en-US" dirty="0" err="1"/>
              <a:t>H</a:t>
            </a:r>
            <a:r>
              <a:rPr lang="en-US" baseline="-25000" dirty="0" err="1"/>
              <a:t>rms_max</a:t>
            </a:r>
            <a:r>
              <a:rPr lang="en-US" dirty="0"/>
              <a:t>= 3 m</a:t>
            </a:r>
          </a:p>
        </p:txBody>
      </p:sp>
    </p:spTree>
    <p:extLst>
      <p:ext uri="{BB962C8B-B14F-4D97-AF65-F5344CB8AC3E}">
        <p14:creationId xmlns:p14="http://schemas.microsoft.com/office/powerpoint/2010/main" val="2259006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6822" y="673127"/>
            <a:ext cx="4490272" cy="685799"/>
          </a:xfrm>
          <a:prstGeom prst="rect">
            <a:avLst/>
          </a:prstGeom>
        </p:spPr>
        <p:txBody>
          <a:bodyPr vert="horz" lIns="91440" tIns="45720" rIns="91440" bIns="45720" rtlCol="0" anchor="ctr">
            <a:noAutofit/>
          </a:bodyPr>
          <a:lstStyle/>
          <a:p>
            <a:pPr lvl="0">
              <a:spcBef>
                <a:spcPct val="0"/>
              </a:spcBef>
              <a:defRPr/>
            </a:pPr>
            <a:r>
              <a:rPr lang="en-US" sz="2400" b="1" i="1" dirty="0">
                <a:solidFill>
                  <a:srgbClr val="92D050"/>
                </a:solidFill>
                <a:ea typeface="+mj-ea"/>
                <a:cs typeface="+mj-cs"/>
              </a:rPr>
              <a:t>INWAVE_SHOREFACE TEST CASE</a:t>
            </a:r>
            <a:endParaRPr kumimoji="0" lang="en-US" sz="2400" b="1" i="1" strike="noStrike" kern="1200" cap="none" spc="0" normalizeH="0" baseline="0" noProof="0" dirty="0">
              <a:ln>
                <a:noFill/>
              </a:ln>
              <a:solidFill>
                <a:srgbClr val="92D050"/>
              </a:solidFill>
              <a:effectLst/>
              <a:uLnTx/>
              <a:uFillTx/>
              <a:ea typeface="+mj-ea"/>
              <a:cs typeface="+mj-cs"/>
            </a:endParaRPr>
          </a:p>
        </p:txBody>
      </p:sp>
      <p:cxnSp>
        <p:nvCxnSpPr>
          <p:cNvPr id="9" name="Straight Connector 8"/>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11" name="TextBox 10"/>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3" name="TextBox 2">
            <a:extLst>
              <a:ext uri="{FF2B5EF4-FFF2-40B4-BE49-F238E27FC236}">
                <a16:creationId xmlns:a16="http://schemas.microsoft.com/office/drawing/2014/main" id="{11E32FB8-D9EB-4A0F-A0A8-D717BAC23C7D}"/>
              </a:ext>
            </a:extLst>
          </p:cNvPr>
          <p:cNvSpPr txBox="1"/>
          <p:nvPr/>
        </p:nvSpPr>
        <p:spPr>
          <a:xfrm>
            <a:off x="337824" y="1587633"/>
            <a:ext cx="879472" cy="400110"/>
          </a:xfrm>
          <a:prstGeom prst="rect">
            <a:avLst/>
          </a:prstGeom>
          <a:noFill/>
        </p:spPr>
        <p:txBody>
          <a:bodyPr wrap="none" rtlCol="0">
            <a:spAutoFit/>
          </a:bodyPr>
          <a:lstStyle/>
          <a:p>
            <a:r>
              <a:rPr lang="en-US" sz="2000" b="1" dirty="0"/>
              <a:t>STEP 3</a:t>
            </a:r>
          </a:p>
        </p:txBody>
      </p:sp>
      <p:sp>
        <p:nvSpPr>
          <p:cNvPr id="22" name="TextBox 21">
            <a:extLst>
              <a:ext uri="{FF2B5EF4-FFF2-40B4-BE49-F238E27FC236}">
                <a16:creationId xmlns:a16="http://schemas.microsoft.com/office/drawing/2014/main" id="{D45F4D52-2D27-4CD4-A438-A4F0D59B47F7}"/>
              </a:ext>
            </a:extLst>
          </p:cNvPr>
          <p:cNvSpPr txBox="1"/>
          <p:nvPr/>
        </p:nvSpPr>
        <p:spPr>
          <a:xfrm>
            <a:off x="293968" y="5635309"/>
            <a:ext cx="810799" cy="369332"/>
          </a:xfrm>
          <a:prstGeom prst="rect">
            <a:avLst/>
          </a:prstGeom>
          <a:noFill/>
        </p:spPr>
        <p:txBody>
          <a:bodyPr wrap="none" rtlCol="0">
            <a:spAutoFit/>
          </a:bodyPr>
          <a:lstStyle/>
          <a:p>
            <a:r>
              <a:rPr lang="en-US" b="1" dirty="0"/>
              <a:t>STEP 4</a:t>
            </a:r>
          </a:p>
        </p:txBody>
      </p:sp>
      <p:sp>
        <p:nvSpPr>
          <p:cNvPr id="34" name="TextBox 107">
            <a:extLst>
              <a:ext uri="{FF2B5EF4-FFF2-40B4-BE49-F238E27FC236}">
                <a16:creationId xmlns:a16="http://schemas.microsoft.com/office/drawing/2014/main" id="{FC949595-C474-4984-B9AE-31A4532A9021}"/>
              </a:ext>
            </a:extLst>
          </p:cNvPr>
          <p:cNvSpPr txBox="1"/>
          <p:nvPr/>
        </p:nvSpPr>
        <p:spPr>
          <a:xfrm>
            <a:off x="1417462" y="1587633"/>
            <a:ext cx="6751720" cy="400110"/>
          </a:xfrm>
          <a:prstGeom prst="rect">
            <a:avLst/>
          </a:prstGeom>
          <a:noFill/>
        </p:spPr>
        <p:txBody>
          <a:bodyPr wrap="none" rtlCol="0">
            <a:spAutoFit/>
          </a:bodyPr>
          <a:lstStyle/>
          <a:p>
            <a:r>
              <a:rPr lang="en-US" sz="2000" dirty="0"/>
              <a:t>Edit the file Projects/</a:t>
            </a:r>
            <a:r>
              <a:rPr lang="en-US" sz="2000" dirty="0" err="1"/>
              <a:t>inwave_shoreface.h</a:t>
            </a:r>
            <a:r>
              <a:rPr lang="en-US" sz="2000" dirty="0"/>
              <a:t> and compile COAWST</a:t>
            </a:r>
          </a:p>
        </p:txBody>
      </p:sp>
      <p:sp>
        <p:nvSpPr>
          <p:cNvPr id="15" name="TextBox 107">
            <a:extLst>
              <a:ext uri="{FF2B5EF4-FFF2-40B4-BE49-F238E27FC236}">
                <a16:creationId xmlns:a16="http://schemas.microsoft.com/office/drawing/2014/main" id="{9DA2F88A-FC1C-4D5A-846E-55B1E2B7C8FB}"/>
              </a:ext>
            </a:extLst>
          </p:cNvPr>
          <p:cNvSpPr txBox="1"/>
          <p:nvPr/>
        </p:nvSpPr>
        <p:spPr>
          <a:xfrm>
            <a:off x="1417461" y="5604531"/>
            <a:ext cx="7225440" cy="400110"/>
          </a:xfrm>
          <a:prstGeom prst="rect">
            <a:avLst/>
          </a:prstGeom>
          <a:noFill/>
        </p:spPr>
        <p:txBody>
          <a:bodyPr wrap="none" rtlCol="0">
            <a:spAutoFit/>
          </a:bodyPr>
          <a:lstStyle/>
          <a:p>
            <a:r>
              <a:rPr lang="en-US" sz="2000" dirty="0"/>
              <a:t>Edit the file Projects/InWave_shoreface/ocean_inwave_shoreface.in</a:t>
            </a:r>
          </a:p>
        </p:txBody>
      </p:sp>
      <p:pic>
        <p:nvPicPr>
          <p:cNvPr id="5" name="Picture 4">
            <a:extLst>
              <a:ext uri="{FF2B5EF4-FFF2-40B4-BE49-F238E27FC236}">
                <a16:creationId xmlns:a16="http://schemas.microsoft.com/office/drawing/2014/main" id="{9CABF342-4165-42C1-B9A2-362340ABF493}"/>
              </a:ext>
            </a:extLst>
          </p:cNvPr>
          <p:cNvPicPr>
            <a:picLocks noChangeAspect="1"/>
          </p:cNvPicPr>
          <p:nvPr/>
        </p:nvPicPr>
        <p:blipFill rotWithShape="1">
          <a:blip r:embed="rId3"/>
          <a:srcRect l="5111" t="44569" r="68445" b="21978"/>
          <a:stretch/>
        </p:blipFill>
        <p:spPr>
          <a:xfrm>
            <a:off x="1262918" y="2216449"/>
            <a:ext cx="4253962" cy="3027035"/>
          </a:xfrm>
          <a:prstGeom prst="rect">
            <a:avLst/>
          </a:prstGeom>
        </p:spPr>
      </p:pic>
      <p:sp>
        <p:nvSpPr>
          <p:cNvPr id="19" name="TextBox 18">
            <a:extLst>
              <a:ext uri="{FF2B5EF4-FFF2-40B4-BE49-F238E27FC236}">
                <a16:creationId xmlns:a16="http://schemas.microsoft.com/office/drawing/2014/main" id="{7A09F873-2AB5-443B-8704-B583E2D999CD}"/>
              </a:ext>
            </a:extLst>
          </p:cNvPr>
          <p:cNvSpPr txBox="1"/>
          <p:nvPr/>
        </p:nvSpPr>
        <p:spPr>
          <a:xfrm>
            <a:off x="5866693" y="3352849"/>
            <a:ext cx="1618585" cy="400110"/>
          </a:xfrm>
          <a:prstGeom prst="rect">
            <a:avLst/>
          </a:prstGeom>
          <a:noFill/>
        </p:spPr>
        <p:txBody>
          <a:bodyPr wrap="none" rtlCol="0">
            <a:spAutoFit/>
          </a:bodyPr>
          <a:lstStyle/>
          <a:p>
            <a:r>
              <a:rPr lang="en-US" sz="2000" b="1" dirty="0">
                <a:solidFill>
                  <a:srgbClr val="C00000"/>
                </a:solidFill>
              </a:rPr>
              <a:t>CCP OPTIONS</a:t>
            </a:r>
          </a:p>
        </p:txBody>
      </p:sp>
    </p:spTree>
    <p:extLst>
      <p:ext uri="{BB962C8B-B14F-4D97-AF65-F5344CB8AC3E}">
        <p14:creationId xmlns:p14="http://schemas.microsoft.com/office/powerpoint/2010/main" val="466531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47202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11" name="TextBox 10"/>
          <p:cNvSpPr txBox="1"/>
          <p:nvPr/>
        </p:nvSpPr>
        <p:spPr>
          <a:xfrm>
            <a:off x="8109471" y="40552"/>
            <a:ext cx="952890" cy="369332"/>
          </a:xfrm>
          <a:prstGeom prst="rect">
            <a:avLst/>
          </a:prstGeom>
          <a:noFill/>
        </p:spPr>
        <p:txBody>
          <a:bodyPr wrap="none" rtlCol="0">
            <a:spAutoFit/>
          </a:bodyPr>
          <a:lstStyle/>
          <a:p>
            <a:r>
              <a:rPr lang="en-US" dirty="0"/>
              <a:t>INWAVE</a:t>
            </a:r>
          </a:p>
        </p:txBody>
      </p:sp>
      <p:sp>
        <p:nvSpPr>
          <p:cNvPr id="3" name="TextBox 2"/>
          <p:cNvSpPr txBox="1"/>
          <p:nvPr/>
        </p:nvSpPr>
        <p:spPr>
          <a:xfrm>
            <a:off x="197224" y="729408"/>
            <a:ext cx="3145028" cy="400110"/>
          </a:xfrm>
          <a:prstGeom prst="rect">
            <a:avLst/>
          </a:prstGeom>
          <a:noFill/>
        </p:spPr>
        <p:txBody>
          <a:bodyPr wrap="none" rtlCol="0">
            <a:spAutoFit/>
          </a:bodyPr>
          <a:lstStyle/>
          <a:p>
            <a:r>
              <a:rPr lang="en-US" sz="2000" b="1" dirty="0">
                <a:solidFill>
                  <a:srgbClr val="C00000"/>
                </a:solidFill>
              </a:rPr>
              <a:t>ocean_inwave_shoreface.in</a:t>
            </a:r>
          </a:p>
        </p:txBody>
      </p:sp>
      <p:pic>
        <p:nvPicPr>
          <p:cNvPr id="6" name="Picture 5">
            <a:extLst>
              <a:ext uri="{FF2B5EF4-FFF2-40B4-BE49-F238E27FC236}">
                <a16:creationId xmlns:a16="http://schemas.microsoft.com/office/drawing/2014/main" id="{C8F168E8-0F16-4251-AD28-542596276B12}"/>
              </a:ext>
            </a:extLst>
          </p:cNvPr>
          <p:cNvPicPr>
            <a:picLocks noChangeAspect="1"/>
          </p:cNvPicPr>
          <p:nvPr/>
        </p:nvPicPr>
        <p:blipFill rotWithShape="1">
          <a:blip r:embed="rId3"/>
          <a:srcRect l="4888" t="50000" r="38668" b="10593"/>
          <a:stretch/>
        </p:blipFill>
        <p:spPr>
          <a:xfrm>
            <a:off x="761612" y="1402087"/>
            <a:ext cx="6933392" cy="2722847"/>
          </a:xfrm>
          <a:prstGeom prst="rect">
            <a:avLst/>
          </a:prstGeom>
        </p:spPr>
      </p:pic>
      <p:sp>
        <p:nvSpPr>
          <p:cNvPr id="7" name="Oval 6">
            <a:extLst>
              <a:ext uri="{FF2B5EF4-FFF2-40B4-BE49-F238E27FC236}">
                <a16:creationId xmlns:a16="http://schemas.microsoft.com/office/drawing/2014/main" id="{F399B171-0EDC-4014-8E6B-2994E5907814}"/>
              </a:ext>
            </a:extLst>
          </p:cNvPr>
          <p:cNvSpPr/>
          <p:nvPr/>
        </p:nvSpPr>
        <p:spPr>
          <a:xfrm>
            <a:off x="1247555" y="2702560"/>
            <a:ext cx="1150205" cy="447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9C5FE1C-EA24-4B79-941C-5E6BDAC49BC5}"/>
              </a:ext>
            </a:extLst>
          </p:cNvPr>
          <p:cNvPicPr>
            <a:picLocks noChangeAspect="1"/>
          </p:cNvPicPr>
          <p:nvPr/>
        </p:nvPicPr>
        <p:blipFill rotWithShape="1">
          <a:blip r:embed="rId4"/>
          <a:srcRect l="5666" t="47728" r="42000" b="37943"/>
          <a:stretch/>
        </p:blipFill>
        <p:spPr>
          <a:xfrm>
            <a:off x="761611" y="4397502"/>
            <a:ext cx="7333843" cy="1129523"/>
          </a:xfrm>
          <a:prstGeom prst="rect">
            <a:avLst/>
          </a:prstGeom>
        </p:spPr>
      </p:pic>
    </p:spTree>
    <p:extLst>
      <p:ext uri="{BB962C8B-B14F-4D97-AF65-F5344CB8AC3E}">
        <p14:creationId xmlns:p14="http://schemas.microsoft.com/office/powerpoint/2010/main" val="1068301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1CBD8-939E-44F5-9F48-0A59EE92239D}"/>
              </a:ext>
            </a:extLst>
          </p:cNvPr>
          <p:cNvPicPr>
            <a:picLocks noChangeAspect="1"/>
          </p:cNvPicPr>
          <p:nvPr/>
        </p:nvPicPr>
        <p:blipFill rotWithShape="1">
          <a:blip r:embed="rId3"/>
          <a:srcRect l="5000" t="43383" r="30778" b="43976"/>
          <a:stretch/>
        </p:blipFill>
        <p:spPr>
          <a:xfrm>
            <a:off x="487679" y="975359"/>
            <a:ext cx="8257877" cy="914367"/>
          </a:xfrm>
          <a:prstGeom prst="rect">
            <a:avLst/>
          </a:prstGeom>
        </p:spPr>
      </p:pic>
      <p:cxnSp>
        <p:nvCxnSpPr>
          <p:cNvPr id="3" name="Straight Connector 2">
            <a:extLst>
              <a:ext uri="{FF2B5EF4-FFF2-40B4-BE49-F238E27FC236}">
                <a16:creationId xmlns:a16="http://schemas.microsoft.com/office/drawing/2014/main" id="{891389E9-4181-487C-BB09-470BB9EE79DD}"/>
              </a:ext>
            </a:extLst>
          </p:cNvPr>
          <p:cNvCxnSpPr/>
          <p:nvPr/>
        </p:nvCxnSpPr>
        <p:spPr>
          <a:xfrm>
            <a:off x="0" y="47202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7 Imagen" descr="logo.png">
            <a:extLst>
              <a:ext uri="{FF2B5EF4-FFF2-40B4-BE49-F238E27FC236}">
                <a16:creationId xmlns:a16="http://schemas.microsoft.com/office/drawing/2014/main" id="{9810C839-BEB4-4F22-928C-757B2A2B2118}"/>
              </a:ext>
            </a:extLst>
          </p:cNvPr>
          <p:cNvPicPr>
            <a:picLocks noChangeAspect="1"/>
          </p:cNvPicPr>
          <p:nvPr/>
        </p:nvPicPr>
        <p:blipFill>
          <a:blip r:embed="rId4" cstate="print"/>
          <a:srcRect t="10667" r="2778" b="20000"/>
          <a:stretch>
            <a:fillRect/>
          </a:stretch>
        </p:blipFill>
        <p:spPr>
          <a:xfrm>
            <a:off x="0" y="1"/>
            <a:ext cx="1247555" cy="667264"/>
          </a:xfrm>
          <a:prstGeom prst="rect">
            <a:avLst/>
          </a:prstGeom>
        </p:spPr>
      </p:pic>
      <p:sp>
        <p:nvSpPr>
          <p:cNvPr id="5" name="TextBox 4">
            <a:extLst>
              <a:ext uri="{FF2B5EF4-FFF2-40B4-BE49-F238E27FC236}">
                <a16:creationId xmlns:a16="http://schemas.microsoft.com/office/drawing/2014/main" id="{A15C654D-ECAA-4587-A370-FE6000579E44}"/>
              </a:ext>
            </a:extLst>
          </p:cNvPr>
          <p:cNvSpPr txBox="1"/>
          <p:nvPr/>
        </p:nvSpPr>
        <p:spPr>
          <a:xfrm>
            <a:off x="8109471" y="40552"/>
            <a:ext cx="952890" cy="369332"/>
          </a:xfrm>
          <a:prstGeom prst="rect">
            <a:avLst/>
          </a:prstGeom>
          <a:noFill/>
        </p:spPr>
        <p:txBody>
          <a:bodyPr wrap="none" rtlCol="0">
            <a:spAutoFit/>
          </a:bodyPr>
          <a:lstStyle/>
          <a:p>
            <a:r>
              <a:rPr lang="en-US" dirty="0"/>
              <a:t>INWAVE</a:t>
            </a:r>
          </a:p>
        </p:txBody>
      </p:sp>
      <p:pic>
        <p:nvPicPr>
          <p:cNvPr id="6" name="Picture 5">
            <a:extLst>
              <a:ext uri="{FF2B5EF4-FFF2-40B4-BE49-F238E27FC236}">
                <a16:creationId xmlns:a16="http://schemas.microsoft.com/office/drawing/2014/main" id="{AA789C58-439B-4126-8B9A-FE4EA6A51299}"/>
              </a:ext>
            </a:extLst>
          </p:cNvPr>
          <p:cNvPicPr>
            <a:picLocks noChangeAspect="1"/>
          </p:cNvPicPr>
          <p:nvPr/>
        </p:nvPicPr>
        <p:blipFill rotWithShape="1">
          <a:blip r:embed="rId5"/>
          <a:srcRect l="4357" t="18297" r="48111" b="18494"/>
          <a:stretch/>
        </p:blipFill>
        <p:spPr>
          <a:xfrm>
            <a:off x="398444" y="1974300"/>
            <a:ext cx="5474036" cy="4094813"/>
          </a:xfrm>
          <a:prstGeom prst="rect">
            <a:avLst/>
          </a:prstGeom>
        </p:spPr>
      </p:pic>
      <p:sp>
        <p:nvSpPr>
          <p:cNvPr id="7" name="TextBox 6">
            <a:extLst>
              <a:ext uri="{FF2B5EF4-FFF2-40B4-BE49-F238E27FC236}">
                <a16:creationId xmlns:a16="http://schemas.microsoft.com/office/drawing/2014/main" id="{025D010E-E7EA-4E7B-80C5-37A36C0A7629}"/>
              </a:ext>
            </a:extLst>
          </p:cNvPr>
          <p:cNvSpPr txBox="1"/>
          <p:nvPr/>
        </p:nvSpPr>
        <p:spPr>
          <a:xfrm>
            <a:off x="6543039" y="3312160"/>
            <a:ext cx="1566431" cy="1015663"/>
          </a:xfrm>
          <a:prstGeom prst="rect">
            <a:avLst/>
          </a:prstGeom>
          <a:noFill/>
        </p:spPr>
        <p:txBody>
          <a:bodyPr wrap="square" rtlCol="0">
            <a:spAutoFit/>
          </a:bodyPr>
          <a:lstStyle/>
          <a:p>
            <a:r>
              <a:rPr lang="en-US" sz="2000" b="1" dirty="0"/>
              <a:t>GRDNAME</a:t>
            </a:r>
          </a:p>
          <a:p>
            <a:r>
              <a:rPr lang="en-US" sz="2000" b="1" dirty="0"/>
              <a:t>IWININAME</a:t>
            </a:r>
          </a:p>
          <a:p>
            <a:r>
              <a:rPr lang="en-US" sz="2000" b="1" dirty="0"/>
              <a:t>BRYNAME</a:t>
            </a:r>
          </a:p>
        </p:txBody>
      </p:sp>
      <p:sp>
        <p:nvSpPr>
          <p:cNvPr id="8" name="TextBox 7">
            <a:extLst>
              <a:ext uri="{FF2B5EF4-FFF2-40B4-BE49-F238E27FC236}">
                <a16:creationId xmlns:a16="http://schemas.microsoft.com/office/drawing/2014/main" id="{121FE50F-D928-4E84-93C4-B9C374CB4669}"/>
              </a:ext>
            </a:extLst>
          </p:cNvPr>
          <p:cNvSpPr txBox="1"/>
          <p:nvPr/>
        </p:nvSpPr>
        <p:spPr>
          <a:xfrm>
            <a:off x="487679" y="6326189"/>
            <a:ext cx="810799" cy="369332"/>
          </a:xfrm>
          <a:prstGeom prst="rect">
            <a:avLst/>
          </a:prstGeom>
          <a:noFill/>
        </p:spPr>
        <p:txBody>
          <a:bodyPr wrap="none" rtlCol="0">
            <a:spAutoFit/>
          </a:bodyPr>
          <a:lstStyle/>
          <a:p>
            <a:r>
              <a:rPr lang="en-US" b="1" dirty="0"/>
              <a:t>STEP 5</a:t>
            </a:r>
          </a:p>
        </p:txBody>
      </p:sp>
      <p:sp>
        <p:nvSpPr>
          <p:cNvPr id="9" name="TextBox 107">
            <a:extLst>
              <a:ext uri="{FF2B5EF4-FFF2-40B4-BE49-F238E27FC236}">
                <a16:creationId xmlns:a16="http://schemas.microsoft.com/office/drawing/2014/main" id="{8BB17129-739F-4526-B6FF-60EE57053048}"/>
              </a:ext>
            </a:extLst>
          </p:cNvPr>
          <p:cNvSpPr txBox="1"/>
          <p:nvPr/>
        </p:nvSpPr>
        <p:spPr>
          <a:xfrm>
            <a:off x="1611172" y="6295411"/>
            <a:ext cx="737702" cy="400110"/>
          </a:xfrm>
          <a:prstGeom prst="rect">
            <a:avLst/>
          </a:prstGeom>
          <a:noFill/>
        </p:spPr>
        <p:txBody>
          <a:bodyPr wrap="none" rtlCol="0">
            <a:spAutoFit/>
          </a:bodyPr>
          <a:lstStyle/>
          <a:p>
            <a:r>
              <a:rPr lang="en-US" sz="2000" dirty="0"/>
              <a:t>RUN!</a:t>
            </a:r>
          </a:p>
        </p:txBody>
      </p:sp>
    </p:spTree>
    <p:extLst>
      <p:ext uri="{BB962C8B-B14F-4D97-AF65-F5344CB8AC3E}">
        <p14:creationId xmlns:p14="http://schemas.microsoft.com/office/powerpoint/2010/main" val="1410357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11" name="TextBox 10"/>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4" name="TextBox 3"/>
          <p:cNvSpPr txBox="1"/>
          <p:nvPr/>
        </p:nvSpPr>
        <p:spPr>
          <a:xfrm>
            <a:off x="739890" y="6317968"/>
            <a:ext cx="832279" cy="369332"/>
          </a:xfrm>
          <a:prstGeom prst="rect">
            <a:avLst/>
          </a:prstGeom>
          <a:noFill/>
        </p:spPr>
        <p:txBody>
          <a:bodyPr wrap="none" rtlCol="0">
            <a:spAutoFit/>
          </a:bodyPr>
          <a:lstStyle/>
          <a:p>
            <a:r>
              <a:rPr lang="el-GR" dirty="0">
                <a:solidFill>
                  <a:srgbClr val="C00000"/>
                </a:solidFill>
              </a:rPr>
              <a:t>β</a:t>
            </a:r>
            <a:r>
              <a:rPr lang="en-US" dirty="0">
                <a:solidFill>
                  <a:srgbClr val="C00000"/>
                </a:solidFill>
              </a:rPr>
              <a:t>=1.18</a:t>
            </a:r>
          </a:p>
        </p:txBody>
      </p:sp>
      <p:sp>
        <p:nvSpPr>
          <p:cNvPr id="5" name="TextBox 4"/>
          <p:cNvSpPr txBox="1"/>
          <p:nvPr/>
        </p:nvSpPr>
        <p:spPr>
          <a:xfrm>
            <a:off x="1819564" y="6299729"/>
            <a:ext cx="5306068" cy="369332"/>
          </a:xfrm>
          <a:prstGeom prst="rect">
            <a:avLst/>
          </a:prstGeom>
          <a:noFill/>
        </p:spPr>
        <p:txBody>
          <a:bodyPr wrap="none" rtlCol="0">
            <a:spAutoFit/>
          </a:bodyPr>
          <a:lstStyle/>
          <a:p>
            <a:r>
              <a:rPr lang="en-US" dirty="0">
                <a:solidFill>
                  <a:srgbClr val="C00000"/>
                </a:solidFill>
              </a:rPr>
              <a:t>Steep-slope regime: breakpoint generation dominance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02" y="686027"/>
            <a:ext cx="7314595" cy="5485946"/>
          </a:xfrm>
          <a:prstGeom prst="rect">
            <a:avLst/>
          </a:prstGeom>
        </p:spPr>
      </p:pic>
    </p:spTree>
    <p:extLst>
      <p:ext uri="{BB962C8B-B14F-4D97-AF65-F5344CB8AC3E}">
        <p14:creationId xmlns:p14="http://schemas.microsoft.com/office/powerpoint/2010/main" val="347534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3"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4" name="TextBox 3"/>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6" name="TextBox 5"/>
          <p:cNvSpPr txBox="1"/>
          <p:nvPr/>
        </p:nvSpPr>
        <p:spPr>
          <a:xfrm>
            <a:off x="300174" y="729408"/>
            <a:ext cx="6931898" cy="369332"/>
          </a:xfrm>
          <a:prstGeom prst="rect">
            <a:avLst/>
          </a:prstGeom>
          <a:noFill/>
        </p:spPr>
        <p:txBody>
          <a:bodyPr wrap="none" rtlCol="0">
            <a:spAutoFit/>
          </a:bodyPr>
          <a:lstStyle/>
          <a:p>
            <a:r>
              <a:rPr lang="en-US" dirty="0"/>
              <a:t>What do we get for the equivalent wave field but without wave-groups?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02" y="1169771"/>
            <a:ext cx="7314595" cy="5485946"/>
          </a:xfrm>
          <a:prstGeom prst="rect">
            <a:avLst/>
          </a:prstGeom>
        </p:spPr>
      </p:pic>
    </p:spTree>
    <p:extLst>
      <p:ext uri="{BB962C8B-B14F-4D97-AF65-F5344CB8AC3E}">
        <p14:creationId xmlns:p14="http://schemas.microsoft.com/office/powerpoint/2010/main" val="1367429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3"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4" name="TextBox 3"/>
          <p:cNvSpPr txBox="1"/>
          <p:nvPr/>
        </p:nvSpPr>
        <p:spPr>
          <a:xfrm>
            <a:off x="8109471" y="71032"/>
            <a:ext cx="952890" cy="369332"/>
          </a:xfrm>
          <a:prstGeom prst="rect">
            <a:avLst/>
          </a:prstGeom>
          <a:noFill/>
        </p:spPr>
        <p:txBody>
          <a:bodyPr wrap="none" rtlCol="0">
            <a:spAutoFit/>
          </a:bodyPr>
          <a:lstStyle/>
          <a:p>
            <a:r>
              <a:rPr lang="en-US" dirty="0"/>
              <a:t>INWAVE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197" r="28627" b="5351"/>
          <a:stretch/>
        </p:blipFill>
        <p:spPr>
          <a:xfrm>
            <a:off x="776233" y="1404306"/>
            <a:ext cx="3795767" cy="4449647"/>
          </a:xfrm>
          <a:prstGeom prst="rect">
            <a:avLst/>
          </a:prstGeom>
        </p:spPr>
      </p:pic>
      <p:sp>
        <p:nvSpPr>
          <p:cNvPr id="8" name="TextBox 7"/>
          <p:cNvSpPr txBox="1"/>
          <p:nvPr/>
        </p:nvSpPr>
        <p:spPr>
          <a:xfrm>
            <a:off x="1389529" y="820348"/>
            <a:ext cx="1928092" cy="369332"/>
          </a:xfrm>
          <a:prstGeom prst="rect">
            <a:avLst/>
          </a:prstGeom>
          <a:noFill/>
        </p:spPr>
        <p:txBody>
          <a:bodyPr wrap="none" rtlCol="0">
            <a:spAutoFit/>
          </a:bodyPr>
          <a:lstStyle/>
          <a:p>
            <a:r>
              <a:rPr lang="en-US" b="1" dirty="0">
                <a:solidFill>
                  <a:srgbClr val="C00000"/>
                </a:solidFill>
              </a:rPr>
              <a:t>With wave-groups</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7381" r="28306"/>
          <a:stretch/>
        </p:blipFill>
        <p:spPr>
          <a:xfrm>
            <a:off x="4814047" y="1404306"/>
            <a:ext cx="4052047" cy="4663344"/>
          </a:xfrm>
          <a:prstGeom prst="rect">
            <a:avLst/>
          </a:prstGeom>
        </p:spPr>
      </p:pic>
    </p:spTree>
    <p:extLst>
      <p:ext uri="{BB962C8B-B14F-4D97-AF65-F5344CB8AC3E}">
        <p14:creationId xmlns:p14="http://schemas.microsoft.com/office/powerpoint/2010/main" val="336182702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4288" y="572871"/>
            <a:ext cx="9410699" cy="685799"/>
          </a:xfrm>
          <a:prstGeom prst="rect">
            <a:avLst/>
          </a:prstGeom>
        </p:spPr>
        <p:txBody>
          <a:bodyPr vert="horz" lIns="91440" tIns="45720" rIns="91440" bIns="45720" rtlCol="0" anchor="ctr">
            <a:noAutofit/>
          </a:bodyPr>
          <a:lstStyle/>
          <a:p>
            <a:pPr lvl="0">
              <a:spcBef>
                <a:spcPct val="0"/>
              </a:spcBef>
              <a:defRPr/>
            </a:pPr>
            <a:r>
              <a:rPr lang="en-US" sz="2400" b="1" i="1" dirty="0">
                <a:solidFill>
                  <a:srgbClr val="92D050"/>
                </a:solidFill>
                <a:ea typeface="+mj-ea"/>
                <a:cs typeface="+mj-cs"/>
              </a:rPr>
              <a:t>2DV CASE: DELTA FLUME EXPERIMENT T04 FROM DELTARES</a:t>
            </a:r>
            <a:endParaRPr kumimoji="0" lang="en-US" sz="2400" b="1" i="1" strike="noStrike" kern="1200" cap="none" spc="0" normalizeH="0" baseline="0" noProof="0" dirty="0">
              <a:ln>
                <a:noFill/>
              </a:ln>
              <a:solidFill>
                <a:srgbClr val="92D050"/>
              </a:solidFill>
              <a:effectLst/>
              <a:uLnTx/>
              <a:uFillTx/>
              <a:ea typeface="+mj-ea"/>
              <a:cs typeface="+mj-cs"/>
            </a:endParaRPr>
          </a:p>
        </p:txBody>
      </p:sp>
      <p:cxnSp>
        <p:nvCxnSpPr>
          <p:cNvPr id="9" name="Straight Connector 8"/>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11" name="TextBox 10"/>
          <p:cNvSpPr txBox="1"/>
          <p:nvPr/>
        </p:nvSpPr>
        <p:spPr>
          <a:xfrm>
            <a:off x="8109471" y="71032"/>
            <a:ext cx="952890" cy="369332"/>
          </a:xfrm>
          <a:prstGeom prst="rect">
            <a:avLst/>
          </a:prstGeom>
          <a:noFill/>
        </p:spPr>
        <p:txBody>
          <a:bodyPr wrap="none" rtlCol="0">
            <a:spAutoFit/>
          </a:bodyPr>
          <a:lstStyle/>
          <a:p>
            <a:r>
              <a:rPr lang="en-US" dirty="0"/>
              <a:t>INWAVE</a:t>
            </a:r>
          </a:p>
        </p:txBody>
      </p:sp>
      <p:pic>
        <p:nvPicPr>
          <p:cNvPr id="20" name="Picture 19">
            <a:extLst>
              <a:ext uri="{FF2B5EF4-FFF2-40B4-BE49-F238E27FC236}">
                <a16:creationId xmlns:a16="http://schemas.microsoft.com/office/drawing/2014/main" id="{AAEA0E1A-D2BD-454D-B2B6-551B850DEADE}"/>
              </a:ext>
            </a:extLst>
          </p:cNvPr>
          <p:cNvPicPr>
            <a:picLocks noChangeAspect="1"/>
          </p:cNvPicPr>
          <p:nvPr/>
        </p:nvPicPr>
        <p:blipFill rotWithShape="1">
          <a:blip r:embed="rId3"/>
          <a:srcRect l="18977" t="48587" r="18977" b="4128"/>
          <a:stretch/>
        </p:blipFill>
        <p:spPr>
          <a:xfrm>
            <a:off x="2606807" y="1136665"/>
            <a:ext cx="6182474" cy="2511006"/>
          </a:xfrm>
          <a:prstGeom prst="rect">
            <a:avLst/>
          </a:prstGeom>
        </p:spPr>
      </p:pic>
      <p:grpSp>
        <p:nvGrpSpPr>
          <p:cNvPr id="21" name="Group 20">
            <a:extLst>
              <a:ext uri="{FF2B5EF4-FFF2-40B4-BE49-F238E27FC236}">
                <a16:creationId xmlns:a16="http://schemas.microsoft.com/office/drawing/2014/main" id="{27B5C668-87B8-45C6-B19E-3A0C1EBB9B07}"/>
              </a:ext>
            </a:extLst>
          </p:cNvPr>
          <p:cNvGrpSpPr/>
          <p:nvPr/>
        </p:nvGrpSpPr>
        <p:grpSpPr>
          <a:xfrm>
            <a:off x="2724374" y="1235593"/>
            <a:ext cx="5932530" cy="5486400"/>
            <a:chOff x="1917554" y="1235593"/>
            <a:chExt cx="5932530" cy="5486400"/>
          </a:xfrm>
        </p:grpSpPr>
        <p:pic>
          <p:nvPicPr>
            <p:cNvPr id="22" name="Picture 21">
              <a:extLst>
                <a:ext uri="{FF2B5EF4-FFF2-40B4-BE49-F238E27FC236}">
                  <a16:creationId xmlns:a16="http://schemas.microsoft.com/office/drawing/2014/main" id="{38D64FFF-2C45-46DA-82F1-FECB7DCB341E}"/>
                </a:ext>
              </a:extLst>
            </p:cNvPr>
            <p:cNvPicPr>
              <a:picLocks noChangeAspect="1"/>
            </p:cNvPicPr>
            <p:nvPr/>
          </p:nvPicPr>
          <p:blipFill rotWithShape="1">
            <a:blip r:embed="rId4"/>
            <a:srcRect l="20583" t="35804" r="20885" b="14375"/>
            <a:stretch/>
          </p:blipFill>
          <p:spPr>
            <a:xfrm>
              <a:off x="1917554" y="3882926"/>
              <a:ext cx="5932530" cy="2839067"/>
            </a:xfrm>
            <a:prstGeom prst="rect">
              <a:avLst/>
            </a:prstGeom>
          </p:spPr>
        </p:pic>
        <p:sp>
          <p:nvSpPr>
            <p:cNvPr id="23" name="Rectangle 22">
              <a:extLst>
                <a:ext uri="{FF2B5EF4-FFF2-40B4-BE49-F238E27FC236}">
                  <a16:creationId xmlns:a16="http://schemas.microsoft.com/office/drawing/2014/main" id="{4B889148-2384-4971-91D6-0D0CA300B822}"/>
                </a:ext>
              </a:extLst>
            </p:cNvPr>
            <p:cNvSpPr/>
            <p:nvPr/>
          </p:nvSpPr>
          <p:spPr>
            <a:xfrm>
              <a:off x="6650927" y="1235593"/>
              <a:ext cx="822960" cy="1763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62C414A-81C1-454F-94E9-4C70A865EC28}"/>
                </a:ext>
              </a:extLst>
            </p:cNvPr>
            <p:cNvCxnSpPr/>
            <p:nvPr/>
          </p:nvCxnSpPr>
          <p:spPr>
            <a:xfrm flipV="1">
              <a:off x="2340184" y="2999079"/>
              <a:ext cx="4310743" cy="10058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CBBE3C-3653-4C81-BC8E-F5E324BEE32A}"/>
                </a:ext>
              </a:extLst>
            </p:cNvPr>
            <p:cNvCxnSpPr/>
            <p:nvPr/>
          </p:nvCxnSpPr>
          <p:spPr>
            <a:xfrm>
              <a:off x="7473887" y="2999079"/>
              <a:ext cx="195943" cy="10319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1991B60A-D2B5-4B79-9683-F603328C5503}"/>
              </a:ext>
            </a:extLst>
          </p:cNvPr>
          <p:cNvSpPr txBox="1"/>
          <p:nvPr/>
        </p:nvSpPr>
        <p:spPr>
          <a:xfrm>
            <a:off x="113339" y="6352661"/>
            <a:ext cx="3373296" cy="369332"/>
          </a:xfrm>
          <a:prstGeom prst="rect">
            <a:avLst/>
          </a:prstGeom>
          <a:noFill/>
        </p:spPr>
        <p:txBody>
          <a:bodyPr wrap="none" rtlCol="0">
            <a:spAutoFit/>
          </a:bodyPr>
          <a:lstStyle/>
          <a:p>
            <a:r>
              <a:rPr lang="en-US" i="1" dirty="0"/>
              <a:t>Figures from Van Gent el at., 2008</a:t>
            </a:r>
          </a:p>
        </p:txBody>
      </p:sp>
      <p:sp>
        <p:nvSpPr>
          <p:cNvPr id="35" name="TextBox 34">
            <a:extLst>
              <a:ext uri="{FF2B5EF4-FFF2-40B4-BE49-F238E27FC236}">
                <a16:creationId xmlns:a16="http://schemas.microsoft.com/office/drawing/2014/main" id="{31584D3F-0F1B-4580-98AC-5598B0DD9213}"/>
              </a:ext>
            </a:extLst>
          </p:cNvPr>
          <p:cNvSpPr txBox="1"/>
          <p:nvPr/>
        </p:nvSpPr>
        <p:spPr>
          <a:xfrm>
            <a:off x="242408" y="2763331"/>
            <a:ext cx="2010294" cy="1200329"/>
          </a:xfrm>
          <a:prstGeom prst="rect">
            <a:avLst/>
          </a:prstGeom>
          <a:noFill/>
        </p:spPr>
        <p:txBody>
          <a:bodyPr wrap="none" rtlCol="0">
            <a:spAutoFit/>
          </a:bodyPr>
          <a:lstStyle/>
          <a:p>
            <a:r>
              <a:rPr lang="en-US" b="1" dirty="0"/>
              <a:t>Pierson-Moskowitz</a:t>
            </a:r>
          </a:p>
          <a:p>
            <a:r>
              <a:rPr lang="en-US" i="1" dirty="0"/>
              <a:t>H</a:t>
            </a:r>
            <a:r>
              <a:rPr lang="en-US" i="1" baseline="-25000" dirty="0"/>
              <a:t>m0</a:t>
            </a:r>
            <a:r>
              <a:rPr lang="en-US" dirty="0"/>
              <a:t>=1.5 m</a:t>
            </a:r>
          </a:p>
          <a:p>
            <a:r>
              <a:rPr lang="en-US" i="1" dirty="0" err="1"/>
              <a:t>T</a:t>
            </a:r>
            <a:r>
              <a:rPr lang="en-US" i="1" baseline="-25000" dirty="0" err="1"/>
              <a:t>p</a:t>
            </a:r>
            <a:r>
              <a:rPr lang="en-US" dirty="0"/>
              <a:t>= 7.35 s</a:t>
            </a:r>
          </a:p>
          <a:p>
            <a:r>
              <a:rPr lang="en-US" i="1" dirty="0"/>
              <a:t>T</a:t>
            </a:r>
            <a:r>
              <a:rPr lang="en-US" i="1" baseline="-25000" dirty="0"/>
              <a:t>m</a:t>
            </a:r>
            <a:r>
              <a:rPr lang="en-US" dirty="0"/>
              <a:t>= 6.68 s</a:t>
            </a:r>
          </a:p>
        </p:txBody>
      </p:sp>
    </p:spTree>
    <p:extLst>
      <p:ext uri="{BB962C8B-B14F-4D97-AF65-F5344CB8AC3E}">
        <p14:creationId xmlns:p14="http://schemas.microsoft.com/office/powerpoint/2010/main" val="136457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186" y="970317"/>
            <a:ext cx="5455532" cy="461665"/>
          </a:xfrm>
          <a:prstGeom prst="rect">
            <a:avLst/>
          </a:prstGeom>
          <a:noFill/>
        </p:spPr>
        <p:txBody>
          <a:bodyPr wrap="none" rtlCol="0">
            <a:spAutoFit/>
          </a:bodyPr>
          <a:lstStyle/>
          <a:p>
            <a:r>
              <a:rPr lang="en-US" sz="2400" b="1" dirty="0"/>
              <a:t>COAWST- MEASUREMENTS COMPARISON</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572" r="7571"/>
          <a:stretch/>
        </p:blipFill>
        <p:spPr>
          <a:xfrm>
            <a:off x="394706" y="1728229"/>
            <a:ext cx="8463747" cy="3823485"/>
          </a:xfrm>
          <a:prstGeom prst="rect">
            <a:avLst/>
          </a:prstGeom>
        </p:spPr>
      </p:pic>
      <p:sp>
        <p:nvSpPr>
          <p:cNvPr id="4" name="TextBox 3"/>
          <p:cNvSpPr txBox="1"/>
          <p:nvPr/>
        </p:nvSpPr>
        <p:spPr>
          <a:xfrm>
            <a:off x="1084217" y="2782389"/>
            <a:ext cx="1486304" cy="369332"/>
          </a:xfrm>
          <a:prstGeom prst="rect">
            <a:avLst/>
          </a:prstGeom>
          <a:noFill/>
        </p:spPr>
        <p:txBody>
          <a:bodyPr wrap="none" rtlCol="0">
            <a:spAutoFit/>
          </a:bodyPr>
          <a:lstStyle/>
          <a:p>
            <a:r>
              <a:rPr lang="en-US" dirty="0"/>
              <a:t>RMSE=0.15 m</a:t>
            </a:r>
          </a:p>
        </p:txBody>
      </p:sp>
      <p:sp>
        <p:nvSpPr>
          <p:cNvPr id="5" name="TextBox 4"/>
          <p:cNvSpPr txBox="1"/>
          <p:nvPr/>
        </p:nvSpPr>
        <p:spPr>
          <a:xfrm>
            <a:off x="5381425" y="4631049"/>
            <a:ext cx="1661417" cy="369332"/>
          </a:xfrm>
          <a:prstGeom prst="rect">
            <a:avLst/>
          </a:prstGeom>
          <a:noFill/>
        </p:spPr>
        <p:txBody>
          <a:bodyPr wrap="none" rtlCol="0">
            <a:spAutoFit/>
          </a:bodyPr>
          <a:lstStyle/>
          <a:p>
            <a:r>
              <a:rPr lang="en-US" dirty="0"/>
              <a:t>RMSE=0.07 m/s</a:t>
            </a:r>
          </a:p>
        </p:txBody>
      </p:sp>
      <p:sp>
        <p:nvSpPr>
          <p:cNvPr id="6" name="TextBox 5"/>
          <p:cNvSpPr txBox="1"/>
          <p:nvPr/>
        </p:nvSpPr>
        <p:spPr>
          <a:xfrm>
            <a:off x="5468982" y="2266796"/>
            <a:ext cx="1486304" cy="369332"/>
          </a:xfrm>
          <a:prstGeom prst="rect">
            <a:avLst/>
          </a:prstGeom>
          <a:noFill/>
        </p:spPr>
        <p:txBody>
          <a:bodyPr wrap="none" rtlCol="0">
            <a:spAutoFit/>
          </a:bodyPr>
          <a:lstStyle/>
          <a:p>
            <a:r>
              <a:rPr lang="en-US" dirty="0"/>
              <a:t>RMSE=0.02 m</a:t>
            </a:r>
          </a:p>
        </p:txBody>
      </p:sp>
      <p:sp>
        <p:nvSpPr>
          <p:cNvPr id="7" name="TextBox 6"/>
          <p:cNvSpPr txBox="1"/>
          <p:nvPr/>
        </p:nvSpPr>
        <p:spPr>
          <a:xfrm>
            <a:off x="3082182" y="4631049"/>
            <a:ext cx="1369286" cy="369332"/>
          </a:xfrm>
          <a:prstGeom prst="rect">
            <a:avLst/>
          </a:prstGeom>
          <a:noFill/>
        </p:spPr>
        <p:txBody>
          <a:bodyPr wrap="none" rtlCol="0">
            <a:spAutoFit/>
          </a:bodyPr>
          <a:lstStyle/>
          <a:p>
            <a:r>
              <a:rPr lang="en-US" dirty="0"/>
              <a:t>RMSE=0.1 m</a:t>
            </a:r>
          </a:p>
        </p:txBody>
      </p:sp>
      <p:cxnSp>
        <p:nvCxnSpPr>
          <p:cNvPr id="8" name="Straight Connector 7">
            <a:extLst>
              <a:ext uri="{FF2B5EF4-FFF2-40B4-BE49-F238E27FC236}">
                <a16:creationId xmlns:a16="http://schemas.microsoft.com/office/drawing/2014/main" id="{E0BB4373-FE93-4F05-8AC0-131731DF22C8}"/>
              </a:ext>
            </a:extLst>
          </p:cNvPr>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9" name="7 Imagen" descr="logo.png">
            <a:extLst>
              <a:ext uri="{FF2B5EF4-FFF2-40B4-BE49-F238E27FC236}">
                <a16:creationId xmlns:a16="http://schemas.microsoft.com/office/drawing/2014/main" id="{6D524E3D-5E1B-46F0-AE5D-C51D70E92CF8}"/>
              </a:ext>
            </a:extLst>
          </p:cNvPr>
          <p:cNvPicPr>
            <a:picLocks noChangeAspect="1"/>
          </p:cNvPicPr>
          <p:nvPr/>
        </p:nvPicPr>
        <p:blipFill>
          <a:blip r:embed="rId3" cstate="print"/>
          <a:srcRect t="10667" r="2778" b="20000"/>
          <a:stretch>
            <a:fillRect/>
          </a:stretch>
        </p:blipFill>
        <p:spPr>
          <a:xfrm>
            <a:off x="0" y="1"/>
            <a:ext cx="1247555" cy="667264"/>
          </a:xfrm>
          <a:prstGeom prst="rect">
            <a:avLst/>
          </a:prstGeom>
        </p:spPr>
      </p:pic>
      <p:sp>
        <p:nvSpPr>
          <p:cNvPr id="10" name="TextBox 9">
            <a:extLst>
              <a:ext uri="{FF2B5EF4-FFF2-40B4-BE49-F238E27FC236}">
                <a16:creationId xmlns:a16="http://schemas.microsoft.com/office/drawing/2014/main" id="{9E9EEE22-BE32-492B-A72E-099FB46ABBBD}"/>
              </a:ext>
            </a:extLst>
          </p:cNvPr>
          <p:cNvSpPr txBox="1"/>
          <p:nvPr/>
        </p:nvSpPr>
        <p:spPr>
          <a:xfrm>
            <a:off x="8109471" y="71032"/>
            <a:ext cx="952890" cy="369332"/>
          </a:xfrm>
          <a:prstGeom prst="rect">
            <a:avLst/>
          </a:prstGeom>
          <a:noFill/>
        </p:spPr>
        <p:txBody>
          <a:bodyPr wrap="none" rtlCol="0">
            <a:spAutoFit/>
          </a:bodyPr>
          <a:lstStyle/>
          <a:p>
            <a:r>
              <a:rPr lang="en-US" dirty="0"/>
              <a:t>INWAVE</a:t>
            </a:r>
          </a:p>
        </p:txBody>
      </p:sp>
    </p:spTree>
    <p:extLst>
      <p:ext uri="{BB962C8B-B14F-4D97-AF65-F5344CB8AC3E}">
        <p14:creationId xmlns:p14="http://schemas.microsoft.com/office/powerpoint/2010/main" val="3296019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0" y="1371600"/>
            <a:ext cx="5333559" cy="399864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0" y="1371600"/>
            <a:ext cx="5333559" cy="399864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0" y="1371600"/>
            <a:ext cx="5333559" cy="399864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360" y="1371600"/>
            <a:ext cx="5333559" cy="399864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7360" y="1371600"/>
            <a:ext cx="5333559" cy="3998645"/>
          </a:xfrm>
          <a:prstGeom prst="rect">
            <a:avLst/>
          </a:prstGeom>
        </p:spPr>
      </p:pic>
      <p:sp>
        <p:nvSpPr>
          <p:cNvPr id="2" name="TextBox 1"/>
          <p:cNvSpPr txBox="1"/>
          <p:nvPr/>
        </p:nvSpPr>
        <p:spPr>
          <a:xfrm>
            <a:off x="2556647" y="5638800"/>
            <a:ext cx="3634906" cy="400110"/>
          </a:xfrm>
          <a:prstGeom prst="rect">
            <a:avLst/>
          </a:prstGeom>
          <a:noFill/>
        </p:spPr>
        <p:txBody>
          <a:bodyPr wrap="none" rtlCol="0">
            <a:spAutoFit/>
          </a:bodyPr>
          <a:lstStyle/>
          <a:p>
            <a:r>
              <a:rPr lang="en-US" sz="2000" dirty="0"/>
              <a:t>Time at 0.1, 0.3, 1, 2, and 6 hours</a:t>
            </a:r>
          </a:p>
        </p:txBody>
      </p:sp>
      <p:cxnSp>
        <p:nvCxnSpPr>
          <p:cNvPr id="13" name="Straight Connector 12">
            <a:extLst>
              <a:ext uri="{FF2B5EF4-FFF2-40B4-BE49-F238E27FC236}">
                <a16:creationId xmlns:a16="http://schemas.microsoft.com/office/drawing/2014/main" id="{0F18B61C-A2B3-427E-9232-625B30F37F3E}"/>
              </a:ext>
            </a:extLst>
          </p:cNvPr>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7 Imagen" descr="logo.png">
            <a:extLst>
              <a:ext uri="{FF2B5EF4-FFF2-40B4-BE49-F238E27FC236}">
                <a16:creationId xmlns:a16="http://schemas.microsoft.com/office/drawing/2014/main" id="{B0E6681F-B9CA-4C45-A321-DCABEE9FE323}"/>
              </a:ext>
            </a:extLst>
          </p:cNvPr>
          <p:cNvPicPr>
            <a:picLocks noChangeAspect="1"/>
          </p:cNvPicPr>
          <p:nvPr/>
        </p:nvPicPr>
        <p:blipFill>
          <a:blip r:embed="rId7" cstate="print"/>
          <a:srcRect t="10667" r="2778" b="20000"/>
          <a:stretch>
            <a:fillRect/>
          </a:stretch>
        </p:blipFill>
        <p:spPr>
          <a:xfrm>
            <a:off x="0" y="1"/>
            <a:ext cx="1247555" cy="667264"/>
          </a:xfrm>
          <a:prstGeom prst="rect">
            <a:avLst/>
          </a:prstGeom>
        </p:spPr>
      </p:pic>
      <p:sp>
        <p:nvSpPr>
          <p:cNvPr id="15" name="TextBox 14">
            <a:extLst>
              <a:ext uri="{FF2B5EF4-FFF2-40B4-BE49-F238E27FC236}">
                <a16:creationId xmlns:a16="http://schemas.microsoft.com/office/drawing/2014/main" id="{F0C635A1-10DC-4328-BD5A-5C510A2B198B}"/>
              </a:ext>
            </a:extLst>
          </p:cNvPr>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16" name="TextBox 15">
            <a:extLst>
              <a:ext uri="{FF2B5EF4-FFF2-40B4-BE49-F238E27FC236}">
                <a16:creationId xmlns:a16="http://schemas.microsoft.com/office/drawing/2014/main" id="{C081E6D2-8D17-4E6F-9C38-517CD852A7C9}"/>
              </a:ext>
            </a:extLst>
          </p:cNvPr>
          <p:cNvSpPr txBox="1"/>
          <p:nvPr/>
        </p:nvSpPr>
        <p:spPr>
          <a:xfrm>
            <a:off x="4468866" y="595439"/>
            <a:ext cx="4221669" cy="461665"/>
          </a:xfrm>
          <a:prstGeom prst="rect">
            <a:avLst/>
          </a:prstGeom>
          <a:noFill/>
        </p:spPr>
        <p:txBody>
          <a:bodyPr wrap="none" rtlCol="0">
            <a:spAutoFit/>
          </a:bodyPr>
          <a:lstStyle/>
          <a:p>
            <a:r>
              <a:rPr lang="en-US" sz="2400" b="1" dirty="0"/>
              <a:t>MORPHODYNAMIC EVOLUTION</a:t>
            </a:r>
          </a:p>
        </p:txBody>
      </p:sp>
    </p:spTree>
    <p:extLst>
      <p:ext uri="{BB962C8B-B14F-4D97-AF65-F5344CB8AC3E}">
        <p14:creationId xmlns:p14="http://schemas.microsoft.com/office/powerpoint/2010/main" val="119517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212799" y="1249354"/>
            <a:ext cx="8718402" cy="4154984"/>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InfraGravity</a:t>
            </a:r>
            <a:r>
              <a:rPr lang="en-US" sz="2400" dirty="0"/>
              <a:t> (IG) waves are defined as waves with </a:t>
            </a:r>
            <a:r>
              <a:rPr lang="en-US" sz="2400" b="1" dirty="0"/>
              <a:t>periods between 30 and 300 seconds </a:t>
            </a:r>
            <a:r>
              <a:rPr lang="en-US" sz="2400" dirty="0"/>
              <a:t>generated by the </a:t>
            </a:r>
            <a:r>
              <a:rPr lang="en-US" sz="2400" b="1" dirty="0"/>
              <a:t>non-linear interactions of gravity waves</a:t>
            </a:r>
            <a:r>
              <a:rPr lang="en-US" sz="2400" dirty="0"/>
              <a:t>.</a:t>
            </a:r>
          </a:p>
          <a:p>
            <a:pPr algn="just"/>
            <a:endParaRPr lang="en-US" sz="2400" dirty="0"/>
          </a:p>
          <a:p>
            <a:pPr marL="342900" indent="-342900" algn="just">
              <a:buFont typeface="Arial" panose="020B0604020202020204" pitchFamily="34" charset="0"/>
              <a:buChar char="•"/>
            </a:pPr>
            <a:r>
              <a:rPr lang="en-US" sz="2400" dirty="0"/>
              <a:t>In deep water the energy transfer to IG waves is non-resonant and the height of the IG waves is few millimeters. In </a:t>
            </a:r>
            <a:r>
              <a:rPr lang="en-US" sz="2400" b="1" dirty="0"/>
              <a:t>shallow water </a:t>
            </a:r>
            <a:r>
              <a:rPr lang="en-US" sz="2400" dirty="0"/>
              <a:t>the </a:t>
            </a:r>
            <a:r>
              <a:rPr lang="en-US" sz="2400" b="1" dirty="0"/>
              <a:t>energy transfer becomes near-resonant </a:t>
            </a:r>
            <a:r>
              <a:rPr lang="en-US" sz="2400" dirty="0"/>
              <a:t>and IG wave height can increase to over 1 m.</a:t>
            </a:r>
          </a:p>
          <a:p>
            <a:pPr algn="just"/>
            <a:endParaRPr lang="en-US" sz="2400" dirty="0"/>
          </a:p>
          <a:p>
            <a:pPr marL="342900" indent="-342900" algn="just">
              <a:buFont typeface="Arial" panose="020B0604020202020204" pitchFamily="34" charset="0"/>
              <a:buChar char="•"/>
            </a:pPr>
            <a:r>
              <a:rPr lang="en-US" sz="2400" dirty="0"/>
              <a:t>IG waves are highly correlated with the modulation of wind or swell waves.</a:t>
            </a:r>
          </a:p>
        </p:txBody>
      </p:sp>
      <p:cxnSp>
        <p:nvCxnSpPr>
          <p:cNvPr id="3" name="Straight Connector 2"/>
          <p:cNvCxnSpPr/>
          <p:nvPr/>
        </p:nvCxnSpPr>
        <p:spPr>
          <a:xfrm>
            <a:off x="0" y="502507"/>
            <a:ext cx="9144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728578" y="65903"/>
            <a:ext cx="3415422" cy="369332"/>
          </a:xfrm>
          <a:prstGeom prst="rect">
            <a:avLst/>
          </a:prstGeom>
          <a:noFill/>
        </p:spPr>
        <p:txBody>
          <a:bodyPr wrap="none" rtlCol="0">
            <a:spAutoFit/>
          </a:bodyPr>
          <a:lstStyle/>
          <a:p>
            <a:r>
              <a:rPr lang="en-US" dirty="0"/>
              <a:t>INTRODUCTION AND MOTIVATION</a:t>
            </a:r>
          </a:p>
        </p:txBody>
      </p:sp>
      <p:pic>
        <p:nvPicPr>
          <p:cNvPr id="62"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Tree>
    <p:extLst>
      <p:ext uri="{BB962C8B-B14F-4D97-AF65-F5344CB8AC3E}">
        <p14:creationId xmlns:p14="http://schemas.microsoft.com/office/powerpoint/2010/main" val="2750756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11" name="TextBox 10"/>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12" name="TextBox 11">
            <a:extLst>
              <a:ext uri="{FF2B5EF4-FFF2-40B4-BE49-F238E27FC236}">
                <a16:creationId xmlns:a16="http://schemas.microsoft.com/office/drawing/2014/main" id="{A4B2F220-A858-479A-89F2-3EEDEC6EAE93}"/>
              </a:ext>
            </a:extLst>
          </p:cNvPr>
          <p:cNvSpPr txBox="1"/>
          <p:nvPr/>
        </p:nvSpPr>
        <p:spPr>
          <a:xfrm>
            <a:off x="465826" y="1344985"/>
            <a:ext cx="4747903" cy="461665"/>
          </a:xfrm>
          <a:prstGeom prst="rect">
            <a:avLst/>
          </a:prstGeom>
          <a:noFill/>
        </p:spPr>
        <p:txBody>
          <a:bodyPr wrap="none" rtlCol="0">
            <a:spAutoFit/>
          </a:bodyPr>
          <a:lstStyle/>
          <a:p>
            <a:r>
              <a:rPr lang="en-US" sz="2400" b="1" dirty="0"/>
              <a:t>MEAN WAVE-AVERAGED CURRENTS</a:t>
            </a:r>
          </a:p>
        </p:txBody>
      </p:sp>
      <p:pic>
        <p:nvPicPr>
          <p:cNvPr id="13" name="Picture 12">
            <a:extLst>
              <a:ext uri="{FF2B5EF4-FFF2-40B4-BE49-F238E27FC236}">
                <a16:creationId xmlns:a16="http://schemas.microsoft.com/office/drawing/2014/main" id="{6F6AEB28-037B-4C70-A663-E28499921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02" y="2319613"/>
            <a:ext cx="7007127" cy="3337238"/>
          </a:xfrm>
          <a:prstGeom prst="rect">
            <a:avLst/>
          </a:prstGeom>
        </p:spPr>
      </p:pic>
      <p:sp>
        <p:nvSpPr>
          <p:cNvPr id="2" name="TextBox 1">
            <a:extLst>
              <a:ext uri="{FF2B5EF4-FFF2-40B4-BE49-F238E27FC236}">
                <a16:creationId xmlns:a16="http://schemas.microsoft.com/office/drawing/2014/main" id="{50E7CF7F-B147-4F7F-933D-227054AB51BD}"/>
              </a:ext>
            </a:extLst>
          </p:cNvPr>
          <p:cNvSpPr txBox="1"/>
          <p:nvPr/>
        </p:nvSpPr>
        <p:spPr>
          <a:xfrm>
            <a:off x="6725920" y="2134947"/>
            <a:ext cx="544123" cy="369332"/>
          </a:xfrm>
          <a:prstGeom prst="rect">
            <a:avLst/>
          </a:prstGeom>
          <a:noFill/>
        </p:spPr>
        <p:txBody>
          <a:bodyPr wrap="none" rtlCol="0">
            <a:spAutoFit/>
          </a:bodyPr>
          <a:lstStyle/>
          <a:p>
            <a:r>
              <a:rPr lang="en-US" dirty="0"/>
              <a:t>m/s</a:t>
            </a:r>
          </a:p>
        </p:txBody>
      </p:sp>
    </p:spTree>
    <p:extLst>
      <p:ext uri="{BB962C8B-B14F-4D97-AF65-F5344CB8AC3E}">
        <p14:creationId xmlns:p14="http://schemas.microsoft.com/office/powerpoint/2010/main" val="3467210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9370" y="662114"/>
            <a:ext cx="8547846" cy="685799"/>
          </a:xfrm>
          <a:prstGeom prst="rect">
            <a:avLst/>
          </a:prstGeom>
        </p:spPr>
        <p:txBody>
          <a:bodyPr vert="horz" lIns="91440" tIns="45720" rIns="91440" bIns="45720" rtlCol="0" anchor="ctr">
            <a:noAutofit/>
          </a:bodyPr>
          <a:lstStyle/>
          <a:p>
            <a:pPr lvl="0">
              <a:spcBef>
                <a:spcPct val="0"/>
              </a:spcBef>
              <a:defRPr/>
            </a:pPr>
            <a:r>
              <a:rPr lang="en-US" sz="2400" b="1" i="1" dirty="0">
                <a:solidFill>
                  <a:srgbClr val="92D050"/>
                </a:solidFill>
                <a:ea typeface="+mj-ea"/>
                <a:cs typeface="+mj-cs"/>
              </a:rPr>
              <a:t>3D CASE REAL APPLICATION: HURRICANE SANDY (2012)</a:t>
            </a:r>
            <a:endParaRPr kumimoji="0" lang="en-US" sz="2400" b="1" i="1" strike="noStrike" kern="1200" cap="none" spc="0" normalizeH="0" baseline="0" noProof="0" dirty="0">
              <a:ln>
                <a:noFill/>
              </a:ln>
              <a:solidFill>
                <a:srgbClr val="92D050"/>
              </a:solidFill>
              <a:effectLst/>
              <a:uLnTx/>
              <a:uFillTx/>
              <a:ea typeface="+mj-ea"/>
              <a:cs typeface="+mj-cs"/>
            </a:endParaRPr>
          </a:p>
        </p:txBody>
      </p:sp>
      <p:cxnSp>
        <p:nvCxnSpPr>
          <p:cNvPr id="9" name="Straight Connector 8"/>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11" name="TextBox 10"/>
          <p:cNvSpPr txBox="1"/>
          <p:nvPr/>
        </p:nvSpPr>
        <p:spPr>
          <a:xfrm>
            <a:off x="8109471" y="71032"/>
            <a:ext cx="952890" cy="369332"/>
          </a:xfrm>
          <a:prstGeom prst="rect">
            <a:avLst/>
          </a:prstGeom>
          <a:noFill/>
        </p:spPr>
        <p:txBody>
          <a:bodyPr wrap="none" rtlCol="0">
            <a:spAutoFit/>
          </a:bodyPr>
          <a:lstStyle/>
          <a:p>
            <a:r>
              <a:rPr lang="en-US" dirty="0"/>
              <a:t>INWAVE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77" y="1507519"/>
            <a:ext cx="2367907" cy="336492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375" y="5370066"/>
            <a:ext cx="7181316" cy="119209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962" y="1845539"/>
            <a:ext cx="3810000" cy="2505075"/>
          </a:xfrm>
          <a:prstGeom prst="rect">
            <a:avLst/>
          </a:prstGeom>
        </p:spPr>
      </p:pic>
      <p:sp>
        <p:nvSpPr>
          <p:cNvPr id="12" name="Rectangle 11"/>
          <p:cNvSpPr/>
          <p:nvPr/>
        </p:nvSpPr>
        <p:spPr>
          <a:xfrm>
            <a:off x="3960962" y="4393856"/>
            <a:ext cx="2637260" cy="261610"/>
          </a:xfrm>
          <a:prstGeom prst="rect">
            <a:avLst/>
          </a:prstGeom>
        </p:spPr>
        <p:txBody>
          <a:bodyPr wrap="none">
            <a:spAutoFit/>
          </a:bodyPr>
          <a:lstStyle/>
          <a:p>
            <a:r>
              <a:rPr lang="en-US" sz="1100" dirty="0">
                <a:hlinkClick r:id="rId6"/>
              </a:rPr>
              <a:t>http://storms.ngs.noaa.gov/storms/sandy/</a:t>
            </a:r>
            <a:endParaRPr lang="en-US" sz="1100" dirty="0"/>
          </a:p>
        </p:txBody>
      </p:sp>
    </p:spTree>
    <p:extLst>
      <p:ext uri="{BB962C8B-B14F-4D97-AF65-F5344CB8AC3E}">
        <p14:creationId xmlns:p14="http://schemas.microsoft.com/office/powerpoint/2010/main" val="683318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83" t="31768"/>
          <a:stretch/>
        </p:blipFill>
        <p:spPr bwMode="auto">
          <a:xfrm>
            <a:off x="304800" y="1295400"/>
            <a:ext cx="4902200" cy="289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4419600"/>
            <a:ext cx="3397853" cy="1754326"/>
          </a:xfrm>
          <a:prstGeom prst="rect">
            <a:avLst/>
          </a:prstGeom>
          <a:noFill/>
        </p:spPr>
        <p:txBody>
          <a:bodyPr wrap="none" rtlCol="0">
            <a:spAutoFit/>
          </a:bodyPr>
          <a:lstStyle/>
          <a:p>
            <a:r>
              <a:rPr lang="en-US" sz="1800" dirty="0">
                <a:solidFill>
                  <a:schemeClr val="bg1"/>
                </a:solidFill>
              </a:rPr>
              <a:t>Breach occurred at</a:t>
            </a:r>
          </a:p>
          <a:p>
            <a:r>
              <a:rPr lang="en-US" sz="1800" dirty="0">
                <a:solidFill>
                  <a:schemeClr val="bg1"/>
                </a:solidFill>
              </a:rPr>
              <a:t>"Old Inlet"</a:t>
            </a:r>
          </a:p>
          <a:p>
            <a:r>
              <a:rPr lang="en-US" sz="1800" dirty="0">
                <a:solidFill>
                  <a:schemeClr val="bg1"/>
                </a:solidFill>
              </a:rPr>
              <a:t>Was open between 1763 and 1827.</a:t>
            </a:r>
          </a:p>
          <a:p>
            <a:endParaRPr lang="en-US" sz="1800" dirty="0">
              <a:solidFill>
                <a:schemeClr val="bg1"/>
              </a:solidFill>
            </a:endParaRPr>
          </a:p>
          <a:p>
            <a:r>
              <a:rPr lang="en-US" sz="1800" dirty="0">
                <a:solidFill>
                  <a:schemeClr val="bg1"/>
                </a:solidFill>
              </a:rPr>
              <a:t>Re-opened during H Sandy.</a:t>
            </a:r>
          </a:p>
          <a:p>
            <a:r>
              <a:rPr lang="en-US" sz="1800" dirty="0">
                <a:solidFill>
                  <a:schemeClr val="bg1"/>
                </a:solidFill>
              </a:rPr>
              <a:t>Still open today.</a:t>
            </a:r>
          </a:p>
        </p:txBody>
      </p:sp>
      <p:cxnSp>
        <p:nvCxnSpPr>
          <p:cNvPr id="5" name="Straight Arrow Connector 4"/>
          <p:cNvCxnSpPr/>
          <p:nvPr/>
        </p:nvCxnSpPr>
        <p:spPr bwMode="auto">
          <a:xfrm flipV="1">
            <a:off x="2755900" y="2209800"/>
            <a:ext cx="977900" cy="3423757"/>
          </a:xfrm>
          <a:prstGeom prst="straightConnector1">
            <a:avLst/>
          </a:prstGeom>
          <a:noFill/>
          <a:ln w="19050" algn="ctr">
            <a:solidFill>
              <a:schemeClr val="bg1"/>
            </a:solidFill>
            <a:round/>
            <a:headEnd/>
            <a:tailEnd type="arrow"/>
          </a:ln>
        </p:spPr>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310" y="1708030"/>
            <a:ext cx="3294274" cy="4315498"/>
          </a:xfrm>
          <a:prstGeom prst="rect">
            <a:avLst/>
          </a:prstGeom>
        </p:spPr>
      </p:pic>
      <p:sp>
        <p:nvSpPr>
          <p:cNvPr id="7" name="TextBox 6"/>
          <p:cNvSpPr txBox="1"/>
          <p:nvPr/>
        </p:nvSpPr>
        <p:spPr>
          <a:xfrm>
            <a:off x="4398826" y="6169375"/>
            <a:ext cx="3916457" cy="261610"/>
          </a:xfrm>
          <a:prstGeom prst="rect">
            <a:avLst/>
          </a:prstGeom>
          <a:noFill/>
        </p:spPr>
        <p:txBody>
          <a:bodyPr wrap="none" rtlCol="0">
            <a:spAutoFit/>
          </a:bodyPr>
          <a:lstStyle/>
          <a:p>
            <a:r>
              <a:rPr lang="en-US" sz="1100" dirty="0"/>
              <a:t>http://coastal.er.usgs.gov/hurricanes/sandy/photo-comparisons/</a:t>
            </a:r>
          </a:p>
        </p:txBody>
      </p:sp>
      <p:cxnSp>
        <p:nvCxnSpPr>
          <p:cNvPr id="8" name="Straight Connector 7"/>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9" name="7 Imagen" descr="logo.png"/>
          <p:cNvPicPr>
            <a:picLocks noChangeAspect="1"/>
          </p:cNvPicPr>
          <p:nvPr/>
        </p:nvPicPr>
        <p:blipFill>
          <a:blip r:embed="rId4" cstate="print"/>
          <a:srcRect t="10667" r="2778" b="20000"/>
          <a:stretch>
            <a:fillRect/>
          </a:stretch>
        </p:blipFill>
        <p:spPr>
          <a:xfrm>
            <a:off x="0" y="1"/>
            <a:ext cx="1247555" cy="667264"/>
          </a:xfrm>
          <a:prstGeom prst="rect">
            <a:avLst/>
          </a:prstGeom>
        </p:spPr>
      </p:pic>
      <p:sp>
        <p:nvSpPr>
          <p:cNvPr id="10" name="TextBox 9"/>
          <p:cNvSpPr txBox="1"/>
          <p:nvPr/>
        </p:nvSpPr>
        <p:spPr>
          <a:xfrm>
            <a:off x="8109471" y="71032"/>
            <a:ext cx="952890" cy="369332"/>
          </a:xfrm>
          <a:prstGeom prst="rect">
            <a:avLst/>
          </a:prstGeom>
          <a:noFill/>
        </p:spPr>
        <p:txBody>
          <a:bodyPr wrap="none" rtlCol="0">
            <a:spAutoFit/>
          </a:bodyPr>
          <a:lstStyle/>
          <a:p>
            <a:r>
              <a:rPr lang="en-US" dirty="0"/>
              <a:t>INWAVE</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660" y="4488831"/>
            <a:ext cx="3304931" cy="2220913"/>
          </a:xfrm>
          <a:prstGeom prst="rect">
            <a:avLst/>
          </a:prstGeom>
        </p:spPr>
      </p:pic>
      <p:sp>
        <p:nvSpPr>
          <p:cNvPr id="11" name="TextBox 10"/>
          <p:cNvSpPr txBox="1"/>
          <p:nvPr/>
        </p:nvSpPr>
        <p:spPr>
          <a:xfrm>
            <a:off x="266895" y="605793"/>
            <a:ext cx="8610210" cy="646331"/>
          </a:xfrm>
          <a:prstGeom prst="rect">
            <a:avLst/>
          </a:prstGeom>
          <a:noFill/>
        </p:spPr>
        <p:txBody>
          <a:bodyPr wrap="square" rtlCol="0">
            <a:spAutoFit/>
          </a:bodyPr>
          <a:lstStyle/>
          <a:p>
            <a:r>
              <a:rPr lang="en-US" sz="1800" dirty="0"/>
              <a:t>Breach occurred at "Old Inlet“ Was open between 1763 and 1827.</a:t>
            </a:r>
          </a:p>
          <a:p>
            <a:r>
              <a:rPr lang="en-US" sz="1800" dirty="0"/>
              <a:t>Re-opened during H Sandy. Still open today.</a:t>
            </a:r>
          </a:p>
        </p:txBody>
      </p:sp>
    </p:spTree>
    <p:extLst>
      <p:ext uri="{BB962C8B-B14F-4D97-AF65-F5344CB8AC3E}">
        <p14:creationId xmlns:p14="http://schemas.microsoft.com/office/powerpoint/2010/main" val="297807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6643255" y="3080927"/>
            <a:ext cx="1891145" cy="2491351"/>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sp>
        <p:nvSpPr>
          <p:cNvPr id="28" name="Rectangle 27"/>
          <p:cNvSpPr/>
          <p:nvPr/>
        </p:nvSpPr>
        <p:spPr bwMode="auto">
          <a:xfrm>
            <a:off x="2833255" y="554134"/>
            <a:ext cx="3657600" cy="382902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sp>
        <p:nvSpPr>
          <p:cNvPr id="5" name="Rectangle 4"/>
          <p:cNvSpPr/>
          <p:nvPr/>
        </p:nvSpPr>
        <p:spPr bwMode="auto">
          <a:xfrm>
            <a:off x="152400" y="2992048"/>
            <a:ext cx="6338455" cy="261031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sp>
        <p:nvSpPr>
          <p:cNvPr id="30" name="Rectangle 29"/>
          <p:cNvSpPr/>
          <p:nvPr/>
        </p:nvSpPr>
        <p:spPr bwMode="auto">
          <a:xfrm>
            <a:off x="4216565" y="5620721"/>
            <a:ext cx="1186645" cy="50491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sp>
        <p:nvSpPr>
          <p:cNvPr id="29" name="Rectangle 28"/>
          <p:cNvSpPr/>
          <p:nvPr/>
        </p:nvSpPr>
        <p:spPr bwMode="auto">
          <a:xfrm>
            <a:off x="1607784" y="5632207"/>
            <a:ext cx="1361755" cy="616193"/>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sp>
        <p:nvSpPr>
          <p:cNvPr id="6" name="Rectangle 5"/>
          <p:cNvSpPr/>
          <p:nvPr/>
        </p:nvSpPr>
        <p:spPr bwMode="auto">
          <a:xfrm>
            <a:off x="6490855" y="819194"/>
            <a:ext cx="1186645" cy="50491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sp>
        <p:nvSpPr>
          <p:cNvPr id="22531" name="Text Box 2"/>
          <p:cNvSpPr txBox="1">
            <a:spLocks noChangeArrowheads="1"/>
          </p:cNvSpPr>
          <p:nvPr/>
        </p:nvSpPr>
        <p:spPr bwMode="auto">
          <a:xfrm>
            <a:off x="-6937" y="566737"/>
            <a:ext cx="2826337" cy="187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0290" rIns="81639" bIns="4082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ヒラギノ明朝 ProN W3" pitchFamily="1" charset="-128"/>
                <a:sym typeface="Times New Roman" pitchFamily="18"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ヒラギノ明朝 ProN W3" pitchFamily="1" charset="-128"/>
                <a:sym typeface="Times New Roman" pitchFamily="18"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ヒラギノ明朝 ProN W3" pitchFamily="1" charset="-128"/>
                <a:sym typeface="Times New Roman" pitchFamily="18"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ヒラギノ明朝 ProN W3" pitchFamily="1" charset="-128"/>
                <a:sym typeface="Times New Roman" pitchFamily="18"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ヒラギノ明朝 ProN W3" pitchFamily="1" charset="-128"/>
                <a:sym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ヒラギノ明朝 ProN W3" pitchFamily="1" charset="-128"/>
                <a:sym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ヒラギノ明朝 ProN W3" pitchFamily="1" charset="-128"/>
                <a:sym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ヒラギノ明朝 ProN W3" pitchFamily="1" charset="-128"/>
                <a:sym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8" charset="0"/>
                <a:ea typeface="ヒラギノ明朝 ProN W3" pitchFamily="1" charset="-128"/>
                <a:sym typeface="Times New Roman" pitchFamily="18" charset="0"/>
              </a:defRPr>
            </a:lvl9pPr>
          </a:lstStyle>
          <a:p>
            <a:pPr eaLnBrk="1" hangingPunct="1"/>
            <a:r>
              <a:rPr lang="en-US" altLang="en-US" sz="1400" b="1" dirty="0">
                <a:solidFill>
                  <a:schemeClr val="bg1"/>
                </a:solidFill>
                <a:latin typeface="Arial" pitchFamily="34" charset="0"/>
              </a:rPr>
              <a:t>Modeling system grids used for coupled concurrent numerical simulations of oceanographic, wave, and sediment transport processes. The grids have regions of increased refinement to allow greater resolution in selected locations.</a:t>
            </a:r>
          </a:p>
        </p:txBody>
      </p:sp>
      <p:sp>
        <p:nvSpPr>
          <p:cNvPr id="22539" name="TextBox 8"/>
          <p:cNvSpPr txBox="1">
            <a:spLocks noChangeArrowheads="1"/>
          </p:cNvSpPr>
          <p:nvPr/>
        </p:nvSpPr>
        <p:spPr bwMode="auto">
          <a:xfrm>
            <a:off x="2743200" y="76200"/>
            <a:ext cx="37403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pitchFamily="18" charset="0"/>
                <a:ea typeface="ヒラギノ明朝 ProN W3" pitchFamily="1" charset="-128"/>
                <a:sym typeface="Times New Roman" pitchFamily="18" charset="0"/>
              </a:defRPr>
            </a:lvl1pPr>
            <a:lvl2pPr marL="742950" indent="-285750" eaLnBrk="0" hangingPunct="0">
              <a:defRPr sz="2400">
                <a:solidFill>
                  <a:srgbClr val="000000"/>
                </a:solidFill>
                <a:latin typeface="Times New Roman" pitchFamily="18" charset="0"/>
                <a:ea typeface="ヒラギノ明朝 ProN W3" pitchFamily="1" charset="-128"/>
                <a:sym typeface="Times New Roman" pitchFamily="18" charset="0"/>
              </a:defRPr>
            </a:lvl2pPr>
            <a:lvl3pPr marL="1143000" indent="-228600" eaLnBrk="0" hangingPunct="0">
              <a:defRPr sz="2400">
                <a:solidFill>
                  <a:srgbClr val="000000"/>
                </a:solidFill>
                <a:latin typeface="Times New Roman" pitchFamily="18" charset="0"/>
                <a:ea typeface="ヒラギノ明朝 ProN W3" pitchFamily="1" charset="-128"/>
                <a:sym typeface="Times New Roman" pitchFamily="18" charset="0"/>
              </a:defRPr>
            </a:lvl3pPr>
            <a:lvl4pPr marL="1600200" indent="-228600" eaLnBrk="0" hangingPunct="0">
              <a:defRPr sz="2400">
                <a:solidFill>
                  <a:srgbClr val="000000"/>
                </a:solidFill>
                <a:latin typeface="Times New Roman" pitchFamily="18" charset="0"/>
                <a:ea typeface="ヒラギノ明朝 ProN W3" pitchFamily="1" charset="-128"/>
                <a:sym typeface="Times New Roman" pitchFamily="18" charset="0"/>
              </a:defRPr>
            </a:lvl4pPr>
            <a:lvl5pPr marL="2057400" indent="-228600" eaLnBrk="0" hangingPunct="0">
              <a:defRPr sz="2400">
                <a:solidFill>
                  <a:srgbClr val="000000"/>
                </a:solidFill>
                <a:latin typeface="Times New Roman" pitchFamily="18" charset="0"/>
                <a:ea typeface="ヒラギノ明朝 ProN W3" pitchFamily="1" charset="-128"/>
                <a:sym typeface="Times New Roman" pitchFamily="18" charset="0"/>
              </a:defRPr>
            </a:lvl5pPr>
            <a:lvl6pPr marL="2514600" indent="-228600" eaLnBrk="0" fontAlgn="base" hangingPunct="0">
              <a:spcBef>
                <a:spcPct val="0"/>
              </a:spcBef>
              <a:spcAft>
                <a:spcPct val="0"/>
              </a:spcAft>
              <a:defRPr sz="2400">
                <a:solidFill>
                  <a:srgbClr val="000000"/>
                </a:solidFill>
                <a:latin typeface="Times New Roman" pitchFamily="18" charset="0"/>
                <a:ea typeface="ヒラギノ明朝 ProN W3" pitchFamily="1" charset="-128"/>
                <a:sym typeface="Times New Roman" pitchFamily="18" charset="0"/>
              </a:defRPr>
            </a:lvl6pPr>
            <a:lvl7pPr marL="2971800" indent="-228600" eaLnBrk="0" fontAlgn="base" hangingPunct="0">
              <a:spcBef>
                <a:spcPct val="0"/>
              </a:spcBef>
              <a:spcAft>
                <a:spcPct val="0"/>
              </a:spcAft>
              <a:defRPr sz="2400">
                <a:solidFill>
                  <a:srgbClr val="000000"/>
                </a:solidFill>
                <a:latin typeface="Times New Roman" pitchFamily="18" charset="0"/>
                <a:ea typeface="ヒラギノ明朝 ProN W3" pitchFamily="1" charset="-128"/>
                <a:sym typeface="Times New Roman" pitchFamily="18" charset="0"/>
              </a:defRPr>
            </a:lvl7pPr>
            <a:lvl8pPr marL="3429000" indent="-228600" eaLnBrk="0" fontAlgn="base" hangingPunct="0">
              <a:spcBef>
                <a:spcPct val="0"/>
              </a:spcBef>
              <a:spcAft>
                <a:spcPct val="0"/>
              </a:spcAft>
              <a:defRPr sz="2400">
                <a:solidFill>
                  <a:srgbClr val="000000"/>
                </a:solidFill>
                <a:latin typeface="Times New Roman" pitchFamily="18" charset="0"/>
                <a:ea typeface="ヒラギノ明朝 ProN W3" pitchFamily="1" charset="-128"/>
                <a:sym typeface="Times New Roman" pitchFamily="18" charset="0"/>
              </a:defRPr>
            </a:lvl8pPr>
            <a:lvl9pPr marL="3886200" indent="-228600" eaLnBrk="0" fontAlgn="base" hangingPunct="0">
              <a:spcBef>
                <a:spcPct val="0"/>
              </a:spcBef>
              <a:spcAft>
                <a:spcPct val="0"/>
              </a:spcAft>
              <a:defRPr sz="2400">
                <a:solidFill>
                  <a:srgbClr val="000000"/>
                </a:solidFill>
                <a:latin typeface="Times New Roman" pitchFamily="18" charset="0"/>
                <a:ea typeface="ヒラギノ明朝 ProN W3" pitchFamily="1" charset="-128"/>
                <a:sym typeface="Times New Roman" pitchFamily="18" charset="0"/>
              </a:defRPr>
            </a:lvl9pPr>
          </a:lstStyle>
          <a:p>
            <a:r>
              <a:rPr lang="en-US" altLang="en-US" dirty="0">
                <a:solidFill>
                  <a:schemeClr val="bg1"/>
                </a:solidFill>
              </a:rPr>
              <a:t>COAWST model application</a:t>
            </a:r>
          </a:p>
        </p:txBody>
      </p:sp>
      <p:sp>
        <p:nvSpPr>
          <p:cNvPr id="12" name="Text Box 3"/>
          <p:cNvSpPr txBox="1">
            <a:spLocks noChangeArrowheads="1"/>
          </p:cNvSpPr>
          <p:nvPr/>
        </p:nvSpPr>
        <p:spPr bwMode="auto">
          <a:xfrm>
            <a:off x="6382100" y="819194"/>
            <a:ext cx="13874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9pPr>
          </a:lstStyle>
          <a:p>
            <a:pPr algn="ctr">
              <a:buClrTx/>
              <a:buFontTx/>
              <a:buNone/>
            </a:pPr>
            <a:r>
              <a:rPr lang="en-US" altLang="en-US" sz="1400" i="1" dirty="0" err="1"/>
              <a:t>USEast</a:t>
            </a:r>
            <a:r>
              <a:rPr lang="en-US" altLang="en-US" sz="1400" i="1" dirty="0"/>
              <a:t> grid </a:t>
            </a:r>
          </a:p>
          <a:p>
            <a:pPr algn="ctr">
              <a:buClrTx/>
              <a:buFontTx/>
              <a:buNone/>
            </a:pPr>
            <a:r>
              <a:rPr lang="en-US" altLang="en-US" sz="1400" i="1" dirty="0"/>
              <a:t>(5-km res.)</a:t>
            </a:r>
          </a:p>
        </p:txBody>
      </p:sp>
      <p:sp>
        <p:nvSpPr>
          <p:cNvPr id="13" name="Text Box 9"/>
          <p:cNvSpPr txBox="1">
            <a:spLocks noChangeArrowheads="1"/>
          </p:cNvSpPr>
          <p:nvPr/>
        </p:nvSpPr>
        <p:spPr bwMode="auto">
          <a:xfrm>
            <a:off x="1582065" y="5605484"/>
            <a:ext cx="1387475" cy="481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9pPr>
          </a:lstStyle>
          <a:p>
            <a:pPr algn="ctr">
              <a:buClrTx/>
              <a:buFontTx/>
              <a:buNone/>
            </a:pPr>
            <a:r>
              <a:rPr lang="en-US" altLang="en-US" sz="1400" i="1" dirty="0"/>
              <a:t>New York Bight </a:t>
            </a:r>
          </a:p>
          <a:p>
            <a:pPr algn="ctr">
              <a:buClrTx/>
              <a:buFontTx/>
              <a:buNone/>
            </a:pPr>
            <a:r>
              <a:rPr lang="en-US" altLang="en-US" sz="1400" i="1" dirty="0"/>
              <a:t>grid (700-m res.)</a:t>
            </a:r>
          </a:p>
        </p:txBody>
      </p:sp>
      <p:sp>
        <p:nvSpPr>
          <p:cNvPr id="14" name="Text Box 10"/>
          <p:cNvSpPr txBox="1">
            <a:spLocks noChangeArrowheads="1"/>
          </p:cNvSpPr>
          <p:nvPr/>
        </p:nvSpPr>
        <p:spPr bwMode="auto">
          <a:xfrm>
            <a:off x="4114800" y="5572278"/>
            <a:ext cx="1387475" cy="657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9pPr>
          </a:lstStyle>
          <a:p>
            <a:pPr algn="ctr">
              <a:buClrTx/>
              <a:buFontTx/>
              <a:buNone/>
            </a:pPr>
            <a:r>
              <a:rPr lang="en-US" altLang="en-US" sz="1400" i="1" dirty="0"/>
              <a:t>Shelf grid </a:t>
            </a:r>
          </a:p>
          <a:p>
            <a:pPr algn="ctr">
              <a:buClrTx/>
              <a:buFontTx/>
              <a:buNone/>
            </a:pPr>
            <a:r>
              <a:rPr lang="en-US" altLang="en-US" sz="1400" i="1" dirty="0"/>
              <a:t>(100-m res.)</a:t>
            </a:r>
          </a:p>
        </p:txBody>
      </p:sp>
      <p:sp>
        <p:nvSpPr>
          <p:cNvPr id="31" name="Rectangle 30"/>
          <p:cNvSpPr/>
          <p:nvPr/>
        </p:nvSpPr>
        <p:spPr bwMode="auto">
          <a:xfrm>
            <a:off x="6717823" y="5586521"/>
            <a:ext cx="1186645" cy="504914"/>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sp>
        <p:nvSpPr>
          <p:cNvPr id="33" name="Text Box 11"/>
          <p:cNvSpPr txBox="1">
            <a:spLocks noChangeArrowheads="1"/>
          </p:cNvSpPr>
          <p:nvPr/>
        </p:nvSpPr>
        <p:spPr bwMode="auto">
          <a:xfrm>
            <a:off x="6657518" y="5572278"/>
            <a:ext cx="13874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WenQuanYi Micro Hei" charset="0"/>
                <a:cs typeface="WenQuanYi Micro Hei" charset="0"/>
              </a:defRPr>
            </a:lvl9pPr>
          </a:lstStyle>
          <a:p>
            <a:pPr algn="ctr">
              <a:buClrTx/>
              <a:buFontTx/>
              <a:buNone/>
            </a:pPr>
            <a:r>
              <a:rPr lang="en-US" altLang="en-US" sz="1400" i="1" dirty="0"/>
              <a:t>Breach grid </a:t>
            </a:r>
          </a:p>
          <a:p>
            <a:pPr algn="ctr">
              <a:buClrTx/>
              <a:buFontTx/>
              <a:buNone/>
            </a:pPr>
            <a:r>
              <a:rPr lang="en-US" altLang="en-US" sz="1400" i="1" dirty="0"/>
              <a:t>(5-10 m res.)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0802"/>
          <a:stretch/>
        </p:blipFill>
        <p:spPr>
          <a:xfrm>
            <a:off x="1524000" y="637395"/>
            <a:ext cx="5980188" cy="2462249"/>
          </a:xfrm>
          <a:prstGeom prst="rect">
            <a:avLst/>
          </a:prstGeom>
        </p:spPr>
      </p:pic>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192012" y="3046000"/>
            <a:ext cx="5980188" cy="2502413"/>
          </a:xfrm>
          <a:prstGeom prst="rect">
            <a:avLst/>
          </a:prstGeom>
        </p:spPr>
      </p:pic>
      <p:cxnSp>
        <p:nvCxnSpPr>
          <p:cNvPr id="9" name="Straight Arrow Connector 8"/>
          <p:cNvCxnSpPr/>
          <p:nvPr/>
        </p:nvCxnSpPr>
        <p:spPr bwMode="auto">
          <a:xfrm flipH="1">
            <a:off x="2948758" y="3029114"/>
            <a:ext cx="466696" cy="208353"/>
          </a:xfrm>
          <a:prstGeom prst="straightConnector1">
            <a:avLst/>
          </a:prstGeom>
          <a:noFill/>
          <a:ln w="38100" algn="ctr">
            <a:solidFill>
              <a:srgbClr val="FFFF00"/>
            </a:solidFill>
            <a:round/>
            <a:headEnd/>
            <a:tailEnd type="arrow"/>
          </a:ln>
        </p:spPr>
      </p:cxnSp>
      <p:cxnSp>
        <p:nvCxnSpPr>
          <p:cNvPr id="27" name="Straight Arrow Connector 26"/>
          <p:cNvCxnSpPr/>
          <p:nvPr/>
        </p:nvCxnSpPr>
        <p:spPr bwMode="auto">
          <a:xfrm>
            <a:off x="2899686" y="3914403"/>
            <a:ext cx="408537" cy="208353"/>
          </a:xfrm>
          <a:prstGeom prst="straightConnector1">
            <a:avLst/>
          </a:prstGeom>
          <a:noFill/>
          <a:ln w="38100" algn="ctr">
            <a:solidFill>
              <a:srgbClr val="FFFF00"/>
            </a:solidFill>
            <a:round/>
            <a:headEnd/>
            <a:tailEnd type="arrow"/>
          </a:ln>
        </p:spPr>
      </p:cxnSp>
      <p:sp>
        <p:nvSpPr>
          <p:cNvPr id="35" name="Rectangle 34"/>
          <p:cNvSpPr/>
          <p:nvPr/>
        </p:nvSpPr>
        <p:spPr bwMode="auto">
          <a:xfrm rot="20290185">
            <a:off x="4943012" y="4138773"/>
            <a:ext cx="213446" cy="26497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5503" r="19460"/>
          <a:stretch/>
        </p:blipFill>
        <p:spPr>
          <a:xfrm>
            <a:off x="6745795" y="3361534"/>
            <a:ext cx="1577759" cy="1819455"/>
          </a:xfrm>
          <a:prstGeom prst="rect">
            <a:avLst/>
          </a:prstGeom>
        </p:spPr>
      </p:pic>
      <p:cxnSp>
        <p:nvCxnSpPr>
          <p:cNvPr id="22" name="Straight Connector 21"/>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23" name="7 Imagen" descr="logo.png"/>
          <p:cNvPicPr>
            <a:picLocks noChangeAspect="1"/>
          </p:cNvPicPr>
          <p:nvPr/>
        </p:nvPicPr>
        <p:blipFill>
          <a:blip r:embed="rId5" cstate="print"/>
          <a:srcRect t="10667" r="2778" b="20000"/>
          <a:stretch>
            <a:fillRect/>
          </a:stretch>
        </p:blipFill>
        <p:spPr>
          <a:xfrm>
            <a:off x="0" y="1"/>
            <a:ext cx="1247555" cy="667264"/>
          </a:xfrm>
          <a:prstGeom prst="rect">
            <a:avLst/>
          </a:prstGeom>
        </p:spPr>
      </p:pic>
      <p:sp>
        <p:nvSpPr>
          <p:cNvPr id="24" name="TextBox 23"/>
          <p:cNvSpPr txBox="1"/>
          <p:nvPr/>
        </p:nvSpPr>
        <p:spPr>
          <a:xfrm>
            <a:off x="8109471" y="71032"/>
            <a:ext cx="952890" cy="369332"/>
          </a:xfrm>
          <a:prstGeom prst="rect">
            <a:avLst/>
          </a:prstGeom>
          <a:noFill/>
        </p:spPr>
        <p:txBody>
          <a:bodyPr wrap="none" rtlCol="0">
            <a:spAutoFit/>
          </a:bodyPr>
          <a:lstStyle/>
          <a:p>
            <a:r>
              <a:rPr lang="en-US" dirty="0"/>
              <a:t>INWAVE</a:t>
            </a:r>
          </a:p>
        </p:txBody>
      </p:sp>
    </p:spTree>
    <p:extLst>
      <p:ext uri="{BB962C8B-B14F-4D97-AF65-F5344CB8AC3E}">
        <p14:creationId xmlns:p14="http://schemas.microsoft.com/office/powerpoint/2010/main" val="6997874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b="50000"/>
          <a:stretch/>
        </p:blipFill>
        <p:spPr>
          <a:xfrm>
            <a:off x="1640541" y="1127313"/>
            <a:ext cx="5629837" cy="4735605"/>
          </a:xfrm>
          <a:prstGeom prst="rect">
            <a:avLst/>
          </a:prstGeom>
        </p:spPr>
      </p:pic>
      <p:cxnSp>
        <p:nvCxnSpPr>
          <p:cNvPr id="3" name="Straight Connector 2"/>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7 Imagen" descr="logo.png"/>
          <p:cNvPicPr>
            <a:picLocks noChangeAspect="1"/>
          </p:cNvPicPr>
          <p:nvPr/>
        </p:nvPicPr>
        <p:blipFill>
          <a:blip r:embed="rId3" cstate="print"/>
          <a:srcRect t="10667" r="2778" b="20000"/>
          <a:stretch>
            <a:fillRect/>
          </a:stretch>
        </p:blipFill>
        <p:spPr>
          <a:xfrm>
            <a:off x="0" y="1"/>
            <a:ext cx="1247555" cy="667264"/>
          </a:xfrm>
          <a:prstGeom prst="rect">
            <a:avLst/>
          </a:prstGeom>
        </p:spPr>
      </p:pic>
      <p:sp>
        <p:nvSpPr>
          <p:cNvPr id="5" name="TextBox 4"/>
          <p:cNvSpPr txBox="1"/>
          <p:nvPr/>
        </p:nvSpPr>
        <p:spPr>
          <a:xfrm>
            <a:off x="8109471" y="71032"/>
            <a:ext cx="952890" cy="369332"/>
          </a:xfrm>
          <a:prstGeom prst="rect">
            <a:avLst/>
          </a:prstGeom>
          <a:noFill/>
        </p:spPr>
        <p:txBody>
          <a:bodyPr wrap="none" rtlCol="0">
            <a:spAutoFit/>
          </a:bodyPr>
          <a:lstStyle/>
          <a:p>
            <a:r>
              <a:rPr lang="en-US" dirty="0"/>
              <a:t>INWAVE</a:t>
            </a:r>
          </a:p>
        </p:txBody>
      </p:sp>
    </p:spTree>
    <p:extLst>
      <p:ext uri="{BB962C8B-B14F-4D97-AF65-F5344CB8AC3E}">
        <p14:creationId xmlns:p14="http://schemas.microsoft.com/office/powerpoint/2010/main" val="1908860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65" t="5483" r="7480" b="5389"/>
          <a:stretch/>
        </p:blipFill>
        <p:spPr>
          <a:xfrm>
            <a:off x="304799" y="1079792"/>
            <a:ext cx="4234817" cy="3203906"/>
          </a:xfrm>
          <a:prstGeom prst="rect">
            <a:avLst/>
          </a:prstGeom>
        </p:spPr>
      </p:pic>
      <p:sp>
        <p:nvSpPr>
          <p:cNvPr id="7" name="Oval 6"/>
          <p:cNvSpPr/>
          <p:nvPr/>
        </p:nvSpPr>
        <p:spPr bwMode="auto">
          <a:xfrm>
            <a:off x="2590800" y="2406979"/>
            <a:ext cx="152400" cy="152400"/>
          </a:xfrm>
          <a:prstGeom prst="ellipse">
            <a:avLst/>
          </a:prstGeom>
          <a:solidFill>
            <a:schemeClr val="accent1">
              <a:lumMod val="75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accent1">
                  <a:lumMod val="75000"/>
                </a:schemeClr>
              </a:solidFill>
              <a:effectLst/>
              <a:latin typeface="Times New Roman" pitchFamily="18" charset="0"/>
              <a:ea typeface="ＭＳ Ｐゴシック" charset="-128"/>
              <a:cs typeface="Times New Roman" pitchFamily="18" charset="0"/>
            </a:endParaRPr>
          </a:p>
        </p:txBody>
      </p:sp>
      <p:sp>
        <p:nvSpPr>
          <p:cNvPr id="8" name="Oval 7"/>
          <p:cNvSpPr/>
          <p:nvPr/>
        </p:nvSpPr>
        <p:spPr bwMode="auto">
          <a:xfrm>
            <a:off x="2734559" y="2657573"/>
            <a:ext cx="152400" cy="152400"/>
          </a:xfrm>
          <a:prstGeom prst="ellipse">
            <a:avLst/>
          </a:prstGeom>
          <a:solidFill>
            <a:srgbClr val="FF0000"/>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accent1">
                  <a:lumMod val="75000"/>
                </a:schemeClr>
              </a:solidFill>
              <a:effectLst/>
              <a:latin typeface="Times New Roman" pitchFamily="18" charset="0"/>
              <a:ea typeface="ＭＳ Ｐゴシック" charset="-128"/>
              <a:cs typeface="Times New Roman" pitchFamily="18" charset="0"/>
            </a:endParaRPr>
          </a:p>
        </p:txBody>
      </p:sp>
      <p:sp>
        <p:nvSpPr>
          <p:cNvPr id="12" name="TextBox 11"/>
          <p:cNvSpPr txBox="1"/>
          <p:nvPr/>
        </p:nvSpPr>
        <p:spPr>
          <a:xfrm>
            <a:off x="1905000" y="2390001"/>
            <a:ext cx="763351" cy="276999"/>
          </a:xfrm>
          <a:prstGeom prst="rect">
            <a:avLst/>
          </a:prstGeom>
          <a:noFill/>
        </p:spPr>
        <p:txBody>
          <a:bodyPr wrap="none" rtlCol="0">
            <a:spAutoFit/>
          </a:bodyPr>
          <a:lstStyle/>
          <a:p>
            <a:r>
              <a:rPr lang="en-US" dirty="0">
                <a:solidFill>
                  <a:srgbClr val="1467FF"/>
                </a:solidFill>
              </a:rPr>
              <a:t>Back bay</a:t>
            </a:r>
          </a:p>
        </p:txBody>
      </p:sp>
      <p:sp>
        <p:nvSpPr>
          <p:cNvPr id="13" name="TextBox 12"/>
          <p:cNvSpPr txBox="1"/>
          <p:nvPr/>
        </p:nvSpPr>
        <p:spPr>
          <a:xfrm>
            <a:off x="2243267" y="2743200"/>
            <a:ext cx="728533" cy="276999"/>
          </a:xfrm>
          <a:prstGeom prst="rect">
            <a:avLst/>
          </a:prstGeom>
          <a:noFill/>
        </p:spPr>
        <p:txBody>
          <a:bodyPr wrap="none" rtlCol="0">
            <a:spAutoFit/>
          </a:bodyPr>
          <a:lstStyle/>
          <a:p>
            <a:r>
              <a:rPr lang="en-US" dirty="0">
                <a:solidFill>
                  <a:srgbClr val="FF0000"/>
                </a:solidFill>
              </a:rPr>
              <a:t>Offshore</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3682"/>
          <a:stretch/>
        </p:blipFill>
        <p:spPr>
          <a:xfrm>
            <a:off x="4585100" y="1079791"/>
            <a:ext cx="4052506" cy="3155564"/>
          </a:xfrm>
          <a:prstGeom prst="rect">
            <a:avLst/>
          </a:prstGeom>
        </p:spPr>
      </p:pic>
      <p:cxnSp>
        <p:nvCxnSpPr>
          <p:cNvPr id="6" name="Straight Connector 5"/>
          <p:cNvCxnSpPr/>
          <p:nvPr/>
        </p:nvCxnSpPr>
        <p:spPr bwMode="auto">
          <a:xfrm>
            <a:off x="7010400" y="1219200"/>
            <a:ext cx="0" cy="2873606"/>
          </a:xfrm>
          <a:prstGeom prst="line">
            <a:avLst/>
          </a:prstGeom>
          <a:noFill/>
          <a:ln w="19050" algn="ctr">
            <a:solidFill>
              <a:srgbClr val="000000"/>
            </a:solidFill>
            <a:round/>
            <a:headEnd/>
            <a:tailEnd/>
          </a:ln>
        </p:spPr>
      </p:cxnSp>
      <p:sp>
        <p:nvSpPr>
          <p:cNvPr id="15" name="TextBox 14"/>
          <p:cNvSpPr txBox="1"/>
          <p:nvPr/>
        </p:nvSpPr>
        <p:spPr>
          <a:xfrm>
            <a:off x="5776800" y="3928646"/>
            <a:ext cx="2605200" cy="338554"/>
          </a:xfrm>
          <a:prstGeom prst="rect">
            <a:avLst/>
          </a:prstGeom>
          <a:noFill/>
        </p:spPr>
        <p:txBody>
          <a:bodyPr wrap="none" rtlCol="0">
            <a:spAutoFit/>
          </a:bodyPr>
          <a:lstStyle/>
          <a:p>
            <a:r>
              <a:rPr lang="en-US" sz="1600" dirty="0"/>
              <a:t>simulate peak storm intensity</a:t>
            </a:r>
          </a:p>
        </p:txBody>
      </p:sp>
      <p:sp>
        <p:nvSpPr>
          <p:cNvPr id="17" name="Rectangle 16"/>
          <p:cNvSpPr/>
          <p:nvPr/>
        </p:nvSpPr>
        <p:spPr bwMode="auto">
          <a:xfrm>
            <a:off x="3486651" y="4672155"/>
            <a:ext cx="1905000" cy="104284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5705" y="4433954"/>
            <a:ext cx="3056641" cy="2292481"/>
          </a:xfrm>
          <a:prstGeom prst="rect">
            <a:avLst/>
          </a:prstGeom>
        </p:spPr>
      </p:pic>
      <p:sp>
        <p:nvSpPr>
          <p:cNvPr id="19" name="TextBox 18"/>
          <p:cNvSpPr txBox="1"/>
          <p:nvPr/>
        </p:nvSpPr>
        <p:spPr>
          <a:xfrm>
            <a:off x="3474997" y="4760893"/>
            <a:ext cx="1992854" cy="954107"/>
          </a:xfrm>
          <a:prstGeom prst="rect">
            <a:avLst/>
          </a:prstGeom>
          <a:noFill/>
        </p:spPr>
        <p:txBody>
          <a:bodyPr wrap="none" rtlCol="0">
            <a:spAutoFit/>
          </a:bodyPr>
          <a:lstStyle/>
          <a:p>
            <a:r>
              <a:rPr lang="en-US" sz="1400" dirty="0" err="1">
                <a:solidFill>
                  <a:schemeClr val="accent2">
                    <a:lumMod val="75000"/>
                  </a:schemeClr>
                </a:solidFill>
              </a:rPr>
              <a:t>Infragravity</a:t>
            </a:r>
            <a:r>
              <a:rPr lang="en-US" sz="1400" dirty="0">
                <a:solidFill>
                  <a:schemeClr val="accent2">
                    <a:lumMod val="75000"/>
                  </a:schemeClr>
                </a:solidFill>
              </a:rPr>
              <a:t> wave (0.8m)</a:t>
            </a:r>
          </a:p>
          <a:p>
            <a:r>
              <a:rPr lang="en-US" sz="1400" dirty="0">
                <a:solidFill>
                  <a:srgbClr val="180F9B"/>
                </a:solidFill>
              </a:rPr>
              <a:t>Surge (1.5m)</a:t>
            </a:r>
          </a:p>
          <a:p>
            <a:r>
              <a:rPr lang="en-US" sz="1400" dirty="0"/>
              <a:t>Tide (1.0m)</a:t>
            </a:r>
          </a:p>
          <a:p>
            <a:r>
              <a:rPr lang="en-US" sz="1400" dirty="0">
                <a:solidFill>
                  <a:srgbClr val="FF0000"/>
                </a:solidFill>
              </a:rPr>
              <a:t>MSL (0.0m)</a:t>
            </a:r>
          </a:p>
        </p:txBody>
      </p:sp>
      <p:sp>
        <p:nvSpPr>
          <p:cNvPr id="20" name="TextBox 19"/>
          <p:cNvSpPr txBox="1"/>
          <p:nvPr/>
        </p:nvSpPr>
        <p:spPr>
          <a:xfrm rot="16200000">
            <a:off x="4965284" y="5248120"/>
            <a:ext cx="1322798" cy="338554"/>
          </a:xfrm>
          <a:prstGeom prst="rect">
            <a:avLst/>
          </a:prstGeom>
          <a:noFill/>
        </p:spPr>
        <p:txBody>
          <a:bodyPr wrap="none" rtlCol="0">
            <a:spAutoFit/>
          </a:bodyPr>
          <a:lstStyle/>
          <a:p>
            <a:r>
              <a:rPr lang="en-US" sz="1600" dirty="0"/>
              <a:t>Elevation (m)</a:t>
            </a:r>
          </a:p>
        </p:txBody>
      </p:sp>
      <p:sp>
        <p:nvSpPr>
          <p:cNvPr id="22" name="TextBox 21"/>
          <p:cNvSpPr txBox="1"/>
          <p:nvPr/>
        </p:nvSpPr>
        <p:spPr>
          <a:xfrm>
            <a:off x="5902905" y="6474843"/>
            <a:ext cx="2258952" cy="338554"/>
          </a:xfrm>
          <a:prstGeom prst="rect">
            <a:avLst/>
          </a:prstGeom>
          <a:noFill/>
        </p:spPr>
        <p:txBody>
          <a:bodyPr wrap="none" rtlCol="0">
            <a:spAutoFit/>
          </a:bodyPr>
          <a:lstStyle/>
          <a:p>
            <a:r>
              <a:rPr lang="en-US" sz="1600" dirty="0"/>
              <a:t>Cross Shore distance (m)</a:t>
            </a:r>
          </a:p>
        </p:txBody>
      </p:sp>
      <p:sp>
        <p:nvSpPr>
          <p:cNvPr id="23" name="TextBox 22"/>
          <p:cNvSpPr txBox="1"/>
          <p:nvPr/>
        </p:nvSpPr>
        <p:spPr>
          <a:xfrm>
            <a:off x="979136" y="4649762"/>
            <a:ext cx="1992664" cy="1323439"/>
          </a:xfrm>
          <a:prstGeom prst="rect">
            <a:avLst/>
          </a:prstGeom>
          <a:noFill/>
        </p:spPr>
        <p:txBody>
          <a:bodyPr wrap="square" rtlCol="0">
            <a:spAutoFit/>
          </a:bodyPr>
          <a:lstStyle/>
          <a:p>
            <a:r>
              <a:rPr lang="en-US" sz="2000" dirty="0"/>
              <a:t>Use 2D spectra from Offshore point to drive </a:t>
            </a:r>
            <a:r>
              <a:rPr lang="en-US" sz="2000" dirty="0" err="1"/>
              <a:t>InWave</a:t>
            </a:r>
            <a:endParaRPr lang="en-US" sz="2000" dirty="0"/>
          </a:p>
        </p:txBody>
      </p:sp>
      <p:sp>
        <p:nvSpPr>
          <p:cNvPr id="4" name="Rectangle 3"/>
          <p:cNvSpPr/>
          <p:nvPr/>
        </p:nvSpPr>
        <p:spPr bwMode="auto">
          <a:xfrm>
            <a:off x="6629400" y="1295400"/>
            <a:ext cx="609600" cy="2633246"/>
          </a:xfrm>
          <a:prstGeom prst="rect">
            <a:avLst/>
          </a:prstGeom>
          <a:solidFill>
            <a:schemeClr val="bg2">
              <a:lumMod val="60000"/>
              <a:lumOff val="40000"/>
              <a:alpha val="54000"/>
            </a:schemeClr>
          </a:solidFill>
          <a:ln w="19050" cap="flat" cmpd="sng" algn="ctr">
            <a:no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8" charset="0"/>
              <a:ea typeface="ＭＳ Ｐゴシック" charset="-128"/>
              <a:cs typeface="Times New Roman" pitchFamily="18" charset="0"/>
            </a:endParaRPr>
          </a:p>
        </p:txBody>
      </p:sp>
      <p:cxnSp>
        <p:nvCxnSpPr>
          <p:cNvPr id="24" name="Straight Connector 23">
            <a:extLst>
              <a:ext uri="{FF2B5EF4-FFF2-40B4-BE49-F238E27FC236}">
                <a16:creationId xmlns:a16="http://schemas.microsoft.com/office/drawing/2014/main" id="{E08EF799-65A1-4315-9DC0-E21AF76FF11F}"/>
              </a:ext>
            </a:extLst>
          </p:cNvPr>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25" name="7 Imagen" descr="logo.png">
            <a:extLst>
              <a:ext uri="{FF2B5EF4-FFF2-40B4-BE49-F238E27FC236}">
                <a16:creationId xmlns:a16="http://schemas.microsoft.com/office/drawing/2014/main" id="{8E37C431-4765-4AB5-B178-F52BD34EC552}"/>
              </a:ext>
            </a:extLst>
          </p:cNvPr>
          <p:cNvPicPr>
            <a:picLocks noChangeAspect="1"/>
          </p:cNvPicPr>
          <p:nvPr/>
        </p:nvPicPr>
        <p:blipFill>
          <a:blip r:embed="rId6" cstate="print"/>
          <a:srcRect t="10667" r="2778" b="20000"/>
          <a:stretch>
            <a:fillRect/>
          </a:stretch>
        </p:blipFill>
        <p:spPr>
          <a:xfrm>
            <a:off x="0" y="1"/>
            <a:ext cx="1247555" cy="667264"/>
          </a:xfrm>
          <a:prstGeom prst="rect">
            <a:avLst/>
          </a:prstGeom>
        </p:spPr>
      </p:pic>
      <p:sp>
        <p:nvSpPr>
          <p:cNvPr id="26" name="TextBox 25">
            <a:extLst>
              <a:ext uri="{FF2B5EF4-FFF2-40B4-BE49-F238E27FC236}">
                <a16:creationId xmlns:a16="http://schemas.microsoft.com/office/drawing/2014/main" id="{D6C8C0B5-04A7-49EF-8C88-1E69BE4AD3A7}"/>
              </a:ext>
            </a:extLst>
          </p:cNvPr>
          <p:cNvSpPr txBox="1"/>
          <p:nvPr/>
        </p:nvSpPr>
        <p:spPr>
          <a:xfrm>
            <a:off x="8109471" y="71032"/>
            <a:ext cx="952890" cy="369332"/>
          </a:xfrm>
          <a:prstGeom prst="rect">
            <a:avLst/>
          </a:prstGeom>
          <a:noFill/>
        </p:spPr>
        <p:txBody>
          <a:bodyPr wrap="none" rtlCol="0">
            <a:spAutoFit/>
          </a:bodyPr>
          <a:lstStyle/>
          <a:p>
            <a:r>
              <a:rPr lang="en-US" dirty="0"/>
              <a:t>INWAVE</a:t>
            </a:r>
          </a:p>
        </p:txBody>
      </p:sp>
    </p:spTree>
    <p:extLst>
      <p:ext uri="{BB962C8B-B14F-4D97-AF65-F5344CB8AC3E}">
        <p14:creationId xmlns:p14="http://schemas.microsoft.com/office/powerpoint/2010/main" val="711446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441489" y="6043612"/>
            <a:ext cx="8550111" cy="827845"/>
          </a:xfrm>
        </p:spPr>
        <p:txBody>
          <a:bodyPr>
            <a:normAutofit fontScale="90000"/>
          </a:bodyPr>
          <a:lstStyle/>
          <a:p>
            <a:r>
              <a:rPr lang="en-US" dirty="0" err="1"/>
              <a:t>InWave</a:t>
            </a:r>
            <a:r>
              <a:rPr lang="en-US" dirty="0"/>
              <a:t> Fire Island breach simulations</a:t>
            </a:r>
          </a:p>
        </p:txBody>
      </p:sp>
      <p:sp>
        <p:nvSpPr>
          <p:cNvPr id="5123" name="Rectangle 1026"/>
          <p:cNvSpPr>
            <a:spLocks noChangeArrowheads="1"/>
          </p:cNvSpPr>
          <p:nvPr/>
        </p:nvSpPr>
        <p:spPr bwMode="auto">
          <a:xfrm>
            <a:off x="898525" y="814388"/>
            <a:ext cx="184150" cy="366712"/>
          </a:xfrm>
          <a:prstGeom prst="rect">
            <a:avLst/>
          </a:prstGeom>
          <a:noFill/>
          <a:ln w="9525">
            <a:noFill/>
            <a:miter lim="800000"/>
            <a:headEnd/>
            <a:tailEnd/>
          </a:ln>
        </p:spPr>
        <p:txBody>
          <a:bodyPr wrap="none" lIns="92075" tIns="46038" rIns="92075" bIns="46038">
            <a:spAutoFit/>
          </a:bodyPr>
          <a:lstStyle/>
          <a:p>
            <a:endParaRPr lang="en-US" sz="2400" b="0"/>
          </a:p>
        </p:txBody>
      </p:sp>
      <p:sp>
        <p:nvSpPr>
          <p:cNvPr id="7" name="TextBox 6"/>
          <p:cNvSpPr txBox="1"/>
          <p:nvPr/>
        </p:nvSpPr>
        <p:spPr>
          <a:xfrm>
            <a:off x="1082675" y="4287490"/>
            <a:ext cx="2170594" cy="400110"/>
          </a:xfrm>
          <a:prstGeom prst="rect">
            <a:avLst/>
          </a:prstGeom>
          <a:noFill/>
        </p:spPr>
        <p:txBody>
          <a:bodyPr wrap="square" rtlCol="0">
            <a:spAutoFit/>
          </a:bodyPr>
          <a:lstStyle/>
          <a:p>
            <a:r>
              <a:rPr lang="en-US" sz="2000" b="0" u="sng" dirty="0">
                <a:latin typeface="Arial" panose="020B0604020202020204" pitchFamily="34" charset="0"/>
                <a:cs typeface="Arial" panose="020B0604020202020204" pitchFamily="34" charset="0"/>
              </a:rPr>
              <a:t>Grid Setup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89" y="1036600"/>
            <a:ext cx="3715805" cy="3163600"/>
          </a:xfrm>
          <a:prstGeom prst="rect">
            <a:avLst/>
          </a:prstGeom>
        </p:spPr>
      </p:pic>
      <p:sp>
        <p:nvSpPr>
          <p:cNvPr id="3" name="TextBox 2"/>
          <p:cNvSpPr txBox="1"/>
          <p:nvPr/>
        </p:nvSpPr>
        <p:spPr>
          <a:xfrm>
            <a:off x="655691" y="4670899"/>
            <a:ext cx="3586238" cy="1169551"/>
          </a:xfrm>
          <a:prstGeom prst="rect">
            <a:avLst/>
          </a:prstGeom>
          <a:noFill/>
        </p:spPr>
        <p:txBody>
          <a:bodyPr wrap="none" rtlCol="0">
            <a:spAutoFit/>
          </a:bodyPr>
          <a:lstStyle/>
          <a:p>
            <a:pPr algn="l"/>
            <a:r>
              <a:rPr lang="en-US" sz="1400" b="0" dirty="0">
                <a:latin typeface="Arial" panose="020B0604020202020204" pitchFamily="34" charset="0"/>
                <a:cs typeface="Arial" panose="020B0604020202020204" pitchFamily="34" charset="0"/>
              </a:rPr>
              <a:t>480 cells x-</a:t>
            </a:r>
            <a:r>
              <a:rPr lang="en-US" sz="1400" b="0" dirty="0" err="1">
                <a:latin typeface="Arial" panose="020B0604020202020204" pitchFamily="34" charset="0"/>
                <a:cs typeface="Arial" panose="020B0604020202020204" pitchFamily="34" charset="0"/>
              </a:rPr>
              <a:t>dir</a:t>
            </a:r>
            <a:endParaRPr lang="en-US" sz="1400" b="0" dirty="0">
              <a:latin typeface="Arial" panose="020B0604020202020204" pitchFamily="34" charset="0"/>
              <a:cs typeface="Arial" panose="020B0604020202020204" pitchFamily="34" charset="0"/>
            </a:endParaRPr>
          </a:p>
          <a:p>
            <a:pPr algn="l"/>
            <a:r>
              <a:rPr lang="en-US" sz="1400" b="0" dirty="0">
                <a:latin typeface="Arial" panose="020B0604020202020204" pitchFamily="34" charset="0"/>
                <a:cs typeface="Arial" panose="020B0604020202020204" pitchFamily="34" charset="0"/>
              </a:rPr>
              <a:t>439 cells y-</a:t>
            </a:r>
            <a:r>
              <a:rPr lang="en-US" sz="1400" b="0" dirty="0" err="1">
                <a:latin typeface="Arial" panose="020B0604020202020204" pitchFamily="34" charset="0"/>
                <a:cs typeface="Arial" panose="020B0604020202020204" pitchFamily="34" charset="0"/>
              </a:rPr>
              <a:t>dir</a:t>
            </a:r>
            <a:endParaRPr lang="en-US" sz="1400" b="0" dirty="0">
              <a:latin typeface="Arial" panose="020B0604020202020204" pitchFamily="34" charset="0"/>
              <a:cs typeface="Arial" panose="020B0604020202020204" pitchFamily="34" charset="0"/>
            </a:endParaRPr>
          </a:p>
          <a:p>
            <a:pPr algn="l"/>
            <a:r>
              <a:rPr lang="en-US" sz="1400" b="0" dirty="0">
                <a:latin typeface="Arial" panose="020B0604020202020204" pitchFamily="34" charset="0"/>
                <a:cs typeface="Arial" panose="020B0604020202020204" pitchFamily="34" charset="0"/>
              </a:rPr>
              <a:t>dx ~ 5m</a:t>
            </a:r>
          </a:p>
          <a:p>
            <a:pPr algn="l"/>
            <a:r>
              <a:rPr lang="en-US" sz="1400" b="0" dirty="0" err="1">
                <a:latin typeface="Arial" panose="020B0604020202020204" pitchFamily="34" charset="0"/>
                <a:cs typeface="Arial" panose="020B0604020202020204" pitchFamily="34" charset="0"/>
              </a:rPr>
              <a:t>dy</a:t>
            </a:r>
            <a:r>
              <a:rPr lang="en-US" sz="1400" b="0" dirty="0">
                <a:latin typeface="Arial" panose="020B0604020202020204" pitchFamily="34" charset="0"/>
                <a:cs typeface="Arial" panose="020B0604020202020204" pitchFamily="34" charset="0"/>
              </a:rPr>
              <a:t> ~ 20m offshore to 3m dunes</a:t>
            </a:r>
          </a:p>
          <a:p>
            <a:pPr algn="l"/>
            <a:r>
              <a:rPr lang="en-US" sz="1400" b="0" dirty="0">
                <a:latin typeface="Arial" panose="020B0604020202020204" pitchFamily="34" charset="0"/>
                <a:cs typeface="Arial" panose="020B0604020202020204" pitchFamily="34" charset="0"/>
              </a:rPr>
              <a:t>Use 25 directional bins, 10 </a:t>
            </a:r>
            <a:r>
              <a:rPr lang="en-US" sz="1400" b="0" dirty="0" err="1">
                <a:latin typeface="Arial" panose="020B0604020202020204" pitchFamily="34" charset="0"/>
                <a:cs typeface="Arial" panose="020B0604020202020204" pitchFamily="34" charset="0"/>
              </a:rPr>
              <a:t>deg</a:t>
            </a:r>
            <a:r>
              <a:rPr lang="en-US" sz="1400" b="0" dirty="0">
                <a:latin typeface="Arial" panose="020B0604020202020204" pitchFamily="34" charset="0"/>
                <a:cs typeface="Arial" panose="020B0604020202020204" pitchFamily="34" charset="0"/>
              </a:rPr>
              <a:t> ea., 50:290</a:t>
            </a:r>
          </a:p>
        </p:txBody>
      </p:sp>
      <p:sp>
        <p:nvSpPr>
          <p:cNvPr id="4" name="TextBox 3"/>
          <p:cNvSpPr txBox="1"/>
          <p:nvPr/>
        </p:nvSpPr>
        <p:spPr>
          <a:xfrm>
            <a:off x="4594389" y="1335467"/>
            <a:ext cx="3308919" cy="2677656"/>
          </a:xfrm>
          <a:prstGeom prst="rect">
            <a:avLst/>
          </a:prstGeom>
          <a:noFill/>
        </p:spPr>
        <p:txBody>
          <a:bodyPr wrap="none" rtlCol="0">
            <a:spAutoFit/>
          </a:bodyPr>
          <a:lstStyle/>
          <a:p>
            <a:pPr algn="l"/>
            <a:r>
              <a:rPr lang="en-US" sz="2000" b="0" u="sng" dirty="0">
                <a:latin typeface="Arial" panose="020B0604020202020204" pitchFamily="34" charset="0"/>
                <a:cs typeface="Arial" panose="020B0604020202020204" pitchFamily="34" charset="0"/>
              </a:rPr>
              <a:t>Physics:</a:t>
            </a:r>
          </a:p>
          <a:p>
            <a:pPr algn="l"/>
            <a:endParaRPr lang="en-US" sz="2000" b="0" u="sng" dirty="0">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R</a:t>
            </a:r>
            <a:r>
              <a:rPr lang="en-US" sz="1600" b="0" dirty="0">
                <a:latin typeface="Arial" panose="020B0604020202020204" pitchFamily="34" charset="0"/>
                <a:cs typeface="Arial" panose="020B0604020202020204" pitchFamily="34" charset="0"/>
              </a:rPr>
              <a:t>oller model (</a:t>
            </a:r>
            <a:r>
              <a:rPr lang="en-US" sz="1600" b="0" dirty="0" err="1">
                <a:latin typeface="Arial" panose="020B0604020202020204" pitchFamily="34" charset="0"/>
                <a:cs typeface="Arial" panose="020B0604020202020204" pitchFamily="34" charset="0"/>
              </a:rPr>
              <a:t>Reniers</a:t>
            </a:r>
            <a:r>
              <a:rPr lang="en-US" sz="1600" b="0" dirty="0">
                <a:latin typeface="Arial" panose="020B0604020202020204" pitchFamily="34" charset="0"/>
                <a:cs typeface="Arial" panose="020B0604020202020204" pitchFamily="34" charset="0"/>
              </a:rPr>
              <a:t> et al., 2004)</a:t>
            </a:r>
          </a:p>
          <a:p>
            <a:pPr algn="l"/>
            <a:r>
              <a:rPr lang="en-US" sz="1600" dirty="0">
                <a:latin typeface="Arial" panose="020B0604020202020204" pitchFamily="34" charset="0"/>
                <a:cs typeface="Arial" panose="020B0604020202020204" pitchFamily="34" charset="0"/>
              </a:rPr>
              <a:t>D</a:t>
            </a:r>
            <a:r>
              <a:rPr lang="en-US" sz="1600" b="0" dirty="0">
                <a:latin typeface="Arial" panose="020B0604020202020204" pitchFamily="34" charset="0"/>
                <a:cs typeface="Arial" panose="020B0604020202020204" pitchFamily="34" charset="0"/>
              </a:rPr>
              <a:t>issipation (</a:t>
            </a:r>
            <a:r>
              <a:rPr lang="en-US" sz="1600" b="0" dirty="0" err="1">
                <a:latin typeface="Arial" panose="020B0604020202020204" pitchFamily="34" charset="0"/>
                <a:cs typeface="Arial" panose="020B0604020202020204" pitchFamily="34" charset="0"/>
              </a:rPr>
              <a:t>Roelvink</a:t>
            </a:r>
            <a:r>
              <a:rPr lang="en-US" sz="1600" b="0" dirty="0">
                <a:latin typeface="Arial" panose="020B0604020202020204" pitchFamily="34" charset="0"/>
                <a:cs typeface="Arial" panose="020B0604020202020204" pitchFamily="34" charset="0"/>
              </a:rPr>
              <a:t> et al., 1993)</a:t>
            </a:r>
          </a:p>
          <a:p>
            <a:pPr algn="l"/>
            <a:r>
              <a:rPr lang="en-US" sz="1600" b="0" dirty="0">
                <a:latin typeface="Arial" panose="020B0604020202020204" pitchFamily="34" charset="0"/>
                <a:cs typeface="Arial" panose="020B0604020202020204" pitchFamily="34" charset="0"/>
              </a:rPr>
              <a:t>Vortex Force</a:t>
            </a:r>
          </a:p>
          <a:p>
            <a:pPr algn="l"/>
            <a:r>
              <a:rPr lang="en-US" sz="1600" b="0" dirty="0">
                <a:latin typeface="Arial" panose="020B0604020202020204" pitchFamily="34" charset="0"/>
                <a:cs typeface="Arial" panose="020B0604020202020204" pitchFamily="34" charset="0"/>
              </a:rPr>
              <a:t>UV_KIRBY</a:t>
            </a:r>
          </a:p>
          <a:p>
            <a:pPr algn="l"/>
            <a:r>
              <a:rPr lang="en-US" sz="1600" b="0" dirty="0">
                <a:latin typeface="Arial" panose="020B0604020202020204" pitchFamily="34" charset="0"/>
                <a:cs typeface="Arial" panose="020B0604020202020204" pitchFamily="34" charset="0"/>
              </a:rPr>
              <a:t>SSW BBL (wave enhanced)</a:t>
            </a:r>
          </a:p>
          <a:p>
            <a:pPr algn="l"/>
            <a:r>
              <a:rPr lang="en-US" sz="1600" b="0" dirty="0">
                <a:latin typeface="Arial" panose="020B0604020202020204" pitchFamily="34" charset="0"/>
                <a:cs typeface="Arial" panose="020B0604020202020204" pitchFamily="34" charset="0"/>
              </a:rPr>
              <a:t>Suspended load</a:t>
            </a:r>
          </a:p>
          <a:p>
            <a:pPr algn="l"/>
            <a:r>
              <a:rPr lang="en-US" sz="1600" dirty="0" err="1">
                <a:latin typeface="Arial" panose="020B0604020202020204" pitchFamily="34" charset="0"/>
                <a:cs typeface="Arial" panose="020B0604020202020204" pitchFamily="34" charset="0"/>
              </a:rPr>
              <a:t>Bedload</a:t>
            </a:r>
            <a:r>
              <a:rPr lang="en-US" sz="1600" dirty="0">
                <a:latin typeface="Arial" panose="020B0604020202020204" pitchFamily="34" charset="0"/>
                <a:cs typeface="Arial" panose="020B0604020202020204" pitchFamily="34" charset="0"/>
              </a:rPr>
              <a:t> van Der A</a:t>
            </a:r>
            <a:endParaRPr lang="en-US" sz="1600" b="0" dirty="0">
              <a:latin typeface="Arial" panose="020B0604020202020204" pitchFamily="34" charset="0"/>
              <a:cs typeface="Arial" panose="020B0604020202020204" pitchFamily="34" charset="0"/>
            </a:endParaRPr>
          </a:p>
          <a:p>
            <a:pPr algn="l"/>
            <a:r>
              <a:rPr lang="en-US" sz="1600" b="0" dirty="0" err="1">
                <a:latin typeface="Arial" panose="020B0604020202020204" pitchFamily="34" charset="0"/>
                <a:cs typeface="Arial" panose="020B0604020202020204" pitchFamily="34" charset="0"/>
              </a:rPr>
              <a:t>Sed</a:t>
            </a:r>
            <a:r>
              <a:rPr lang="en-US" sz="1600" b="0" dirty="0">
                <a:latin typeface="Arial" panose="020B0604020202020204" pitchFamily="34" charset="0"/>
                <a:cs typeface="Arial" panose="020B0604020202020204" pitchFamily="34" charset="0"/>
              </a:rPr>
              <a:t> Avalanching</a:t>
            </a:r>
          </a:p>
        </p:txBody>
      </p:sp>
      <p:sp>
        <p:nvSpPr>
          <p:cNvPr id="5" name="TextBox 4"/>
          <p:cNvSpPr txBox="1"/>
          <p:nvPr/>
        </p:nvSpPr>
        <p:spPr>
          <a:xfrm>
            <a:off x="4843751" y="4413593"/>
            <a:ext cx="3534044" cy="1138773"/>
          </a:xfrm>
          <a:prstGeom prst="rect">
            <a:avLst/>
          </a:prstGeom>
          <a:noFill/>
        </p:spPr>
        <p:txBody>
          <a:bodyPr wrap="none" rtlCol="0">
            <a:spAutoFit/>
          </a:bodyPr>
          <a:lstStyle/>
          <a:p>
            <a:r>
              <a:rPr lang="en-US" sz="2000" u="sng" dirty="0"/>
              <a:t>Boundary Conditions:</a:t>
            </a:r>
          </a:p>
          <a:p>
            <a:pPr algn="l"/>
            <a:r>
              <a:rPr lang="en-US" sz="1600" dirty="0"/>
              <a:t>West/East: Water level</a:t>
            </a:r>
          </a:p>
          <a:p>
            <a:pPr algn="l"/>
            <a:r>
              <a:rPr lang="en-US" sz="1600" dirty="0"/>
              <a:t>North: 	Water level</a:t>
            </a:r>
          </a:p>
          <a:p>
            <a:pPr algn="l"/>
            <a:r>
              <a:rPr lang="en-US" sz="1600" dirty="0"/>
              <a:t>South: 	Water level, </a:t>
            </a:r>
            <a:r>
              <a:rPr lang="en-US" sz="1600" dirty="0" err="1"/>
              <a:t>BoundWave</a:t>
            </a:r>
            <a:r>
              <a:rPr lang="en-US" sz="1600" dirty="0"/>
              <a:t>, AC</a:t>
            </a:r>
          </a:p>
        </p:txBody>
      </p:sp>
      <p:sp>
        <p:nvSpPr>
          <p:cNvPr id="8" name="TextBox 7"/>
          <p:cNvSpPr txBox="1"/>
          <p:nvPr/>
        </p:nvSpPr>
        <p:spPr>
          <a:xfrm rot="20120018">
            <a:off x="2291794" y="3262416"/>
            <a:ext cx="782587" cy="369332"/>
          </a:xfrm>
          <a:prstGeom prst="rect">
            <a:avLst/>
          </a:prstGeom>
          <a:noFill/>
        </p:spPr>
        <p:txBody>
          <a:bodyPr wrap="none" rtlCol="0">
            <a:spAutoFit/>
          </a:bodyPr>
          <a:lstStyle/>
          <a:p>
            <a:r>
              <a:rPr lang="en-US" dirty="0"/>
              <a:t>Ocean</a:t>
            </a:r>
          </a:p>
        </p:txBody>
      </p:sp>
      <p:sp>
        <p:nvSpPr>
          <p:cNvPr id="10" name="TextBox 9"/>
          <p:cNvSpPr txBox="1"/>
          <p:nvPr/>
        </p:nvSpPr>
        <p:spPr>
          <a:xfrm rot="20120018">
            <a:off x="1834118" y="1569961"/>
            <a:ext cx="636713" cy="369332"/>
          </a:xfrm>
          <a:prstGeom prst="rect">
            <a:avLst/>
          </a:prstGeom>
          <a:noFill/>
        </p:spPr>
        <p:txBody>
          <a:bodyPr wrap="none" rtlCol="0">
            <a:spAutoFit/>
          </a:bodyPr>
          <a:lstStyle/>
          <a:p>
            <a:r>
              <a:rPr lang="en-US" dirty="0"/>
              <a:t>Land</a:t>
            </a:r>
          </a:p>
        </p:txBody>
      </p:sp>
      <p:sp>
        <p:nvSpPr>
          <p:cNvPr id="11" name="TextBox 10"/>
          <p:cNvSpPr txBox="1"/>
          <p:nvPr/>
        </p:nvSpPr>
        <p:spPr>
          <a:xfrm rot="16200000">
            <a:off x="3409725" y="2570462"/>
            <a:ext cx="1140633" cy="369332"/>
          </a:xfrm>
          <a:prstGeom prst="rect">
            <a:avLst/>
          </a:prstGeom>
          <a:noFill/>
        </p:spPr>
        <p:txBody>
          <a:bodyPr wrap="none" rtlCol="0">
            <a:spAutoFit/>
          </a:bodyPr>
          <a:lstStyle/>
          <a:p>
            <a:r>
              <a:rPr lang="en-US" dirty="0"/>
              <a:t>Depth (m)</a:t>
            </a:r>
          </a:p>
        </p:txBody>
      </p:sp>
      <p:cxnSp>
        <p:nvCxnSpPr>
          <p:cNvPr id="12" name="Straight Connector 11">
            <a:extLst>
              <a:ext uri="{FF2B5EF4-FFF2-40B4-BE49-F238E27FC236}">
                <a16:creationId xmlns:a16="http://schemas.microsoft.com/office/drawing/2014/main" id="{13352A68-1AB0-4404-8380-79204515A058}"/>
              </a:ext>
            </a:extLst>
          </p:cNvPr>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3" name="7 Imagen" descr="logo.png">
            <a:extLst>
              <a:ext uri="{FF2B5EF4-FFF2-40B4-BE49-F238E27FC236}">
                <a16:creationId xmlns:a16="http://schemas.microsoft.com/office/drawing/2014/main" id="{25CDB291-EEB5-4465-B36A-72AFB343F545}"/>
              </a:ext>
            </a:extLst>
          </p:cNvPr>
          <p:cNvPicPr>
            <a:picLocks noChangeAspect="1"/>
          </p:cNvPicPr>
          <p:nvPr/>
        </p:nvPicPr>
        <p:blipFill>
          <a:blip r:embed="rId4" cstate="print"/>
          <a:srcRect t="10667" r="2778" b="20000"/>
          <a:stretch>
            <a:fillRect/>
          </a:stretch>
        </p:blipFill>
        <p:spPr>
          <a:xfrm>
            <a:off x="0" y="1"/>
            <a:ext cx="1247555" cy="667264"/>
          </a:xfrm>
          <a:prstGeom prst="rect">
            <a:avLst/>
          </a:prstGeom>
        </p:spPr>
      </p:pic>
      <p:sp>
        <p:nvSpPr>
          <p:cNvPr id="14" name="TextBox 13">
            <a:extLst>
              <a:ext uri="{FF2B5EF4-FFF2-40B4-BE49-F238E27FC236}">
                <a16:creationId xmlns:a16="http://schemas.microsoft.com/office/drawing/2014/main" id="{847FDBD9-72ED-4C3B-A87B-A9975E641F43}"/>
              </a:ext>
            </a:extLst>
          </p:cNvPr>
          <p:cNvSpPr txBox="1"/>
          <p:nvPr/>
        </p:nvSpPr>
        <p:spPr>
          <a:xfrm>
            <a:off x="8109471" y="71032"/>
            <a:ext cx="952890" cy="369332"/>
          </a:xfrm>
          <a:prstGeom prst="rect">
            <a:avLst/>
          </a:prstGeom>
          <a:noFill/>
        </p:spPr>
        <p:txBody>
          <a:bodyPr wrap="none" rtlCol="0">
            <a:spAutoFit/>
          </a:bodyPr>
          <a:lstStyle/>
          <a:p>
            <a:r>
              <a:rPr lang="en-US" dirty="0"/>
              <a:t>INWAVE</a:t>
            </a:r>
          </a:p>
        </p:txBody>
      </p:sp>
    </p:spTree>
    <p:extLst>
      <p:ext uri="{BB962C8B-B14F-4D97-AF65-F5344CB8AC3E}">
        <p14:creationId xmlns:p14="http://schemas.microsoft.com/office/powerpoint/2010/main" val="3218249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4850" y="953548"/>
            <a:ext cx="2336499" cy="1752374"/>
          </a:xfrm>
          <a:prstGeom prst="rect">
            <a:avLst/>
          </a:prstGeom>
        </p:spPr>
      </p:pic>
      <p:sp>
        <p:nvSpPr>
          <p:cNvPr id="5" name="TextBox 4"/>
          <p:cNvSpPr txBox="1"/>
          <p:nvPr/>
        </p:nvSpPr>
        <p:spPr>
          <a:xfrm>
            <a:off x="7155764" y="1953339"/>
            <a:ext cx="1056700" cy="338554"/>
          </a:xfrm>
          <a:prstGeom prst="rect">
            <a:avLst/>
          </a:prstGeom>
          <a:noFill/>
        </p:spPr>
        <p:txBody>
          <a:bodyPr wrap="none" rtlCol="0">
            <a:spAutoFit/>
          </a:bodyPr>
          <a:lstStyle/>
          <a:p>
            <a:r>
              <a:rPr lang="en-US" sz="1600" b="1" dirty="0"/>
              <a:t>(Hs=7.8m)</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3503" y="3846700"/>
            <a:ext cx="4939194" cy="1852197"/>
          </a:xfrm>
          <a:prstGeom prst="rect">
            <a:avLst/>
          </a:prstGeom>
        </p:spPr>
      </p:pic>
      <p:sp>
        <p:nvSpPr>
          <p:cNvPr id="7" name="TextBox 6"/>
          <p:cNvSpPr txBox="1"/>
          <p:nvPr/>
        </p:nvSpPr>
        <p:spPr>
          <a:xfrm>
            <a:off x="6887281" y="1614785"/>
            <a:ext cx="2069798" cy="338554"/>
          </a:xfrm>
          <a:prstGeom prst="rect">
            <a:avLst/>
          </a:prstGeom>
          <a:noFill/>
        </p:spPr>
        <p:txBody>
          <a:bodyPr wrap="none" rtlCol="0">
            <a:spAutoFit/>
          </a:bodyPr>
          <a:lstStyle/>
          <a:p>
            <a:r>
              <a:rPr lang="en-US" sz="1600" dirty="0"/>
              <a:t>Start with a 2D spectra</a:t>
            </a:r>
          </a:p>
        </p:txBody>
      </p:sp>
      <p:cxnSp>
        <p:nvCxnSpPr>
          <p:cNvPr id="11" name="Straight Arrow Connector 10"/>
          <p:cNvCxnSpPr/>
          <p:nvPr/>
        </p:nvCxnSpPr>
        <p:spPr bwMode="auto">
          <a:xfrm>
            <a:off x="4724400" y="2939726"/>
            <a:ext cx="0" cy="826925"/>
          </a:xfrm>
          <a:prstGeom prst="straightConnector1">
            <a:avLst/>
          </a:prstGeom>
          <a:noFill/>
          <a:ln w="34925" algn="ctr">
            <a:solidFill>
              <a:schemeClr val="tx1"/>
            </a:solidFill>
            <a:round/>
            <a:headEnd/>
            <a:tailEnd type="arrow"/>
          </a:ln>
        </p:spPr>
      </p:cxnSp>
      <p:sp>
        <p:nvSpPr>
          <p:cNvPr id="13" name="TextBox 12"/>
          <p:cNvSpPr txBox="1"/>
          <p:nvPr/>
        </p:nvSpPr>
        <p:spPr>
          <a:xfrm>
            <a:off x="3341744" y="5918522"/>
            <a:ext cx="5309466" cy="338554"/>
          </a:xfrm>
          <a:prstGeom prst="rect">
            <a:avLst/>
          </a:prstGeom>
          <a:noFill/>
        </p:spPr>
        <p:txBody>
          <a:bodyPr wrap="none" rtlCol="0">
            <a:spAutoFit/>
          </a:bodyPr>
          <a:lstStyle/>
          <a:p>
            <a:r>
              <a:rPr lang="en-US" sz="1600" dirty="0"/>
              <a:t>distribute the time series weighted back into directional bins</a:t>
            </a:r>
          </a:p>
        </p:txBody>
      </p:sp>
      <p:sp>
        <p:nvSpPr>
          <p:cNvPr id="14" name="TextBox 13"/>
          <p:cNvSpPr txBox="1"/>
          <p:nvPr/>
        </p:nvSpPr>
        <p:spPr>
          <a:xfrm>
            <a:off x="4858123" y="2768412"/>
            <a:ext cx="4194225" cy="1169551"/>
          </a:xfrm>
          <a:prstGeom prst="rect">
            <a:avLst/>
          </a:prstGeom>
          <a:noFill/>
        </p:spPr>
        <p:txBody>
          <a:bodyPr wrap="none" rtlCol="0">
            <a:spAutoFit/>
          </a:bodyPr>
          <a:lstStyle/>
          <a:p>
            <a:pPr algn="l"/>
            <a:r>
              <a:rPr lang="en-US" sz="1400" dirty="0"/>
              <a:t>- integrate over directions </a:t>
            </a:r>
          </a:p>
          <a:p>
            <a:pPr algn="l"/>
            <a:r>
              <a:rPr lang="en-US" sz="1400" dirty="0"/>
              <a:t>- compute amplitude of each frequency.</a:t>
            </a:r>
          </a:p>
          <a:p>
            <a:pPr algn="l"/>
            <a:r>
              <a:rPr lang="en-US" sz="1400" dirty="0"/>
              <a:t>- phase is 2*pi*f + random component.</a:t>
            </a:r>
          </a:p>
          <a:p>
            <a:pPr algn="l"/>
            <a:r>
              <a:rPr lang="en-US" sz="1400" dirty="0"/>
              <a:t>- add up all </a:t>
            </a:r>
            <a:r>
              <a:rPr lang="en-US" sz="1400" dirty="0" err="1"/>
              <a:t>freq</a:t>
            </a:r>
            <a:r>
              <a:rPr lang="en-US" sz="1400" dirty="0"/>
              <a:t> and compute a water level time series.</a:t>
            </a:r>
          </a:p>
          <a:p>
            <a:pPr algn="l"/>
            <a:endParaRPr lang="en-US" sz="1400" dirty="0"/>
          </a:p>
        </p:txBody>
      </p:sp>
      <p:sp>
        <p:nvSpPr>
          <p:cNvPr id="15" name="TextBox 14"/>
          <p:cNvSpPr txBox="1"/>
          <p:nvPr/>
        </p:nvSpPr>
        <p:spPr>
          <a:xfrm>
            <a:off x="318372" y="4430460"/>
            <a:ext cx="2515432" cy="584775"/>
          </a:xfrm>
          <a:prstGeom prst="rect">
            <a:avLst/>
          </a:prstGeom>
          <a:noFill/>
        </p:spPr>
        <p:txBody>
          <a:bodyPr wrap="none" rtlCol="0">
            <a:spAutoFit/>
          </a:bodyPr>
          <a:lstStyle/>
          <a:p>
            <a:r>
              <a:rPr lang="en-US" sz="1600" dirty="0"/>
              <a:t>impose wave action density </a:t>
            </a:r>
          </a:p>
          <a:p>
            <a:r>
              <a:rPr lang="en-US" sz="1600" dirty="0"/>
              <a:t>(wave group envelope)</a:t>
            </a:r>
          </a:p>
        </p:txBody>
      </p:sp>
      <p:sp>
        <p:nvSpPr>
          <p:cNvPr id="16" name="Rectangle 15"/>
          <p:cNvSpPr/>
          <p:nvPr/>
        </p:nvSpPr>
        <p:spPr>
          <a:xfrm>
            <a:off x="223520" y="5485544"/>
            <a:ext cx="3788780" cy="646331"/>
          </a:xfrm>
          <a:prstGeom prst="rect">
            <a:avLst/>
          </a:prstGeom>
        </p:spPr>
        <p:txBody>
          <a:bodyPr wrap="square">
            <a:spAutoFit/>
          </a:bodyPr>
          <a:lstStyle/>
          <a:p>
            <a:r>
              <a:rPr lang="en-US" sz="1800" dirty="0"/>
              <a:t>Energy (E) = 1/8 </a:t>
            </a:r>
            <a:r>
              <a:rPr lang="en-US" sz="1800" dirty="0">
                <a:latin typeface="Symbol" panose="05050102010706020507" pitchFamily="18" charset="2"/>
              </a:rPr>
              <a:t>r</a:t>
            </a:r>
            <a:r>
              <a:rPr lang="en-US" sz="1800" dirty="0"/>
              <a:t> g (2</a:t>
            </a:r>
            <a:r>
              <a:rPr lang="en-US" sz="1800" dirty="0">
                <a:latin typeface="Symbol" panose="05050102010706020507" pitchFamily="18" charset="2"/>
              </a:rPr>
              <a:t>h</a:t>
            </a:r>
            <a:r>
              <a:rPr lang="en-US" sz="1800" dirty="0"/>
              <a:t>)</a:t>
            </a:r>
            <a:r>
              <a:rPr lang="en-US" sz="1800" baseline="30000" dirty="0"/>
              <a:t>2</a:t>
            </a:r>
            <a:r>
              <a:rPr lang="en-US" sz="1800" dirty="0"/>
              <a:t>;</a:t>
            </a:r>
          </a:p>
          <a:p>
            <a:r>
              <a:rPr lang="en-US" sz="1800" dirty="0" err="1"/>
              <a:t>WaveAction</a:t>
            </a:r>
            <a:r>
              <a:rPr lang="en-US" sz="1800" dirty="0"/>
              <a:t> (A) = E/(2</a:t>
            </a:r>
            <a:r>
              <a:rPr lang="en-US" sz="1800" dirty="0">
                <a:latin typeface="Symbol" panose="05050102010706020507" pitchFamily="18" charset="2"/>
              </a:rPr>
              <a:t>p</a:t>
            </a:r>
            <a:r>
              <a:rPr lang="en-US" sz="1800" dirty="0"/>
              <a:t>/T);</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3692" r="17656"/>
          <a:stretch/>
        </p:blipFill>
        <p:spPr>
          <a:xfrm>
            <a:off x="304800" y="1085411"/>
            <a:ext cx="2384384" cy="2604867"/>
          </a:xfrm>
          <a:prstGeom prst="rect">
            <a:avLst/>
          </a:prstGeom>
        </p:spPr>
      </p:pic>
      <p:cxnSp>
        <p:nvCxnSpPr>
          <p:cNvPr id="18" name="Straight Arrow Connector 17"/>
          <p:cNvCxnSpPr/>
          <p:nvPr/>
        </p:nvCxnSpPr>
        <p:spPr bwMode="auto">
          <a:xfrm flipH="1" flipV="1">
            <a:off x="1880888" y="3332946"/>
            <a:ext cx="1624312" cy="1723463"/>
          </a:xfrm>
          <a:prstGeom prst="straightConnector1">
            <a:avLst/>
          </a:prstGeom>
          <a:noFill/>
          <a:ln w="34925" algn="ctr">
            <a:solidFill>
              <a:schemeClr val="tx1"/>
            </a:solidFill>
            <a:round/>
            <a:headEnd/>
            <a:tailEnd type="arrow"/>
          </a:ln>
        </p:spPr>
      </p:cxnSp>
      <p:cxnSp>
        <p:nvCxnSpPr>
          <p:cNvPr id="19" name="Straight Connector 18">
            <a:extLst>
              <a:ext uri="{FF2B5EF4-FFF2-40B4-BE49-F238E27FC236}">
                <a16:creationId xmlns:a16="http://schemas.microsoft.com/office/drawing/2014/main" id="{27D9738C-77B1-4898-8613-E257E398EF2D}"/>
              </a:ext>
            </a:extLst>
          </p:cNvPr>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20" name="7 Imagen" descr="logo.png">
            <a:extLst>
              <a:ext uri="{FF2B5EF4-FFF2-40B4-BE49-F238E27FC236}">
                <a16:creationId xmlns:a16="http://schemas.microsoft.com/office/drawing/2014/main" id="{1348B16A-F6FF-4DA6-AD52-A24A8FBD4EB2}"/>
              </a:ext>
            </a:extLst>
          </p:cNvPr>
          <p:cNvPicPr>
            <a:picLocks noChangeAspect="1"/>
          </p:cNvPicPr>
          <p:nvPr/>
        </p:nvPicPr>
        <p:blipFill>
          <a:blip r:embed="rId5" cstate="print"/>
          <a:srcRect t="10667" r="2778" b="20000"/>
          <a:stretch>
            <a:fillRect/>
          </a:stretch>
        </p:blipFill>
        <p:spPr>
          <a:xfrm>
            <a:off x="0" y="1"/>
            <a:ext cx="1247555" cy="667264"/>
          </a:xfrm>
          <a:prstGeom prst="rect">
            <a:avLst/>
          </a:prstGeom>
        </p:spPr>
      </p:pic>
      <p:sp>
        <p:nvSpPr>
          <p:cNvPr id="21" name="TextBox 20">
            <a:extLst>
              <a:ext uri="{FF2B5EF4-FFF2-40B4-BE49-F238E27FC236}">
                <a16:creationId xmlns:a16="http://schemas.microsoft.com/office/drawing/2014/main" id="{88A2D757-36D0-404E-8949-24058B1F3D50}"/>
              </a:ext>
            </a:extLst>
          </p:cNvPr>
          <p:cNvSpPr txBox="1"/>
          <p:nvPr/>
        </p:nvSpPr>
        <p:spPr>
          <a:xfrm>
            <a:off x="8109471" y="71032"/>
            <a:ext cx="952890" cy="369332"/>
          </a:xfrm>
          <a:prstGeom prst="rect">
            <a:avLst/>
          </a:prstGeom>
          <a:noFill/>
        </p:spPr>
        <p:txBody>
          <a:bodyPr wrap="none" rtlCol="0">
            <a:spAutoFit/>
          </a:bodyPr>
          <a:lstStyle/>
          <a:p>
            <a:r>
              <a:rPr lang="en-US" dirty="0"/>
              <a:t>INWAVE</a:t>
            </a:r>
          </a:p>
        </p:txBody>
      </p:sp>
    </p:spTree>
    <p:extLst>
      <p:ext uri="{BB962C8B-B14F-4D97-AF65-F5344CB8AC3E}">
        <p14:creationId xmlns:p14="http://schemas.microsoft.com/office/powerpoint/2010/main" val="3736162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49112"/>
            <a:ext cx="8763000" cy="1285876"/>
          </a:xfrm>
        </p:spPr>
        <p:txBody>
          <a:bodyPr/>
          <a:lstStyle/>
          <a:p>
            <a:r>
              <a:rPr lang="en-US" dirty="0"/>
              <a:t>Wave heights and water levels</a:t>
            </a:r>
          </a:p>
        </p:txBody>
      </p:sp>
      <p:cxnSp>
        <p:nvCxnSpPr>
          <p:cNvPr id="6" name="Straight Connector 5"/>
          <p:cNvCxnSpPr/>
          <p:nvPr/>
        </p:nvCxnSpPr>
        <p:spPr bwMode="auto">
          <a:xfrm>
            <a:off x="6933468" y="5347901"/>
            <a:ext cx="914400" cy="13900"/>
          </a:xfrm>
          <a:prstGeom prst="line">
            <a:avLst/>
          </a:prstGeom>
          <a:noFill/>
          <a:ln w="19050" algn="ctr">
            <a:solidFill>
              <a:schemeClr val="bg1"/>
            </a:solidFill>
            <a:round/>
            <a:headEnd/>
            <a:tailEnd/>
          </a:ln>
        </p:spPr>
      </p:cxnSp>
      <p:sp>
        <p:nvSpPr>
          <p:cNvPr id="7" name="TextBox 6"/>
          <p:cNvSpPr txBox="1"/>
          <p:nvPr/>
        </p:nvSpPr>
        <p:spPr>
          <a:xfrm>
            <a:off x="7239000" y="5361801"/>
            <a:ext cx="619080" cy="276999"/>
          </a:xfrm>
          <a:prstGeom prst="rect">
            <a:avLst/>
          </a:prstGeom>
          <a:noFill/>
        </p:spPr>
        <p:txBody>
          <a:bodyPr wrap="none" rtlCol="0">
            <a:spAutoFit/>
          </a:bodyPr>
          <a:lstStyle/>
          <a:p>
            <a:r>
              <a:rPr lang="en-US" dirty="0">
                <a:solidFill>
                  <a:schemeClr val="bg1"/>
                </a:solidFill>
              </a:rPr>
              <a:t>~ 1 km</a:t>
            </a:r>
          </a:p>
        </p:txBody>
      </p:sp>
      <p:pic>
        <p:nvPicPr>
          <p:cNvPr id="12" name="overwash_plan_hwavezeta_breach17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46" y="1550524"/>
            <a:ext cx="9144000" cy="3460750"/>
          </a:xfrm>
          <a:prstGeom prst="rect">
            <a:avLst/>
          </a:prstGeom>
        </p:spPr>
      </p:pic>
      <p:sp>
        <p:nvSpPr>
          <p:cNvPr id="13" name="TextBox 12"/>
          <p:cNvSpPr txBox="1"/>
          <p:nvPr/>
        </p:nvSpPr>
        <p:spPr>
          <a:xfrm>
            <a:off x="2057400" y="5698428"/>
            <a:ext cx="6176243" cy="830997"/>
          </a:xfrm>
          <a:prstGeom prst="rect">
            <a:avLst/>
          </a:prstGeom>
          <a:noFill/>
        </p:spPr>
        <p:txBody>
          <a:bodyPr wrap="none" rtlCol="0">
            <a:spAutoFit/>
          </a:bodyPr>
          <a:lstStyle/>
          <a:p>
            <a:pPr marL="285750" indent="-285750" algn="l">
              <a:buFontTx/>
              <a:buChar char="-"/>
            </a:pPr>
            <a:r>
              <a:rPr lang="en-US" sz="1600" b="0" dirty="0">
                <a:solidFill>
                  <a:schemeClr val="bg1"/>
                </a:solidFill>
                <a:latin typeface="Arial" panose="020B0604020202020204" pitchFamily="34" charset="0"/>
                <a:cs typeface="Arial" panose="020B0604020202020204" pitchFamily="34" charset="0"/>
              </a:rPr>
              <a:t>Waves are long crested – need to phase along open boundary.</a:t>
            </a:r>
          </a:p>
          <a:p>
            <a:pPr marL="285750" indent="-285750" algn="l">
              <a:buFontTx/>
              <a:buChar char="-"/>
            </a:pPr>
            <a:r>
              <a:rPr lang="en-US" sz="1600" b="0" dirty="0">
                <a:solidFill>
                  <a:schemeClr val="bg1"/>
                </a:solidFill>
                <a:latin typeface="Arial" panose="020B0604020202020204" pitchFamily="34" charset="0"/>
                <a:cs typeface="Arial" panose="020B0604020202020204" pitchFamily="34" charset="0"/>
              </a:rPr>
              <a:t>Offshore currents driven westward from winds</a:t>
            </a:r>
          </a:p>
          <a:p>
            <a:pPr marL="285750" indent="-285750" algn="l">
              <a:buFontTx/>
              <a:buChar char="-"/>
            </a:pPr>
            <a:r>
              <a:rPr lang="en-US" sz="1600" b="0" dirty="0">
                <a:solidFill>
                  <a:schemeClr val="bg1"/>
                </a:solidFill>
                <a:latin typeface="Arial" panose="020B0604020202020204" pitchFamily="34" charset="0"/>
                <a:cs typeface="Arial" panose="020B0604020202020204" pitchFamily="34" charset="0"/>
              </a:rPr>
              <a:t>Nearshore currents driven eastward from breaking waves</a:t>
            </a:r>
          </a:p>
        </p:txBody>
      </p:sp>
      <p:cxnSp>
        <p:nvCxnSpPr>
          <p:cNvPr id="8" name="Straight Connector 7">
            <a:extLst>
              <a:ext uri="{FF2B5EF4-FFF2-40B4-BE49-F238E27FC236}">
                <a16:creationId xmlns:a16="http://schemas.microsoft.com/office/drawing/2014/main" id="{5BCE96A8-1FCF-48A9-A490-25A87D959108}"/>
              </a:ext>
            </a:extLst>
          </p:cNvPr>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940FAD-CB10-4397-887F-5EE21B1B20C9}"/>
              </a:ext>
            </a:extLst>
          </p:cNvPr>
          <p:cNvSpPr txBox="1"/>
          <p:nvPr/>
        </p:nvSpPr>
        <p:spPr>
          <a:xfrm>
            <a:off x="8109471" y="71032"/>
            <a:ext cx="952890" cy="369332"/>
          </a:xfrm>
          <a:prstGeom prst="rect">
            <a:avLst/>
          </a:prstGeom>
          <a:noFill/>
        </p:spPr>
        <p:txBody>
          <a:bodyPr wrap="none" rtlCol="0">
            <a:spAutoFit/>
          </a:bodyPr>
          <a:lstStyle/>
          <a:p>
            <a:r>
              <a:rPr lang="en-US" dirty="0"/>
              <a:t>INWAVE</a:t>
            </a:r>
          </a:p>
        </p:txBody>
      </p:sp>
      <p:pic>
        <p:nvPicPr>
          <p:cNvPr id="10" name="7 Imagen" descr="logo.png">
            <a:extLst>
              <a:ext uri="{FF2B5EF4-FFF2-40B4-BE49-F238E27FC236}">
                <a16:creationId xmlns:a16="http://schemas.microsoft.com/office/drawing/2014/main" id="{F3897A67-6444-49F6-BB22-FC3BA877E1BF}"/>
              </a:ext>
            </a:extLst>
          </p:cNvPr>
          <p:cNvPicPr>
            <a:picLocks noChangeAspect="1"/>
          </p:cNvPicPr>
          <p:nvPr/>
        </p:nvPicPr>
        <p:blipFill>
          <a:blip r:embed="rId5" cstate="print"/>
          <a:srcRect t="10667" r="2778" b="20000"/>
          <a:stretch>
            <a:fillRect/>
          </a:stretch>
        </p:blipFill>
        <p:spPr>
          <a:xfrm>
            <a:off x="0" y="1"/>
            <a:ext cx="1247555" cy="667264"/>
          </a:xfrm>
          <a:prstGeom prst="rect">
            <a:avLst/>
          </a:prstGeom>
        </p:spPr>
      </p:pic>
    </p:spTree>
    <p:extLst>
      <p:ext uri="{BB962C8B-B14F-4D97-AF65-F5344CB8AC3E}">
        <p14:creationId xmlns:p14="http://schemas.microsoft.com/office/powerpoint/2010/main" val="4080980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502507"/>
            <a:ext cx="9144000"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11" name="TextBox 10"/>
          <p:cNvSpPr txBox="1"/>
          <p:nvPr/>
        </p:nvSpPr>
        <p:spPr>
          <a:xfrm>
            <a:off x="8109471" y="71032"/>
            <a:ext cx="952890" cy="369332"/>
          </a:xfrm>
          <a:prstGeom prst="rect">
            <a:avLst/>
          </a:prstGeom>
          <a:noFill/>
        </p:spPr>
        <p:txBody>
          <a:bodyPr wrap="none" rtlCol="0">
            <a:spAutoFit/>
          </a:bodyPr>
          <a:lstStyle/>
          <a:p>
            <a:r>
              <a:rPr lang="en-US" dirty="0"/>
              <a:t>INWAVE</a:t>
            </a:r>
          </a:p>
        </p:txBody>
      </p:sp>
      <p:sp>
        <p:nvSpPr>
          <p:cNvPr id="5" name="Title 1"/>
          <p:cNvSpPr txBox="1">
            <a:spLocks/>
          </p:cNvSpPr>
          <p:nvPr/>
        </p:nvSpPr>
        <p:spPr>
          <a:xfrm>
            <a:off x="259977" y="902653"/>
            <a:ext cx="8991600" cy="685799"/>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b="1" u="sng" dirty="0">
                <a:ea typeface="+mj-ea"/>
                <a:cs typeface="+mj-cs"/>
              </a:rPr>
              <a:t>FUTURE PLANS</a:t>
            </a:r>
            <a:endParaRPr kumimoji="0" lang="en-US" sz="2400" b="1" i="0" u="sng" strike="noStrike" kern="1200" cap="none" spc="0" normalizeH="0" baseline="0" noProof="0" dirty="0">
              <a:ln>
                <a:noFill/>
              </a:ln>
              <a:effectLst/>
              <a:uLnTx/>
              <a:uFillTx/>
              <a:ea typeface="+mj-ea"/>
              <a:cs typeface="+mj-cs"/>
            </a:endParaRPr>
          </a:p>
        </p:txBody>
      </p:sp>
      <p:sp>
        <p:nvSpPr>
          <p:cNvPr id="6" name="19 Rectángulo"/>
          <p:cNvSpPr/>
          <p:nvPr/>
        </p:nvSpPr>
        <p:spPr>
          <a:xfrm>
            <a:off x="381000" y="1815353"/>
            <a:ext cx="8382000" cy="2308324"/>
          </a:xfrm>
          <a:prstGeom prst="rect">
            <a:avLst/>
          </a:prstGeom>
        </p:spPr>
        <p:txBody>
          <a:bodyPr wrap="square">
            <a:spAutoFit/>
          </a:bodyPr>
          <a:lstStyle/>
          <a:p>
            <a:pPr algn="just">
              <a:buFontTx/>
              <a:buChar char="-"/>
            </a:pPr>
            <a:r>
              <a:rPr lang="en-US" sz="2400" dirty="0"/>
              <a:t> INWAVE is not capable of including wave spectral variations along its boundaries and future efforts will be directed to include these capabilities.</a:t>
            </a:r>
          </a:p>
          <a:p>
            <a:pPr algn="just"/>
            <a:endParaRPr lang="en-US" sz="2400" dirty="0"/>
          </a:p>
          <a:p>
            <a:pPr algn="just">
              <a:buFontTx/>
              <a:buChar char="-"/>
            </a:pPr>
            <a:r>
              <a:rPr lang="en-US" sz="2400" dirty="0"/>
              <a:t> We are still testing and verifying </a:t>
            </a:r>
            <a:r>
              <a:rPr lang="en-US" sz="2400" dirty="0" err="1"/>
              <a:t>Inwave</a:t>
            </a:r>
            <a:r>
              <a:rPr lang="en-US" sz="2400" dirty="0"/>
              <a:t> performance with model cases.</a:t>
            </a:r>
          </a:p>
        </p:txBody>
      </p:sp>
    </p:spTree>
    <p:extLst>
      <p:ext uri="{BB962C8B-B14F-4D97-AF65-F5344CB8AC3E}">
        <p14:creationId xmlns:p14="http://schemas.microsoft.com/office/powerpoint/2010/main" val="408492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PV1"/>
          <p:cNvPicPr>
            <a:picLocks noChangeAspect="1" noChangeArrowheads="1"/>
          </p:cNvPicPr>
          <p:nvPr/>
        </p:nvPicPr>
        <p:blipFill>
          <a:blip r:embed="rId2" cstate="print"/>
          <a:srcRect b="9407"/>
          <a:stretch>
            <a:fillRect/>
          </a:stretch>
        </p:blipFill>
        <p:spPr bwMode="auto">
          <a:xfrm>
            <a:off x="3775620" y="3429000"/>
            <a:ext cx="2873554" cy="1855013"/>
          </a:xfrm>
          <a:prstGeom prst="rect">
            <a:avLst/>
          </a:prstGeom>
          <a:noFill/>
          <a:ln w="38100">
            <a:solidFill>
              <a:schemeClr val="tx1"/>
            </a:solidFill>
            <a:miter lim="800000"/>
            <a:headEnd/>
            <a:tailEnd/>
          </a:ln>
        </p:spPr>
      </p:pic>
      <p:pic>
        <p:nvPicPr>
          <p:cNvPr id="6" name="Picture 9" descr="PV2"/>
          <p:cNvPicPr>
            <a:picLocks noChangeAspect="1" noChangeArrowheads="1"/>
          </p:cNvPicPr>
          <p:nvPr/>
        </p:nvPicPr>
        <p:blipFill>
          <a:blip r:embed="rId3" cstate="print"/>
          <a:srcRect t="8635" b="2095"/>
          <a:stretch>
            <a:fillRect/>
          </a:stretch>
        </p:blipFill>
        <p:spPr bwMode="auto">
          <a:xfrm>
            <a:off x="5923507" y="3429000"/>
            <a:ext cx="2873554" cy="1855013"/>
          </a:xfrm>
          <a:prstGeom prst="rect">
            <a:avLst/>
          </a:prstGeom>
          <a:noFill/>
          <a:ln w="38100">
            <a:solidFill>
              <a:schemeClr val="tx1"/>
            </a:solidFill>
            <a:miter lim="800000"/>
            <a:headEnd/>
            <a:tailEnd/>
          </a:ln>
        </p:spPr>
      </p:pic>
      <p:pic>
        <p:nvPicPr>
          <p:cNvPr id="7" name="Picture 10" descr="PV5"/>
          <p:cNvPicPr>
            <a:picLocks noChangeAspect="1" noChangeArrowheads="1"/>
          </p:cNvPicPr>
          <p:nvPr/>
        </p:nvPicPr>
        <p:blipFill>
          <a:blip r:embed="rId4" cstate="print"/>
          <a:srcRect b="10674"/>
          <a:stretch>
            <a:fillRect/>
          </a:stretch>
        </p:blipFill>
        <p:spPr bwMode="auto">
          <a:xfrm>
            <a:off x="3789907" y="4888141"/>
            <a:ext cx="2697341" cy="1741259"/>
          </a:xfrm>
          <a:prstGeom prst="rect">
            <a:avLst/>
          </a:prstGeom>
          <a:noFill/>
          <a:ln w="38100">
            <a:solidFill>
              <a:schemeClr val="tx1"/>
            </a:solid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346939" y="1361303"/>
            <a:ext cx="3365696" cy="2514600"/>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1824399" y="1373026"/>
            <a:ext cx="1886712" cy="2514600"/>
          </a:xfrm>
          <a:prstGeom prst="rect">
            <a:avLst/>
          </a:prstGeom>
          <a:noFill/>
          <a:ln w="9525">
            <a:noFill/>
            <a:miter lim="800000"/>
            <a:headEnd/>
            <a:tailEnd/>
          </a:ln>
        </p:spPr>
      </p:pic>
      <p:sp>
        <p:nvSpPr>
          <p:cNvPr id="10" name="8 CuadroTexto"/>
          <p:cNvSpPr txBox="1"/>
          <p:nvPr/>
        </p:nvSpPr>
        <p:spPr>
          <a:xfrm>
            <a:off x="247823" y="911996"/>
            <a:ext cx="3636188" cy="369332"/>
          </a:xfrm>
          <a:prstGeom prst="rect">
            <a:avLst/>
          </a:prstGeom>
          <a:noFill/>
        </p:spPr>
        <p:txBody>
          <a:bodyPr wrap="none" rtlCol="0">
            <a:spAutoFit/>
          </a:bodyPr>
          <a:lstStyle/>
          <a:p>
            <a:r>
              <a:rPr lang="en-US" b="1" dirty="0">
                <a:solidFill>
                  <a:srgbClr val="002060"/>
                </a:solidFill>
              </a:rPr>
              <a:t>RUNUP AND BEACH-DUNE EROSION</a:t>
            </a:r>
          </a:p>
        </p:txBody>
      </p:sp>
      <p:sp>
        <p:nvSpPr>
          <p:cNvPr id="11" name="10 CuadroTexto"/>
          <p:cNvSpPr txBox="1"/>
          <p:nvPr/>
        </p:nvSpPr>
        <p:spPr>
          <a:xfrm>
            <a:off x="6649174" y="5587374"/>
            <a:ext cx="2250296" cy="369332"/>
          </a:xfrm>
          <a:prstGeom prst="rect">
            <a:avLst/>
          </a:prstGeom>
          <a:noFill/>
        </p:spPr>
        <p:txBody>
          <a:bodyPr wrap="none" rtlCol="0">
            <a:spAutoFit/>
          </a:bodyPr>
          <a:lstStyle/>
          <a:p>
            <a:r>
              <a:rPr lang="en-US" b="1" dirty="0">
                <a:solidFill>
                  <a:srgbClr val="002060"/>
                </a:solidFill>
              </a:rPr>
              <a:t>HARBOR RESONANCE</a:t>
            </a:r>
          </a:p>
        </p:txBody>
      </p:sp>
      <p:cxnSp>
        <p:nvCxnSpPr>
          <p:cNvPr id="12" name="Straight Connector 11"/>
          <p:cNvCxnSpPr/>
          <p:nvPr/>
        </p:nvCxnSpPr>
        <p:spPr>
          <a:xfrm>
            <a:off x="0" y="502507"/>
            <a:ext cx="9144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728578" y="65903"/>
            <a:ext cx="3415422" cy="369332"/>
          </a:xfrm>
          <a:prstGeom prst="rect">
            <a:avLst/>
          </a:prstGeom>
          <a:noFill/>
        </p:spPr>
        <p:txBody>
          <a:bodyPr wrap="none" rtlCol="0">
            <a:spAutoFit/>
          </a:bodyPr>
          <a:lstStyle/>
          <a:p>
            <a:r>
              <a:rPr lang="en-US" dirty="0"/>
              <a:t>INTRODUCTION AND MOTIVATION</a:t>
            </a:r>
          </a:p>
        </p:txBody>
      </p:sp>
      <p:pic>
        <p:nvPicPr>
          <p:cNvPr id="14" name="7 Imagen" descr="logo.png"/>
          <p:cNvPicPr>
            <a:picLocks noChangeAspect="1"/>
          </p:cNvPicPr>
          <p:nvPr/>
        </p:nvPicPr>
        <p:blipFill>
          <a:blip r:embed="rId7" cstate="print"/>
          <a:srcRect t="10667" r="2778" b="20000"/>
          <a:stretch>
            <a:fillRect/>
          </a:stretch>
        </p:blipFill>
        <p:spPr>
          <a:xfrm>
            <a:off x="0" y="1"/>
            <a:ext cx="1247555" cy="667264"/>
          </a:xfrm>
          <a:prstGeom prst="rect">
            <a:avLst/>
          </a:prstGeom>
        </p:spPr>
      </p:pic>
      <p:sp>
        <p:nvSpPr>
          <p:cNvPr id="15" name="10 CuadroTexto">
            <a:extLst>
              <a:ext uri="{FF2B5EF4-FFF2-40B4-BE49-F238E27FC236}">
                <a16:creationId xmlns:a16="http://schemas.microsoft.com/office/drawing/2014/main" id="{5852E9D7-590F-4307-A4A0-30D564311B71}"/>
              </a:ext>
            </a:extLst>
          </p:cNvPr>
          <p:cNvSpPr txBox="1"/>
          <p:nvPr/>
        </p:nvSpPr>
        <p:spPr>
          <a:xfrm>
            <a:off x="4562067" y="1898947"/>
            <a:ext cx="3558667" cy="369332"/>
          </a:xfrm>
          <a:prstGeom prst="rect">
            <a:avLst/>
          </a:prstGeom>
          <a:noFill/>
        </p:spPr>
        <p:txBody>
          <a:bodyPr wrap="none" rtlCol="0">
            <a:spAutoFit/>
          </a:bodyPr>
          <a:lstStyle/>
          <a:p>
            <a:r>
              <a:rPr lang="en-US" b="1" dirty="0">
                <a:solidFill>
                  <a:srgbClr val="002060"/>
                </a:solidFill>
              </a:rPr>
              <a:t>HYDRODYNAMICS IN CORAL REEFS</a:t>
            </a:r>
          </a:p>
        </p:txBody>
      </p:sp>
    </p:spTree>
    <p:extLst>
      <p:ext uri="{BB962C8B-B14F-4D97-AF65-F5344CB8AC3E}">
        <p14:creationId xmlns:p14="http://schemas.microsoft.com/office/powerpoint/2010/main" val="623926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usgs logo banner"/>
          <p:cNvPicPr>
            <a:picLocks noChangeAspect="1" noChangeArrowheads="1"/>
          </p:cNvPicPr>
          <p:nvPr/>
        </p:nvPicPr>
        <p:blipFill>
          <a:blip r:embed="rId2" cstate="screen"/>
          <a:srcRect/>
          <a:stretch>
            <a:fillRect/>
          </a:stretch>
        </p:blipFill>
        <p:spPr bwMode="auto">
          <a:xfrm>
            <a:off x="4775200" y="194616"/>
            <a:ext cx="4018692" cy="747186"/>
          </a:xfrm>
          <a:prstGeom prst="rect">
            <a:avLst/>
          </a:prstGeom>
          <a:noFill/>
          <a:ln w="9525">
            <a:noFill/>
            <a:miter lim="800000"/>
            <a:headEnd/>
            <a:tailEnd/>
          </a:ln>
        </p:spPr>
      </p:pic>
      <p:pic>
        <p:nvPicPr>
          <p:cNvPr id="5" name="7 Imagen" descr="logo.png"/>
          <p:cNvPicPr>
            <a:picLocks noChangeAspect="1"/>
          </p:cNvPicPr>
          <p:nvPr/>
        </p:nvPicPr>
        <p:blipFill>
          <a:blip r:embed="rId3" cstate="print"/>
          <a:srcRect t="10667" r="2778" b="20000"/>
          <a:stretch>
            <a:fillRect/>
          </a:stretch>
        </p:blipFill>
        <p:spPr>
          <a:xfrm>
            <a:off x="298307" y="194615"/>
            <a:ext cx="2724979" cy="14574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905" y="1302772"/>
            <a:ext cx="2244397" cy="635000"/>
          </a:xfrm>
          <a:prstGeom prst="rect">
            <a:avLst/>
          </a:prstGeom>
          <a:solidFill>
            <a:schemeClr val="bg1"/>
          </a:solidFill>
        </p:spPr>
      </p:pic>
      <p:sp>
        <p:nvSpPr>
          <p:cNvPr id="7" name="Title 1"/>
          <p:cNvSpPr>
            <a:spLocks noGrp="1"/>
          </p:cNvSpPr>
          <p:nvPr>
            <p:ph type="ctrTitle"/>
          </p:nvPr>
        </p:nvSpPr>
        <p:spPr>
          <a:xfrm>
            <a:off x="838200" y="1937772"/>
            <a:ext cx="7772400" cy="1446144"/>
          </a:xfrm>
        </p:spPr>
        <p:txBody>
          <a:bodyPr>
            <a:no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INWAVE: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THE INFRAGRAVITY WAVE DRIVER OF COAWST</a:t>
            </a:r>
          </a:p>
        </p:txBody>
      </p:sp>
      <p:sp>
        <p:nvSpPr>
          <p:cNvPr id="8" name="Subtitle 2"/>
          <p:cNvSpPr txBox="1">
            <a:spLocks/>
          </p:cNvSpPr>
          <p:nvPr/>
        </p:nvSpPr>
        <p:spPr>
          <a:xfrm>
            <a:off x="4055747" y="5605848"/>
            <a:ext cx="5020962" cy="609600"/>
          </a:xfrm>
          <a:prstGeom prst="rect">
            <a:avLst/>
          </a:prstGeom>
        </p:spPr>
        <p:txBody>
          <a:bodyPr vert="horz" lIns="91440" tIns="45720" rIns="91440" bIns="45720" rtlCol="0">
            <a:noAutofit/>
          </a:bodyPr>
          <a:lstStyle/>
          <a:p>
            <a:pPr lvl="0" algn="r">
              <a:spcBef>
                <a:spcPct val="20000"/>
              </a:spcBef>
            </a:pPr>
            <a:r>
              <a:rPr lang="en-US" sz="2400" b="1" dirty="0"/>
              <a:t>COAWST  WORKSHOP</a:t>
            </a:r>
          </a:p>
          <a:p>
            <a:pPr lvl="0" algn="r">
              <a:spcBef>
                <a:spcPct val="20000"/>
              </a:spcBef>
            </a:pPr>
            <a:r>
              <a:rPr lang="en-US" sz="2400" b="1" dirty="0"/>
              <a:t>Raleigh, 25</a:t>
            </a:r>
            <a:r>
              <a:rPr lang="en-US" sz="2400" b="1" baseline="30000" dirty="0"/>
              <a:t>th</a:t>
            </a:r>
            <a:r>
              <a:rPr lang="en-US" sz="2400" b="1" dirty="0"/>
              <a:t> -28</a:t>
            </a:r>
            <a:r>
              <a:rPr lang="en-US" sz="2400" b="1" baseline="30000" dirty="0"/>
              <a:t>th </a:t>
            </a:r>
            <a:r>
              <a:rPr lang="en-US" sz="2400" b="1" dirty="0"/>
              <a:t> February, 2019</a:t>
            </a:r>
            <a:endParaRPr kumimoji="0" lang="en-US" sz="2400" b="1" i="0" u="none" strike="noStrike" kern="1200" cap="none" spc="0" normalizeH="0" baseline="0" noProof="0" dirty="0">
              <a:ln>
                <a:noFill/>
              </a:ln>
              <a:effectLst/>
              <a:uLnTx/>
              <a:uFillTx/>
            </a:endParaRPr>
          </a:p>
        </p:txBody>
      </p:sp>
      <p:sp>
        <p:nvSpPr>
          <p:cNvPr id="9" name="TextBox 5"/>
          <p:cNvSpPr txBox="1"/>
          <p:nvPr/>
        </p:nvSpPr>
        <p:spPr>
          <a:xfrm>
            <a:off x="2961559" y="3609294"/>
            <a:ext cx="3220882" cy="1384995"/>
          </a:xfrm>
          <a:prstGeom prst="rect">
            <a:avLst/>
          </a:prstGeom>
          <a:noFill/>
        </p:spPr>
        <p:txBody>
          <a:bodyPr wrap="none" rtlCol="0">
            <a:spAutoFit/>
          </a:bodyPr>
          <a:lstStyle/>
          <a:p>
            <a:pPr algn="ctr"/>
            <a:r>
              <a:rPr lang="en-US" sz="2800" b="1" dirty="0"/>
              <a:t>Maitane Olabarrieta</a:t>
            </a:r>
          </a:p>
          <a:p>
            <a:pPr algn="ctr"/>
            <a:r>
              <a:rPr lang="en-US" sz="2800" b="1" dirty="0"/>
              <a:t>John C. Warner</a:t>
            </a:r>
          </a:p>
          <a:p>
            <a:pPr algn="ctr"/>
            <a:r>
              <a:rPr lang="en-US" sz="2800" b="1" dirty="0"/>
              <a:t>Christie </a:t>
            </a:r>
            <a:r>
              <a:rPr lang="en-US" sz="2800" b="1" dirty="0" err="1"/>
              <a:t>Hegermiller</a:t>
            </a:r>
            <a:endParaRPr lang="en-US" sz="2800" b="1" dirty="0"/>
          </a:p>
        </p:txBody>
      </p:sp>
      <p:pic>
        <p:nvPicPr>
          <p:cNvPr id="3" name="Picture 2" descr="A picture containing transport, wheel&#10;&#10;Description automatically generated">
            <a:extLst>
              <a:ext uri="{FF2B5EF4-FFF2-40B4-BE49-F238E27FC236}">
                <a16:creationId xmlns:a16="http://schemas.microsoft.com/office/drawing/2014/main" id="{C25FDF0D-3144-402F-BC69-572D16DDF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895" y="5657545"/>
            <a:ext cx="1000610" cy="1005840"/>
          </a:xfrm>
          <a:prstGeom prst="rect">
            <a:avLst/>
          </a:prstGeom>
        </p:spPr>
      </p:pic>
    </p:spTree>
    <p:extLst>
      <p:ext uri="{BB962C8B-B14F-4D97-AF65-F5344CB8AC3E}">
        <p14:creationId xmlns:p14="http://schemas.microsoft.com/office/powerpoint/2010/main" val="587803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p:cNvPicPr>
            <a:picLocks noChangeAspect="1" noChangeArrowheads="1"/>
          </p:cNvPicPr>
          <p:nvPr/>
        </p:nvPicPr>
        <p:blipFill>
          <a:blip r:embed="rId2" cstate="print"/>
          <a:srcRect/>
          <a:stretch>
            <a:fillRect/>
          </a:stretch>
        </p:blipFill>
        <p:spPr bwMode="auto">
          <a:xfrm>
            <a:off x="5076003" y="1648369"/>
            <a:ext cx="4067997" cy="3050807"/>
          </a:xfrm>
          <a:prstGeom prst="rect">
            <a:avLst/>
          </a:prstGeom>
          <a:noFill/>
          <a:ln w="9525" algn="ctr">
            <a:noFill/>
            <a:miter lim="800000"/>
            <a:headEnd/>
            <a:tailEnd/>
          </a:ln>
        </p:spPr>
      </p:pic>
      <p:cxnSp>
        <p:nvCxnSpPr>
          <p:cNvPr id="3" name="Straight Connector 2"/>
          <p:cNvCxnSpPr/>
          <p:nvPr/>
        </p:nvCxnSpPr>
        <p:spPr>
          <a:xfrm>
            <a:off x="0" y="502507"/>
            <a:ext cx="9144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728578" y="65903"/>
            <a:ext cx="3415422" cy="369332"/>
          </a:xfrm>
          <a:prstGeom prst="rect">
            <a:avLst/>
          </a:prstGeom>
          <a:noFill/>
        </p:spPr>
        <p:txBody>
          <a:bodyPr wrap="none" rtlCol="0">
            <a:spAutoFit/>
          </a:bodyPr>
          <a:lstStyle/>
          <a:p>
            <a:r>
              <a:rPr lang="en-US" dirty="0"/>
              <a:t>INTRODUCTION AND MOTIVATION</a:t>
            </a:r>
          </a:p>
        </p:txBody>
      </p:sp>
      <p:pic>
        <p:nvPicPr>
          <p:cNvPr id="5" name="7 Imagen" descr="logo.png"/>
          <p:cNvPicPr>
            <a:picLocks noChangeAspect="1"/>
          </p:cNvPicPr>
          <p:nvPr/>
        </p:nvPicPr>
        <p:blipFill>
          <a:blip r:embed="rId3" cstate="print"/>
          <a:srcRect t="10667" r="2778" b="20000"/>
          <a:stretch>
            <a:fillRect/>
          </a:stretch>
        </p:blipFill>
        <p:spPr>
          <a:xfrm>
            <a:off x="0" y="1"/>
            <a:ext cx="1247555" cy="667264"/>
          </a:xfrm>
          <a:prstGeom prst="rect">
            <a:avLst/>
          </a:prstGeom>
        </p:spPr>
      </p:pic>
      <p:pic>
        <p:nvPicPr>
          <p:cNvPr id="7" name="Picture 4"/>
          <p:cNvPicPr>
            <a:picLocks noChangeAspect="1" noChangeArrowheads="1"/>
          </p:cNvPicPr>
          <p:nvPr/>
        </p:nvPicPr>
        <p:blipFill>
          <a:blip r:embed="rId4" cstate="print"/>
          <a:srcRect b="77038"/>
          <a:stretch>
            <a:fillRect/>
          </a:stretch>
        </p:blipFill>
        <p:spPr bwMode="auto">
          <a:xfrm>
            <a:off x="411748" y="4032081"/>
            <a:ext cx="4792062" cy="1371600"/>
          </a:xfrm>
          <a:prstGeom prst="rect">
            <a:avLst/>
          </a:prstGeom>
          <a:noFill/>
          <a:ln w="9525" algn="ctr">
            <a:noFill/>
            <a:miter lim="800000"/>
            <a:headEnd/>
            <a:tailEnd/>
          </a:ln>
        </p:spPr>
      </p:pic>
      <p:sp>
        <p:nvSpPr>
          <p:cNvPr id="9" name="TextBox 8"/>
          <p:cNvSpPr txBox="1">
            <a:spLocks noChangeArrowheads="1"/>
          </p:cNvSpPr>
          <p:nvPr/>
        </p:nvSpPr>
        <p:spPr bwMode="auto">
          <a:xfrm>
            <a:off x="3920339" y="4032081"/>
            <a:ext cx="1277721" cy="646331"/>
          </a:xfrm>
          <a:prstGeom prst="rect">
            <a:avLst/>
          </a:prstGeom>
          <a:solidFill>
            <a:schemeClr val="bg1"/>
          </a:solidFill>
          <a:ln w="9525">
            <a:noFill/>
            <a:miter lim="800000"/>
            <a:headEnd/>
            <a:tailEnd/>
          </a:ln>
        </p:spPr>
        <p:txBody>
          <a:bodyPr wrap="none">
            <a:spAutoFit/>
          </a:bodyPr>
          <a:lstStyle/>
          <a:p>
            <a:pPr algn="r"/>
            <a:r>
              <a:rPr lang="en-US" sz="1800" b="1" dirty="0">
                <a:solidFill>
                  <a:schemeClr val="tx1"/>
                </a:solidFill>
              </a:rPr>
              <a:t>sea-swell</a:t>
            </a:r>
          </a:p>
          <a:p>
            <a:pPr algn="r"/>
            <a:r>
              <a:rPr lang="en-US" sz="1800" b="1" dirty="0" err="1">
                <a:solidFill>
                  <a:srgbClr val="FF0000"/>
                </a:solidFill>
              </a:rPr>
              <a:t>infragravity</a:t>
            </a:r>
            <a:endParaRPr lang="en-US" sz="1800" b="1" dirty="0">
              <a:solidFill>
                <a:srgbClr val="FF0000"/>
              </a:solidFill>
            </a:endParaRPr>
          </a:p>
        </p:txBody>
      </p:sp>
      <p:sp>
        <p:nvSpPr>
          <p:cNvPr id="10" name="TextBox 6"/>
          <p:cNvSpPr txBox="1">
            <a:spLocks noChangeArrowheads="1"/>
          </p:cNvSpPr>
          <p:nvPr/>
        </p:nvSpPr>
        <p:spPr bwMode="auto">
          <a:xfrm>
            <a:off x="5967001" y="2392060"/>
            <a:ext cx="1143000" cy="523220"/>
          </a:xfrm>
          <a:prstGeom prst="rect">
            <a:avLst/>
          </a:prstGeom>
          <a:noFill/>
          <a:ln w="9525">
            <a:noFill/>
            <a:miter lim="800000"/>
            <a:headEnd/>
            <a:tailEnd/>
          </a:ln>
        </p:spPr>
        <p:txBody>
          <a:bodyPr wrap="square">
            <a:spAutoFit/>
          </a:bodyPr>
          <a:lstStyle/>
          <a:p>
            <a:r>
              <a:rPr lang="en-US" sz="2800" b="0" dirty="0">
                <a:solidFill>
                  <a:schemeClr val="tx1"/>
                </a:solidFill>
              </a:rPr>
              <a:t>≈ 15%</a:t>
            </a:r>
          </a:p>
        </p:txBody>
      </p:sp>
      <p:pic>
        <p:nvPicPr>
          <p:cNvPr id="13" name="Picture 4"/>
          <p:cNvPicPr>
            <a:picLocks noChangeAspect="1" noChangeArrowheads="1"/>
          </p:cNvPicPr>
          <p:nvPr/>
        </p:nvPicPr>
        <p:blipFill>
          <a:blip r:embed="rId4" cstate="print"/>
          <a:srcRect t="22962" b="57904"/>
          <a:stretch>
            <a:fillRect/>
          </a:stretch>
        </p:blipFill>
        <p:spPr bwMode="auto">
          <a:xfrm>
            <a:off x="411748" y="2889081"/>
            <a:ext cx="4792062" cy="1143000"/>
          </a:xfrm>
          <a:prstGeom prst="rect">
            <a:avLst/>
          </a:prstGeom>
          <a:noFill/>
          <a:ln w="9525" algn="ctr">
            <a:noFill/>
            <a:miter lim="800000"/>
            <a:headEnd/>
            <a:tailEnd/>
          </a:ln>
        </p:spPr>
      </p:pic>
      <p:pic>
        <p:nvPicPr>
          <p:cNvPr id="14" name="Picture 4"/>
          <p:cNvPicPr>
            <a:picLocks noChangeAspect="1" noChangeArrowheads="1"/>
          </p:cNvPicPr>
          <p:nvPr/>
        </p:nvPicPr>
        <p:blipFill>
          <a:blip r:embed="rId4" cstate="print"/>
          <a:srcRect t="43372" b="33347"/>
          <a:stretch>
            <a:fillRect/>
          </a:stretch>
        </p:blipFill>
        <p:spPr bwMode="auto">
          <a:xfrm>
            <a:off x="411748" y="1517481"/>
            <a:ext cx="4792062" cy="1390651"/>
          </a:xfrm>
          <a:prstGeom prst="rect">
            <a:avLst/>
          </a:prstGeom>
          <a:noFill/>
          <a:ln w="9525" algn="ctr">
            <a:noFill/>
            <a:miter lim="800000"/>
            <a:headEnd/>
            <a:tailEnd/>
          </a:ln>
        </p:spPr>
      </p:pic>
      <p:sp>
        <p:nvSpPr>
          <p:cNvPr id="15" name="TextBox 8"/>
          <p:cNvSpPr txBox="1">
            <a:spLocks noChangeArrowheads="1"/>
          </p:cNvSpPr>
          <p:nvPr/>
        </p:nvSpPr>
        <p:spPr bwMode="auto">
          <a:xfrm>
            <a:off x="1173748" y="2812881"/>
            <a:ext cx="986167" cy="369332"/>
          </a:xfrm>
          <a:prstGeom prst="rect">
            <a:avLst/>
          </a:prstGeom>
          <a:solidFill>
            <a:schemeClr val="bg1"/>
          </a:solidFill>
          <a:ln w="9525">
            <a:noFill/>
            <a:miter lim="800000"/>
            <a:headEnd/>
            <a:tailEnd/>
          </a:ln>
        </p:spPr>
        <p:txBody>
          <a:bodyPr wrap="none">
            <a:spAutoFit/>
          </a:bodyPr>
          <a:lstStyle/>
          <a:p>
            <a:pPr algn="r"/>
            <a:r>
              <a:rPr lang="en-US" b="1" dirty="0"/>
              <a:t>offshore</a:t>
            </a:r>
            <a:endParaRPr lang="en-US" sz="1800" b="1" dirty="0">
              <a:solidFill>
                <a:schemeClr val="tx1"/>
              </a:solidFill>
            </a:endParaRPr>
          </a:p>
        </p:txBody>
      </p:sp>
      <p:sp>
        <p:nvSpPr>
          <p:cNvPr id="16" name="TextBox 8"/>
          <p:cNvSpPr txBox="1">
            <a:spLocks noChangeArrowheads="1"/>
          </p:cNvSpPr>
          <p:nvPr/>
        </p:nvSpPr>
        <p:spPr bwMode="auto">
          <a:xfrm>
            <a:off x="1161958" y="4119949"/>
            <a:ext cx="1002390" cy="369332"/>
          </a:xfrm>
          <a:prstGeom prst="rect">
            <a:avLst/>
          </a:prstGeom>
          <a:solidFill>
            <a:schemeClr val="bg1"/>
          </a:solidFill>
          <a:ln w="9525">
            <a:noFill/>
            <a:miter lim="800000"/>
            <a:headEnd/>
            <a:tailEnd/>
          </a:ln>
        </p:spPr>
        <p:txBody>
          <a:bodyPr wrap="none">
            <a:spAutoFit/>
          </a:bodyPr>
          <a:lstStyle/>
          <a:p>
            <a:pPr algn="r"/>
            <a:r>
              <a:rPr lang="en-US" b="1" dirty="0" err="1"/>
              <a:t>surfzone</a:t>
            </a:r>
            <a:endParaRPr lang="en-US" sz="1800" b="1" dirty="0">
              <a:solidFill>
                <a:schemeClr val="tx1"/>
              </a:solidFill>
            </a:endParaRPr>
          </a:p>
        </p:txBody>
      </p:sp>
      <p:sp>
        <p:nvSpPr>
          <p:cNvPr id="17" name="TextBox 8"/>
          <p:cNvSpPr txBox="1">
            <a:spLocks noChangeArrowheads="1"/>
          </p:cNvSpPr>
          <p:nvPr/>
        </p:nvSpPr>
        <p:spPr bwMode="auto">
          <a:xfrm>
            <a:off x="4175775" y="1517481"/>
            <a:ext cx="651140" cy="369332"/>
          </a:xfrm>
          <a:prstGeom prst="rect">
            <a:avLst/>
          </a:prstGeom>
          <a:solidFill>
            <a:schemeClr val="bg1"/>
          </a:solidFill>
          <a:ln w="9525">
            <a:noFill/>
            <a:miter lim="800000"/>
            <a:headEnd/>
            <a:tailEnd/>
          </a:ln>
        </p:spPr>
        <p:txBody>
          <a:bodyPr wrap="none">
            <a:spAutoFit/>
          </a:bodyPr>
          <a:lstStyle/>
          <a:p>
            <a:pPr algn="r"/>
            <a:r>
              <a:rPr lang="en-US" b="1" dirty="0"/>
              <a:t>tides</a:t>
            </a:r>
            <a:endParaRPr lang="en-US" sz="1800" b="1" dirty="0">
              <a:solidFill>
                <a:schemeClr val="tx1"/>
              </a:solidFill>
            </a:endParaRPr>
          </a:p>
        </p:txBody>
      </p:sp>
      <p:sp>
        <p:nvSpPr>
          <p:cNvPr id="8" name="TextBox 3"/>
          <p:cNvSpPr txBox="1">
            <a:spLocks noChangeArrowheads="1"/>
          </p:cNvSpPr>
          <p:nvPr/>
        </p:nvSpPr>
        <p:spPr bwMode="auto">
          <a:xfrm>
            <a:off x="583172" y="5851271"/>
            <a:ext cx="8735536" cy="584775"/>
          </a:xfrm>
          <a:prstGeom prst="rect">
            <a:avLst/>
          </a:prstGeom>
          <a:noFill/>
          <a:ln w="9525">
            <a:noFill/>
            <a:miter lim="800000"/>
            <a:headEnd/>
            <a:tailEnd/>
          </a:ln>
        </p:spPr>
        <p:txBody>
          <a:bodyPr wrap="square">
            <a:spAutoFit/>
          </a:bodyPr>
          <a:lstStyle/>
          <a:p>
            <a:r>
              <a:rPr lang="en-US" sz="1600" dirty="0" err="1">
                <a:effectLst/>
              </a:rPr>
              <a:t>Ruessink</a:t>
            </a:r>
            <a:r>
              <a:rPr lang="en-US" sz="1600" dirty="0">
                <a:effectLst/>
              </a:rPr>
              <a:t>, B.G. (2010). Observations of turbulence within a natural surf zone. </a:t>
            </a:r>
            <a:r>
              <a:rPr lang="en-US" sz="1600" i="1" dirty="0">
                <a:effectLst/>
              </a:rPr>
              <a:t>Journal of physical oceanography</a:t>
            </a:r>
            <a:r>
              <a:rPr lang="en-US" sz="1600" dirty="0">
                <a:effectLst/>
              </a:rPr>
              <a:t>, 40 (12).</a:t>
            </a:r>
            <a:endParaRPr lang="en-US" sz="1600" b="1" dirty="0">
              <a:solidFill>
                <a:srgbClr val="002060"/>
              </a:solidFill>
            </a:endParaRPr>
          </a:p>
        </p:txBody>
      </p:sp>
    </p:spTree>
    <p:extLst>
      <p:ext uri="{BB962C8B-B14F-4D97-AF65-F5344CB8AC3E}">
        <p14:creationId xmlns:p14="http://schemas.microsoft.com/office/powerpoint/2010/main" val="2259621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a:stretch>
            <a:fillRect/>
          </a:stretch>
        </p:blipFill>
        <p:spPr bwMode="auto">
          <a:xfrm>
            <a:off x="838200" y="3175098"/>
            <a:ext cx="7620000" cy="3530502"/>
          </a:xfrm>
          <a:prstGeom prst="rect">
            <a:avLst/>
          </a:prstGeom>
          <a:noFill/>
          <a:ln w="9525">
            <a:noFill/>
            <a:miter lim="800000"/>
            <a:headEnd/>
            <a:tailEnd/>
          </a:ln>
        </p:spPr>
      </p:pic>
      <p:sp>
        <p:nvSpPr>
          <p:cNvPr id="4" name="TextBox 3"/>
          <p:cNvSpPr txBox="1"/>
          <p:nvPr/>
        </p:nvSpPr>
        <p:spPr>
          <a:xfrm>
            <a:off x="-381000" y="933271"/>
            <a:ext cx="9399584" cy="1200329"/>
          </a:xfrm>
          <a:prstGeom prst="rect">
            <a:avLst/>
          </a:prstGeom>
          <a:noFill/>
        </p:spPr>
        <p:txBody>
          <a:bodyPr wrap="square" rtlCol="0">
            <a:spAutoFit/>
          </a:bodyPr>
          <a:lstStyle/>
          <a:p>
            <a:pPr algn="ctr"/>
            <a:r>
              <a:rPr lang="en-US" dirty="0">
                <a:latin typeface="Comic Sans MS" pitchFamily="66" charset="0"/>
              </a:rPr>
              <a:t>TOTAL WATER LEVEL=    </a:t>
            </a:r>
          </a:p>
          <a:p>
            <a:pPr algn="ctr"/>
            <a:endParaRPr lang="en-US" dirty="0">
              <a:latin typeface="Comic Sans MS" pitchFamily="66" charset="0"/>
            </a:endParaRPr>
          </a:p>
          <a:p>
            <a:r>
              <a:rPr lang="en-US" dirty="0">
                <a:latin typeface="Comic Sans MS" pitchFamily="66" charset="0"/>
              </a:rPr>
              <a:t>           ASTRONOMIC TIDE (AT)    +  STORM SURGE (SS)    +    WAVE RUNUP</a:t>
            </a:r>
          </a:p>
          <a:p>
            <a:r>
              <a:rPr lang="en-US" dirty="0">
                <a:latin typeface="Comic Sans MS" pitchFamily="66" charset="0"/>
              </a:rPr>
              <a:t>                                 </a:t>
            </a:r>
          </a:p>
        </p:txBody>
      </p:sp>
      <p:sp>
        <p:nvSpPr>
          <p:cNvPr id="5" name="TextBox 4"/>
          <p:cNvSpPr txBox="1"/>
          <p:nvPr/>
        </p:nvSpPr>
        <p:spPr>
          <a:xfrm>
            <a:off x="3673771" y="2046982"/>
            <a:ext cx="2727029" cy="1077218"/>
          </a:xfrm>
          <a:prstGeom prst="rect">
            <a:avLst/>
          </a:prstGeom>
          <a:noFill/>
        </p:spPr>
        <p:txBody>
          <a:bodyPr wrap="none" rtlCol="0">
            <a:spAutoFit/>
          </a:bodyPr>
          <a:lstStyle/>
          <a:p>
            <a:r>
              <a:rPr lang="en-US" sz="1600" dirty="0">
                <a:latin typeface="Comic Sans MS" pitchFamily="66" charset="0"/>
              </a:rPr>
              <a:t>atmospheric pressure + </a:t>
            </a:r>
          </a:p>
          <a:p>
            <a:r>
              <a:rPr lang="en-US" sz="1600" dirty="0">
                <a:latin typeface="Comic Sans MS" pitchFamily="66" charset="0"/>
              </a:rPr>
              <a:t>wind stress + </a:t>
            </a:r>
          </a:p>
          <a:p>
            <a:r>
              <a:rPr lang="en-US" sz="1600" dirty="0">
                <a:latin typeface="Comic Sans MS" pitchFamily="66" charset="0"/>
              </a:rPr>
              <a:t>shelf oscillations or </a:t>
            </a:r>
            <a:r>
              <a:rPr lang="en-US" sz="1600" dirty="0" err="1">
                <a:latin typeface="Comic Sans MS" pitchFamily="66" charset="0"/>
              </a:rPr>
              <a:t>seiche</a:t>
            </a:r>
            <a:endParaRPr lang="en-US" sz="1600" dirty="0">
              <a:latin typeface="Comic Sans MS" pitchFamily="66" charset="0"/>
            </a:endParaRPr>
          </a:p>
          <a:p>
            <a:r>
              <a:rPr lang="en-US" sz="1600" dirty="0">
                <a:latin typeface="Comic Sans MS" pitchFamily="66" charset="0"/>
              </a:rPr>
              <a:t>                         </a:t>
            </a:r>
          </a:p>
        </p:txBody>
      </p:sp>
      <p:sp>
        <p:nvSpPr>
          <p:cNvPr id="9" name="Rectangle 8"/>
          <p:cNvSpPr/>
          <p:nvPr/>
        </p:nvSpPr>
        <p:spPr>
          <a:xfrm>
            <a:off x="6553200" y="2057400"/>
            <a:ext cx="2438400" cy="830997"/>
          </a:xfrm>
          <a:prstGeom prst="rect">
            <a:avLst/>
          </a:prstGeom>
        </p:spPr>
        <p:txBody>
          <a:bodyPr wrap="square">
            <a:spAutoFit/>
          </a:bodyPr>
          <a:lstStyle/>
          <a:p>
            <a:r>
              <a:rPr lang="en-US" sz="1600" dirty="0">
                <a:latin typeface="Comic Sans MS" pitchFamily="66" charset="0"/>
              </a:rPr>
              <a:t>wave setup +</a:t>
            </a:r>
          </a:p>
          <a:p>
            <a:r>
              <a:rPr lang="en-US" sz="1600" dirty="0">
                <a:latin typeface="Comic Sans MS" pitchFamily="66" charset="0"/>
              </a:rPr>
              <a:t>incident wave runup + </a:t>
            </a:r>
          </a:p>
          <a:p>
            <a:r>
              <a:rPr lang="en-US" sz="1600" dirty="0">
                <a:latin typeface="Comic Sans MS" pitchFamily="66" charset="0"/>
              </a:rPr>
              <a:t>IG wave runup </a:t>
            </a:r>
            <a:endParaRPr lang="en-US" sz="1600" dirty="0"/>
          </a:p>
        </p:txBody>
      </p:sp>
      <p:sp>
        <p:nvSpPr>
          <p:cNvPr id="11" name="Left Brace 10"/>
          <p:cNvSpPr/>
          <p:nvPr/>
        </p:nvSpPr>
        <p:spPr>
          <a:xfrm rot="16200000">
            <a:off x="4800600" y="685800"/>
            <a:ext cx="304800" cy="2438400"/>
          </a:xfrm>
          <a:prstGeom prst="leftBrace">
            <a:avLst>
              <a:gd name="adj1" fmla="val 198172"/>
              <a:gd name="adj2" fmla="val 50457"/>
            </a:avLst>
          </a:prstGeom>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12" name="Left Brace 11"/>
          <p:cNvSpPr/>
          <p:nvPr/>
        </p:nvSpPr>
        <p:spPr>
          <a:xfrm rot="16200000">
            <a:off x="7315200" y="1066800"/>
            <a:ext cx="304800" cy="1676400"/>
          </a:xfrm>
          <a:prstGeom prst="leftBrace">
            <a:avLst>
              <a:gd name="adj1" fmla="val 87805"/>
              <a:gd name="adj2" fmla="val 50457"/>
            </a:avLst>
          </a:prstGeom>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13" name="Oval 12"/>
          <p:cNvSpPr/>
          <p:nvPr/>
        </p:nvSpPr>
        <p:spPr>
          <a:xfrm>
            <a:off x="228600" y="1295400"/>
            <a:ext cx="3276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3200400" y="1219200"/>
            <a:ext cx="35814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553200" y="2057400"/>
            <a:ext cx="1447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6477000" y="2514600"/>
            <a:ext cx="1600200" cy="381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Straight Connector 16"/>
          <p:cNvCxnSpPr/>
          <p:nvPr/>
        </p:nvCxnSpPr>
        <p:spPr>
          <a:xfrm>
            <a:off x="0" y="502507"/>
            <a:ext cx="91440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28578" y="65903"/>
            <a:ext cx="3415422" cy="369332"/>
          </a:xfrm>
          <a:prstGeom prst="rect">
            <a:avLst/>
          </a:prstGeom>
          <a:noFill/>
        </p:spPr>
        <p:txBody>
          <a:bodyPr wrap="none" rtlCol="0">
            <a:spAutoFit/>
          </a:bodyPr>
          <a:lstStyle/>
          <a:p>
            <a:r>
              <a:rPr lang="en-US" dirty="0"/>
              <a:t>INTRODUCTION AND MOTIVATION</a:t>
            </a:r>
          </a:p>
        </p:txBody>
      </p:sp>
      <p:pic>
        <p:nvPicPr>
          <p:cNvPr id="19" name="7 Imagen" descr="logo.png"/>
          <p:cNvPicPr>
            <a:picLocks noChangeAspect="1"/>
          </p:cNvPicPr>
          <p:nvPr/>
        </p:nvPicPr>
        <p:blipFill>
          <a:blip r:embed="rId3" cstate="print"/>
          <a:srcRect t="10667" r="2778" b="20000"/>
          <a:stretch>
            <a:fillRect/>
          </a:stretch>
        </p:blipFill>
        <p:spPr>
          <a:xfrm>
            <a:off x="0" y="1"/>
            <a:ext cx="1247555" cy="667264"/>
          </a:xfrm>
          <a:prstGeom prst="rect">
            <a:avLst/>
          </a:prstGeom>
        </p:spPr>
      </p:pic>
    </p:spTree>
    <p:extLst>
      <p:ext uri="{BB962C8B-B14F-4D97-AF65-F5344CB8AC3E}">
        <p14:creationId xmlns:p14="http://schemas.microsoft.com/office/powerpoint/2010/main" val="2780936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502507"/>
            <a:ext cx="91440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80802" y="66588"/>
            <a:ext cx="5350311" cy="369332"/>
          </a:xfrm>
          <a:prstGeom prst="rect">
            <a:avLst/>
          </a:prstGeom>
          <a:noFill/>
        </p:spPr>
        <p:txBody>
          <a:bodyPr wrap="none" rtlCol="0">
            <a:spAutoFit/>
          </a:bodyPr>
          <a:lstStyle/>
          <a:p>
            <a:r>
              <a:rPr lang="en-US" dirty="0"/>
              <a:t>IG WAVE GENERATION AND DISSIPATION MECHANISMS</a:t>
            </a:r>
          </a:p>
        </p:txBody>
      </p:sp>
      <p:pic>
        <p:nvPicPr>
          <p:cNvPr id="4" name="7 Imagen" descr="logo.png"/>
          <p:cNvPicPr>
            <a:picLocks noChangeAspect="1"/>
          </p:cNvPicPr>
          <p:nvPr/>
        </p:nvPicPr>
        <p:blipFill>
          <a:blip r:embed="rId2" cstate="print"/>
          <a:srcRect t="10667" r="2778" b="20000"/>
          <a:stretch>
            <a:fillRect/>
          </a:stretch>
        </p:blipFill>
        <p:spPr>
          <a:xfrm>
            <a:off x="0" y="1"/>
            <a:ext cx="1247555" cy="667264"/>
          </a:xfrm>
          <a:prstGeom prst="rect">
            <a:avLst/>
          </a:prstGeom>
        </p:spPr>
      </p:pic>
      <p:sp>
        <p:nvSpPr>
          <p:cNvPr id="5" name="TextBox 4"/>
          <p:cNvSpPr txBox="1"/>
          <p:nvPr/>
        </p:nvSpPr>
        <p:spPr>
          <a:xfrm>
            <a:off x="225088" y="758809"/>
            <a:ext cx="3735638" cy="461665"/>
          </a:xfrm>
          <a:prstGeom prst="rect">
            <a:avLst/>
          </a:prstGeom>
          <a:noFill/>
        </p:spPr>
        <p:txBody>
          <a:bodyPr wrap="none" rtlCol="0">
            <a:spAutoFit/>
          </a:bodyPr>
          <a:lstStyle/>
          <a:p>
            <a:r>
              <a:rPr lang="en-US" sz="2400" b="1" dirty="0">
                <a:solidFill>
                  <a:srgbClr val="C00000"/>
                </a:solidFill>
              </a:rPr>
              <a:t>GENERATION MECHANISMS</a:t>
            </a:r>
          </a:p>
        </p:txBody>
      </p:sp>
      <p:sp>
        <p:nvSpPr>
          <p:cNvPr id="6" name="TextBox 5"/>
          <p:cNvSpPr txBox="1"/>
          <p:nvPr/>
        </p:nvSpPr>
        <p:spPr>
          <a:xfrm>
            <a:off x="389446" y="1263872"/>
            <a:ext cx="8365108" cy="923330"/>
          </a:xfrm>
          <a:prstGeom prst="rect">
            <a:avLst/>
          </a:prstGeom>
          <a:noFill/>
        </p:spPr>
        <p:txBody>
          <a:bodyPr wrap="square" rtlCol="0">
            <a:spAutoFit/>
          </a:bodyPr>
          <a:lstStyle/>
          <a:p>
            <a:pPr marL="342900" indent="-342900" algn="just">
              <a:buAutoNum type="arabicPeriod"/>
            </a:pPr>
            <a:r>
              <a:rPr lang="en-US" b="1" dirty="0"/>
              <a:t>GROUP-BOUND WAVE GENERATION AND SHOALING: </a:t>
            </a:r>
            <a:r>
              <a:rPr lang="en-US" dirty="0"/>
              <a:t>Quadratic difference interaction among pairs of primary waves, resulting in group-bound second-order waves (</a:t>
            </a:r>
            <a:r>
              <a:rPr lang="en-US" dirty="0" err="1"/>
              <a:t>Biesel</a:t>
            </a:r>
            <a:r>
              <a:rPr lang="en-US" dirty="0"/>
              <a:t>, 1952; </a:t>
            </a:r>
            <a:r>
              <a:rPr lang="en-US" dirty="0" err="1"/>
              <a:t>Longuet</a:t>
            </a:r>
            <a:r>
              <a:rPr lang="en-US" dirty="0"/>
              <a:t>-Higgins and Stewart, 1962).</a:t>
            </a:r>
          </a:p>
        </p:txBody>
      </p:sp>
      <p:pic>
        <p:nvPicPr>
          <p:cNvPr id="13" name="Picture 12">
            <a:extLst>
              <a:ext uri="{FF2B5EF4-FFF2-40B4-BE49-F238E27FC236}">
                <a16:creationId xmlns:a16="http://schemas.microsoft.com/office/drawing/2014/main" id="{7D28093D-B814-4AE0-866E-E8758C6B3D74}"/>
              </a:ext>
            </a:extLst>
          </p:cNvPr>
          <p:cNvPicPr>
            <a:picLocks noChangeAspect="1"/>
          </p:cNvPicPr>
          <p:nvPr/>
        </p:nvPicPr>
        <p:blipFill rotWithShape="1">
          <a:blip r:embed="rId3"/>
          <a:srcRect l="27444" t="40659" r="27556" b="12568"/>
          <a:stretch/>
        </p:blipFill>
        <p:spPr>
          <a:xfrm>
            <a:off x="314960" y="2285630"/>
            <a:ext cx="6522720" cy="3813561"/>
          </a:xfrm>
          <a:prstGeom prst="rect">
            <a:avLst/>
          </a:prstGeom>
        </p:spPr>
      </p:pic>
      <p:pic>
        <p:nvPicPr>
          <p:cNvPr id="14" name="Picture 13">
            <a:extLst>
              <a:ext uri="{FF2B5EF4-FFF2-40B4-BE49-F238E27FC236}">
                <a16:creationId xmlns:a16="http://schemas.microsoft.com/office/drawing/2014/main" id="{C055E2C6-6E76-432D-AF5A-2186BFE17F47}"/>
              </a:ext>
            </a:extLst>
          </p:cNvPr>
          <p:cNvPicPr>
            <a:picLocks noChangeAspect="1"/>
          </p:cNvPicPr>
          <p:nvPr/>
        </p:nvPicPr>
        <p:blipFill rotWithShape="1">
          <a:blip r:embed="rId3"/>
          <a:srcRect l="50000" t="22443" r="37319" b="71780"/>
          <a:stretch/>
        </p:blipFill>
        <p:spPr>
          <a:xfrm>
            <a:off x="6285088" y="4829204"/>
            <a:ext cx="2659861" cy="681735"/>
          </a:xfrm>
          <a:prstGeom prst="rect">
            <a:avLst/>
          </a:prstGeom>
        </p:spPr>
      </p:pic>
      <p:sp>
        <p:nvSpPr>
          <p:cNvPr id="7" name="TextBox 6">
            <a:extLst>
              <a:ext uri="{FF2B5EF4-FFF2-40B4-BE49-F238E27FC236}">
                <a16:creationId xmlns:a16="http://schemas.microsoft.com/office/drawing/2014/main" id="{DA5A018A-B173-4BA5-97D9-91A87E9C0240}"/>
              </a:ext>
            </a:extLst>
          </p:cNvPr>
          <p:cNvSpPr txBox="1"/>
          <p:nvPr/>
        </p:nvSpPr>
        <p:spPr>
          <a:xfrm>
            <a:off x="506335" y="6099191"/>
            <a:ext cx="7238841" cy="584775"/>
          </a:xfrm>
          <a:prstGeom prst="rect">
            <a:avLst/>
          </a:prstGeom>
          <a:noFill/>
        </p:spPr>
        <p:txBody>
          <a:bodyPr wrap="none" rtlCol="0">
            <a:spAutoFit/>
          </a:bodyPr>
          <a:lstStyle/>
          <a:p>
            <a:r>
              <a:rPr lang="en-US" sz="1600" i="1" dirty="0"/>
              <a:t>Figure taken from </a:t>
            </a:r>
            <a:r>
              <a:rPr lang="en-US" sz="1600" i="1" dirty="0" err="1"/>
              <a:t>Bertin</a:t>
            </a:r>
            <a:r>
              <a:rPr lang="en-US" sz="1600" i="1" dirty="0"/>
              <a:t> et al. (2018) </a:t>
            </a:r>
            <a:r>
              <a:rPr lang="en-US" sz="1600" i="1" dirty="0" err="1"/>
              <a:t>Infragravity</a:t>
            </a:r>
            <a:r>
              <a:rPr lang="en-US" sz="1600" i="1" dirty="0"/>
              <a:t> waves: from driving mechanisms to</a:t>
            </a:r>
          </a:p>
          <a:p>
            <a:r>
              <a:rPr lang="en-US" sz="1600" i="1" dirty="0"/>
              <a:t>Impacts. Earth science reviews.</a:t>
            </a:r>
          </a:p>
        </p:txBody>
      </p:sp>
    </p:spTree>
    <p:extLst>
      <p:ext uri="{BB962C8B-B14F-4D97-AF65-F5344CB8AC3E}">
        <p14:creationId xmlns:p14="http://schemas.microsoft.com/office/powerpoint/2010/main" val="4125434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502507"/>
            <a:ext cx="9144000"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80802" y="66588"/>
            <a:ext cx="5350311" cy="369332"/>
          </a:xfrm>
          <a:prstGeom prst="rect">
            <a:avLst/>
          </a:prstGeom>
          <a:noFill/>
        </p:spPr>
        <p:txBody>
          <a:bodyPr wrap="none" rtlCol="0">
            <a:spAutoFit/>
          </a:bodyPr>
          <a:lstStyle/>
          <a:p>
            <a:r>
              <a:rPr lang="en-US" dirty="0"/>
              <a:t>IG WAVE GENERATION AND DISSIPATION MECHANISMS</a:t>
            </a:r>
          </a:p>
        </p:txBody>
      </p:sp>
      <p:pic>
        <p:nvPicPr>
          <p:cNvPr id="4" name="7 Imagen" descr="logo.png"/>
          <p:cNvPicPr>
            <a:picLocks noChangeAspect="1"/>
          </p:cNvPicPr>
          <p:nvPr/>
        </p:nvPicPr>
        <p:blipFill>
          <a:blip r:embed="rId3" cstate="print"/>
          <a:srcRect t="10667" r="2778" b="20000"/>
          <a:stretch>
            <a:fillRect/>
          </a:stretch>
        </p:blipFill>
        <p:spPr>
          <a:xfrm>
            <a:off x="0" y="1"/>
            <a:ext cx="1247555" cy="667264"/>
          </a:xfrm>
          <a:prstGeom prst="rect">
            <a:avLst/>
          </a:prstGeom>
        </p:spPr>
      </p:pic>
      <p:sp>
        <p:nvSpPr>
          <p:cNvPr id="24" name="23 Rectángulo"/>
          <p:cNvSpPr/>
          <p:nvPr/>
        </p:nvSpPr>
        <p:spPr>
          <a:xfrm>
            <a:off x="811537" y="1866900"/>
            <a:ext cx="7671047" cy="274320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Incident wave group</a:t>
            </a:r>
          </a:p>
        </p:txBody>
      </p:sp>
      <p:cxnSp>
        <p:nvCxnSpPr>
          <p:cNvPr id="26" name="22 Conector recto de flecha"/>
          <p:cNvCxnSpPr/>
          <p:nvPr/>
        </p:nvCxnSpPr>
        <p:spPr>
          <a:xfrm>
            <a:off x="846942" y="2456230"/>
            <a:ext cx="1180161"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811537" y="2895600"/>
            <a:ext cx="7080966" cy="38100"/>
          </a:xfrm>
          <a:prstGeom prst="line">
            <a:avLst/>
          </a:prstGeom>
        </p:spPr>
        <p:style>
          <a:lnRef idx="1">
            <a:schemeClr val="accent1"/>
          </a:lnRef>
          <a:fillRef idx="0">
            <a:schemeClr val="accent1"/>
          </a:fillRef>
          <a:effectRef idx="0">
            <a:schemeClr val="accent1"/>
          </a:effectRef>
          <a:fontRef idx="minor">
            <a:schemeClr val="tx1"/>
          </a:fontRef>
        </p:style>
      </p:cxnSp>
      <p:sp>
        <p:nvSpPr>
          <p:cNvPr id="28" name="30 Forma libre"/>
          <p:cNvSpPr/>
          <p:nvPr/>
        </p:nvSpPr>
        <p:spPr>
          <a:xfrm>
            <a:off x="1519634" y="2628900"/>
            <a:ext cx="6809529" cy="1600200"/>
          </a:xfrm>
          <a:custGeom>
            <a:avLst/>
            <a:gdLst>
              <a:gd name="connsiteX0" fmla="*/ 0 w 4396740"/>
              <a:gd name="connsiteY0" fmla="*/ 1234440 h 1234440"/>
              <a:gd name="connsiteX1" fmla="*/ 60960 w 4396740"/>
              <a:gd name="connsiteY1" fmla="*/ 1219200 h 1234440"/>
              <a:gd name="connsiteX2" fmla="*/ 274320 w 4396740"/>
              <a:gd name="connsiteY2" fmla="*/ 1234440 h 1234440"/>
              <a:gd name="connsiteX3" fmla="*/ 754380 w 4396740"/>
              <a:gd name="connsiteY3" fmla="*/ 1219200 h 1234440"/>
              <a:gd name="connsiteX4" fmla="*/ 1173480 w 4396740"/>
              <a:gd name="connsiteY4" fmla="*/ 1196340 h 1234440"/>
              <a:gd name="connsiteX5" fmla="*/ 1363980 w 4396740"/>
              <a:gd name="connsiteY5" fmla="*/ 1188720 h 1234440"/>
              <a:gd name="connsiteX6" fmla="*/ 1584960 w 4396740"/>
              <a:gd name="connsiteY6" fmla="*/ 1158240 h 1234440"/>
              <a:gd name="connsiteX7" fmla="*/ 1958340 w 4396740"/>
              <a:gd name="connsiteY7" fmla="*/ 1127760 h 1234440"/>
              <a:gd name="connsiteX8" fmla="*/ 2339340 w 4396740"/>
              <a:gd name="connsiteY8" fmla="*/ 1059180 h 1234440"/>
              <a:gd name="connsiteX9" fmla="*/ 2598420 w 4396740"/>
              <a:gd name="connsiteY9" fmla="*/ 967740 h 1234440"/>
              <a:gd name="connsiteX10" fmla="*/ 2743200 w 4396740"/>
              <a:gd name="connsiteY10" fmla="*/ 845820 h 1234440"/>
              <a:gd name="connsiteX11" fmla="*/ 2903220 w 4396740"/>
              <a:gd name="connsiteY11" fmla="*/ 777240 h 1234440"/>
              <a:gd name="connsiteX12" fmla="*/ 3093720 w 4396740"/>
              <a:gd name="connsiteY12" fmla="*/ 754380 h 1234440"/>
              <a:gd name="connsiteX13" fmla="*/ 3337560 w 4396740"/>
              <a:gd name="connsiteY13" fmla="*/ 762000 h 1234440"/>
              <a:gd name="connsiteX14" fmla="*/ 3520440 w 4396740"/>
              <a:gd name="connsiteY14" fmla="*/ 716280 h 1234440"/>
              <a:gd name="connsiteX15" fmla="*/ 3749040 w 4396740"/>
              <a:gd name="connsiteY15" fmla="*/ 647700 h 1234440"/>
              <a:gd name="connsiteX16" fmla="*/ 3939540 w 4396740"/>
              <a:gd name="connsiteY16" fmla="*/ 510540 h 1234440"/>
              <a:gd name="connsiteX17" fmla="*/ 4099560 w 4396740"/>
              <a:gd name="connsiteY17" fmla="*/ 373380 h 1234440"/>
              <a:gd name="connsiteX18" fmla="*/ 4221480 w 4396740"/>
              <a:gd name="connsiteY18" fmla="*/ 236220 h 1234440"/>
              <a:gd name="connsiteX19" fmla="*/ 4328160 w 4396740"/>
              <a:gd name="connsiteY19" fmla="*/ 83820 h 1234440"/>
              <a:gd name="connsiteX20" fmla="*/ 4396740 w 4396740"/>
              <a:gd name="connsiteY20" fmla="*/ 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96740" h="1234440">
                <a:moveTo>
                  <a:pt x="0" y="1234440"/>
                </a:moveTo>
                <a:lnTo>
                  <a:pt x="60960" y="1219200"/>
                </a:lnTo>
                <a:lnTo>
                  <a:pt x="274320" y="1234440"/>
                </a:lnTo>
                <a:lnTo>
                  <a:pt x="754380" y="1219200"/>
                </a:lnTo>
                <a:lnTo>
                  <a:pt x="1173480" y="1196340"/>
                </a:lnTo>
                <a:lnTo>
                  <a:pt x="1363980" y="1188720"/>
                </a:lnTo>
                <a:lnTo>
                  <a:pt x="1584960" y="1158240"/>
                </a:lnTo>
                <a:lnTo>
                  <a:pt x="1958340" y="1127760"/>
                </a:lnTo>
                <a:lnTo>
                  <a:pt x="2339340" y="1059180"/>
                </a:lnTo>
                <a:lnTo>
                  <a:pt x="2598420" y="967740"/>
                </a:lnTo>
                <a:lnTo>
                  <a:pt x="2743200" y="845820"/>
                </a:lnTo>
                <a:lnTo>
                  <a:pt x="2903220" y="777240"/>
                </a:lnTo>
                <a:lnTo>
                  <a:pt x="3093720" y="754380"/>
                </a:lnTo>
                <a:lnTo>
                  <a:pt x="3337560" y="762000"/>
                </a:lnTo>
                <a:lnTo>
                  <a:pt x="3520440" y="716280"/>
                </a:lnTo>
                <a:lnTo>
                  <a:pt x="3749040" y="647700"/>
                </a:lnTo>
                <a:lnTo>
                  <a:pt x="3939540" y="510540"/>
                </a:lnTo>
                <a:lnTo>
                  <a:pt x="4099560" y="373380"/>
                </a:lnTo>
                <a:lnTo>
                  <a:pt x="4221480" y="236220"/>
                </a:lnTo>
                <a:lnTo>
                  <a:pt x="4328160" y="83820"/>
                </a:lnTo>
                <a:lnTo>
                  <a:pt x="4396740" y="0"/>
                </a:lnTo>
              </a:path>
            </a:pathLst>
          </a:custGeom>
          <a:ln w="57150">
            <a:solidFill>
              <a:schemeClr val="accent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29" name="33 Conector recto"/>
          <p:cNvCxnSpPr>
            <a:endCxn id="28" idx="11"/>
          </p:cNvCxnSpPr>
          <p:nvPr/>
        </p:nvCxnSpPr>
        <p:spPr>
          <a:xfrm>
            <a:off x="5972951" y="2237027"/>
            <a:ext cx="43096" cy="139940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Freeform 9"/>
          <p:cNvSpPr/>
          <p:nvPr/>
        </p:nvSpPr>
        <p:spPr>
          <a:xfrm>
            <a:off x="3612819" y="2913299"/>
            <a:ext cx="2360322" cy="228600"/>
          </a:xfrm>
          <a:custGeom>
            <a:avLst/>
            <a:gdLst>
              <a:gd name="connsiteX0" fmla="*/ 0 w 6471920"/>
              <a:gd name="connsiteY0" fmla="*/ 0 h 450427"/>
              <a:gd name="connsiteX1" fmla="*/ 1574800 w 6471920"/>
              <a:gd name="connsiteY1" fmla="*/ 426720 h 450427"/>
              <a:gd name="connsiteX2" fmla="*/ 3200400 w 6471920"/>
              <a:gd name="connsiteY2" fmla="*/ 20320 h 450427"/>
              <a:gd name="connsiteX3" fmla="*/ 4826000 w 6471920"/>
              <a:gd name="connsiteY3" fmla="*/ 447040 h 450427"/>
              <a:gd name="connsiteX4" fmla="*/ 6471920 w 6471920"/>
              <a:gd name="connsiteY4" fmla="*/ 0 h 450427"/>
              <a:gd name="connsiteX0" fmla="*/ 0 w 6471920"/>
              <a:gd name="connsiteY0" fmla="*/ 0 h 450427"/>
              <a:gd name="connsiteX1" fmla="*/ 1595120 w 6471920"/>
              <a:gd name="connsiteY1" fmla="*/ 337820 h 450427"/>
              <a:gd name="connsiteX2" fmla="*/ 3200400 w 6471920"/>
              <a:gd name="connsiteY2" fmla="*/ 20320 h 450427"/>
              <a:gd name="connsiteX3" fmla="*/ 4826000 w 6471920"/>
              <a:gd name="connsiteY3" fmla="*/ 447040 h 450427"/>
              <a:gd name="connsiteX4" fmla="*/ 6471920 w 6471920"/>
              <a:gd name="connsiteY4" fmla="*/ 0 h 450427"/>
              <a:gd name="connsiteX0" fmla="*/ 0 w 6400800"/>
              <a:gd name="connsiteY0" fmla="*/ 0 h 563034"/>
              <a:gd name="connsiteX1" fmla="*/ 1524000 w 6400800"/>
              <a:gd name="connsiteY1" fmla="*/ 450427 h 563034"/>
              <a:gd name="connsiteX2" fmla="*/ 3129280 w 6400800"/>
              <a:gd name="connsiteY2" fmla="*/ 132927 h 563034"/>
              <a:gd name="connsiteX3" fmla="*/ 4754880 w 6400800"/>
              <a:gd name="connsiteY3" fmla="*/ 559647 h 563034"/>
              <a:gd name="connsiteX4" fmla="*/ 6400800 w 6400800"/>
              <a:gd name="connsiteY4" fmla="*/ 112607 h 563034"/>
              <a:gd name="connsiteX0" fmla="*/ 0 w 6400800"/>
              <a:gd name="connsiteY0" fmla="*/ 130810 h 727993"/>
              <a:gd name="connsiteX1" fmla="*/ 1524000 w 6400800"/>
              <a:gd name="connsiteY1" fmla="*/ 581237 h 727993"/>
              <a:gd name="connsiteX2" fmla="*/ 3124200 w 6400800"/>
              <a:gd name="connsiteY2" fmla="*/ 18203 h 727993"/>
              <a:gd name="connsiteX3" fmla="*/ 4754880 w 6400800"/>
              <a:gd name="connsiteY3" fmla="*/ 690457 h 727993"/>
              <a:gd name="connsiteX4" fmla="*/ 6400800 w 6400800"/>
              <a:gd name="connsiteY4" fmla="*/ 243417 h 727993"/>
              <a:gd name="connsiteX0" fmla="*/ 0 w 6477000"/>
              <a:gd name="connsiteY0" fmla="*/ 0 h 822397"/>
              <a:gd name="connsiteX1" fmla="*/ 1600200 w 6477000"/>
              <a:gd name="connsiteY1" fmla="*/ 675641 h 822397"/>
              <a:gd name="connsiteX2" fmla="*/ 3200400 w 6477000"/>
              <a:gd name="connsiteY2" fmla="*/ 112607 h 822397"/>
              <a:gd name="connsiteX3" fmla="*/ 4831080 w 6477000"/>
              <a:gd name="connsiteY3" fmla="*/ 784861 h 822397"/>
              <a:gd name="connsiteX4" fmla="*/ 6477000 w 6477000"/>
              <a:gd name="connsiteY4" fmla="*/ 337821 h 822397"/>
              <a:gd name="connsiteX0" fmla="*/ 0 w 6400800"/>
              <a:gd name="connsiteY0" fmla="*/ 0 h 784861"/>
              <a:gd name="connsiteX1" fmla="*/ 1600200 w 6400800"/>
              <a:gd name="connsiteY1" fmla="*/ 675641 h 784861"/>
              <a:gd name="connsiteX2" fmla="*/ 3200400 w 6400800"/>
              <a:gd name="connsiteY2" fmla="*/ 112607 h 784861"/>
              <a:gd name="connsiteX3" fmla="*/ 4831080 w 6400800"/>
              <a:gd name="connsiteY3" fmla="*/ 784861 h 784861"/>
              <a:gd name="connsiteX4" fmla="*/ 6400800 w 6400800"/>
              <a:gd name="connsiteY4" fmla="*/ 112607 h 784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784861">
                <a:moveTo>
                  <a:pt x="0" y="0"/>
                </a:moveTo>
                <a:cubicBezTo>
                  <a:pt x="520700" y="211666"/>
                  <a:pt x="1066800" y="656873"/>
                  <a:pt x="1600200" y="675641"/>
                </a:cubicBezTo>
                <a:cubicBezTo>
                  <a:pt x="2133600" y="694409"/>
                  <a:pt x="2661920" y="94404"/>
                  <a:pt x="3200400" y="112607"/>
                </a:cubicBezTo>
                <a:cubicBezTo>
                  <a:pt x="3738880" y="130810"/>
                  <a:pt x="4297680" y="784861"/>
                  <a:pt x="4831080" y="784861"/>
                </a:cubicBezTo>
                <a:cubicBezTo>
                  <a:pt x="5364480" y="784861"/>
                  <a:pt x="6057053" y="138007"/>
                  <a:pt x="6400800" y="112607"/>
                </a:cubicBezTo>
              </a:path>
            </a:pathLst>
          </a:custGeom>
          <a:ln>
            <a:solidFill>
              <a:srgbClr val="C00000"/>
            </a:solidFill>
            <a:prstDash val="dash"/>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31" name="38 Conector recto de flecha"/>
          <p:cNvCxnSpPr/>
          <p:nvPr/>
        </p:nvCxnSpPr>
        <p:spPr>
          <a:xfrm flipH="1">
            <a:off x="3997972" y="2628900"/>
            <a:ext cx="826113"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2" name="40 CuadroTexto"/>
          <p:cNvSpPr txBox="1"/>
          <p:nvPr/>
        </p:nvSpPr>
        <p:spPr>
          <a:xfrm>
            <a:off x="6063254" y="2107825"/>
            <a:ext cx="2478338" cy="584775"/>
          </a:xfrm>
          <a:prstGeom prst="rect">
            <a:avLst/>
          </a:prstGeom>
          <a:noFill/>
        </p:spPr>
        <p:txBody>
          <a:bodyPr wrap="square" rtlCol="0">
            <a:spAutoFit/>
          </a:bodyPr>
          <a:lstStyle/>
          <a:p>
            <a:r>
              <a:rPr lang="en-US" sz="1600" b="1" dirty="0"/>
              <a:t>Incoming and outgoing  free long wave</a:t>
            </a:r>
          </a:p>
        </p:txBody>
      </p:sp>
      <p:sp>
        <p:nvSpPr>
          <p:cNvPr id="33" name="41 CuadroTexto"/>
          <p:cNvSpPr txBox="1"/>
          <p:nvPr/>
        </p:nvSpPr>
        <p:spPr>
          <a:xfrm>
            <a:off x="729307" y="1991172"/>
            <a:ext cx="2124290" cy="338554"/>
          </a:xfrm>
          <a:prstGeom prst="rect">
            <a:avLst/>
          </a:prstGeom>
          <a:noFill/>
        </p:spPr>
        <p:txBody>
          <a:bodyPr wrap="square" rtlCol="0">
            <a:spAutoFit/>
          </a:bodyPr>
          <a:lstStyle/>
          <a:p>
            <a:r>
              <a:rPr lang="en-US" sz="1600" b="1" dirty="0"/>
              <a:t>Incident wave groups</a:t>
            </a:r>
          </a:p>
        </p:txBody>
      </p:sp>
      <p:sp>
        <p:nvSpPr>
          <p:cNvPr id="34" name="42 CuadroTexto"/>
          <p:cNvSpPr txBox="1"/>
          <p:nvPr/>
        </p:nvSpPr>
        <p:spPr>
          <a:xfrm>
            <a:off x="5279490" y="1818139"/>
            <a:ext cx="1770242" cy="338554"/>
          </a:xfrm>
          <a:prstGeom prst="rect">
            <a:avLst/>
          </a:prstGeom>
          <a:noFill/>
        </p:spPr>
        <p:txBody>
          <a:bodyPr wrap="square" rtlCol="0">
            <a:spAutoFit/>
          </a:bodyPr>
          <a:lstStyle/>
          <a:p>
            <a:r>
              <a:rPr lang="en-US" sz="1600" b="1" dirty="0"/>
              <a:t>Breaking point</a:t>
            </a:r>
          </a:p>
        </p:txBody>
      </p:sp>
      <p:sp>
        <p:nvSpPr>
          <p:cNvPr id="35" name="44 Arco"/>
          <p:cNvSpPr/>
          <p:nvPr/>
        </p:nvSpPr>
        <p:spPr>
          <a:xfrm>
            <a:off x="5661809" y="3065389"/>
            <a:ext cx="1534209" cy="457200"/>
          </a:xfrm>
          <a:prstGeom prst="arc">
            <a:avLst>
              <a:gd name="adj1" fmla="val 16200000"/>
              <a:gd name="adj2" fmla="val 6047058"/>
            </a:avLst>
          </a:prstGeom>
          <a:ln w="28575">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45 CuadroTexto"/>
          <p:cNvSpPr txBox="1"/>
          <p:nvPr/>
        </p:nvSpPr>
        <p:spPr>
          <a:xfrm>
            <a:off x="5872465" y="3817118"/>
            <a:ext cx="1298177" cy="338554"/>
          </a:xfrm>
          <a:prstGeom prst="rect">
            <a:avLst/>
          </a:prstGeom>
          <a:noFill/>
        </p:spPr>
        <p:txBody>
          <a:bodyPr wrap="square" rtlCol="0">
            <a:spAutoFit/>
          </a:bodyPr>
          <a:lstStyle/>
          <a:p>
            <a:r>
              <a:rPr lang="en-US" sz="1600" b="1" dirty="0">
                <a:solidFill>
                  <a:srgbClr val="00B0F0"/>
                </a:solidFill>
              </a:rPr>
              <a:t>Reflection</a:t>
            </a:r>
          </a:p>
        </p:txBody>
      </p:sp>
      <p:sp>
        <p:nvSpPr>
          <p:cNvPr id="43" name="Freeform 9"/>
          <p:cNvSpPr/>
          <p:nvPr/>
        </p:nvSpPr>
        <p:spPr>
          <a:xfrm>
            <a:off x="846942" y="2887666"/>
            <a:ext cx="2360322" cy="228600"/>
          </a:xfrm>
          <a:custGeom>
            <a:avLst/>
            <a:gdLst>
              <a:gd name="connsiteX0" fmla="*/ 0 w 6471920"/>
              <a:gd name="connsiteY0" fmla="*/ 0 h 450427"/>
              <a:gd name="connsiteX1" fmla="*/ 1574800 w 6471920"/>
              <a:gd name="connsiteY1" fmla="*/ 426720 h 450427"/>
              <a:gd name="connsiteX2" fmla="*/ 3200400 w 6471920"/>
              <a:gd name="connsiteY2" fmla="*/ 20320 h 450427"/>
              <a:gd name="connsiteX3" fmla="*/ 4826000 w 6471920"/>
              <a:gd name="connsiteY3" fmla="*/ 447040 h 450427"/>
              <a:gd name="connsiteX4" fmla="*/ 6471920 w 6471920"/>
              <a:gd name="connsiteY4" fmla="*/ 0 h 450427"/>
              <a:gd name="connsiteX0" fmla="*/ 0 w 6471920"/>
              <a:gd name="connsiteY0" fmla="*/ 0 h 450427"/>
              <a:gd name="connsiteX1" fmla="*/ 1595120 w 6471920"/>
              <a:gd name="connsiteY1" fmla="*/ 337820 h 450427"/>
              <a:gd name="connsiteX2" fmla="*/ 3200400 w 6471920"/>
              <a:gd name="connsiteY2" fmla="*/ 20320 h 450427"/>
              <a:gd name="connsiteX3" fmla="*/ 4826000 w 6471920"/>
              <a:gd name="connsiteY3" fmla="*/ 447040 h 450427"/>
              <a:gd name="connsiteX4" fmla="*/ 6471920 w 6471920"/>
              <a:gd name="connsiteY4" fmla="*/ 0 h 450427"/>
              <a:gd name="connsiteX0" fmla="*/ 0 w 6400800"/>
              <a:gd name="connsiteY0" fmla="*/ 0 h 563034"/>
              <a:gd name="connsiteX1" fmla="*/ 1524000 w 6400800"/>
              <a:gd name="connsiteY1" fmla="*/ 450427 h 563034"/>
              <a:gd name="connsiteX2" fmla="*/ 3129280 w 6400800"/>
              <a:gd name="connsiteY2" fmla="*/ 132927 h 563034"/>
              <a:gd name="connsiteX3" fmla="*/ 4754880 w 6400800"/>
              <a:gd name="connsiteY3" fmla="*/ 559647 h 563034"/>
              <a:gd name="connsiteX4" fmla="*/ 6400800 w 6400800"/>
              <a:gd name="connsiteY4" fmla="*/ 112607 h 563034"/>
              <a:gd name="connsiteX0" fmla="*/ 0 w 6400800"/>
              <a:gd name="connsiteY0" fmla="*/ 130810 h 727993"/>
              <a:gd name="connsiteX1" fmla="*/ 1524000 w 6400800"/>
              <a:gd name="connsiteY1" fmla="*/ 581237 h 727993"/>
              <a:gd name="connsiteX2" fmla="*/ 3124200 w 6400800"/>
              <a:gd name="connsiteY2" fmla="*/ 18203 h 727993"/>
              <a:gd name="connsiteX3" fmla="*/ 4754880 w 6400800"/>
              <a:gd name="connsiteY3" fmla="*/ 690457 h 727993"/>
              <a:gd name="connsiteX4" fmla="*/ 6400800 w 6400800"/>
              <a:gd name="connsiteY4" fmla="*/ 243417 h 727993"/>
              <a:gd name="connsiteX0" fmla="*/ 0 w 6477000"/>
              <a:gd name="connsiteY0" fmla="*/ 0 h 822397"/>
              <a:gd name="connsiteX1" fmla="*/ 1600200 w 6477000"/>
              <a:gd name="connsiteY1" fmla="*/ 675641 h 822397"/>
              <a:gd name="connsiteX2" fmla="*/ 3200400 w 6477000"/>
              <a:gd name="connsiteY2" fmla="*/ 112607 h 822397"/>
              <a:gd name="connsiteX3" fmla="*/ 4831080 w 6477000"/>
              <a:gd name="connsiteY3" fmla="*/ 784861 h 822397"/>
              <a:gd name="connsiteX4" fmla="*/ 6477000 w 6477000"/>
              <a:gd name="connsiteY4" fmla="*/ 337821 h 822397"/>
              <a:gd name="connsiteX0" fmla="*/ 0 w 6400800"/>
              <a:gd name="connsiteY0" fmla="*/ 0 h 784861"/>
              <a:gd name="connsiteX1" fmla="*/ 1600200 w 6400800"/>
              <a:gd name="connsiteY1" fmla="*/ 675641 h 784861"/>
              <a:gd name="connsiteX2" fmla="*/ 3200400 w 6400800"/>
              <a:gd name="connsiteY2" fmla="*/ 112607 h 784861"/>
              <a:gd name="connsiteX3" fmla="*/ 4831080 w 6400800"/>
              <a:gd name="connsiteY3" fmla="*/ 784861 h 784861"/>
              <a:gd name="connsiteX4" fmla="*/ 6400800 w 6400800"/>
              <a:gd name="connsiteY4" fmla="*/ 112607 h 784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784861">
                <a:moveTo>
                  <a:pt x="0" y="0"/>
                </a:moveTo>
                <a:cubicBezTo>
                  <a:pt x="520700" y="211666"/>
                  <a:pt x="1066800" y="656873"/>
                  <a:pt x="1600200" y="675641"/>
                </a:cubicBezTo>
                <a:cubicBezTo>
                  <a:pt x="2133600" y="694409"/>
                  <a:pt x="2661920" y="94404"/>
                  <a:pt x="3200400" y="112607"/>
                </a:cubicBezTo>
                <a:cubicBezTo>
                  <a:pt x="3738880" y="130810"/>
                  <a:pt x="4297680" y="784861"/>
                  <a:pt x="4831080" y="784861"/>
                </a:cubicBezTo>
                <a:cubicBezTo>
                  <a:pt x="5364480" y="784861"/>
                  <a:pt x="6057053" y="138007"/>
                  <a:pt x="6400800" y="112607"/>
                </a:cubicBezTo>
              </a:path>
            </a:pathLst>
          </a:custGeom>
          <a:ln w="38100">
            <a:solidFill>
              <a:srgbClr val="C00000"/>
            </a:solidFill>
            <a:prstDash val="soli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4" name="40 CuadroTexto"/>
          <p:cNvSpPr txBox="1"/>
          <p:nvPr/>
        </p:nvSpPr>
        <p:spPr>
          <a:xfrm>
            <a:off x="728926" y="3060891"/>
            <a:ext cx="2478338" cy="338554"/>
          </a:xfrm>
          <a:prstGeom prst="rect">
            <a:avLst/>
          </a:prstGeom>
          <a:noFill/>
        </p:spPr>
        <p:txBody>
          <a:bodyPr wrap="square" rtlCol="0">
            <a:spAutoFit/>
          </a:bodyPr>
          <a:lstStyle/>
          <a:p>
            <a:r>
              <a:rPr lang="en-US" sz="1600" b="1" dirty="0"/>
              <a:t>Incoming bound long wave</a:t>
            </a:r>
          </a:p>
        </p:txBody>
      </p:sp>
      <p:sp>
        <p:nvSpPr>
          <p:cNvPr id="45" name="Freeform 9"/>
          <p:cNvSpPr/>
          <p:nvPr/>
        </p:nvSpPr>
        <p:spPr>
          <a:xfrm>
            <a:off x="6042245" y="2908872"/>
            <a:ext cx="2044824" cy="228600"/>
          </a:xfrm>
          <a:custGeom>
            <a:avLst/>
            <a:gdLst>
              <a:gd name="connsiteX0" fmla="*/ 0 w 6471920"/>
              <a:gd name="connsiteY0" fmla="*/ 0 h 450427"/>
              <a:gd name="connsiteX1" fmla="*/ 1574800 w 6471920"/>
              <a:gd name="connsiteY1" fmla="*/ 426720 h 450427"/>
              <a:gd name="connsiteX2" fmla="*/ 3200400 w 6471920"/>
              <a:gd name="connsiteY2" fmla="*/ 20320 h 450427"/>
              <a:gd name="connsiteX3" fmla="*/ 4826000 w 6471920"/>
              <a:gd name="connsiteY3" fmla="*/ 447040 h 450427"/>
              <a:gd name="connsiteX4" fmla="*/ 6471920 w 6471920"/>
              <a:gd name="connsiteY4" fmla="*/ 0 h 450427"/>
              <a:gd name="connsiteX0" fmla="*/ 0 w 6471920"/>
              <a:gd name="connsiteY0" fmla="*/ 0 h 450427"/>
              <a:gd name="connsiteX1" fmla="*/ 1595120 w 6471920"/>
              <a:gd name="connsiteY1" fmla="*/ 337820 h 450427"/>
              <a:gd name="connsiteX2" fmla="*/ 3200400 w 6471920"/>
              <a:gd name="connsiteY2" fmla="*/ 20320 h 450427"/>
              <a:gd name="connsiteX3" fmla="*/ 4826000 w 6471920"/>
              <a:gd name="connsiteY3" fmla="*/ 447040 h 450427"/>
              <a:gd name="connsiteX4" fmla="*/ 6471920 w 6471920"/>
              <a:gd name="connsiteY4" fmla="*/ 0 h 450427"/>
              <a:gd name="connsiteX0" fmla="*/ 0 w 6400800"/>
              <a:gd name="connsiteY0" fmla="*/ 0 h 563034"/>
              <a:gd name="connsiteX1" fmla="*/ 1524000 w 6400800"/>
              <a:gd name="connsiteY1" fmla="*/ 450427 h 563034"/>
              <a:gd name="connsiteX2" fmla="*/ 3129280 w 6400800"/>
              <a:gd name="connsiteY2" fmla="*/ 132927 h 563034"/>
              <a:gd name="connsiteX3" fmla="*/ 4754880 w 6400800"/>
              <a:gd name="connsiteY3" fmla="*/ 559647 h 563034"/>
              <a:gd name="connsiteX4" fmla="*/ 6400800 w 6400800"/>
              <a:gd name="connsiteY4" fmla="*/ 112607 h 563034"/>
              <a:gd name="connsiteX0" fmla="*/ 0 w 6400800"/>
              <a:gd name="connsiteY0" fmla="*/ 130810 h 727993"/>
              <a:gd name="connsiteX1" fmla="*/ 1524000 w 6400800"/>
              <a:gd name="connsiteY1" fmla="*/ 581237 h 727993"/>
              <a:gd name="connsiteX2" fmla="*/ 3124200 w 6400800"/>
              <a:gd name="connsiteY2" fmla="*/ 18203 h 727993"/>
              <a:gd name="connsiteX3" fmla="*/ 4754880 w 6400800"/>
              <a:gd name="connsiteY3" fmla="*/ 690457 h 727993"/>
              <a:gd name="connsiteX4" fmla="*/ 6400800 w 6400800"/>
              <a:gd name="connsiteY4" fmla="*/ 243417 h 727993"/>
              <a:gd name="connsiteX0" fmla="*/ 0 w 6477000"/>
              <a:gd name="connsiteY0" fmla="*/ 0 h 822397"/>
              <a:gd name="connsiteX1" fmla="*/ 1600200 w 6477000"/>
              <a:gd name="connsiteY1" fmla="*/ 675641 h 822397"/>
              <a:gd name="connsiteX2" fmla="*/ 3200400 w 6477000"/>
              <a:gd name="connsiteY2" fmla="*/ 112607 h 822397"/>
              <a:gd name="connsiteX3" fmla="*/ 4831080 w 6477000"/>
              <a:gd name="connsiteY3" fmla="*/ 784861 h 822397"/>
              <a:gd name="connsiteX4" fmla="*/ 6477000 w 6477000"/>
              <a:gd name="connsiteY4" fmla="*/ 337821 h 822397"/>
              <a:gd name="connsiteX0" fmla="*/ 0 w 6400800"/>
              <a:gd name="connsiteY0" fmla="*/ 0 h 784861"/>
              <a:gd name="connsiteX1" fmla="*/ 1600200 w 6400800"/>
              <a:gd name="connsiteY1" fmla="*/ 675641 h 784861"/>
              <a:gd name="connsiteX2" fmla="*/ 3200400 w 6400800"/>
              <a:gd name="connsiteY2" fmla="*/ 112607 h 784861"/>
              <a:gd name="connsiteX3" fmla="*/ 4831080 w 6400800"/>
              <a:gd name="connsiteY3" fmla="*/ 784861 h 784861"/>
              <a:gd name="connsiteX4" fmla="*/ 6400800 w 6400800"/>
              <a:gd name="connsiteY4" fmla="*/ 112607 h 784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784861">
                <a:moveTo>
                  <a:pt x="0" y="0"/>
                </a:moveTo>
                <a:cubicBezTo>
                  <a:pt x="520700" y="211666"/>
                  <a:pt x="1066800" y="656873"/>
                  <a:pt x="1600200" y="675641"/>
                </a:cubicBezTo>
                <a:cubicBezTo>
                  <a:pt x="2133600" y="694409"/>
                  <a:pt x="2661920" y="94404"/>
                  <a:pt x="3200400" y="112607"/>
                </a:cubicBezTo>
                <a:cubicBezTo>
                  <a:pt x="3738880" y="130810"/>
                  <a:pt x="4297680" y="784861"/>
                  <a:pt x="4831080" y="784861"/>
                </a:cubicBezTo>
                <a:cubicBezTo>
                  <a:pt x="5364480" y="784861"/>
                  <a:pt x="6057053" y="138007"/>
                  <a:pt x="6400800" y="112607"/>
                </a:cubicBezTo>
              </a:path>
            </a:pathLst>
          </a:custGeom>
          <a:ln>
            <a:solidFill>
              <a:srgbClr val="C00000"/>
            </a:solidFill>
            <a:prstDash val="dash"/>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47" name="38 Conector recto de flecha"/>
          <p:cNvCxnSpPr/>
          <p:nvPr/>
        </p:nvCxnSpPr>
        <p:spPr>
          <a:xfrm flipH="1">
            <a:off x="6176724" y="2756300"/>
            <a:ext cx="826113" cy="0"/>
          </a:xfrm>
          <a:prstGeom prst="straightConnector1">
            <a:avLst/>
          </a:prstGeom>
          <a:ln w="3810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8" name="40 CuadroTexto"/>
          <p:cNvSpPr txBox="1"/>
          <p:nvPr/>
        </p:nvSpPr>
        <p:spPr>
          <a:xfrm>
            <a:off x="3455534" y="3128739"/>
            <a:ext cx="2478338" cy="338554"/>
          </a:xfrm>
          <a:prstGeom prst="rect">
            <a:avLst/>
          </a:prstGeom>
          <a:noFill/>
        </p:spPr>
        <p:txBody>
          <a:bodyPr wrap="square" rtlCol="0">
            <a:spAutoFit/>
          </a:bodyPr>
          <a:lstStyle/>
          <a:p>
            <a:r>
              <a:rPr lang="en-US" sz="1600" b="1" dirty="0"/>
              <a:t>Outgoing free long wave</a:t>
            </a:r>
          </a:p>
        </p:txBody>
      </p:sp>
      <p:sp>
        <p:nvSpPr>
          <p:cNvPr id="50" name="44 Arco"/>
          <p:cNvSpPr/>
          <p:nvPr/>
        </p:nvSpPr>
        <p:spPr>
          <a:xfrm>
            <a:off x="4305030" y="3111233"/>
            <a:ext cx="1534209" cy="457200"/>
          </a:xfrm>
          <a:prstGeom prst="arc">
            <a:avLst>
              <a:gd name="adj1" fmla="val 16200000"/>
              <a:gd name="adj2" fmla="val 6047058"/>
            </a:avLst>
          </a:prstGeom>
          <a:ln w="28575">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5762031" y="4635191"/>
            <a:ext cx="2720553" cy="369332"/>
          </a:xfrm>
          <a:prstGeom prst="rect">
            <a:avLst/>
          </a:prstGeom>
          <a:noFill/>
        </p:spPr>
        <p:txBody>
          <a:bodyPr wrap="none" rtlCol="0">
            <a:spAutoFit/>
          </a:bodyPr>
          <a:lstStyle/>
          <a:p>
            <a:r>
              <a:rPr lang="en-US" i="1" dirty="0">
                <a:solidFill>
                  <a:srgbClr val="C00000"/>
                </a:solidFill>
              </a:rPr>
              <a:t>Dominant over mild slopes</a:t>
            </a:r>
          </a:p>
        </p:txBody>
      </p:sp>
      <p:cxnSp>
        <p:nvCxnSpPr>
          <p:cNvPr id="53" name="Straight Arrow Connector 52"/>
          <p:cNvCxnSpPr/>
          <p:nvPr/>
        </p:nvCxnSpPr>
        <p:spPr>
          <a:xfrm>
            <a:off x="579120" y="4610100"/>
            <a:ext cx="1380744"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579120" y="3636433"/>
            <a:ext cx="0" cy="97366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03082" y="3506739"/>
            <a:ext cx="276038" cy="369332"/>
          </a:xfrm>
          <a:prstGeom prst="rect">
            <a:avLst/>
          </a:prstGeom>
          <a:noFill/>
        </p:spPr>
        <p:txBody>
          <a:bodyPr wrap="none" rtlCol="0">
            <a:spAutoFit/>
          </a:bodyPr>
          <a:lstStyle/>
          <a:p>
            <a:r>
              <a:rPr lang="en-US" dirty="0">
                <a:solidFill>
                  <a:schemeClr val="tx1">
                    <a:lumMod val="50000"/>
                    <a:lumOff val="50000"/>
                  </a:schemeClr>
                </a:solidFill>
              </a:rPr>
              <a:t>z</a:t>
            </a:r>
          </a:p>
        </p:txBody>
      </p:sp>
      <p:sp>
        <p:nvSpPr>
          <p:cNvPr id="57" name="TextBox 56"/>
          <p:cNvSpPr txBox="1"/>
          <p:nvPr/>
        </p:nvSpPr>
        <p:spPr>
          <a:xfrm>
            <a:off x="1313651" y="4595667"/>
            <a:ext cx="2462405" cy="369332"/>
          </a:xfrm>
          <a:prstGeom prst="rect">
            <a:avLst/>
          </a:prstGeom>
          <a:noFill/>
        </p:spPr>
        <p:txBody>
          <a:bodyPr wrap="none" rtlCol="0">
            <a:spAutoFit/>
          </a:bodyPr>
          <a:lstStyle/>
          <a:p>
            <a:r>
              <a:rPr lang="en-US" dirty="0">
                <a:solidFill>
                  <a:schemeClr val="tx1">
                    <a:lumMod val="50000"/>
                    <a:lumOff val="50000"/>
                  </a:schemeClr>
                </a:solidFill>
              </a:rPr>
              <a:t>x (cross-shore direction)</a:t>
            </a:r>
          </a:p>
        </p:txBody>
      </p:sp>
    </p:spTree>
    <p:extLst>
      <p:ext uri="{BB962C8B-B14F-4D97-AF65-F5344CB8AC3E}">
        <p14:creationId xmlns:p14="http://schemas.microsoft.com/office/powerpoint/2010/main" val="2294365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2|7.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11628</TotalTime>
  <Words>2907</Words>
  <Application>Microsoft Office PowerPoint</Application>
  <PresentationFormat>On-screen Show (4:3)</PresentationFormat>
  <Paragraphs>516</Paragraphs>
  <Slides>50</Slides>
  <Notes>9</Notes>
  <HiddenSlides>4</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2" baseType="lpstr">
      <vt:lpstr>Arial</vt:lpstr>
      <vt:lpstr>Arial Narrow</vt:lpstr>
      <vt:lpstr>Calibri</vt:lpstr>
      <vt:lpstr>Calibri Light</vt:lpstr>
      <vt:lpstr>Cambria Math</vt:lpstr>
      <vt:lpstr>Comic Sans MS</vt:lpstr>
      <vt:lpstr>NexusSerif</vt:lpstr>
      <vt:lpstr>Symbol</vt:lpstr>
      <vt:lpstr>Tahoma</vt:lpstr>
      <vt:lpstr>Times New Roman</vt:lpstr>
      <vt:lpstr>Office Theme</vt:lpstr>
      <vt:lpstr>Equation</vt:lpstr>
      <vt:lpstr>INWAVE:  THE INFRAGRAVITY WAVE DRIVER OF COAWST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InWave Fire Island breach simulations</vt:lpstr>
      <vt:lpstr>PowerPoint Presentation</vt:lpstr>
      <vt:lpstr>Wave heights and water levels</vt:lpstr>
      <vt:lpstr>PowerPoint Presentation</vt:lpstr>
      <vt:lpstr>INWAVE:  THE INFRAGRAVITY WAVE DRIVER OF COAWST</vt:lpstr>
    </vt:vector>
  </TitlesOfParts>
  <Company>ESSIE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INWAVE:  THE INFRAGRAVITY WAVE DRIVER OF COAWST</dc:title>
  <dc:creator>Maitane Olabarrieta</dc:creator>
  <cp:lastModifiedBy>Maitane Olabarrieta</cp:lastModifiedBy>
  <cp:revision>182</cp:revision>
  <dcterms:created xsi:type="dcterms:W3CDTF">2016-07-18T17:29:29Z</dcterms:created>
  <dcterms:modified xsi:type="dcterms:W3CDTF">2019-02-28T05:15:54Z</dcterms:modified>
</cp:coreProperties>
</file>