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notesSlides/notesSlide12.xml" ContentType="application/vnd.openxmlformats-officedocument.presentationml.notesSlide+xml"/>
  <Override PartName="/ppt/embeddings/oleObject23.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handoutMasterIdLst>
    <p:handoutMasterId r:id="rId71"/>
  </p:handoutMasterIdLst>
  <p:sldIdLst>
    <p:sldId id="256" r:id="rId2"/>
    <p:sldId id="257" r:id="rId3"/>
    <p:sldId id="277" r:id="rId4"/>
    <p:sldId id="279" r:id="rId5"/>
    <p:sldId id="280" r:id="rId6"/>
    <p:sldId id="282" r:id="rId7"/>
    <p:sldId id="283" r:id="rId8"/>
    <p:sldId id="284" r:id="rId9"/>
    <p:sldId id="320" r:id="rId10"/>
    <p:sldId id="260" r:id="rId11"/>
    <p:sldId id="261" r:id="rId12"/>
    <p:sldId id="262" r:id="rId13"/>
    <p:sldId id="318" r:id="rId14"/>
    <p:sldId id="319" r:id="rId15"/>
    <p:sldId id="263" r:id="rId16"/>
    <p:sldId id="295" r:id="rId17"/>
    <p:sldId id="296" r:id="rId18"/>
    <p:sldId id="264" r:id="rId19"/>
    <p:sldId id="267" r:id="rId20"/>
    <p:sldId id="315" r:id="rId21"/>
    <p:sldId id="265" r:id="rId22"/>
    <p:sldId id="321" r:id="rId23"/>
    <p:sldId id="322" r:id="rId24"/>
    <p:sldId id="323" r:id="rId25"/>
    <p:sldId id="293" r:id="rId26"/>
    <p:sldId id="269" r:id="rId27"/>
    <p:sldId id="258" r:id="rId28"/>
    <p:sldId id="266" r:id="rId29"/>
    <p:sldId id="294" r:id="rId30"/>
    <p:sldId id="268" r:id="rId31"/>
    <p:sldId id="340" r:id="rId32"/>
    <p:sldId id="338" r:id="rId33"/>
    <p:sldId id="369" r:id="rId34"/>
    <p:sldId id="299" r:id="rId35"/>
    <p:sldId id="314" r:id="rId36"/>
    <p:sldId id="303" r:id="rId37"/>
    <p:sldId id="307" r:id="rId38"/>
    <p:sldId id="306" r:id="rId39"/>
    <p:sldId id="270" r:id="rId40"/>
    <p:sldId id="368" r:id="rId41"/>
    <p:sldId id="373" r:id="rId42"/>
    <p:sldId id="367" r:id="rId43"/>
    <p:sldId id="334" r:id="rId44"/>
    <p:sldId id="335" r:id="rId45"/>
    <p:sldId id="374" r:id="rId46"/>
    <p:sldId id="324" r:id="rId47"/>
    <p:sldId id="325" r:id="rId48"/>
    <p:sldId id="344" r:id="rId49"/>
    <p:sldId id="326" r:id="rId50"/>
    <p:sldId id="259" r:id="rId51"/>
    <p:sldId id="327" r:id="rId52"/>
    <p:sldId id="336" r:id="rId53"/>
    <p:sldId id="337" r:id="rId54"/>
    <p:sldId id="342" r:id="rId55"/>
    <p:sldId id="351" r:id="rId56"/>
    <p:sldId id="353" r:id="rId57"/>
    <p:sldId id="354" r:id="rId58"/>
    <p:sldId id="355" r:id="rId59"/>
    <p:sldId id="357" r:id="rId60"/>
    <p:sldId id="358" r:id="rId61"/>
    <p:sldId id="356" r:id="rId62"/>
    <p:sldId id="359" r:id="rId63"/>
    <p:sldId id="360" r:id="rId64"/>
    <p:sldId id="361" r:id="rId65"/>
    <p:sldId id="362" r:id="rId66"/>
    <p:sldId id="370" r:id="rId67"/>
    <p:sldId id="371" r:id="rId68"/>
    <p:sldId id="372"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1" d="100"/>
          <a:sy n="101" d="100"/>
        </p:scale>
        <p:origin x="-182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19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5" Type="http://schemas.openxmlformats.org/officeDocument/2006/relationships/image" Target="../media/image9.wmf"/><Relationship Id="rId1" Type="http://schemas.openxmlformats.org/officeDocument/2006/relationships/image" Target="../media/image5.wmf"/><Relationship Id="rId2"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wmf"/><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image" Target="../media/image11.wmf"/><Relationship Id="rId2"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 Id="rId2"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 Id="rId2"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wmf"/><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image" Target="../media/image11.wmf"/><Relationship Id="rId2"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28B407-C3BF-FE49-B78B-84A4E2CF5BCE}" type="datetimeFigureOut">
              <a:rPr lang="en-US" smtClean="0"/>
              <a:t>2/14/19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650E47-B33F-514D-81F2-458C87810CA1}" type="slidenum">
              <a:rPr lang="en-US" smtClean="0"/>
              <a:t>‹#›</a:t>
            </a:fld>
            <a:endParaRPr lang="en-US"/>
          </a:p>
        </p:txBody>
      </p:sp>
    </p:spTree>
    <p:extLst>
      <p:ext uri="{BB962C8B-B14F-4D97-AF65-F5344CB8AC3E}">
        <p14:creationId xmlns:p14="http://schemas.microsoft.com/office/powerpoint/2010/main" val="26048116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839C1-C267-F440-AAD6-9908FD524B6A}" type="datetimeFigureOut">
              <a:rPr lang="en-US" smtClean="0"/>
              <a:t>2/14/19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8CF76F-3624-164C-AD38-5F3C31FFB097}" type="slidenum">
              <a:rPr lang="en-US" smtClean="0"/>
              <a:t>‹#›</a:t>
            </a:fld>
            <a:endParaRPr lang="en-US"/>
          </a:p>
        </p:txBody>
      </p:sp>
    </p:spTree>
    <p:extLst>
      <p:ext uri="{BB962C8B-B14F-4D97-AF65-F5344CB8AC3E}">
        <p14:creationId xmlns:p14="http://schemas.microsoft.com/office/powerpoint/2010/main" val="120515787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D57035-E5A3-4A37-891A-2A04E5FBE7AB}" type="slidenum">
              <a:rPr lang="en-US" smtClean="0"/>
              <a:pPr eaLnBrk="1" hangingPunct="1"/>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18B247-4327-F540-AD7F-269BF6D0CB64}" type="slidenum">
              <a:rPr lang="en-US"/>
              <a:pPr/>
              <a:t>24</a:t>
            </a:fld>
            <a:endParaRPr lang="en-US"/>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D4044-A29D-40F1-BC33-E71D692E5D40}" type="slidenum">
              <a:rPr lang="en-US"/>
              <a:pPr/>
              <a:t>29</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Ganju et al. (2016)</a:t>
            </a:r>
            <a:r>
              <a:rPr lang="en-US" baseline="0" dirty="0" smtClean="0"/>
              <a:t> </a:t>
            </a:r>
            <a:r>
              <a:rPr lang="en-US" dirty="0" smtClean="0"/>
              <a:t>quantified storm-induced bathymetric changes in Chincoteague Bay. The model indicates that fall-winter northeasterly wind results in southwestward sediment transport, while spring/summer southwesterly winds lead to the opposite trend.</a:t>
            </a:r>
            <a:endParaRPr lang="en-US" dirty="0"/>
          </a:p>
        </p:txBody>
      </p:sp>
      <p:sp>
        <p:nvSpPr>
          <p:cNvPr id="4" name="Slide Number Placeholder 3"/>
          <p:cNvSpPr>
            <a:spLocks noGrp="1"/>
          </p:cNvSpPr>
          <p:nvPr>
            <p:ph type="sldNum" sz="quarter" idx="10"/>
          </p:nvPr>
        </p:nvSpPr>
        <p:spPr/>
        <p:txBody>
          <a:bodyPr/>
          <a:lstStyle/>
          <a:p>
            <a:fld id="{6E8CF76F-3624-164C-AD38-5F3C31FFB097}" type="slidenum">
              <a:rPr lang="en-US" smtClean="0"/>
              <a:t>33</a:t>
            </a:fld>
            <a:endParaRPr lang="en-US"/>
          </a:p>
        </p:txBody>
      </p:sp>
    </p:spTree>
    <p:extLst>
      <p:ext uri="{BB962C8B-B14F-4D97-AF65-F5344CB8AC3E}">
        <p14:creationId xmlns:p14="http://schemas.microsoft.com/office/powerpoint/2010/main" val="428787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tests of model implementation: Reproduces </a:t>
            </a:r>
            <a:r>
              <a:rPr lang="en-US" dirty="0" err="1" smtClean="0"/>
              <a:t>Verney</a:t>
            </a:r>
            <a:r>
              <a:rPr lang="en-US" baseline="0" dirty="0" smtClean="0"/>
              <a:t> plots w/ same forcing and no settling and, with no settling, size evolves to </a:t>
            </a:r>
            <a:r>
              <a:rPr lang="en-US" baseline="0" dirty="0" err="1" smtClean="0"/>
              <a:t>Winterwerp</a:t>
            </a:r>
            <a:r>
              <a:rPr lang="en-US" baseline="0" dirty="0" smtClean="0"/>
              <a:t> equilibrium.</a:t>
            </a:r>
          </a:p>
          <a:p>
            <a:r>
              <a:rPr lang="en-US" baseline="0" dirty="0" smtClean="0"/>
              <a:t>Note that shear rates are high; concentration is constant at </a:t>
            </a:r>
          </a:p>
          <a:p>
            <a:r>
              <a:rPr lang="en-US" baseline="0" dirty="0" smtClean="0"/>
              <a:t>Other tests suggest initial size distribution does not matter unless it all settles quickly.</a:t>
            </a:r>
            <a:endParaRPr lang="en-US" dirty="0" smtClean="0"/>
          </a:p>
          <a:p>
            <a:endParaRPr lang="en-US" dirty="0" smtClean="0"/>
          </a:p>
          <a:p>
            <a:r>
              <a:rPr lang="en-US" dirty="0" smtClean="0"/>
              <a:t>!  </a:t>
            </a:r>
            <a:r>
              <a:rPr lang="en-US" dirty="0" err="1" smtClean="0"/>
              <a:t>l_ADS</a:t>
            </a:r>
            <a:r>
              <a:rPr lang="en-US" dirty="0" smtClean="0"/>
              <a:t>  : </a:t>
            </a:r>
            <a:r>
              <a:rPr lang="en-US" dirty="0" err="1" smtClean="0"/>
              <a:t>boolean</a:t>
            </a:r>
            <a:r>
              <a:rPr lang="en-US" dirty="0" smtClean="0"/>
              <a:t> set to .true. if differential settling aggregation </a:t>
            </a:r>
          </a:p>
          <a:p>
            <a:r>
              <a:rPr lang="en-US" dirty="0" smtClean="0"/>
              <a:t> </a:t>
            </a:r>
            <a:r>
              <a:rPr lang="en-US" dirty="0" err="1" smtClean="0"/>
              <a:t>l_ADS</a:t>
            </a:r>
            <a:r>
              <a:rPr lang="en-US" dirty="0" smtClean="0"/>
              <a:t> == F</a:t>
            </a:r>
          </a:p>
          <a:p>
            <a:endParaRPr lang="en-US" dirty="0" smtClean="0"/>
          </a:p>
          <a:p>
            <a:r>
              <a:rPr lang="en-US" dirty="0" smtClean="0"/>
              <a:t>!  </a:t>
            </a:r>
            <a:r>
              <a:rPr lang="en-US" dirty="0" err="1" smtClean="0"/>
              <a:t>l_ASH</a:t>
            </a:r>
            <a:r>
              <a:rPr lang="en-US" dirty="0" smtClean="0"/>
              <a:t>  : </a:t>
            </a:r>
            <a:r>
              <a:rPr lang="en-US" dirty="0" err="1" smtClean="0"/>
              <a:t>boolean</a:t>
            </a:r>
            <a:r>
              <a:rPr lang="en-US" dirty="0" smtClean="0"/>
              <a:t> set to .true. if shear aggregation</a:t>
            </a:r>
          </a:p>
          <a:p>
            <a:r>
              <a:rPr lang="en-US" dirty="0" smtClean="0"/>
              <a:t> </a:t>
            </a:r>
            <a:r>
              <a:rPr lang="en-US" dirty="0" err="1" smtClean="0"/>
              <a:t>l_ASH</a:t>
            </a:r>
            <a:r>
              <a:rPr lang="en-US" dirty="0" smtClean="0"/>
              <a:t> == T</a:t>
            </a:r>
          </a:p>
          <a:p>
            <a:endParaRPr lang="en-US" dirty="0" smtClean="0"/>
          </a:p>
          <a:p>
            <a:r>
              <a:rPr lang="en-US" dirty="0" smtClean="0"/>
              <a:t>!  </a:t>
            </a:r>
            <a:r>
              <a:rPr lang="en-US" dirty="0" err="1" smtClean="0"/>
              <a:t>l_COLLFRAG</a:t>
            </a:r>
            <a:r>
              <a:rPr lang="en-US" dirty="0" smtClean="0"/>
              <a:t>  : </a:t>
            </a:r>
            <a:r>
              <a:rPr lang="en-US" dirty="0" err="1" smtClean="0"/>
              <a:t>boolean</a:t>
            </a:r>
            <a:r>
              <a:rPr lang="en-US" dirty="0" smtClean="0"/>
              <a:t> set to .true. if collision-induced fragmentation enable</a:t>
            </a:r>
          </a:p>
          <a:p>
            <a:r>
              <a:rPr lang="en-US" dirty="0" smtClean="0"/>
              <a:t> </a:t>
            </a:r>
            <a:r>
              <a:rPr lang="en-US" dirty="0" err="1" smtClean="0"/>
              <a:t>l_COLLFRAG</a:t>
            </a:r>
            <a:r>
              <a:rPr lang="en-US" dirty="0" smtClean="0"/>
              <a:t> == F</a:t>
            </a:r>
          </a:p>
          <a:p>
            <a:endParaRPr lang="en-US" dirty="0" smtClean="0"/>
          </a:p>
          <a:p>
            <a:r>
              <a:rPr lang="en-US" dirty="0" smtClean="0"/>
              <a:t>!  f_dp0 : Primary particle size (m), typically 4e-6 m</a:t>
            </a:r>
          </a:p>
          <a:p>
            <a:r>
              <a:rPr lang="en-US" dirty="0" smtClean="0"/>
              <a:t> f_dp0 == 0.000004d0</a:t>
            </a:r>
          </a:p>
          <a:p>
            <a:endParaRPr lang="en-US" dirty="0" smtClean="0"/>
          </a:p>
          <a:p>
            <a:r>
              <a:rPr lang="en-US" dirty="0" smtClean="0"/>
              <a:t>!  </a:t>
            </a:r>
            <a:r>
              <a:rPr lang="en-US" dirty="0" err="1" smtClean="0"/>
              <a:t>f_nf</a:t>
            </a:r>
            <a:r>
              <a:rPr lang="en-US" dirty="0" smtClean="0"/>
              <a:t> : Floc fractal dimension, typically ranging from 1.6 to 2.6</a:t>
            </a:r>
          </a:p>
          <a:p>
            <a:r>
              <a:rPr lang="en-US" dirty="0" smtClean="0"/>
              <a:t> </a:t>
            </a:r>
            <a:r>
              <a:rPr lang="en-US" dirty="0" err="1" smtClean="0"/>
              <a:t>f_nf</a:t>
            </a:r>
            <a:r>
              <a:rPr lang="en-US" dirty="0" smtClean="0"/>
              <a:t> == 2.0d0</a:t>
            </a:r>
          </a:p>
          <a:p>
            <a:endParaRPr lang="en-US" dirty="0" smtClean="0"/>
          </a:p>
          <a:p>
            <a:r>
              <a:rPr lang="en-US" dirty="0" smtClean="0"/>
              <a:t>!  </a:t>
            </a:r>
            <a:r>
              <a:rPr lang="en-US" dirty="0" err="1" smtClean="0"/>
              <a:t>f_dmax</a:t>
            </a:r>
            <a:r>
              <a:rPr lang="en-US" dirty="0" smtClean="0"/>
              <a:t> : (unused) Maximum diameter (m)</a:t>
            </a:r>
          </a:p>
          <a:p>
            <a:r>
              <a:rPr lang="en-US" dirty="0" smtClean="0"/>
              <a:t> </a:t>
            </a:r>
            <a:r>
              <a:rPr lang="en-US" dirty="0" err="1" smtClean="0"/>
              <a:t>f_dmax</a:t>
            </a:r>
            <a:r>
              <a:rPr lang="en-US" dirty="0" smtClean="0"/>
              <a:t> == 0.0015d0</a:t>
            </a:r>
          </a:p>
          <a:p>
            <a:endParaRPr lang="en-US" dirty="0" smtClean="0"/>
          </a:p>
          <a:p>
            <a:r>
              <a:rPr lang="en-US" dirty="0" smtClean="0"/>
              <a:t>!  </a:t>
            </a:r>
            <a:r>
              <a:rPr lang="en-US" dirty="0" err="1" smtClean="0"/>
              <a:t>f_nb_frag</a:t>
            </a:r>
            <a:r>
              <a:rPr lang="en-US" dirty="0" smtClean="0"/>
              <a:t> : number of fragments by shear erosion. If binary/ternary : 2.</a:t>
            </a:r>
          </a:p>
          <a:p>
            <a:r>
              <a:rPr lang="en-US" dirty="0" smtClean="0"/>
              <a:t> </a:t>
            </a:r>
            <a:r>
              <a:rPr lang="en-US" dirty="0" err="1" smtClean="0"/>
              <a:t>f_nb_frag</a:t>
            </a:r>
            <a:r>
              <a:rPr lang="en-US" dirty="0" smtClean="0"/>
              <a:t> == 2.0d0</a:t>
            </a:r>
          </a:p>
          <a:p>
            <a:endParaRPr lang="en-US" dirty="0" smtClean="0"/>
          </a:p>
          <a:p>
            <a:r>
              <a:rPr lang="en-US" dirty="0" smtClean="0"/>
              <a:t>!  </a:t>
            </a:r>
            <a:r>
              <a:rPr lang="en-US" dirty="0" err="1" smtClean="0"/>
              <a:t>f_alpha</a:t>
            </a:r>
            <a:r>
              <a:rPr lang="en-US" dirty="0" smtClean="0"/>
              <a:t> :  flocculation efficiency, ranging from 0 .to 1.</a:t>
            </a:r>
          </a:p>
          <a:p>
            <a:r>
              <a:rPr lang="en-US" dirty="0" smtClean="0"/>
              <a:t> </a:t>
            </a:r>
            <a:r>
              <a:rPr lang="en-US" dirty="0" err="1" smtClean="0"/>
              <a:t>f_alpha</a:t>
            </a:r>
            <a:r>
              <a:rPr lang="en-US" dirty="0" smtClean="0"/>
              <a:t> == 0.35d0</a:t>
            </a:r>
          </a:p>
          <a:p>
            <a:endParaRPr lang="en-US" dirty="0" smtClean="0"/>
          </a:p>
          <a:p>
            <a:r>
              <a:rPr lang="en-US" dirty="0" smtClean="0"/>
              <a:t>!  </a:t>
            </a:r>
            <a:r>
              <a:rPr lang="en-US" dirty="0" err="1" smtClean="0"/>
              <a:t>f_beta</a:t>
            </a:r>
            <a:r>
              <a:rPr lang="en-US" dirty="0" smtClean="0"/>
              <a:t> : shear fragmentation rate</a:t>
            </a:r>
          </a:p>
          <a:p>
            <a:r>
              <a:rPr lang="en-US" dirty="0" smtClean="0"/>
              <a:t> </a:t>
            </a:r>
            <a:r>
              <a:rPr lang="en-US" dirty="0" err="1" smtClean="0"/>
              <a:t>f_beta</a:t>
            </a:r>
            <a:r>
              <a:rPr lang="en-US" dirty="0" smtClean="0"/>
              <a:t> == 0.15d0</a:t>
            </a:r>
          </a:p>
          <a:p>
            <a:endParaRPr lang="en-US" dirty="0" smtClean="0"/>
          </a:p>
          <a:p>
            <a:r>
              <a:rPr lang="en-US" dirty="0" smtClean="0"/>
              <a:t>!  </a:t>
            </a:r>
            <a:r>
              <a:rPr lang="en-US" dirty="0" err="1" smtClean="0"/>
              <a:t>f_ater</a:t>
            </a:r>
            <a:r>
              <a:rPr lang="en-US" dirty="0" smtClean="0"/>
              <a:t> : for ternary breakup, use 0.5, for binary : 0. (a </a:t>
            </a:r>
            <a:r>
              <a:rPr lang="en-US" dirty="0" err="1" smtClean="0"/>
              <a:t>boolean</a:t>
            </a:r>
            <a:r>
              <a:rPr lang="en-US" dirty="0" smtClean="0"/>
              <a:t> could be better)</a:t>
            </a:r>
          </a:p>
          <a:p>
            <a:r>
              <a:rPr lang="en-US" dirty="0" smtClean="0"/>
              <a:t> </a:t>
            </a:r>
            <a:r>
              <a:rPr lang="en-US" dirty="0" err="1" smtClean="0"/>
              <a:t>f_ater</a:t>
            </a:r>
            <a:r>
              <a:rPr lang="en-US" dirty="0" smtClean="0"/>
              <a:t> == 0.0d0</a:t>
            </a:r>
          </a:p>
          <a:p>
            <a:endParaRPr lang="en-US" dirty="0" smtClean="0"/>
          </a:p>
          <a:p>
            <a:r>
              <a:rPr lang="en-US" dirty="0" smtClean="0"/>
              <a:t>!  </a:t>
            </a:r>
            <a:r>
              <a:rPr lang="en-US" dirty="0" err="1" smtClean="0"/>
              <a:t>f_ero_frac</a:t>
            </a:r>
            <a:r>
              <a:rPr lang="en-US" dirty="0" smtClean="0"/>
              <a:t> :  fraction of the shear fragmentation term </a:t>
            </a:r>
            <a:r>
              <a:rPr lang="en-US" dirty="0" err="1" smtClean="0"/>
              <a:t>transfered</a:t>
            </a:r>
            <a:r>
              <a:rPr lang="en-US" dirty="0" smtClean="0"/>
              <a:t> to shear erosion. </a:t>
            </a:r>
          </a:p>
          <a:p>
            <a:r>
              <a:rPr lang="en-US" dirty="0" smtClean="0"/>
              <a:t>!                Ranging from 0. (no erosion) to 1. (all erosion)</a:t>
            </a:r>
          </a:p>
          <a:p>
            <a:r>
              <a:rPr lang="en-US" dirty="0" smtClean="0"/>
              <a:t> </a:t>
            </a:r>
            <a:r>
              <a:rPr lang="en-US" dirty="0" err="1" smtClean="0"/>
              <a:t>f_ero_frac</a:t>
            </a:r>
            <a:r>
              <a:rPr lang="en-US" dirty="0" smtClean="0"/>
              <a:t> == 0.0d0</a:t>
            </a:r>
          </a:p>
          <a:p>
            <a:endParaRPr lang="en-US" dirty="0" smtClean="0"/>
          </a:p>
          <a:p>
            <a:r>
              <a:rPr lang="en-US" dirty="0" smtClean="0"/>
              <a:t>!  </a:t>
            </a:r>
            <a:r>
              <a:rPr lang="en-US" dirty="0" err="1" smtClean="0"/>
              <a:t>f_ero_nbfrag</a:t>
            </a:r>
            <a:r>
              <a:rPr lang="en-US" dirty="0" smtClean="0"/>
              <a:t> : Number of fragments induced by shear erosion.   </a:t>
            </a:r>
          </a:p>
          <a:p>
            <a:r>
              <a:rPr lang="en-US" dirty="0" smtClean="0"/>
              <a:t> </a:t>
            </a:r>
            <a:r>
              <a:rPr lang="en-US" dirty="0" err="1" smtClean="0"/>
              <a:t>f_ero_nbfrag</a:t>
            </a:r>
            <a:r>
              <a:rPr lang="en-US" dirty="0" smtClean="0"/>
              <a:t> == 2.0d0</a:t>
            </a:r>
          </a:p>
          <a:p>
            <a:endParaRPr lang="en-US" dirty="0" smtClean="0"/>
          </a:p>
          <a:p>
            <a:r>
              <a:rPr lang="en-US" dirty="0" smtClean="0"/>
              <a:t>!  </a:t>
            </a:r>
            <a:r>
              <a:rPr lang="en-US" dirty="0" err="1" smtClean="0"/>
              <a:t>f_ero_iv</a:t>
            </a:r>
            <a:r>
              <a:rPr lang="en-US" dirty="0" smtClean="0"/>
              <a:t> : fragment size class (could be changed to a particle </a:t>
            </a:r>
          </a:p>
          <a:p>
            <a:r>
              <a:rPr lang="en-US" dirty="0" smtClean="0"/>
              <a:t>!             size or a particle distribution (INTEGER)</a:t>
            </a:r>
          </a:p>
          <a:p>
            <a:r>
              <a:rPr lang="en-US" dirty="0" smtClean="0"/>
              <a:t> </a:t>
            </a:r>
            <a:r>
              <a:rPr lang="en-US" dirty="0" err="1" smtClean="0"/>
              <a:t>f_ero_iv</a:t>
            </a:r>
            <a:r>
              <a:rPr lang="en-US" dirty="0" smtClean="0"/>
              <a:t> == 1</a:t>
            </a:r>
          </a:p>
          <a:p>
            <a:endParaRPr lang="en-US" dirty="0" smtClean="0"/>
          </a:p>
          <a:p>
            <a:r>
              <a:rPr lang="en-US" dirty="0" smtClean="0"/>
              <a:t>!  </a:t>
            </a:r>
            <a:r>
              <a:rPr lang="en-US" dirty="0" err="1" smtClean="0"/>
              <a:t>f_collfragparam</a:t>
            </a:r>
            <a:r>
              <a:rPr lang="en-US" dirty="0" smtClean="0"/>
              <a:t> : Fragmentation rate for collision-induced breakup</a:t>
            </a:r>
          </a:p>
          <a:p>
            <a:r>
              <a:rPr lang="en-US" dirty="0" smtClean="0"/>
              <a:t> </a:t>
            </a:r>
            <a:r>
              <a:rPr lang="en-US" dirty="0" err="1" smtClean="0"/>
              <a:t>f_collfragparam</a:t>
            </a:r>
            <a:r>
              <a:rPr lang="en-US" dirty="0" smtClean="0"/>
              <a:t> == 0.01d0</a:t>
            </a:r>
          </a:p>
          <a:p>
            <a:endParaRPr lang="en-US" dirty="0" smtClean="0"/>
          </a:p>
          <a:p>
            <a:r>
              <a:rPr lang="en-US" dirty="0" smtClean="0"/>
              <a:t>! </a:t>
            </a:r>
            <a:r>
              <a:rPr lang="en-US" dirty="0" err="1" smtClean="0"/>
              <a:t>f_clim</a:t>
            </a:r>
            <a:r>
              <a:rPr lang="en-US" dirty="0" smtClean="0"/>
              <a:t> : min concentration below which flocculation processes are not calculated</a:t>
            </a:r>
          </a:p>
          <a:p>
            <a:r>
              <a:rPr lang="en-US" dirty="0" smtClean="0"/>
              <a:t> </a:t>
            </a:r>
            <a:r>
              <a:rPr lang="en-US" dirty="0" err="1" smtClean="0"/>
              <a:t>f_clim</a:t>
            </a:r>
            <a:r>
              <a:rPr lang="en-US" dirty="0" smtClean="0"/>
              <a:t> == 0.001d0 </a:t>
            </a:r>
          </a:p>
          <a:p>
            <a:endParaRPr lang="en-US" dirty="0" smtClean="0"/>
          </a:p>
          <a:p>
            <a:r>
              <a:rPr lang="en-US" dirty="0" smtClean="0"/>
              <a:t>! </a:t>
            </a:r>
            <a:r>
              <a:rPr lang="en-US" dirty="0" err="1" smtClean="0"/>
              <a:t>l_testcase</a:t>
            </a:r>
            <a:r>
              <a:rPr lang="en-US" dirty="0" smtClean="0"/>
              <a:t> - if .TRUE. sets G(t) to values from </a:t>
            </a:r>
            <a:r>
              <a:rPr lang="en-US" dirty="0" err="1" smtClean="0"/>
              <a:t>Verney</a:t>
            </a:r>
            <a:r>
              <a:rPr lang="en-US" dirty="0" smtClean="0"/>
              <a:t> et al., 2011 lab experiment</a:t>
            </a:r>
          </a:p>
          <a:p>
            <a:r>
              <a:rPr lang="en-US" dirty="0" smtClean="0"/>
              <a:t> </a:t>
            </a:r>
            <a:r>
              <a:rPr lang="en-US" dirty="0" err="1" smtClean="0"/>
              <a:t>l_testcase</a:t>
            </a:r>
            <a:r>
              <a:rPr lang="en-US" dirty="0" smtClean="0"/>
              <a:t> == F</a:t>
            </a:r>
          </a:p>
          <a:p>
            <a:endParaRPr lang="en-US" dirty="0"/>
          </a:p>
        </p:txBody>
      </p:sp>
      <p:sp>
        <p:nvSpPr>
          <p:cNvPr id="4" name="Slide Number Placeholder 3"/>
          <p:cNvSpPr>
            <a:spLocks noGrp="1"/>
          </p:cNvSpPr>
          <p:nvPr>
            <p:ph type="sldNum" sz="quarter" idx="10"/>
          </p:nvPr>
        </p:nvSpPr>
        <p:spPr/>
        <p:txBody>
          <a:bodyPr/>
          <a:lstStyle/>
          <a:p>
            <a:fld id="{B18DEE3D-52F6-4243-9849-B3A024165A37}"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921087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D22CC2-6CFF-4CCA-98CE-6C7F595CEE7E}" type="slidenum">
              <a:rPr lang="en-US" smtClean="0"/>
              <a:t>43</a:t>
            </a:fld>
            <a:endParaRPr lang="en-US"/>
          </a:p>
        </p:txBody>
      </p:sp>
    </p:spTree>
    <p:extLst>
      <p:ext uri="{BB962C8B-B14F-4D97-AF65-F5344CB8AC3E}">
        <p14:creationId xmlns:p14="http://schemas.microsoft.com/office/powerpoint/2010/main" val="190123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FA5989-E21E-4551-B5C8-E46FAECF48DE}" type="slidenum">
              <a:rPr lang="en-US"/>
              <a:pPr/>
              <a:t>51</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8CF76F-3624-164C-AD38-5F3C31FFB097}" type="slidenum">
              <a:rPr lang="en-US" smtClean="0"/>
              <a:t>68</a:t>
            </a:fld>
            <a:endParaRPr lang="en-US"/>
          </a:p>
        </p:txBody>
      </p:sp>
    </p:spTree>
    <p:extLst>
      <p:ext uri="{BB962C8B-B14F-4D97-AF65-F5344CB8AC3E}">
        <p14:creationId xmlns:p14="http://schemas.microsoft.com/office/powerpoint/2010/main" val="1644744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C9870D-F3F3-44DE-8322-55AF640B1EA5}" type="slidenum">
              <a:rPr lang="en-US"/>
              <a:pPr/>
              <a:t>4</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n-US"/>
              <a:t>Oversimplification…erosion is actually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Warner</a:t>
            </a:r>
            <a:r>
              <a:rPr lang="en-US" baseline="0" dirty="0" smtClean="0"/>
              <a:t> et al (2008) studied the hydrodynamic response of Mass Bay under certain storm conditions. The</a:t>
            </a:r>
            <a:r>
              <a:rPr lang="en-US" sz="1200" kern="1200" dirty="0" smtClean="0">
                <a:solidFill>
                  <a:schemeClr val="tx1"/>
                </a:solidFill>
                <a:effectLst/>
                <a:latin typeface="+mn-lt"/>
                <a:ea typeface="+mn-ea"/>
                <a:cs typeface="+mn-cs"/>
              </a:rPr>
              <a:t> spatially uniform bed of mixed sediments was exposed to a series of Northeasters and evolved to a pattern similar to the observed sediment distribution. </a:t>
            </a:r>
            <a:endParaRPr lang="en-US" dirty="0" smtClean="0"/>
          </a:p>
          <a:p>
            <a:endParaRPr lang="en-US" dirty="0"/>
          </a:p>
        </p:txBody>
      </p:sp>
      <p:sp>
        <p:nvSpPr>
          <p:cNvPr id="4" name="Slide Number Placeholder 3"/>
          <p:cNvSpPr>
            <a:spLocks noGrp="1"/>
          </p:cNvSpPr>
          <p:nvPr>
            <p:ph type="sldNum" sz="quarter" idx="10"/>
          </p:nvPr>
        </p:nvSpPr>
        <p:spPr/>
        <p:txBody>
          <a:bodyPr/>
          <a:lstStyle/>
          <a:p>
            <a:fld id="{46589453-8E16-9B4F-BE12-8051D5897ABE}" type="slidenum">
              <a:rPr lang="en-US" smtClean="0"/>
              <a:t>13</a:t>
            </a:fld>
            <a:endParaRPr lang="en-US"/>
          </a:p>
        </p:txBody>
      </p:sp>
    </p:spTree>
    <p:extLst>
      <p:ext uri="{BB962C8B-B14F-4D97-AF65-F5344CB8AC3E}">
        <p14:creationId xmlns:p14="http://schemas.microsoft.com/office/powerpoint/2010/main" val="2895159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Grifoll</a:t>
            </a:r>
            <a:r>
              <a:rPr lang="en-US" baseline="0" dirty="0" smtClean="0"/>
              <a:t> et al (2014) explored the fate of sediment from a episodic discharge river in the Mediterranean. First, the fine sediment was deposited in ephemeral layers that subsequently got reworked by wave action and transported along-shelf.</a:t>
            </a:r>
            <a:endParaRPr lang="en-US" dirty="0"/>
          </a:p>
        </p:txBody>
      </p:sp>
      <p:sp>
        <p:nvSpPr>
          <p:cNvPr id="4" name="Slide Number Placeholder 3"/>
          <p:cNvSpPr>
            <a:spLocks noGrp="1"/>
          </p:cNvSpPr>
          <p:nvPr>
            <p:ph type="sldNum" sz="quarter" idx="10"/>
          </p:nvPr>
        </p:nvSpPr>
        <p:spPr/>
        <p:txBody>
          <a:bodyPr/>
          <a:lstStyle/>
          <a:p>
            <a:fld id="{46589453-8E16-9B4F-BE12-8051D5897ABE}" type="slidenum">
              <a:rPr lang="en-US" smtClean="0"/>
              <a:t>14</a:t>
            </a:fld>
            <a:endParaRPr lang="en-US"/>
          </a:p>
        </p:txBody>
      </p:sp>
    </p:spTree>
    <p:extLst>
      <p:ext uri="{BB962C8B-B14F-4D97-AF65-F5344CB8AC3E}">
        <p14:creationId xmlns:p14="http://schemas.microsoft.com/office/powerpoint/2010/main" val="289515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029F58-52CE-41E9-B5EF-498122EB585A}" type="slidenum">
              <a:rPr lang="en-US"/>
              <a:pPr/>
              <a:t>16</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a:t>We developed a cohesive sediment bed model for CSTSM that basically depends on a reference profile of critical shear stress that extends into the bed sediment. Typically, the critical shear stress (magnitude of bottom stress required to erode material) increases with depth into the bed…that is, as you erode material, the underlying material is harder to erode. Eventually, the critical shear stress is as big as the applied bottom stress (caused by waves and currents) and no more material can be eroded. Eventually, however, biological, physical, and geochemical processes soften up the surface material (some people call it “swelling”) and the truncated, higher critical stress profile gradually “relaxes” back to the initial reference condition. We don’t know how fast this happens…so we are conducting erosion-chamber experiments at Palos Verdes. Bottom picture is using </a:t>
            </a:r>
            <a:r>
              <a:rPr lang="en-US" dirty="0" err="1"/>
              <a:t>Bothner’s</a:t>
            </a:r>
            <a:r>
              <a:rPr lang="en-US" dirty="0"/>
              <a:t> hydraulically damped corer at PV to get cores with undisturbed tops. Upper picture is Pat </a:t>
            </a:r>
            <a:r>
              <a:rPr lang="en-US" dirty="0" err="1"/>
              <a:t>Wiberg’s</a:t>
            </a:r>
            <a:r>
              <a:rPr lang="en-US" dirty="0"/>
              <a:t> “Gust chamber” for applying stress to top of core and measuring amount of material eroded.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247816-A335-48B6-91DE-35A1DDF02BAB}" type="slidenum">
              <a:rPr lang="en-US"/>
              <a:pPr/>
              <a:t>17</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2 studies characterized the erosion of the predominantly cohesive sediment in the Gulf of Maine during several months and the subsequent redistribution of sediment. The goal was to study the potential for changing the distribution of HAB cyst-containing sediment.</a:t>
            </a:r>
            <a:endParaRPr lang="en-US" dirty="0"/>
          </a:p>
        </p:txBody>
      </p:sp>
      <p:sp>
        <p:nvSpPr>
          <p:cNvPr id="4" name="Slide Number Placeholder 3"/>
          <p:cNvSpPr>
            <a:spLocks noGrp="1"/>
          </p:cNvSpPr>
          <p:nvPr>
            <p:ph type="sldNum" sz="quarter" idx="10"/>
          </p:nvPr>
        </p:nvSpPr>
        <p:spPr/>
        <p:txBody>
          <a:bodyPr/>
          <a:lstStyle/>
          <a:p>
            <a:fld id="{46589453-8E16-9B4F-BE12-8051D5897ABE}" type="slidenum">
              <a:rPr lang="en-US" smtClean="0"/>
              <a:t>20</a:t>
            </a:fld>
            <a:endParaRPr lang="en-US"/>
          </a:p>
        </p:txBody>
      </p:sp>
    </p:spTree>
    <p:extLst>
      <p:ext uri="{BB962C8B-B14F-4D97-AF65-F5344CB8AC3E}">
        <p14:creationId xmlns:p14="http://schemas.microsoft.com/office/powerpoint/2010/main" val="2895159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52579-D4D7-3D43-BF69-8F0DBAD3FC28}" type="slidenum">
              <a:rPr lang="en-US"/>
              <a:pPr/>
              <a:t>22</a:t>
            </a:fld>
            <a:endParaRPr lang="en-US"/>
          </a:p>
        </p:txBody>
      </p:sp>
      <p:sp>
        <p:nvSpPr>
          <p:cNvPr id="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06BC50-6264-994C-B7CC-584F144A5869}" type="slidenum">
              <a:rPr lang="en-US"/>
              <a:pPr/>
              <a:t>23</a:t>
            </a:fld>
            <a:endParaRPr lang="en-US"/>
          </a:p>
        </p:txBody>
      </p:sp>
      <p:sp>
        <p:nvSpPr>
          <p:cNvPr id="12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E41C88-0CB2-8141-80CB-B9CCB2CE4052}" type="datetime1">
              <a:rPr lang="en-US" smtClean="0"/>
              <a:t>2/14/19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7BB26E-2232-F74A-BCA6-9903D9BFFBB8}" type="slidenum">
              <a:rPr lang="en-US" smtClean="0"/>
              <a:t>‹#›</a:t>
            </a:fld>
            <a:endParaRPr lang="en-US"/>
          </a:p>
        </p:txBody>
      </p:sp>
    </p:spTree>
    <p:extLst>
      <p:ext uri="{BB962C8B-B14F-4D97-AF65-F5344CB8AC3E}">
        <p14:creationId xmlns:p14="http://schemas.microsoft.com/office/powerpoint/2010/main" val="384804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F9772-7C76-3A4B-BE14-E84F5821A9DE}" type="datetime1">
              <a:rPr lang="en-US" smtClean="0"/>
              <a:t>2/14/19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7BB26E-2232-F74A-BCA6-9903D9BFFBB8}" type="slidenum">
              <a:rPr lang="en-US" smtClean="0"/>
              <a:t>‹#›</a:t>
            </a:fld>
            <a:endParaRPr lang="en-US"/>
          </a:p>
        </p:txBody>
      </p:sp>
    </p:spTree>
    <p:extLst>
      <p:ext uri="{BB962C8B-B14F-4D97-AF65-F5344CB8AC3E}">
        <p14:creationId xmlns:p14="http://schemas.microsoft.com/office/powerpoint/2010/main" val="1350331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ECC3FA-8BA9-794F-AC3E-F25FFCCAD672}" type="datetime1">
              <a:rPr lang="en-US" smtClean="0"/>
              <a:t>2/14/19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7BB26E-2232-F74A-BCA6-9903D9BFFBB8}" type="slidenum">
              <a:rPr lang="en-US" smtClean="0"/>
              <a:t>‹#›</a:t>
            </a:fld>
            <a:endParaRPr lang="en-US"/>
          </a:p>
        </p:txBody>
      </p:sp>
    </p:spTree>
    <p:extLst>
      <p:ext uri="{BB962C8B-B14F-4D97-AF65-F5344CB8AC3E}">
        <p14:creationId xmlns:p14="http://schemas.microsoft.com/office/powerpoint/2010/main" val="312756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BF1FDA32-3B7B-1342-860B-E2FCA50570B5}" type="datetime1">
              <a:rPr lang="en-US" smtClean="0"/>
              <a:t>2/14/19</a:t>
            </a:fld>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D451C49-B6A4-4A5A-87BB-2014A66275B8}" type="slidenum">
              <a:rPr lang="en-US"/>
              <a:pPr/>
              <a:t>‹#›</a:t>
            </a:fld>
            <a:endParaRPr lang="en-US"/>
          </a:p>
        </p:txBody>
      </p:sp>
    </p:spTree>
    <p:extLst>
      <p:ext uri="{BB962C8B-B14F-4D97-AF65-F5344CB8AC3E}">
        <p14:creationId xmlns:p14="http://schemas.microsoft.com/office/powerpoint/2010/main" val="624241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C99647E-DDD8-A746-8550-B871CF120329}" type="datetime1">
              <a:rPr lang="en-US" smtClean="0"/>
              <a:t>2/14/19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F17B27-812E-45C6-B240-56DBEF55FFD9}" type="slidenum">
              <a:rPr lang="en-US"/>
              <a:pPr>
                <a:defRPr/>
              </a:pPr>
              <a:t>‹#›</a:t>
            </a:fld>
            <a:endParaRPr lang="en-US"/>
          </a:p>
        </p:txBody>
      </p:sp>
    </p:spTree>
    <p:extLst>
      <p:ext uri="{BB962C8B-B14F-4D97-AF65-F5344CB8AC3E}">
        <p14:creationId xmlns:p14="http://schemas.microsoft.com/office/powerpoint/2010/main" val="3584938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881B42-F2DA-764C-8F11-8F5C046D64B7}" type="datetime1">
              <a:rPr lang="en-US" smtClean="0"/>
              <a:t>2/14/19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7BB26E-2232-F74A-BCA6-9903D9BFFBB8}" type="slidenum">
              <a:rPr lang="en-US" smtClean="0"/>
              <a:t>‹#›</a:t>
            </a:fld>
            <a:endParaRPr lang="en-US"/>
          </a:p>
        </p:txBody>
      </p:sp>
    </p:spTree>
    <p:extLst>
      <p:ext uri="{BB962C8B-B14F-4D97-AF65-F5344CB8AC3E}">
        <p14:creationId xmlns:p14="http://schemas.microsoft.com/office/powerpoint/2010/main" val="411124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21F109-587E-CB46-B52D-E06F9F9FDD05}" type="datetime1">
              <a:rPr lang="en-US" smtClean="0"/>
              <a:t>2/14/19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7BB26E-2232-F74A-BCA6-9903D9BFFBB8}" type="slidenum">
              <a:rPr lang="en-US" smtClean="0"/>
              <a:t>‹#›</a:t>
            </a:fld>
            <a:endParaRPr lang="en-US"/>
          </a:p>
        </p:txBody>
      </p:sp>
    </p:spTree>
    <p:extLst>
      <p:ext uri="{BB962C8B-B14F-4D97-AF65-F5344CB8AC3E}">
        <p14:creationId xmlns:p14="http://schemas.microsoft.com/office/powerpoint/2010/main" val="2337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15F7A7-9ED0-B74F-856E-BB14F0FF6076}" type="datetime1">
              <a:rPr lang="en-US" smtClean="0"/>
              <a:t>2/14/19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7BB26E-2232-F74A-BCA6-9903D9BFFBB8}" type="slidenum">
              <a:rPr lang="en-US" smtClean="0"/>
              <a:t>‹#›</a:t>
            </a:fld>
            <a:endParaRPr lang="en-US"/>
          </a:p>
        </p:txBody>
      </p:sp>
    </p:spTree>
    <p:extLst>
      <p:ext uri="{BB962C8B-B14F-4D97-AF65-F5344CB8AC3E}">
        <p14:creationId xmlns:p14="http://schemas.microsoft.com/office/powerpoint/2010/main" val="424595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ADBC18-68CF-FE4B-AE98-310B693C63B1}" type="datetime1">
              <a:rPr lang="en-US" smtClean="0"/>
              <a:t>2/14/19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7BB26E-2232-F74A-BCA6-9903D9BFFBB8}" type="slidenum">
              <a:rPr lang="en-US" smtClean="0"/>
              <a:t>‹#›</a:t>
            </a:fld>
            <a:endParaRPr lang="en-US"/>
          </a:p>
        </p:txBody>
      </p:sp>
    </p:spTree>
    <p:extLst>
      <p:ext uri="{BB962C8B-B14F-4D97-AF65-F5344CB8AC3E}">
        <p14:creationId xmlns:p14="http://schemas.microsoft.com/office/powerpoint/2010/main" val="1091729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47B6B4-DF89-F44E-8AA6-7CDD1AABF182}" type="datetime1">
              <a:rPr lang="en-US" smtClean="0"/>
              <a:t>2/14/19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7BB26E-2232-F74A-BCA6-9903D9BFFBB8}" type="slidenum">
              <a:rPr lang="en-US" smtClean="0"/>
              <a:t>‹#›</a:t>
            </a:fld>
            <a:endParaRPr lang="en-US"/>
          </a:p>
        </p:txBody>
      </p:sp>
    </p:spTree>
    <p:extLst>
      <p:ext uri="{BB962C8B-B14F-4D97-AF65-F5344CB8AC3E}">
        <p14:creationId xmlns:p14="http://schemas.microsoft.com/office/powerpoint/2010/main" val="3503058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D7FB5-029C-8A40-AB24-5766092C9811}" type="datetime1">
              <a:rPr lang="en-US" smtClean="0"/>
              <a:t>2/14/19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7BB26E-2232-F74A-BCA6-9903D9BFFBB8}" type="slidenum">
              <a:rPr lang="en-US" smtClean="0"/>
              <a:t>‹#›</a:t>
            </a:fld>
            <a:endParaRPr lang="en-US"/>
          </a:p>
        </p:txBody>
      </p:sp>
    </p:spTree>
    <p:extLst>
      <p:ext uri="{BB962C8B-B14F-4D97-AF65-F5344CB8AC3E}">
        <p14:creationId xmlns:p14="http://schemas.microsoft.com/office/powerpoint/2010/main" val="2737163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F461E5-9806-304E-84E7-6719A9216A38}" type="datetime1">
              <a:rPr lang="en-US" smtClean="0"/>
              <a:t>2/14/19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7BB26E-2232-F74A-BCA6-9903D9BFFBB8}" type="slidenum">
              <a:rPr lang="en-US" smtClean="0"/>
              <a:t>‹#›</a:t>
            </a:fld>
            <a:endParaRPr lang="en-US"/>
          </a:p>
        </p:txBody>
      </p:sp>
    </p:spTree>
    <p:extLst>
      <p:ext uri="{BB962C8B-B14F-4D97-AF65-F5344CB8AC3E}">
        <p14:creationId xmlns:p14="http://schemas.microsoft.com/office/powerpoint/2010/main" val="3469546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37B8F9-0B95-BE4D-BBB7-EB626D8EF965}" type="datetime1">
              <a:rPr lang="en-US" smtClean="0"/>
              <a:t>2/14/19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7BB26E-2232-F74A-BCA6-9903D9BFFBB8}" type="slidenum">
              <a:rPr lang="en-US" smtClean="0"/>
              <a:t>‹#›</a:t>
            </a:fld>
            <a:endParaRPr lang="en-US"/>
          </a:p>
        </p:txBody>
      </p:sp>
    </p:spTree>
    <p:extLst>
      <p:ext uri="{BB962C8B-B14F-4D97-AF65-F5344CB8AC3E}">
        <p14:creationId xmlns:p14="http://schemas.microsoft.com/office/powerpoint/2010/main" val="33080874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955EC-C34B-7840-9EC0-7248C2EF8443}" type="datetime1">
              <a:rPr lang="en-US" smtClean="0"/>
              <a:t>2/14/19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BB26E-2232-F74A-BCA6-9903D9BFFBB8}" type="slidenum">
              <a:rPr lang="en-US" smtClean="0"/>
              <a:t>‹#›</a:t>
            </a:fld>
            <a:endParaRPr lang="en-US"/>
          </a:p>
        </p:txBody>
      </p:sp>
    </p:spTree>
    <p:extLst>
      <p:ext uri="{BB962C8B-B14F-4D97-AF65-F5344CB8AC3E}">
        <p14:creationId xmlns:p14="http://schemas.microsoft.com/office/powerpoint/2010/main" val="1625518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4.png"/><Relationship Id="rId6" Type="http://schemas.openxmlformats.org/officeDocument/2006/relationships/image" Target="../media/image34.png"/><Relationship Id="rId7" Type="http://schemas.openxmlformats.org/officeDocument/2006/relationships/oleObject" Target="../embeddings/oleObject14.bin"/><Relationship Id="rId8" Type="http://schemas.openxmlformats.org/officeDocument/2006/relationships/image" Target="../media/image30.wmf"/><Relationship Id="rId9" Type="http://schemas.openxmlformats.org/officeDocument/2006/relationships/oleObject" Target="../embeddings/oleObject15.bin"/><Relationship Id="rId10" Type="http://schemas.openxmlformats.org/officeDocument/2006/relationships/image" Target="../media/image31.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38.wmf"/><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4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emf"/><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emf"/><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50.wmf"/><Relationship Id="rId4" Type="http://schemas.openxmlformats.org/officeDocument/2006/relationships/image" Target="../media/image51.pn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wmf"/><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gif"/><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8.wm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6.bin"/><Relationship Id="rId5" Type="http://schemas.openxmlformats.org/officeDocument/2006/relationships/image" Target="../media/image59.wmf"/><Relationship Id="rId6" Type="http://schemas.openxmlformats.org/officeDocument/2006/relationships/image" Target="../media/image60.png"/><Relationship Id="rId7" Type="http://schemas.openxmlformats.org/officeDocument/2006/relationships/image" Target="../media/image4.png"/><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61.emf"/></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21.bin"/><Relationship Id="rId12" Type="http://schemas.openxmlformats.org/officeDocument/2006/relationships/image" Target="../media/image15.emf"/><Relationship Id="rId13" Type="http://schemas.openxmlformats.org/officeDocument/2006/relationships/oleObject" Target="../embeddings/oleObject22.bin"/><Relationship Id="rId14" Type="http://schemas.openxmlformats.org/officeDocument/2006/relationships/image" Target="../media/image16.emf"/><Relationship Id="rId15" Type="http://schemas.openxmlformats.org/officeDocument/2006/relationships/image" Target="../media/image4.png"/><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oleObject" Target="../embeddings/oleObject17.bin"/><Relationship Id="rId4" Type="http://schemas.openxmlformats.org/officeDocument/2006/relationships/image" Target="../media/image11.wmf"/><Relationship Id="rId5" Type="http://schemas.openxmlformats.org/officeDocument/2006/relationships/oleObject" Target="../embeddings/oleObject18.bin"/><Relationship Id="rId6" Type="http://schemas.openxmlformats.org/officeDocument/2006/relationships/image" Target="../media/image12.emf"/><Relationship Id="rId7" Type="http://schemas.openxmlformats.org/officeDocument/2006/relationships/oleObject" Target="../embeddings/oleObject19.bin"/><Relationship Id="rId8" Type="http://schemas.openxmlformats.org/officeDocument/2006/relationships/image" Target="../media/image13.emf"/><Relationship Id="rId9" Type="http://schemas.openxmlformats.org/officeDocument/2006/relationships/oleObject" Target="../embeddings/oleObject20.bin"/><Relationship Id="rId10" Type="http://schemas.openxmlformats.org/officeDocument/2006/relationships/image" Target="../media/image14.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gif"/><Relationship Id="rId3"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4.png"/><Relationship Id="rId5" Type="http://schemas.openxmlformats.org/officeDocument/2006/relationships/image" Target="../media/image64.emf"/><Relationship Id="rId6" Type="http://schemas.openxmlformats.org/officeDocument/2006/relationships/image" Target="../media/image65.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6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70.wmf"/><Relationship Id="rId5" Type="http://schemas.openxmlformats.org/officeDocument/2006/relationships/image" Target="../media/image4.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1.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1" Type="http://schemas.openxmlformats.org/officeDocument/2006/relationships/image" Target="../media/image8.wmf"/><Relationship Id="rId12" Type="http://schemas.openxmlformats.org/officeDocument/2006/relationships/image" Target="../media/image10.png"/><Relationship Id="rId13" Type="http://schemas.openxmlformats.org/officeDocument/2006/relationships/oleObject" Target="../embeddings/oleObject5.bin"/><Relationship Id="rId14" Type="http://schemas.openxmlformats.org/officeDocument/2006/relationships/image" Target="../media/image9.wmf"/><Relationship Id="rId15"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5.wmf"/><Relationship Id="rId6" Type="http://schemas.openxmlformats.org/officeDocument/2006/relationships/oleObject" Target="../embeddings/oleObject2.bin"/><Relationship Id="rId7" Type="http://schemas.openxmlformats.org/officeDocument/2006/relationships/image" Target="../media/image6.wmf"/><Relationship Id="rId8" Type="http://schemas.openxmlformats.org/officeDocument/2006/relationships/oleObject" Target="../embeddings/oleObject3.bin"/><Relationship Id="rId9" Type="http://schemas.openxmlformats.org/officeDocument/2006/relationships/image" Target="../media/image7.wmf"/><Relationship Id="rId10"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emf"/><Relationship Id="rId3"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emf"/><Relationship Id="rId3"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emf"/></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 Id="rId3"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7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1" Type="http://schemas.openxmlformats.org/officeDocument/2006/relationships/oleObject" Target="../embeddings/oleObject10.bin"/><Relationship Id="rId12" Type="http://schemas.openxmlformats.org/officeDocument/2006/relationships/image" Target="../media/image15.emf"/><Relationship Id="rId13" Type="http://schemas.openxmlformats.org/officeDocument/2006/relationships/image" Target="../media/image17.png"/><Relationship Id="rId14" Type="http://schemas.openxmlformats.org/officeDocument/2006/relationships/oleObject" Target="../embeddings/oleObject11.bin"/><Relationship Id="rId15" Type="http://schemas.openxmlformats.org/officeDocument/2006/relationships/image" Target="../media/image16.emf"/><Relationship Id="rId16"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6.bin"/><Relationship Id="rId4" Type="http://schemas.openxmlformats.org/officeDocument/2006/relationships/image" Target="../media/image11.wmf"/><Relationship Id="rId5" Type="http://schemas.openxmlformats.org/officeDocument/2006/relationships/oleObject" Target="../embeddings/oleObject7.bin"/><Relationship Id="rId6" Type="http://schemas.openxmlformats.org/officeDocument/2006/relationships/image" Target="../media/image12.emf"/><Relationship Id="rId7" Type="http://schemas.openxmlformats.org/officeDocument/2006/relationships/oleObject" Target="../embeddings/oleObject8.bin"/><Relationship Id="rId8" Type="http://schemas.openxmlformats.org/officeDocument/2006/relationships/image" Target="../media/image13.emf"/><Relationship Id="rId9" Type="http://schemas.openxmlformats.org/officeDocument/2006/relationships/oleObject" Target="../embeddings/oleObject9.bin"/><Relationship Id="rId10" Type="http://schemas.openxmlformats.org/officeDocument/2006/relationships/image" Target="../media/image14.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gif"/><Relationship Id="rId3"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8.wmf"/><Relationship Id="rId5" Type="http://schemas.openxmlformats.org/officeDocument/2006/relationships/oleObject" Target="../embeddings/oleObject13.bin"/><Relationship Id="rId6" Type="http://schemas.openxmlformats.org/officeDocument/2006/relationships/image" Target="../media/image19.wmf"/><Relationship Id="rId7" Type="http://schemas.openxmlformats.org/officeDocument/2006/relationships/image" Target="../media/image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github.com/csherwood-usgs/floc_proc/blob/master/floc_proc.m" TargetMode="External"/><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457200" y="919163"/>
            <a:ext cx="8229600" cy="1841905"/>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Sediment Transport in COAWST</a:t>
            </a:r>
          </a:p>
          <a:p>
            <a:r>
              <a:rPr lang="en-US" dirty="0" smtClean="0"/>
              <a:t/>
            </a:r>
            <a:br>
              <a:rPr lang="en-US" dirty="0" smtClean="0"/>
            </a:br>
            <a:r>
              <a:rPr lang="en-US" sz="3100" i="1" dirty="0" smtClean="0"/>
              <a:t>Alfredo </a:t>
            </a:r>
            <a:r>
              <a:rPr lang="en-US" sz="3100" i="1" dirty="0" smtClean="0"/>
              <a:t>Aretxabaleta</a:t>
            </a:r>
            <a:br>
              <a:rPr lang="en-US" sz="3100" i="1" dirty="0" smtClean="0"/>
            </a:br>
            <a:r>
              <a:rPr lang="en-US" sz="3100" i="1" dirty="0" smtClean="0"/>
              <a:t>USGS Woods Hole, </a:t>
            </a:r>
            <a:r>
              <a:rPr lang="en-US" sz="3100" i="1" dirty="0" smtClean="0"/>
              <a:t>February 2019</a:t>
            </a:r>
            <a:endParaRPr lang="en-US" sz="3600" i="1"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62200" y="3048884"/>
            <a:ext cx="4572000" cy="3565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165100"/>
            <a:ext cx="2038350" cy="754063"/>
          </a:xfrm>
          <a:prstGeom prst="rect">
            <a:avLst/>
          </a:prstGeom>
          <a:noFill/>
          <a:ln w="9525" algn="ctr">
            <a:noFill/>
            <a:miter lim="800000"/>
            <a:headEnd/>
            <a:tailEnd/>
          </a:ln>
          <a:effectLst/>
        </p:spPr>
      </p:pic>
      <p:sp>
        <p:nvSpPr>
          <p:cNvPr id="2" name="Slide Number Placeholder 1"/>
          <p:cNvSpPr>
            <a:spLocks noGrp="1"/>
          </p:cNvSpPr>
          <p:nvPr>
            <p:ph type="sldNum" sz="quarter" idx="12"/>
          </p:nvPr>
        </p:nvSpPr>
        <p:spPr/>
        <p:txBody>
          <a:bodyPr/>
          <a:lstStyle/>
          <a:p>
            <a:fld id="{177BB26E-2232-F74A-BCA6-9903D9BFFBB8}" type="slidenum">
              <a:rPr lang="en-US" smtClean="0"/>
              <a:t>1</a:t>
            </a:fld>
            <a:endParaRPr lang="en-US"/>
          </a:p>
        </p:txBody>
      </p:sp>
    </p:spTree>
    <p:extLst>
      <p:ext uri="{BB962C8B-B14F-4D97-AF65-F5344CB8AC3E}">
        <p14:creationId xmlns:p14="http://schemas.microsoft.com/office/powerpoint/2010/main" val="31175853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91795"/>
            <a:ext cx="2956560" cy="1143000"/>
          </a:xfrm>
        </p:spPr>
        <p:txBody>
          <a:bodyPr>
            <a:normAutofit fontScale="90000"/>
          </a:bodyPr>
          <a:lstStyle/>
          <a:p>
            <a:r>
              <a:rPr lang="en-US" sz="3600" dirty="0" smtClean="0"/>
              <a:t>COAWST/</a:t>
            </a:r>
            <a:r>
              <a:rPr lang="en-US" sz="3600" dirty="0" smtClean="0"/>
              <a:t>CSTMS Sediment </a:t>
            </a:r>
            <a:endParaRPr lang="en-US" sz="2200" dirty="0"/>
          </a:p>
        </p:txBody>
      </p:sp>
      <p:sp>
        <p:nvSpPr>
          <p:cNvPr id="5" name="Content Placeholder 4"/>
          <p:cNvSpPr>
            <a:spLocks noGrp="1"/>
          </p:cNvSpPr>
          <p:nvPr>
            <p:ph idx="1"/>
          </p:nvPr>
        </p:nvSpPr>
        <p:spPr>
          <a:xfrm>
            <a:off x="0" y="1234795"/>
            <a:ext cx="3352800" cy="4666997"/>
          </a:xfrm>
        </p:spPr>
        <p:txBody>
          <a:bodyPr>
            <a:noAutofit/>
          </a:bodyPr>
          <a:lstStyle/>
          <a:p>
            <a:pPr>
              <a:buFontTx/>
              <a:buChar char="-"/>
            </a:pPr>
            <a:r>
              <a:rPr lang="en-US" sz="2400" dirty="0" err="1" smtClean="0">
                <a:solidFill>
                  <a:schemeClr val="accent2">
                    <a:lumMod val="75000"/>
                  </a:schemeClr>
                </a:solidFill>
              </a:rPr>
              <a:t>Flocs</a:t>
            </a:r>
            <a:endParaRPr lang="en-US" sz="2400" dirty="0" smtClean="0">
              <a:solidFill>
                <a:schemeClr val="accent2">
                  <a:lumMod val="75000"/>
                </a:schemeClr>
              </a:solidFill>
            </a:endParaRPr>
          </a:p>
          <a:p>
            <a:pPr>
              <a:buFontTx/>
              <a:buChar char="-"/>
            </a:pPr>
            <a:r>
              <a:rPr lang="en-US" sz="2400" dirty="0" smtClean="0">
                <a:solidFill>
                  <a:schemeClr val="accent2">
                    <a:lumMod val="75000"/>
                  </a:schemeClr>
                </a:solidFill>
              </a:rPr>
              <a:t>Cohesive/mixed bed</a:t>
            </a:r>
          </a:p>
          <a:p>
            <a:pPr>
              <a:buFontTx/>
              <a:buChar char="-"/>
            </a:pPr>
            <a:r>
              <a:rPr lang="en-US" sz="2400" dirty="0" err="1" smtClean="0">
                <a:solidFill>
                  <a:schemeClr val="accent2">
                    <a:lumMod val="75000"/>
                  </a:schemeClr>
                </a:solidFill>
              </a:rPr>
              <a:t>Biodiffusion</a:t>
            </a:r>
            <a:endParaRPr lang="en-US" sz="2400" dirty="0" smtClean="0">
              <a:solidFill>
                <a:schemeClr val="accent2">
                  <a:lumMod val="75000"/>
                </a:schemeClr>
              </a:solidFill>
            </a:endParaRPr>
          </a:p>
          <a:p>
            <a:pPr>
              <a:buFontTx/>
              <a:buChar char="-"/>
            </a:pPr>
            <a:r>
              <a:rPr lang="en-US" sz="2400" dirty="0" smtClean="0">
                <a:solidFill>
                  <a:schemeClr val="accent2">
                    <a:lumMod val="75000"/>
                  </a:schemeClr>
                </a:solidFill>
              </a:rPr>
              <a:t>Stratigraphy</a:t>
            </a:r>
          </a:p>
          <a:p>
            <a:pPr>
              <a:buFontTx/>
              <a:buChar char="-"/>
            </a:pPr>
            <a:endParaRPr lang="en-US" sz="2400" dirty="0" smtClean="0">
              <a:solidFill>
                <a:schemeClr val="accent2">
                  <a:lumMod val="75000"/>
                </a:schemeClr>
              </a:solidFill>
            </a:endParaRPr>
          </a:p>
          <a:p>
            <a:pPr>
              <a:buFontTx/>
              <a:buChar char="-"/>
            </a:pPr>
            <a:r>
              <a:rPr lang="en-US" sz="2400" dirty="0" smtClean="0">
                <a:solidFill>
                  <a:schemeClr val="accent2">
                    <a:lumMod val="75000"/>
                  </a:schemeClr>
                </a:solidFill>
              </a:rPr>
              <a:t>Biogeochemistry </a:t>
            </a:r>
            <a:r>
              <a:rPr lang="en-US" sz="2400" dirty="0" smtClean="0"/>
              <a:t>   Julia Moriarty, </a:t>
            </a:r>
            <a:r>
              <a:rPr lang="en-US" sz="2400" i="1" dirty="0" smtClean="0">
                <a:solidFill>
                  <a:schemeClr val="accent1">
                    <a:lumMod val="50000"/>
                  </a:schemeClr>
                </a:solidFill>
              </a:rPr>
              <a:t>Courtney </a:t>
            </a:r>
            <a:r>
              <a:rPr lang="en-US" sz="2400" i="1" dirty="0" smtClean="0">
                <a:solidFill>
                  <a:schemeClr val="accent1">
                    <a:lumMod val="50000"/>
                  </a:schemeClr>
                </a:solidFill>
              </a:rPr>
              <a:t>Harris and collaborators</a:t>
            </a:r>
            <a:endParaRPr lang="en-US" sz="2400" i="1" dirty="0">
              <a:solidFill>
                <a:schemeClr val="accent1">
                  <a:lumMod val="50000"/>
                </a:schemeClr>
              </a:solidFill>
            </a:endParaRPr>
          </a:p>
        </p:txBody>
      </p:sp>
      <p:sp>
        <p:nvSpPr>
          <p:cNvPr id="2" name="TextBox 1"/>
          <p:cNvSpPr txBox="1"/>
          <p:nvPr/>
        </p:nvSpPr>
        <p:spPr>
          <a:xfrm>
            <a:off x="7245453" y="4146154"/>
            <a:ext cx="414597" cy="369332"/>
          </a:xfrm>
          <a:prstGeom prst="rect">
            <a:avLst/>
          </a:prstGeom>
          <a:noFill/>
        </p:spPr>
        <p:txBody>
          <a:bodyPr wrap="none" rtlCol="0">
            <a:spAutoFit/>
          </a:bodyPr>
          <a:lstStyle/>
          <a:p>
            <a:r>
              <a:rPr lang="en-US" dirty="0" smtClean="0"/>
              <a:t>**</a:t>
            </a:r>
            <a:endParaRPr lang="en-US" dirty="0"/>
          </a:p>
        </p:txBody>
      </p:sp>
      <p:sp>
        <p:nvSpPr>
          <p:cNvPr id="6" name="TextBox 5"/>
          <p:cNvSpPr txBox="1"/>
          <p:nvPr/>
        </p:nvSpPr>
        <p:spPr>
          <a:xfrm>
            <a:off x="5721821" y="4113888"/>
            <a:ext cx="299631" cy="369332"/>
          </a:xfrm>
          <a:prstGeom prst="rect">
            <a:avLst/>
          </a:prstGeom>
          <a:noFill/>
        </p:spPr>
        <p:txBody>
          <a:bodyPr wrap="none" rtlCol="0">
            <a:spAutoFit/>
          </a:bodyPr>
          <a:lstStyle/>
          <a:p>
            <a:r>
              <a:rPr lang="en-US" dirty="0" smtClean="0"/>
              <a:t>*</a:t>
            </a:r>
            <a:endParaRPr lang="en-US" dirty="0"/>
          </a:p>
        </p:txBody>
      </p:sp>
      <p:sp>
        <p:nvSpPr>
          <p:cNvPr id="7" name="TextBox 6"/>
          <p:cNvSpPr txBox="1"/>
          <p:nvPr/>
        </p:nvSpPr>
        <p:spPr>
          <a:xfrm>
            <a:off x="7395268" y="5829706"/>
            <a:ext cx="299631" cy="369332"/>
          </a:xfrm>
          <a:prstGeom prst="rect">
            <a:avLst/>
          </a:prstGeom>
          <a:noFill/>
        </p:spPr>
        <p:txBody>
          <a:bodyPr wrap="none" rtlCol="0">
            <a:spAutoFit/>
          </a:bodyPr>
          <a:lstStyle/>
          <a:p>
            <a:r>
              <a:rPr lang="en-US" dirty="0" smtClean="0"/>
              <a:t>*</a:t>
            </a:r>
            <a:endParaRPr lang="en-US" dirty="0"/>
          </a:p>
        </p:txBody>
      </p:sp>
      <p:sp>
        <p:nvSpPr>
          <p:cNvPr id="8" name="TextBox 7"/>
          <p:cNvSpPr txBox="1"/>
          <p:nvPr/>
        </p:nvSpPr>
        <p:spPr>
          <a:xfrm>
            <a:off x="4080773" y="3053039"/>
            <a:ext cx="299631" cy="369332"/>
          </a:xfrm>
          <a:prstGeom prst="rect">
            <a:avLst/>
          </a:prstGeom>
          <a:noFill/>
        </p:spPr>
        <p:txBody>
          <a:bodyPr wrap="none" rtlCol="0">
            <a:spAutoFit/>
          </a:bodyPr>
          <a:lstStyle/>
          <a:p>
            <a:r>
              <a:rPr lang="en-US" dirty="0" smtClean="0"/>
              <a:t>*</a:t>
            </a:r>
            <a:endParaRPr lang="en-US" dirty="0"/>
          </a:p>
        </p:txBody>
      </p:sp>
      <p:pic>
        <p:nvPicPr>
          <p:cNvPr id="1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 name="Title 1"/>
          <p:cNvSpPr txBox="1">
            <a:spLocks/>
          </p:cNvSpPr>
          <p:nvPr/>
        </p:nvSpPr>
        <p:spPr>
          <a:xfrm>
            <a:off x="3242280" y="89027"/>
            <a:ext cx="5829300" cy="6666687"/>
          </a:xfrm>
          <a:prstGeom prst="rect">
            <a:avLst/>
          </a:prstGeom>
          <a:solidFill>
            <a:schemeClr val="bg1">
              <a:lumMod val="85000"/>
            </a:schemeClr>
          </a:solidFill>
          <a:ln w="12700">
            <a:solidFill>
              <a:schemeClr val="tx1">
                <a:lumMod val="75000"/>
                <a:lumOff val="25000"/>
              </a:schemeClr>
            </a:solidFill>
          </a:ln>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i="1" smtClean="0"/>
              <a:t>if</a:t>
            </a:r>
            <a:r>
              <a:rPr lang="en-US" sz="1600" smtClean="0"/>
              <a:t> </a:t>
            </a:r>
            <a:r>
              <a:rPr lang="en-US" sz="1600" b="1" smtClean="0"/>
              <a:t>SEDIMENT</a:t>
            </a:r>
            <a:r>
              <a:rPr lang="en-US" sz="1600" smtClean="0"/>
              <a:t/>
            </a:r>
            <a:br>
              <a:rPr lang="en-US" sz="1600" smtClean="0"/>
            </a:br>
            <a:r>
              <a:rPr lang="en-US" sz="1600" smtClean="0"/>
              <a:t>   </a:t>
            </a:r>
            <a:r>
              <a:rPr lang="en-US" sz="1600" smtClean="0">
                <a:latin typeface="Courier New" panose="02070309020205020404" pitchFamily="49" charset="0"/>
                <a:cs typeface="Courier New" panose="02070309020205020404" pitchFamily="49" charset="0"/>
              </a:rPr>
              <a:t>sediment.F</a:t>
            </a:r>
            <a:r>
              <a:rPr lang="en-US" sz="1600" smtClean="0"/>
              <a:t> - Initiate sediment routines</a:t>
            </a:r>
            <a:br>
              <a:rPr lang="en-US" sz="1600" smtClean="0"/>
            </a:br>
            <a:r>
              <a:rPr lang="en-US" sz="1600" smtClean="0"/>
              <a:t>   </a:t>
            </a:r>
            <a:r>
              <a:rPr lang="en-US" sz="1600" i="1" smtClean="0"/>
              <a:t>if</a:t>
            </a:r>
            <a:r>
              <a:rPr lang="en-US" sz="1600" smtClean="0"/>
              <a:t> </a:t>
            </a:r>
            <a:r>
              <a:rPr lang="en-US" sz="1600" b="1" smtClean="0"/>
              <a:t>BEDLOAD</a:t>
            </a:r>
            <a:r>
              <a:rPr lang="en-US" sz="1600" smtClean="0"/>
              <a:t/>
            </a:r>
            <a:br>
              <a:rPr lang="en-US" sz="1600" smtClean="0"/>
            </a:br>
            <a:r>
              <a:rPr lang="en-US" sz="1600" smtClean="0"/>
              <a:t>      </a:t>
            </a:r>
            <a:r>
              <a:rPr lang="en-US" sz="1600" smtClean="0">
                <a:latin typeface="Courier New" panose="02070309020205020404" pitchFamily="49" charset="0"/>
                <a:cs typeface="Courier New" panose="02070309020205020404" pitchFamily="49" charset="0"/>
              </a:rPr>
              <a:t>sed_bedload.F</a:t>
            </a:r>
            <a:r>
              <a:rPr lang="en-US" sz="1600" smtClean="0"/>
              <a:t> - Bedload transport</a:t>
            </a:r>
            <a:br>
              <a:rPr lang="en-US" sz="1600" smtClean="0"/>
            </a:br>
            <a:r>
              <a:rPr lang="en-US" sz="1600" smtClean="0"/>
              <a:t>   </a:t>
            </a:r>
            <a:r>
              <a:rPr lang="en-US" sz="1600" i="1" smtClean="0"/>
              <a:t>endif</a:t>
            </a:r>
            <a:r>
              <a:rPr lang="en-US" sz="1600" smtClean="0"/>
              <a:t/>
            </a:r>
            <a:br>
              <a:rPr lang="en-US" sz="1600" smtClean="0"/>
            </a:br>
            <a:r>
              <a:rPr lang="en-US" sz="1600" smtClean="0"/>
              <a:t>   </a:t>
            </a:r>
            <a:r>
              <a:rPr lang="en-US" sz="1600" i="1" smtClean="0"/>
              <a:t>if</a:t>
            </a:r>
            <a:r>
              <a:rPr lang="en-US" sz="1600" smtClean="0"/>
              <a:t> </a:t>
            </a:r>
            <a:r>
              <a:rPr lang="en-US" sz="1600" b="1" smtClean="0"/>
              <a:t>SUSPLOAD</a:t>
            </a:r>
            <a:r>
              <a:rPr lang="en-US" sz="1600" smtClean="0"/>
              <a:t/>
            </a:r>
            <a:br>
              <a:rPr lang="en-US" sz="1600" smtClean="0"/>
            </a:br>
            <a:r>
              <a:rPr lang="en-US" sz="1600" smtClean="0"/>
              <a:t>      </a:t>
            </a:r>
            <a:r>
              <a:rPr lang="en-US" sz="1600" i="1" smtClean="0"/>
              <a:t>if</a:t>
            </a:r>
            <a:r>
              <a:rPr lang="en-US" sz="1600" smtClean="0"/>
              <a:t> </a:t>
            </a:r>
            <a:r>
              <a:rPr lang="en-US" sz="1600" b="1" smtClean="0"/>
              <a:t>SED_FLOCS</a:t>
            </a:r>
            <a:r>
              <a:rPr lang="en-US" sz="1600" smtClean="0"/>
              <a:t/>
            </a:r>
            <a:br>
              <a:rPr lang="en-US" sz="1600" smtClean="0"/>
            </a:br>
            <a:r>
              <a:rPr lang="en-US" sz="1600" smtClean="0"/>
              <a:t>         </a:t>
            </a:r>
            <a:r>
              <a:rPr lang="en-US" sz="1600" smtClean="0">
                <a:latin typeface="Courier New" panose="02070309020205020404" pitchFamily="49" charset="0"/>
                <a:cs typeface="Courier New" panose="02070309020205020404" pitchFamily="49" charset="0"/>
              </a:rPr>
              <a:t>sed_flocs.F</a:t>
            </a:r>
            <a:r>
              <a:rPr lang="en-US" sz="1600" smtClean="0"/>
              <a:t> - Floc dynamics</a:t>
            </a:r>
            <a:br>
              <a:rPr lang="en-US" sz="1600" smtClean="0"/>
            </a:br>
            <a:r>
              <a:rPr lang="en-US" sz="1600" smtClean="0"/>
              <a:t>      </a:t>
            </a:r>
            <a:r>
              <a:rPr lang="en-US" sz="1600" i="1" smtClean="0"/>
              <a:t>endif</a:t>
            </a:r>
            <a:r>
              <a:rPr lang="en-US" sz="1600" smtClean="0"/>
              <a:t/>
            </a:r>
            <a:br>
              <a:rPr lang="en-US" sz="1600" smtClean="0"/>
            </a:br>
            <a:r>
              <a:rPr lang="en-US" sz="1600" smtClean="0"/>
              <a:t>      </a:t>
            </a:r>
            <a:r>
              <a:rPr lang="en-US" sz="1600" smtClean="0">
                <a:latin typeface="Courier New" panose="02070309020205020404" pitchFamily="49" charset="0"/>
                <a:cs typeface="Courier New" panose="02070309020205020404" pitchFamily="49" charset="0"/>
              </a:rPr>
              <a:t>sed_settling.F</a:t>
            </a:r>
            <a:r>
              <a:rPr lang="en-US" sz="1600" smtClean="0"/>
              <a:t> - Suspended sediment settling</a:t>
            </a:r>
            <a:br>
              <a:rPr lang="en-US" sz="1600" smtClean="0"/>
            </a:br>
            <a:r>
              <a:rPr lang="en-US" sz="1600" smtClean="0"/>
              <a:t>      </a:t>
            </a:r>
            <a:r>
              <a:rPr lang="en-US" sz="1600" smtClean="0">
                <a:latin typeface="Courier New" panose="02070309020205020404" pitchFamily="49" charset="0"/>
                <a:cs typeface="Courier New" panose="02070309020205020404" pitchFamily="49" charset="0"/>
              </a:rPr>
              <a:t>sed_fluxes.F</a:t>
            </a:r>
            <a:r>
              <a:rPr lang="en-US" sz="1600" smtClean="0"/>
              <a:t> - Erosion / Deposition</a:t>
            </a:r>
            <a:br>
              <a:rPr lang="en-US" sz="1600" smtClean="0"/>
            </a:br>
            <a:r>
              <a:rPr lang="en-US" sz="1600" smtClean="0"/>
              <a:t>   </a:t>
            </a:r>
            <a:r>
              <a:rPr lang="en-US" sz="1600" i="1" smtClean="0"/>
              <a:t>endif</a:t>
            </a:r>
            <a:r>
              <a:rPr lang="en-US" sz="1600" smtClean="0"/>
              <a:t/>
            </a:r>
            <a:br>
              <a:rPr lang="en-US" sz="1600" smtClean="0"/>
            </a:br>
            <a:r>
              <a:rPr lang="en-US" sz="1600" smtClean="0"/>
              <a:t>   </a:t>
            </a:r>
            <a:r>
              <a:rPr lang="en-US" sz="1600" i="1" smtClean="0"/>
              <a:t>if</a:t>
            </a:r>
            <a:r>
              <a:rPr lang="en-US" sz="1600" smtClean="0"/>
              <a:t> </a:t>
            </a:r>
            <a:r>
              <a:rPr lang="en-US" sz="1600" b="1" smtClean="0"/>
              <a:t>COHESIVE_BED</a:t>
            </a:r>
            <a:r>
              <a:rPr lang="en-US" sz="1600" smtClean="0"/>
              <a:t> </a:t>
            </a:r>
            <a:r>
              <a:rPr lang="en-US" sz="1600" i="1" smtClean="0"/>
              <a:t>or</a:t>
            </a:r>
            <a:r>
              <a:rPr lang="en-US" sz="1600" smtClean="0"/>
              <a:t> </a:t>
            </a:r>
            <a:r>
              <a:rPr lang="en-US" sz="1600" b="1" smtClean="0"/>
              <a:t>MIXED_BED</a:t>
            </a:r>
            <a:r>
              <a:rPr lang="en-US" sz="1600" smtClean="0"/>
              <a:t/>
            </a:r>
            <a:br>
              <a:rPr lang="en-US" sz="1600" smtClean="0"/>
            </a:br>
            <a:r>
              <a:rPr lang="en-US" sz="1600" smtClean="0"/>
              <a:t>      </a:t>
            </a:r>
            <a:r>
              <a:rPr lang="en-US" sz="1600" smtClean="0">
                <a:latin typeface="Courier New" panose="02070309020205020404" pitchFamily="49" charset="0"/>
                <a:cs typeface="Courier New" panose="02070309020205020404" pitchFamily="49" charset="0"/>
              </a:rPr>
              <a:t>sed_bed_cohesive.F</a:t>
            </a:r>
            <a:r>
              <a:rPr lang="en-US" sz="1600" smtClean="0"/>
              <a:t> *- Cohesive / mixed stratigraphy</a:t>
            </a:r>
            <a:br>
              <a:rPr lang="en-US" sz="1600" smtClean="0"/>
            </a:br>
            <a:r>
              <a:rPr lang="en-US" sz="1600" smtClean="0"/>
              <a:t>      </a:t>
            </a:r>
            <a:r>
              <a:rPr lang="en-US" sz="1600" i="1" smtClean="0"/>
              <a:t>if</a:t>
            </a:r>
            <a:r>
              <a:rPr lang="en-US" sz="1600" smtClean="0"/>
              <a:t> </a:t>
            </a:r>
            <a:r>
              <a:rPr lang="en-US" sz="1600" b="1" smtClean="0"/>
              <a:t>SED_FLOCS</a:t>
            </a:r>
            <a:r>
              <a:rPr lang="en-US" sz="1600" smtClean="0"/>
              <a:t> </a:t>
            </a:r>
            <a:r>
              <a:rPr lang="en-US" sz="1600" i="1" smtClean="0"/>
              <a:t>and</a:t>
            </a:r>
            <a:r>
              <a:rPr lang="en-US" sz="1600" smtClean="0"/>
              <a:t> </a:t>
            </a:r>
            <a:r>
              <a:rPr lang="en-US" sz="1600" b="1" smtClean="0"/>
              <a:t>SED_DEFLOC</a:t>
            </a:r>
            <a:r>
              <a:rPr lang="en-US" sz="1600" smtClean="0"/>
              <a:t/>
            </a:r>
            <a:br>
              <a:rPr lang="en-US" sz="1600" smtClean="0"/>
            </a:br>
            <a:r>
              <a:rPr lang="en-US" sz="1600" smtClean="0"/>
              <a:t>         </a:t>
            </a:r>
            <a:r>
              <a:rPr lang="en-US" sz="1600" smtClean="0">
                <a:latin typeface="Courier New" panose="02070309020205020404" pitchFamily="49" charset="0"/>
                <a:cs typeface="Courier New" panose="02070309020205020404" pitchFamily="49" charset="0"/>
              </a:rPr>
              <a:t>sed_bed_cohesive.F</a:t>
            </a:r>
            <a:r>
              <a:rPr lang="en-US" sz="1600" smtClean="0"/>
              <a:t> *- Adjust floc distribution in bed</a:t>
            </a:r>
            <a:br>
              <a:rPr lang="en-US" sz="1600" smtClean="0"/>
            </a:br>
            <a:r>
              <a:rPr lang="en-US" sz="1600" smtClean="0"/>
              <a:t>      </a:t>
            </a:r>
            <a:r>
              <a:rPr lang="en-US" sz="1600" i="1" smtClean="0"/>
              <a:t>endif</a:t>
            </a:r>
            <a:r>
              <a:rPr lang="en-US" sz="1600" smtClean="0"/>
              <a:t/>
            </a:r>
            <a:br>
              <a:rPr lang="en-US" sz="1600" smtClean="0"/>
            </a:br>
            <a:r>
              <a:rPr lang="en-US" sz="1600" smtClean="0"/>
              <a:t>   </a:t>
            </a:r>
            <a:r>
              <a:rPr lang="en-US" sz="1600" i="1" smtClean="0"/>
              <a:t>elseif</a:t>
            </a:r>
            <a:r>
              <a:rPr lang="en-US" sz="1600" smtClean="0"/>
              <a:t> </a:t>
            </a:r>
            <a:r>
              <a:rPr lang="en-US" sz="1600" b="1" smtClean="0"/>
              <a:t>NONCOHESIVE_BED2</a:t>
            </a:r>
            <a:r>
              <a:rPr lang="en-US" sz="1600" smtClean="0"/>
              <a:t/>
            </a:r>
            <a:br>
              <a:rPr lang="en-US" sz="1600" smtClean="0"/>
            </a:br>
            <a:r>
              <a:rPr lang="en-US" sz="1600" smtClean="0"/>
              <a:t>      </a:t>
            </a:r>
            <a:r>
              <a:rPr lang="en-US" sz="1600" smtClean="0">
                <a:latin typeface="Courier New" panose="02070309020205020404" pitchFamily="49" charset="0"/>
                <a:cs typeface="Courier New" panose="02070309020205020404" pitchFamily="49" charset="0"/>
              </a:rPr>
              <a:t>sed_bed2.F</a:t>
            </a:r>
            <a:r>
              <a:rPr lang="en-US" sz="1600" smtClean="0"/>
              <a:t> *- Non-cohesive stratigraphy (revised)</a:t>
            </a:r>
            <a:br>
              <a:rPr lang="en-US" sz="1600" smtClean="0"/>
            </a:br>
            <a:r>
              <a:rPr lang="en-US" sz="1600" smtClean="0"/>
              <a:t>   </a:t>
            </a:r>
            <a:r>
              <a:rPr lang="en-US" sz="1600" i="1" smtClean="0"/>
              <a:t>else</a:t>
            </a:r>
            <a:r>
              <a:rPr lang="en-US" sz="1600" smtClean="0"/>
              <a:t/>
            </a:r>
            <a:br>
              <a:rPr lang="en-US" sz="1600" smtClean="0"/>
            </a:br>
            <a:r>
              <a:rPr lang="en-US" sz="1600" smtClean="0"/>
              <a:t>      </a:t>
            </a:r>
            <a:r>
              <a:rPr lang="en-US" sz="1600" smtClean="0">
                <a:latin typeface="Courier New" panose="02070309020205020404" pitchFamily="49" charset="0"/>
                <a:cs typeface="Courier New" panose="02070309020205020404" pitchFamily="49" charset="0"/>
              </a:rPr>
              <a:t>sed_bed.F</a:t>
            </a:r>
            <a:r>
              <a:rPr lang="en-US" sz="1600" smtClean="0"/>
              <a:t> - Non-cohesive stratigraphy (original)</a:t>
            </a:r>
            <a:br>
              <a:rPr lang="en-US" sz="1600" smtClean="0"/>
            </a:br>
            <a:r>
              <a:rPr lang="en-US" sz="1600" smtClean="0"/>
              <a:t>   </a:t>
            </a:r>
            <a:r>
              <a:rPr lang="en-US" sz="1600" i="1" smtClean="0"/>
              <a:t>endif</a:t>
            </a:r>
            <a:r>
              <a:rPr lang="en-US" sz="1600" smtClean="0"/>
              <a:t/>
            </a:r>
            <a:br>
              <a:rPr lang="en-US" sz="1600" smtClean="0"/>
            </a:br>
            <a:r>
              <a:rPr lang="en-US" sz="1600" smtClean="0"/>
              <a:t>   </a:t>
            </a:r>
            <a:r>
              <a:rPr lang="en-US" sz="1600" i="1" smtClean="0"/>
              <a:t>if</a:t>
            </a:r>
            <a:r>
              <a:rPr lang="en-US" sz="1600" smtClean="0"/>
              <a:t> </a:t>
            </a:r>
            <a:r>
              <a:rPr lang="en-US" sz="1600" b="1" smtClean="0"/>
              <a:t>SED_BIODIFF</a:t>
            </a:r>
            <a:r>
              <a:rPr lang="en-US" sz="1600" smtClean="0"/>
              <a:t/>
            </a:r>
            <a:br>
              <a:rPr lang="en-US" sz="1600" smtClean="0"/>
            </a:br>
            <a:r>
              <a:rPr lang="en-US" sz="1600" smtClean="0"/>
              <a:t>      </a:t>
            </a:r>
            <a:r>
              <a:rPr lang="en-US" sz="1600" smtClean="0">
                <a:latin typeface="Courier New" panose="02070309020205020404" pitchFamily="49" charset="0"/>
                <a:cs typeface="Courier New" panose="02070309020205020404" pitchFamily="49" charset="0"/>
              </a:rPr>
              <a:t>sed_biodiff.F*</a:t>
            </a:r>
            <a:r>
              <a:rPr lang="en-US" sz="1600" smtClean="0"/>
              <a:t> - Biodiffusive mixing of bed</a:t>
            </a:r>
            <a:br>
              <a:rPr lang="en-US" sz="1600" smtClean="0"/>
            </a:br>
            <a:r>
              <a:rPr lang="en-US" sz="1600" smtClean="0"/>
              <a:t>   </a:t>
            </a:r>
            <a:r>
              <a:rPr lang="en-US" sz="1600" i="1" smtClean="0"/>
              <a:t>endif</a:t>
            </a:r>
            <a:r>
              <a:rPr lang="en-US" sz="1600" smtClean="0"/>
              <a:t/>
            </a:r>
            <a:br>
              <a:rPr lang="en-US" sz="1600" smtClean="0"/>
            </a:br>
            <a:r>
              <a:rPr lang="en-US" sz="1600" smtClean="0"/>
              <a:t>   </a:t>
            </a:r>
            <a:r>
              <a:rPr lang="en-US" sz="1600" smtClean="0">
                <a:latin typeface="Courier New" panose="02070309020205020404" pitchFamily="49" charset="0"/>
                <a:cs typeface="Courier New" panose="02070309020205020404" pitchFamily="49" charset="0"/>
              </a:rPr>
              <a:t>sed_surface.F</a:t>
            </a:r>
            <a:r>
              <a:rPr lang="en-US" sz="1600" smtClean="0"/>
              <a:t> - Update surface properties</a:t>
            </a:r>
            <a:br>
              <a:rPr lang="en-US" sz="1600" smtClean="0"/>
            </a:br>
            <a:r>
              <a:rPr lang="en-US" sz="1600" i="1" smtClean="0"/>
              <a:t>endif</a:t>
            </a:r>
            <a:r>
              <a:rPr lang="en-US" sz="1600" smtClean="0"/>
              <a:t/>
            </a:r>
            <a:br>
              <a:rPr lang="en-US" sz="1600" smtClean="0"/>
            </a:br>
            <a:endParaRPr lang="en-US" sz="1600" dirty="0"/>
          </a:p>
        </p:txBody>
      </p:sp>
      <p:sp>
        <p:nvSpPr>
          <p:cNvPr id="3" name="Slide Number Placeholder 2"/>
          <p:cNvSpPr>
            <a:spLocks noGrp="1"/>
          </p:cNvSpPr>
          <p:nvPr>
            <p:ph type="sldNum" sz="quarter" idx="12"/>
          </p:nvPr>
        </p:nvSpPr>
        <p:spPr/>
        <p:txBody>
          <a:bodyPr/>
          <a:lstStyle/>
          <a:p>
            <a:fld id="{177BB26E-2232-F74A-BCA6-9903D9BFFBB8}" type="slidenum">
              <a:rPr lang="en-US" smtClean="0"/>
              <a:t>10</a:t>
            </a:fld>
            <a:endParaRPr lang="en-US"/>
          </a:p>
        </p:txBody>
      </p:sp>
    </p:spTree>
    <p:extLst>
      <p:ext uri="{BB962C8B-B14F-4D97-AF65-F5344CB8AC3E}">
        <p14:creationId xmlns:p14="http://schemas.microsoft.com/office/powerpoint/2010/main" val="38667850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498600" y="99946"/>
            <a:ext cx="6386161" cy="789055"/>
          </a:xfrm>
        </p:spPr>
        <p:txBody>
          <a:bodyPr>
            <a:noAutofit/>
          </a:bodyPr>
          <a:lstStyle/>
          <a:p>
            <a:r>
              <a:rPr lang="en-US" sz="3600" b="1" dirty="0" smtClean="0"/>
              <a:t>Stratigraphy</a:t>
            </a:r>
            <a:endParaRPr lang="en-US" sz="3600" b="1" dirty="0"/>
          </a:p>
        </p:txBody>
      </p:sp>
      <p:sp>
        <p:nvSpPr>
          <p:cNvPr id="12" name="Content Placeholder 2"/>
          <p:cNvSpPr txBox="1">
            <a:spLocks/>
          </p:cNvSpPr>
          <p:nvPr/>
        </p:nvSpPr>
        <p:spPr>
          <a:xfrm>
            <a:off x="5105400" y="889001"/>
            <a:ext cx="3886200" cy="582426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 typeface="Arial" pitchFamily="34" charset="0"/>
              <a:buNone/>
            </a:pPr>
            <a:r>
              <a:rPr lang="en-US" sz="2800" dirty="0" smtClean="0">
                <a:solidFill>
                  <a:prstClr val="black"/>
                </a:solidFill>
              </a:rPr>
              <a:t>Constant number of bed layers</a:t>
            </a:r>
          </a:p>
          <a:p>
            <a:pPr marL="0" indent="0">
              <a:lnSpc>
                <a:spcPct val="110000"/>
              </a:lnSpc>
              <a:buFont typeface="Arial" pitchFamily="34" charset="0"/>
              <a:buNone/>
            </a:pPr>
            <a:r>
              <a:rPr lang="en-US" sz="2800" dirty="0" smtClean="0">
                <a:solidFill>
                  <a:prstClr val="black"/>
                </a:solidFill>
              </a:rPr>
              <a:t>During erosion: </a:t>
            </a:r>
          </a:p>
          <a:p>
            <a:pPr>
              <a:lnSpc>
                <a:spcPct val="110000"/>
              </a:lnSpc>
            </a:pPr>
            <a:r>
              <a:rPr lang="en-US" sz="2800" dirty="0" smtClean="0">
                <a:solidFill>
                  <a:prstClr val="black"/>
                </a:solidFill>
              </a:rPr>
              <a:t>Active layer thickens </a:t>
            </a:r>
          </a:p>
          <a:p>
            <a:pPr>
              <a:lnSpc>
                <a:spcPct val="110000"/>
              </a:lnSpc>
            </a:pPr>
            <a:r>
              <a:rPr lang="en-US" sz="2800" dirty="0" smtClean="0">
                <a:solidFill>
                  <a:prstClr val="black"/>
                </a:solidFill>
              </a:rPr>
              <a:t>Material is removed from top layer</a:t>
            </a:r>
          </a:p>
          <a:p>
            <a:pPr marL="0" indent="0">
              <a:lnSpc>
                <a:spcPct val="110000"/>
              </a:lnSpc>
              <a:buFont typeface="Arial" pitchFamily="34" charset="0"/>
              <a:buNone/>
            </a:pPr>
            <a:r>
              <a:rPr lang="en-US" sz="2800" dirty="0">
                <a:solidFill>
                  <a:prstClr val="black"/>
                </a:solidFill>
              </a:rPr>
              <a:t>During </a:t>
            </a:r>
            <a:r>
              <a:rPr lang="en-US" sz="2800" dirty="0" smtClean="0">
                <a:solidFill>
                  <a:prstClr val="black"/>
                </a:solidFill>
              </a:rPr>
              <a:t>deposition: </a:t>
            </a:r>
            <a:endParaRPr lang="en-US" sz="2800" dirty="0">
              <a:solidFill>
                <a:prstClr val="black"/>
              </a:solidFill>
            </a:endParaRPr>
          </a:p>
          <a:p>
            <a:pPr>
              <a:lnSpc>
                <a:spcPct val="110000"/>
              </a:lnSpc>
            </a:pPr>
            <a:r>
              <a:rPr lang="en-US" sz="2800" dirty="0" smtClean="0">
                <a:solidFill>
                  <a:prstClr val="black"/>
                </a:solidFill>
              </a:rPr>
              <a:t>Material </a:t>
            </a:r>
            <a:r>
              <a:rPr lang="en-US" sz="2800" dirty="0">
                <a:solidFill>
                  <a:prstClr val="black"/>
                </a:solidFill>
              </a:rPr>
              <a:t>is </a:t>
            </a:r>
            <a:r>
              <a:rPr lang="en-US" sz="2800" dirty="0" smtClean="0">
                <a:solidFill>
                  <a:prstClr val="black"/>
                </a:solidFill>
              </a:rPr>
              <a:t>added to  </a:t>
            </a:r>
            <a:r>
              <a:rPr lang="en-US" sz="2800" dirty="0">
                <a:solidFill>
                  <a:prstClr val="black"/>
                </a:solidFill>
              </a:rPr>
              <a:t>top </a:t>
            </a:r>
            <a:r>
              <a:rPr lang="en-US" sz="2800" dirty="0" smtClean="0">
                <a:solidFill>
                  <a:prstClr val="black"/>
                </a:solidFill>
              </a:rPr>
              <a:t>layer</a:t>
            </a:r>
          </a:p>
          <a:p>
            <a:pPr>
              <a:lnSpc>
                <a:spcPct val="110000"/>
              </a:lnSpc>
            </a:pPr>
            <a:r>
              <a:rPr lang="en-US" sz="2800" dirty="0" smtClean="0">
                <a:solidFill>
                  <a:prstClr val="black"/>
                </a:solidFill>
              </a:rPr>
              <a:t>New layers are created when threshold is reached</a:t>
            </a:r>
            <a:endParaRPr lang="en-US" sz="2800" dirty="0">
              <a:solidFill>
                <a:prstClr val="black"/>
              </a:solidFill>
            </a:endParaRPr>
          </a:p>
          <a:p>
            <a:pPr marL="0" indent="0">
              <a:lnSpc>
                <a:spcPct val="110000"/>
              </a:lnSpc>
              <a:buFont typeface="Arial" pitchFamily="34" charset="0"/>
              <a:buNone/>
            </a:pPr>
            <a:endParaRPr lang="en-US" sz="2800" dirty="0">
              <a:solidFill>
                <a:prstClr val="black"/>
              </a:solidFill>
            </a:endParaRPr>
          </a:p>
        </p:txBody>
      </p:sp>
      <p:pic>
        <p:nvPicPr>
          <p:cNvPr id="31" name="Picture 30"/>
          <p:cNvPicPr>
            <a:picLocks noChangeAspect="1"/>
          </p:cNvPicPr>
          <p:nvPr/>
        </p:nvPicPr>
        <p:blipFill>
          <a:blip r:embed="rId2"/>
          <a:stretch>
            <a:fillRect/>
          </a:stretch>
        </p:blipFill>
        <p:spPr>
          <a:xfrm>
            <a:off x="330200" y="809876"/>
            <a:ext cx="4635500" cy="5924207"/>
          </a:xfrm>
          <a:prstGeom prst="rect">
            <a:avLst/>
          </a:prstGeom>
          <a:solidFill>
            <a:schemeClr val="bg1"/>
          </a:solidFill>
        </p:spPr>
      </p:pic>
      <p:sp>
        <p:nvSpPr>
          <p:cNvPr id="32" name="Rectangle 31"/>
          <p:cNvSpPr/>
          <p:nvPr/>
        </p:nvSpPr>
        <p:spPr>
          <a:xfrm>
            <a:off x="3180336" y="789055"/>
            <a:ext cx="1937764" cy="338554"/>
          </a:xfrm>
          <a:prstGeom prst="rect">
            <a:avLst/>
          </a:prstGeom>
        </p:spPr>
        <p:txBody>
          <a:bodyPr wrap="square">
            <a:spAutoFit/>
          </a:bodyPr>
          <a:lstStyle/>
          <a:p>
            <a:r>
              <a:rPr lang="en-US" sz="1600" b="1" dirty="0">
                <a:solidFill>
                  <a:prstClr val="black"/>
                </a:solidFill>
              </a:rPr>
              <a:t>Warner et al., 2008</a:t>
            </a:r>
          </a:p>
        </p:txBody>
      </p:sp>
      <p:pic>
        <p:nvPicPr>
          <p:cNvPr id="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11</a:t>
            </a:fld>
            <a:endParaRPr lang="en-US"/>
          </a:p>
        </p:txBody>
      </p:sp>
    </p:spTree>
    <p:extLst>
      <p:ext uri="{BB962C8B-B14F-4D97-AF65-F5344CB8AC3E}">
        <p14:creationId xmlns:p14="http://schemas.microsoft.com/office/powerpoint/2010/main" val="16390230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5816600" y="1393917"/>
            <a:ext cx="3162230" cy="546408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Font typeface="Arial" pitchFamily="34" charset="0"/>
              <a:buNone/>
            </a:pPr>
            <a:r>
              <a:rPr lang="en-US" sz="2800" dirty="0" smtClean="0">
                <a:solidFill>
                  <a:prstClr val="black"/>
                </a:solidFill>
              </a:rPr>
              <a:t>1</a:t>
            </a:r>
            <a:r>
              <a:rPr lang="en-US" sz="2800" baseline="30000" dirty="0" smtClean="0">
                <a:solidFill>
                  <a:prstClr val="black"/>
                </a:solidFill>
              </a:rPr>
              <a:t>st</a:t>
            </a:r>
            <a:r>
              <a:rPr lang="en-US" sz="2800" dirty="0" smtClean="0">
                <a:solidFill>
                  <a:prstClr val="black"/>
                </a:solidFill>
              </a:rPr>
              <a:t>  </a:t>
            </a:r>
            <a:r>
              <a:rPr lang="en-US" sz="2800" dirty="0">
                <a:solidFill>
                  <a:prstClr val="black"/>
                </a:solidFill>
              </a:rPr>
              <a:t>layer thickness </a:t>
            </a:r>
            <a:r>
              <a:rPr lang="en-US" sz="2800" dirty="0" smtClean="0">
                <a:solidFill>
                  <a:prstClr val="black"/>
                </a:solidFill>
              </a:rPr>
              <a:t>= </a:t>
            </a:r>
            <a:r>
              <a:rPr lang="en-US" sz="2800" dirty="0">
                <a:solidFill>
                  <a:prstClr val="black"/>
                </a:solidFill>
              </a:rPr>
              <a:t>active layer thickness</a:t>
            </a:r>
          </a:p>
          <a:p>
            <a:pPr marL="0" indent="0">
              <a:lnSpc>
                <a:spcPct val="110000"/>
              </a:lnSpc>
              <a:buFont typeface="Arial" pitchFamily="34" charset="0"/>
              <a:buNone/>
            </a:pPr>
            <a:r>
              <a:rPr lang="en-US" sz="2800" dirty="0" smtClean="0">
                <a:solidFill>
                  <a:prstClr val="black"/>
                </a:solidFill>
              </a:rPr>
              <a:t>2</a:t>
            </a:r>
            <a:r>
              <a:rPr lang="en-US" sz="2800" baseline="30000" dirty="0" smtClean="0">
                <a:solidFill>
                  <a:prstClr val="black"/>
                </a:solidFill>
              </a:rPr>
              <a:t>nd</a:t>
            </a:r>
            <a:r>
              <a:rPr lang="en-US" sz="2800" dirty="0" smtClean="0">
                <a:solidFill>
                  <a:prstClr val="black"/>
                </a:solidFill>
              </a:rPr>
              <a:t>  </a:t>
            </a:r>
            <a:r>
              <a:rPr lang="en-US" sz="2800" dirty="0">
                <a:solidFill>
                  <a:prstClr val="black"/>
                </a:solidFill>
              </a:rPr>
              <a:t>layer thickness changes with erosion/deposition</a:t>
            </a:r>
          </a:p>
          <a:p>
            <a:pPr marL="0" indent="0">
              <a:lnSpc>
                <a:spcPct val="110000"/>
              </a:lnSpc>
              <a:buFont typeface="Arial" pitchFamily="34" charset="0"/>
              <a:buNone/>
            </a:pPr>
            <a:r>
              <a:rPr lang="en-US" sz="2800" dirty="0">
                <a:solidFill>
                  <a:prstClr val="black"/>
                </a:solidFill>
              </a:rPr>
              <a:t>bottom layers are combined as </a:t>
            </a:r>
            <a:r>
              <a:rPr lang="en-US" sz="2800" dirty="0" smtClean="0">
                <a:solidFill>
                  <a:prstClr val="black"/>
                </a:solidFill>
              </a:rPr>
              <a:t>needed</a:t>
            </a:r>
            <a:endParaRPr lang="en-US" sz="2800" dirty="0">
              <a:solidFill>
                <a:prstClr val="black"/>
              </a:solidFill>
            </a:endParaRPr>
          </a:p>
          <a:p>
            <a:pPr marL="0" indent="0">
              <a:lnSpc>
                <a:spcPct val="110000"/>
              </a:lnSpc>
              <a:buFont typeface="Arial" pitchFamily="34" charset="0"/>
              <a:buNone/>
            </a:pPr>
            <a:r>
              <a:rPr lang="en-US" sz="2800" dirty="0">
                <a:solidFill>
                  <a:prstClr val="black"/>
                </a:solidFill>
              </a:rPr>
              <a:t>Improved preservation of fractioning, age, porosity, and diffusivity information in the bed</a:t>
            </a:r>
          </a:p>
        </p:txBody>
      </p:sp>
      <p:grpSp>
        <p:nvGrpSpPr>
          <p:cNvPr id="20" name="Agrupar 32"/>
          <p:cNvGrpSpPr>
            <a:grpSpLocks/>
          </p:cNvGrpSpPr>
          <p:nvPr/>
        </p:nvGrpSpPr>
        <p:grpSpPr bwMode="auto">
          <a:xfrm>
            <a:off x="412676" y="904871"/>
            <a:ext cx="5165795" cy="2559051"/>
            <a:chOff x="18267223" y="20140158"/>
            <a:chExt cx="9474833" cy="4419405"/>
          </a:xfrm>
        </p:grpSpPr>
        <p:grpSp>
          <p:nvGrpSpPr>
            <p:cNvPr id="21" name="Agrupar 29"/>
            <p:cNvGrpSpPr>
              <a:grpSpLocks/>
            </p:cNvGrpSpPr>
            <p:nvPr/>
          </p:nvGrpSpPr>
          <p:grpSpPr bwMode="auto">
            <a:xfrm>
              <a:off x="18267223" y="20591950"/>
              <a:ext cx="9474833" cy="3967613"/>
              <a:chOff x="18267223" y="20718950"/>
              <a:chExt cx="9474833" cy="3967613"/>
            </a:xfrm>
          </p:grpSpPr>
          <p:pic>
            <p:nvPicPr>
              <p:cNvPr id="23" name="Imagen 24" descr="sedtoy_lastframe_oldbed.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192210" y="20718950"/>
                <a:ext cx="2549846" cy="3967610"/>
              </a:xfrm>
              <a:prstGeom prst="rect">
                <a:avLst/>
              </a:prstGeom>
              <a:noFill/>
              <a:ln w="9525">
                <a:noFill/>
                <a:miter lim="800000"/>
                <a:headEnd/>
                <a:tailEnd/>
              </a:ln>
            </p:spPr>
          </p:pic>
          <p:pic>
            <p:nvPicPr>
              <p:cNvPr id="24" name="Imagen 28" descr="sedtoy_lastframe_oldbed.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267223" y="20718953"/>
                <a:ext cx="6924988" cy="3967610"/>
              </a:xfrm>
              <a:prstGeom prst="rect">
                <a:avLst/>
              </a:prstGeom>
              <a:noFill/>
              <a:ln w="9525">
                <a:noFill/>
                <a:miter lim="800000"/>
                <a:headEnd/>
                <a:tailEnd/>
              </a:ln>
            </p:spPr>
          </p:pic>
        </p:grpSp>
        <p:sp>
          <p:nvSpPr>
            <p:cNvPr id="22" name="Rectángulo 30"/>
            <p:cNvSpPr/>
            <p:nvPr/>
          </p:nvSpPr>
          <p:spPr>
            <a:xfrm>
              <a:off x="18267223" y="20140158"/>
              <a:ext cx="9474833" cy="503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b="1" dirty="0" smtClean="0">
                  <a:solidFill>
                    <a:prstClr val="black"/>
                  </a:solidFill>
                </a:rPr>
                <a:t>Non-cohesive bed 1</a:t>
              </a:r>
              <a:endParaRPr lang="en-US" sz="2800" b="1" dirty="0">
                <a:solidFill>
                  <a:prstClr val="black"/>
                </a:solidFill>
              </a:endParaRPr>
            </a:p>
          </p:txBody>
        </p:sp>
      </p:grpSp>
      <p:grpSp>
        <p:nvGrpSpPr>
          <p:cNvPr id="29" name="Group 28"/>
          <p:cNvGrpSpPr/>
          <p:nvPr/>
        </p:nvGrpSpPr>
        <p:grpSpPr>
          <a:xfrm>
            <a:off x="412676" y="3621892"/>
            <a:ext cx="5270692" cy="2590801"/>
            <a:chOff x="438593" y="3555999"/>
            <a:chExt cx="5270692" cy="2590801"/>
          </a:xfrm>
        </p:grpSpPr>
        <p:pic>
          <p:nvPicPr>
            <p:cNvPr id="25" name="Imagen 25" descr="sedtoy_lastframe_newbed.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38593" y="3555999"/>
              <a:ext cx="5165795" cy="2590801"/>
            </a:xfrm>
            <a:prstGeom prst="rect">
              <a:avLst/>
            </a:prstGeom>
            <a:noFill/>
            <a:ln w="9525">
              <a:noFill/>
              <a:miter lim="800000"/>
              <a:headEnd/>
              <a:tailEnd/>
            </a:ln>
          </p:spPr>
        </p:pic>
        <p:pic>
          <p:nvPicPr>
            <p:cNvPr id="27" name="Imagen 25" descr="sedtoy_lastframe_newbed.png"/>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bwMode="auto">
            <a:xfrm>
              <a:off x="4188781" y="3555999"/>
              <a:ext cx="1520504" cy="2590801"/>
            </a:xfrm>
            <a:prstGeom prst="rect">
              <a:avLst/>
            </a:prstGeom>
            <a:noFill/>
            <a:ln w="9525">
              <a:noFill/>
              <a:miter lim="800000"/>
              <a:headEnd/>
              <a:tailEnd/>
            </a:ln>
          </p:spPr>
        </p:pic>
      </p:grpSp>
      <p:sp>
        <p:nvSpPr>
          <p:cNvPr id="28" name="Rectangle 27"/>
          <p:cNvSpPr/>
          <p:nvPr/>
        </p:nvSpPr>
        <p:spPr>
          <a:xfrm>
            <a:off x="412676" y="6188079"/>
            <a:ext cx="5270692" cy="523220"/>
          </a:xfrm>
          <a:prstGeom prst="rect">
            <a:avLst/>
          </a:prstGeom>
          <a:solidFill>
            <a:srgbClr val="FFFFFF"/>
          </a:solidFill>
          <a:ln>
            <a:noFill/>
          </a:ln>
        </p:spPr>
        <p:txBody>
          <a:bodyPr wrap="square">
            <a:spAutoFit/>
          </a:bodyPr>
          <a:lstStyle/>
          <a:p>
            <a:pPr algn="ctr">
              <a:defRPr/>
            </a:pPr>
            <a:r>
              <a:rPr lang="en-US" sz="2800" b="1" dirty="0" smtClean="0">
                <a:solidFill>
                  <a:prstClr val="black"/>
                </a:solidFill>
              </a:rPr>
              <a:t>Non-cohesive bed 2</a:t>
            </a:r>
            <a:endParaRPr lang="en-US" sz="2800" b="1" dirty="0">
              <a:solidFill>
                <a:prstClr val="black"/>
              </a:solidFill>
            </a:endParaRPr>
          </a:p>
        </p:txBody>
      </p:sp>
      <p:sp>
        <p:nvSpPr>
          <p:cNvPr id="2" name="TextBox 1"/>
          <p:cNvSpPr txBox="1"/>
          <p:nvPr/>
        </p:nvSpPr>
        <p:spPr>
          <a:xfrm>
            <a:off x="571716" y="3387943"/>
            <a:ext cx="4532138" cy="369332"/>
          </a:xfrm>
          <a:prstGeom prst="rect">
            <a:avLst/>
          </a:prstGeom>
          <a:noFill/>
        </p:spPr>
        <p:txBody>
          <a:bodyPr wrap="none" rtlCol="0">
            <a:spAutoFit/>
          </a:bodyPr>
          <a:lstStyle/>
          <a:p>
            <a:r>
              <a:rPr lang="en-US" dirty="0" smtClean="0"/>
              <a:t>Fraction        Mass               Thickness    </a:t>
            </a:r>
            <a:r>
              <a:rPr lang="en-US" i="1" dirty="0" smtClean="0"/>
              <a:t>Fraction</a:t>
            </a:r>
            <a:endParaRPr lang="en-US" i="1" dirty="0"/>
          </a:p>
        </p:txBody>
      </p:sp>
      <p:sp>
        <p:nvSpPr>
          <p:cNvPr id="3" name="TextBox 2"/>
          <p:cNvSpPr txBox="1"/>
          <p:nvPr/>
        </p:nvSpPr>
        <p:spPr>
          <a:xfrm rot="16200000">
            <a:off x="-519311" y="3252600"/>
            <a:ext cx="1511248" cy="369332"/>
          </a:xfrm>
          <a:prstGeom prst="rect">
            <a:avLst/>
          </a:prstGeom>
          <a:noFill/>
        </p:spPr>
        <p:txBody>
          <a:bodyPr wrap="none" rtlCol="0">
            <a:spAutoFit/>
          </a:bodyPr>
          <a:lstStyle/>
          <a:p>
            <a:r>
              <a:rPr lang="en-US" dirty="0" smtClean="0"/>
              <a:t>Layer Number</a:t>
            </a:r>
            <a:endParaRPr lang="en-US" dirty="0"/>
          </a:p>
        </p:txBody>
      </p:sp>
      <p:sp>
        <p:nvSpPr>
          <p:cNvPr id="17" name="Title 1"/>
          <p:cNvSpPr txBox="1">
            <a:spLocks/>
          </p:cNvSpPr>
          <p:nvPr/>
        </p:nvSpPr>
        <p:spPr>
          <a:xfrm>
            <a:off x="1690286" y="12675"/>
            <a:ext cx="6386161" cy="789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Stratigraphy</a:t>
            </a:r>
            <a:endParaRPr lang="en-US" sz="3600" b="1" dirty="0"/>
          </a:p>
        </p:txBody>
      </p:sp>
      <p:sp>
        <p:nvSpPr>
          <p:cNvPr id="4" name="Slide Number Placeholder 3"/>
          <p:cNvSpPr>
            <a:spLocks noGrp="1"/>
          </p:cNvSpPr>
          <p:nvPr>
            <p:ph type="sldNum" sz="quarter" idx="12"/>
          </p:nvPr>
        </p:nvSpPr>
        <p:spPr/>
        <p:txBody>
          <a:bodyPr/>
          <a:lstStyle/>
          <a:p>
            <a:fld id="{177BB26E-2232-F74A-BCA6-9903D9BFFBB8}" type="slidenum">
              <a:rPr lang="en-US" smtClean="0"/>
              <a:t>12</a:t>
            </a:fld>
            <a:endParaRPr lang="en-US"/>
          </a:p>
        </p:txBody>
      </p:sp>
    </p:spTree>
    <p:extLst>
      <p:ext uri="{BB962C8B-B14F-4D97-AF65-F5344CB8AC3E}">
        <p14:creationId xmlns:p14="http://schemas.microsoft.com/office/powerpoint/2010/main" val="18306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33809" y="116563"/>
            <a:ext cx="5622077" cy="646331"/>
          </a:xfrm>
          <a:prstGeom prst="rect">
            <a:avLst/>
          </a:prstGeom>
          <a:noFill/>
        </p:spPr>
        <p:txBody>
          <a:bodyPr wrap="none" rtlCol="0">
            <a:spAutoFit/>
          </a:bodyPr>
          <a:lstStyle/>
          <a:p>
            <a:r>
              <a:rPr lang="en-US" sz="3600" b="1" dirty="0" smtClean="0"/>
              <a:t>Example: non-cohesive bed</a:t>
            </a:r>
            <a:endParaRPr lang="en-US" sz="3600" b="1" dirty="0"/>
          </a:p>
        </p:txBody>
      </p:sp>
      <p:sp>
        <p:nvSpPr>
          <p:cNvPr id="13" name="Rectangle 12"/>
          <p:cNvSpPr/>
          <p:nvPr/>
        </p:nvSpPr>
        <p:spPr>
          <a:xfrm>
            <a:off x="152400" y="4993177"/>
            <a:ext cx="2539352" cy="1477328"/>
          </a:xfrm>
          <a:prstGeom prst="rect">
            <a:avLst/>
          </a:prstGeom>
        </p:spPr>
        <p:txBody>
          <a:bodyPr wrap="square">
            <a:spAutoFit/>
          </a:bodyPr>
          <a:lstStyle/>
          <a:p>
            <a:r>
              <a:rPr lang="en-US" b="1" dirty="0" smtClean="0"/>
              <a:t>Study the sediment size distribution (Mass Bay):</a:t>
            </a:r>
          </a:p>
          <a:p>
            <a:endParaRPr lang="en-US" b="1" dirty="0"/>
          </a:p>
          <a:p>
            <a:r>
              <a:rPr lang="en-US" b="1" dirty="0" smtClean="0"/>
              <a:t>Warner et al., CSR, 2008</a:t>
            </a:r>
          </a:p>
          <a:p>
            <a:endParaRPr lang="en-US" dirty="0" smtClean="0"/>
          </a:p>
        </p:txBody>
      </p:sp>
      <p:pic>
        <p:nvPicPr>
          <p:cNvPr id="2" name="Picture 1"/>
          <p:cNvPicPr>
            <a:picLocks noChangeAspect="1"/>
          </p:cNvPicPr>
          <p:nvPr/>
        </p:nvPicPr>
        <p:blipFill>
          <a:blip r:embed="rId3"/>
          <a:stretch>
            <a:fillRect/>
          </a:stretch>
        </p:blipFill>
        <p:spPr>
          <a:xfrm>
            <a:off x="2849820" y="756864"/>
            <a:ext cx="5892928" cy="6101136"/>
          </a:xfrm>
          <a:prstGeom prst="rect">
            <a:avLst/>
          </a:prstGeom>
        </p:spPr>
      </p:pic>
      <p:pic>
        <p:nvPicPr>
          <p:cNvPr id="3" name="Picture 2"/>
          <p:cNvPicPr>
            <a:picLocks noChangeAspect="1"/>
          </p:cNvPicPr>
          <p:nvPr/>
        </p:nvPicPr>
        <p:blipFill>
          <a:blip r:embed="rId4"/>
          <a:stretch>
            <a:fillRect/>
          </a:stretch>
        </p:blipFill>
        <p:spPr>
          <a:xfrm>
            <a:off x="152400" y="1148197"/>
            <a:ext cx="2697420" cy="3466040"/>
          </a:xfrm>
          <a:prstGeom prst="rect">
            <a:avLst/>
          </a:prstGeom>
        </p:spPr>
      </p:pic>
      <p:pic>
        <p:nvPicPr>
          <p:cNvPr id="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77BB26E-2232-F74A-BCA6-9903D9BFFBB8}" type="slidenum">
              <a:rPr lang="en-US" smtClean="0"/>
              <a:t>13</a:t>
            </a:fld>
            <a:endParaRPr lang="en-US"/>
          </a:p>
        </p:txBody>
      </p:sp>
    </p:spTree>
    <p:extLst>
      <p:ext uri="{BB962C8B-B14F-4D97-AF65-F5344CB8AC3E}">
        <p14:creationId xmlns:p14="http://schemas.microsoft.com/office/powerpoint/2010/main" val="18994432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3583" y="1075758"/>
            <a:ext cx="3501772" cy="2709568"/>
          </a:xfrm>
          <a:prstGeom prst="rect">
            <a:avLst/>
          </a:prstGeom>
        </p:spPr>
      </p:pic>
      <p:sp>
        <p:nvSpPr>
          <p:cNvPr id="13" name="Rectangle 12"/>
          <p:cNvSpPr/>
          <p:nvPr/>
        </p:nvSpPr>
        <p:spPr>
          <a:xfrm>
            <a:off x="152400" y="4254513"/>
            <a:ext cx="3309972" cy="1754327"/>
          </a:xfrm>
          <a:prstGeom prst="rect">
            <a:avLst/>
          </a:prstGeom>
        </p:spPr>
        <p:txBody>
          <a:bodyPr wrap="square">
            <a:spAutoFit/>
          </a:bodyPr>
          <a:lstStyle/>
          <a:p>
            <a:r>
              <a:rPr lang="en-US" b="1" dirty="0" smtClean="0"/>
              <a:t>Explore the path of shelf mud deposits originated from a river (Barcelona):</a:t>
            </a:r>
          </a:p>
          <a:p>
            <a:endParaRPr lang="en-US" b="1" dirty="0"/>
          </a:p>
          <a:p>
            <a:r>
              <a:rPr lang="en-US" b="1" dirty="0" err="1" smtClean="0"/>
              <a:t>Grifoll</a:t>
            </a:r>
            <a:r>
              <a:rPr lang="en-US" b="1" dirty="0" smtClean="0"/>
              <a:t> et al., JGR, 2014</a:t>
            </a:r>
          </a:p>
          <a:p>
            <a:endParaRPr lang="en-US" dirty="0" smtClean="0"/>
          </a:p>
        </p:txBody>
      </p:sp>
      <p:pic>
        <p:nvPicPr>
          <p:cNvPr id="15" name="Picture 14"/>
          <p:cNvPicPr/>
          <p:nvPr/>
        </p:nvPicPr>
        <p:blipFill>
          <a:blip r:embed="rId4" cstate="print">
            <a:extLst>
              <a:ext uri="{28A0092B-C50C-407E-A947-70E740481C1C}">
                <a14:useLocalDpi xmlns:a14="http://schemas.microsoft.com/office/drawing/2010/main"/>
              </a:ext>
            </a:extLst>
          </a:blip>
          <a:stretch>
            <a:fillRect/>
          </a:stretch>
        </p:blipFill>
        <p:spPr>
          <a:xfrm>
            <a:off x="3462372" y="919163"/>
            <a:ext cx="5448701" cy="5639531"/>
          </a:xfrm>
          <a:prstGeom prst="rect">
            <a:avLst/>
          </a:prstGeom>
        </p:spPr>
      </p:pic>
      <p:sp>
        <p:nvSpPr>
          <p:cNvPr id="7" name="TextBox 6"/>
          <p:cNvSpPr txBox="1"/>
          <p:nvPr/>
        </p:nvSpPr>
        <p:spPr>
          <a:xfrm>
            <a:off x="1685466" y="131700"/>
            <a:ext cx="5622077" cy="646331"/>
          </a:xfrm>
          <a:prstGeom prst="rect">
            <a:avLst/>
          </a:prstGeom>
          <a:noFill/>
        </p:spPr>
        <p:txBody>
          <a:bodyPr wrap="none" rtlCol="0">
            <a:spAutoFit/>
          </a:bodyPr>
          <a:lstStyle/>
          <a:p>
            <a:r>
              <a:rPr lang="en-US" sz="3600" b="1" dirty="0" smtClean="0"/>
              <a:t>Example: non-cohesive bed</a:t>
            </a:r>
            <a:endParaRPr lang="en-US" sz="3600" b="1" dirty="0"/>
          </a:p>
        </p:txBody>
      </p:sp>
      <p:pic>
        <p:nvPicPr>
          <p:cNvPr id="8"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14</a:t>
            </a:fld>
            <a:endParaRPr lang="en-US"/>
          </a:p>
        </p:txBody>
      </p:sp>
    </p:spTree>
    <p:extLst>
      <p:ext uri="{BB962C8B-B14F-4D97-AF65-F5344CB8AC3E}">
        <p14:creationId xmlns:p14="http://schemas.microsoft.com/office/powerpoint/2010/main" val="37488675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04687" y="907652"/>
            <a:ext cx="3995997" cy="479520"/>
          </a:xfrm>
          <a:prstGeom prst="rect">
            <a:avLst/>
          </a:prstGeom>
          <a:solidFill>
            <a:schemeClr val="bg1"/>
          </a:solidFill>
          <a:ln>
            <a:noFill/>
          </a:ln>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96683" y="1602222"/>
            <a:ext cx="3999128" cy="1862101"/>
          </a:xfrm>
          <a:prstGeom prst="rect">
            <a:avLst/>
          </a:prstGeom>
          <a:solidFill>
            <a:schemeClr val="bg1"/>
          </a:solidFill>
          <a:ln>
            <a:noFill/>
          </a:ln>
        </p:spPr>
      </p:pic>
      <p:sp>
        <p:nvSpPr>
          <p:cNvPr id="15" name="Title 1"/>
          <p:cNvSpPr>
            <a:spLocks noGrp="1"/>
          </p:cNvSpPr>
          <p:nvPr>
            <p:ph type="title"/>
          </p:nvPr>
        </p:nvSpPr>
        <p:spPr>
          <a:xfrm>
            <a:off x="457200" y="0"/>
            <a:ext cx="8229600" cy="789055"/>
          </a:xfrm>
        </p:spPr>
        <p:txBody>
          <a:bodyPr>
            <a:noAutofit/>
          </a:bodyPr>
          <a:lstStyle/>
          <a:p>
            <a:r>
              <a:rPr lang="en-US" sz="3600" b="1" dirty="0" smtClean="0"/>
              <a:t>Cohesive</a:t>
            </a:r>
            <a:r>
              <a:rPr lang="en-US" sz="3600" b="1" dirty="0" smtClean="0">
                <a:solidFill>
                  <a:schemeClr val="bg1">
                    <a:lumMod val="85000"/>
                  </a:schemeClr>
                </a:solidFill>
              </a:rPr>
              <a:t> </a:t>
            </a:r>
            <a:r>
              <a:rPr lang="en-US" sz="3600" b="1" dirty="0" smtClean="0"/>
              <a:t>behavior</a:t>
            </a:r>
            <a:endParaRPr lang="en-US" sz="3600" b="1" dirty="0"/>
          </a:p>
        </p:txBody>
      </p:sp>
      <p:sp>
        <p:nvSpPr>
          <p:cNvPr id="16" name="Content Placeholder 2"/>
          <p:cNvSpPr>
            <a:spLocks noGrp="1"/>
          </p:cNvSpPr>
          <p:nvPr>
            <p:ph idx="1"/>
          </p:nvPr>
        </p:nvSpPr>
        <p:spPr>
          <a:xfrm>
            <a:off x="4533900" y="5207000"/>
            <a:ext cx="4152900" cy="1460500"/>
          </a:xfrm>
        </p:spPr>
        <p:txBody>
          <a:bodyPr>
            <a:normAutofit fontScale="70000" lnSpcReduction="20000"/>
          </a:bodyPr>
          <a:lstStyle/>
          <a:p>
            <a:pPr marL="0" indent="0">
              <a:buNone/>
            </a:pPr>
            <a:r>
              <a:rPr lang="en-US" dirty="0" smtClean="0"/>
              <a:t>Development:</a:t>
            </a:r>
          </a:p>
          <a:p>
            <a:r>
              <a:rPr lang="en-US" dirty="0" smtClean="0"/>
              <a:t>Harris, </a:t>
            </a:r>
            <a:r>
              <a:rPr lang="en-US" dirty="0" err="1" smtClean="0"/>
              <a:t>Rinehimer</a:t>
            </a:r>
            <a:r>
              <a:rPr lang="en-US" dirty="0" smtClean="0"/>
              <a:t> + VIMS </a:t>
            </a:r>
          </a:p>
          <a:p>
            <a:r>
              <a:rPr lang="en-US" dirty="0" smtClean="0"/>
              <a:t>Sherwood, </a:t>
            </a:r>
            <a:r>
              <a:rPr lang="en-US" dirty="0" err="1" smtClean="0"/>
              <a:t>Ferré</a:t>
            </a:r>
            <a:r>
              <a:rPr lang="en-US" dirty="0" smtClean="0"/>
              <a:t>, Aretxabaleta  + USGS </a:t>
            </a:r>
          </a:p>
        </p:txBody>
      </p:sp>
      <p:sp>
        <p:nvSpPr>
          <p:cNvPr id="17" name="Rectangle 16"/>
          <p:cNvSpPr/>
          <p:nvPr/>
        </p:nvSpPr>
        <p:spPr>
          <a:xfrm>
            <a:off x="2634343" y="6080668"/>
            <a:ext cx="2236510" cy="646331"/>
          </a:xfrm>
          <a:prstGeom prst="rect">
            <a:avLst/>
          </a:prstGeom>
        </p:spPr>
        <p:txBody>
          <a:bodyPr wrap="none">
            <a:spAutoFit/>
          </a:bodyPr>
          <a:lstStyle/>
          <a:p>
            <a:r>
              <a:rPr lang="en-US" dirty="0" err="1">
                <a:solidFill>
                  <a:srgbClr val="000000"/>
                </a:solidFill>
              </a:rPr>
              <a:t>Rinehimer</a:t>
            </a:r>
            <a:r>
              <a:rPr lang="en-US" dirty="0">
                <a:solidFill>
                  <a:srgbClr val="000000"/>
                </a:solidFill>
              </a:rPr>
              <a:t>, </a:t>
            </a:r>
            <a:r>
              <a:rPr lang="en-US" dirty="0" smtClean="0">
                <a:solidFill>
                  <a:srgbClr val="000000"/>
                </a:solidFill>
              </a:rPr>
              <a:t>2008</a:t>
            </a:r>
          </a:p>
          <a:p>
            <a:r>
              <a:rPr lang="en-US" dirty="0" smtClean="0">
                <a:solidFill>
                  <a:srgbClr val="000000"/>
                </a:solidFill>
              </a:rPr>
              <a:t>Sherwood et al., 2018</a:t>
            </a:r>
            <a:endParaRPr lang="en-US" dirty="0">
              <a:solidFill>
                <a:srgbClr val="000000"/>
              </a:solidFill>
            </a:endParaRPr>
          </a:p>
        </p:txBody>
      </p:sp>
      <p:sp>
        <p:nvSpPr>
          <p:cNvPr id="18" name="Content Placeholder 2"/>
          <p:cNvSpPr txBox="1">
            <a:spLocks/>
          </p:cNvSpPr>
          <p:nvPr/>
        </p:nvSpPr>
        <p:spPr>
          <a:xfrm>
            <a:off x="4686300" y="3515123"/>
            <a:ext cx="4152900" cy="1539477"/>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i="1" dirty="0" err="1" smtClean="0">
                <a:solidFill>
                  <a:prstClr val="black"/>
                </a:solidFill>
                <a:latin typeface="Times New Roman" panose="02020603050405020304" pitchFamily="18" charset="0"/>
                <a:cs typeface="Times New Roman" panose="02020603050405020304" pitchFamily="18" charset="0"/>
              </a:rPr>
              <a:t>T</a:t>
            </a:r>
            <a:r>
              <a:rPr lang="en-US" sz="2800" i="1" baseline="-25000" dirty="0" err="1" smtClean="0">
                <a:solidFill>
                  <a:prstClr val="black"/>
                </a:solidFill>
                <a:latin typeface="Times New Roman" panose="02020603050405020304" pitchFamily="18" charset="0"/>
                <a:cs typeface="Times New Roman" panose="02020603050405020304" pitchFamily="18" charset="0"/>
              </a:rPr>
              <a:t>c</a:t>
            </a:r>
            <a:r>
              <a:rPr lang="en-US" dirty="0" smtClean="0">
                <a:solidFill>
                  <a:prstClr val="black"/>
                </a:solidFill>
              </a:rPr>
              <a:t> = Time scale of consolidation</a:t>
            </a:r>
          </a:p>
          <a:p>
            <a:pPr marL="0" indent="0">
              <a:buFont typeface="Arial" pitchFamily="34" charset="0"/>
              <a:buNone/>
            </a:pPr>
            <a:r>
              <a:rPr lang="en-US" i="1" dirty="0" err="1" smtClean="0">
                <a:solidFill>
                  <a:prstClr val="black"/>
                </a:solidFill>
                <a:latin typeface="Times New Roman" panose="02020603050405020304" pitchFamily="18" charset="0"/>
                <a:cs typeface="Times New Roman" panose="02020603050405020304" pitchFamily="18" charset="0"/>
              </a:rPr>
              <a:t>T</a:t>
            </a:r>
            <a:r>
              <a:rPr lang="en-US" sz="2800" i="1" baseline="-25000" dirty="0" err="1" smtClean="0">
                <a:solidFill>
                  <a:prstClr val="black"/>
                </a:solidFill>
                <a:latin typeface="Times New Roman" panose="02020603050405020304" pitchFamily="18" charset="0"/>
                <a:cs typeface="Times New Roman" panose="02020603050405020304" pitchFamily="18" charset="0"/>
              </a:rPr>
              <a:t>s</a:t>
            </a:r>
            <a:r>
              <a:rPr lang="en-US" dirty="0" smtClean="0">
                <a:solidFill>
                  <a:prstClr val="black"/>
                </a:solidFill>
              </a:rPr>
              <a:t>= Swelling time scale (order 100 times slower)</a:t>
            </a:r>
          </a:p>
        </p:txBody>
      </p:sp>
      <p:pic>
        <p:nvPicPr>
          <p:cNvPr id="1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11" name="Group 10"/>
          <p:cNvGrpSpPr/>
          <p:nvPr/>
        </p:nvGrpSpPr>
        <p:grpSpPr>
          <a:xfrm>
            <a:off x="356394" y="1027611"/>
            <a:ext cx="3984626" cy="4811757"/>
            <a:chOff x="1452181" y="695324"/>
            <a:chExt cx="4823893" cy="5553076"/>
          </a:xfrm>
        </p:grpSpPr>
        <p:pic>
          <p:nvPicPr>
            <p:cNvPr id="12" name="Picture 3"/>
            <p:cNvPicPr>
              <a:picLocks noChangeAspect="1" noChangeArrowheads="1"/>
            </p:cNvPicPr>
            <p:nvPr/>
          </p:nvPicPr>
          <p:blipFill>
            <a:blip r:embed="rId6" cstate="print"/>
            <a:srcRect/>
            <a:stretch>
              <a:fillRect/>
            </a:stretch>
          </p:blipFill>
          <p:spPr bwMode="auto">
            <a:xfrm>
              <a:off x="1452181" y="762000"/>
              <a:ext cx="3953637" cy="5486400"/>
            </a:xfrm>
            <a:prstGeom prst="rect">
              <a:avLst/>
            </a:prstGeom>
            <a:noFill/>
            <a:ln w="9525">
              <a:noFill/>
              <a:miter lim="800000"/>
              <a:headEnd/>
              <a:tailEnd/>
            </a:ln>
          </p:spPr>
        </p:pic>
        <p:grpSp>
          <p:nvGrpSpPr>
            <p:cNvPr id="19" name="Group 18"/>
            <p:cNvGrpSpPr/>
            <p:nvPr/>
          </p:nvGrpSpPr>
          <p:grpSpPr>
            <a:xfrm>
              <a:off x="3200400" y="847724"/>
              <a:ext cx="871536" cy="2124076"/>
              <a:chOff x="3200400" y="847724"/>
              <a:chExt cx="871536" cy="2124076"/>
            </a:xfrm>
          </p:grpSpPr>
          <p:sp>
            <p:nvSpPr>
              <p:cNvPr id="29" name="Rectangle 28"/>
              <p:cNvSpPr/>
              <p:nvPr/>
            </p:nvSpPr>
            <p:spPr>
              <a:xfrm>
                <a:off x="3462335" y="2667000"/>
                <a:ext cx="609601"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00400" y="847724"/>
                <a:ext cx="609601"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0" name="Object 19"/>
            <p:cNvGraphicFramePr>
              <a:graphicFrameLocks noChangeAspect="1"/>
            </p:cNvGraphicFramePr>
            <p:nvPr>
              <p:extLst>
                <p:ext uri="{D42A27DB-BD31-4B8C-83A1-F6EECF244321}">
                  <p14:modId xmlns:p14="http://schemas.microsoft.com/office/powerpoint/2010/main" val="1196368592"/>
                </p:ext>
              </p:extLst>
            </p:nvPr>
          </p:nvGraphicFramePr>
          <p:xfrm>
            <a:off x="3276600" y="2425700"/>
            <a:ext cx="609600" cy="482600"/>
          </p:xfrm>
          <a:graphic>
            <a:graphicData uri="http://schemas.openxmlformats.org/presentationml/2006/ole">
              <mc:AlternateContent xmlns:mc="http://schemas.openxmlformats.org/markup-compatibility/2006">
                <mc:Choice xmlns:v="urn:schemas-microsoft-com:vml" Requires="v">
                  <p:oleObj spid="_x0000_s68701" name="Equation" r:id="rId7" imgW="304560" imgH="241200" progId="Equation.DSMT4">
                    <p:embed/>
                  </p:oleObj>
                </mc:Choice>
                <mc:Fallback>
                  <p:oleObj name="Equation" r:id="rId7" imgW="304560" imgH="241200" progId="Equation.DSMT4">
                    <p:embed/>
                    <p:pic>
                      <p:nvPicPr>
                        <p:cNvPr id="2" name="Object 1"/>
                        <p:cNvPicPr/>
                        <p:nvPr/>
                      </p:nvPicPr>
                      <p:blipFill>
                        <a:blip r:embed="rId8"/>
                        <a:stretch>
                          <a:fillRect/>
                        </a:stretch>
                      </p:blipFill>
                      <p:spPr>
                        <a:xfrm>
                          <a:off x="3276600" y="2425700"/>
                          <a:ext cx="609600" cy="482600"/>
                        </a:xfrm>
                        <a:prstGeom prst="rect">
                          <a:avLst/>
                        </a:prstGeom>
                        <a:solidFill>
                          <a:schemeClr val="bg1"/>
                        </a:solidFill>
                      </p:spPr>
                    </p:pic>
                  </p:oleObj>
                </mc:Fallback>
              </mc:AlternateContent>
            </a:graphicData>
          </a:graphic>
        </p:graphicFrame>
        <p:sp>
          <p:nvSpPr>
            <p:cNvPr id="21" name="TextBox 20"/>
            <p:cNvSpPr txBox="1"/>
            <p:nvPr/>
          </p:nvSpPr>
          <p:spPr>
            <a:xfrm rot="16200000">
              <a:off x="489467" y="2880651"/>
              <a:ext cx="2320635" cy="369332"/>
            </a:xfrm>
            <a:prstGeom prst="rect">
              <a:avLst/>
            </a:prstGeom>
            <a:solidFill>
              <a:schemeClr val="bg1"/>
            </a:solidFill>
            <a:ln>
              <a:noFill/>
            </a:ln>
          </p:spPr>
          <p:txBody>
            <a:bodyPr wrap="none" rtlCol="0">
              <a:spAutoFit/>
            </a:bodyPr>
            <a:lstStyle/>
            <a:p>
              <a:r>
                <a:rPr lang="en-US" dirty="0" smtClean="0"/>
                <a:t>Mass depth </a:t>
              </a:r>
              <a:r>
                <a:rPr lang="en-US" i="1" dirty="0" err="1" smtClean="0"/>
                <a:t>z</a:t>
              </a:r>
              <a:r>
                <a:rPr lang="en-US" i="1" baseline="-25000" dirty="0" err="1" smtClean="0"/>
                <a:t>r</a:t>
              </a:r>
              <a:r>
                <a:rPr lang="en-US" dirty="0" smtClean="0"/>
                <a:t> (kg/m</a:t>
              </a:r>
              <a:r>
                <a:rPr lang="en-US" baseline="30000" dirty="0" smtClean="0"/>
                <a:t>2</a:t>
              </a:r>
              <a:r>
                <a:rPr lang="en-US" dirty="0" smtClean="0"/>
                <a:t>)</a:t>
              </a:r>
            </a:p>
          </p:txBody>
        </p:sp>
        <p:grpSp>
          <p:nvGrpSpPr>
            <p:cNvPr id="22" name="Group 21"/>
            <p:cNvGrpSpPr/>
            <p:nvPr/>
          </p:nvGrpSpPr>
          <p:grpSpPr>
            <a:xfrm>
              <a:off x="3297455" y="695324"/>
              <a:ext cx="910167" cy="457200"/>
              <a:chOff x="3297455" y="695324"/>
              <a:chExt cx="910167" cy="457200"/>
            </a:xfrm>
          </p:grpSpPr>
          <p:graphicFrame>
            <p:nvGraphicFramePr>
              <p:cNvPr id="27" name="Object 26"/>
              <p:cNvGraphicFramePr>
                <a:graphicFrameLocks noChangeAspect="1"/>
              </p:cNvGraphicFramePr>
              <p:nvPr>
                <p:extLst>
                  <p:ext uri="{D42A27DB-BD31-4B8C-83A1-F6EECF244321}">
                    <p14:modId xmlns:p14="http://schemas.microsoft.com/office/powerpoint/2010/main" val="2308013965"/>
                  </p:ext>
                </p:extLst>
              </p:nvPr>
            </p:nvGraphicFramePr>
            <p:xfrm>
              <a:off x="3297455" y="695324"/>
              <a:ext cx="329760" cy="457200"/>
            </p:xfrm>
            <a:graphic>
              <a:graphicData uri="http://schemas.openxmlformats.org/presentationml/2006/ole">
                <mc:AlternateContent xmlns:mc="http://schemas.openxmlformats.org/markup-compatibility/2006">
                  <mc:Choice xmlns:v="urn:schemas-microsoft-com:vml" Requires="v">
                    <p:oleObj spid="_x0000_s68702" name="Equation" r:id="rId9" imgW="164880" imgH="228600" progId="Equation.DSMT4">
                      <p:embed/>
                    </p:oleObj>
                  </mc:Choice>
                  <mc:Fallback>
                    <p:oleObj name="Equation" r:id="rId9" imgW="164880" imgH="228600" progId="Equation.DSMT4">
                      <p:embed/>
                      <p:pic>
                        <p:nvPicPr>
                          <p:cNvPr id="4" name="Object 3"/>
                          <p:cNvPicPr/>
                          <p:nvPr/>
                        </p:nvPicPr>
                        <p:blipFill>
                          <a:blip r:embed="rId10"/>
                          <a:stretch>
                            <a:fillRect/>
                          </a:stretch>
                        </p:blipFill>
                        <p:spPr>
                          <a:xfrm>
                            <a:off x="3297455" y="695324"/>
                            <a:ext cx="329760" cy="457200"/>
                          </a:xfrm>
                          <a:prstGeom prst="rect">
                            <a:avLst/>
                          </a:prstGeom>
                          <a:solidFill>
                            <a:schemeClr val="bg1"/>
                          </a:solidFill>
                        </p:spPr>
                      </p:pic>
                    </p:oleObj>
                  </mc:Fallback>
                </mc:AlternateContent>
              </a:graphicData>
            </a:graphic>
          </p:graphicFrame>
          <p:sp>
            <p:nvSpPr>
              <p:cNvPr id="28" name="TextBox 27"/>
              <p:cNvSpPr txBox="1"/>
              <p:nvPr/>
            </p:nvSpPr>
            <p:spPr>
              <a:xfrm>
                <a:off x="3657600" y="739258"/>
                <a:ext cx="550022" cy="369332"/>
              </a:xfrm>
              <a:prstGeom prst="rect">
                <a:avLst/>
              </a:prstGeom>
              <a:noFill/>
              <a:ln>
                <a:noFill/>
              </a:ln>
            </p:spPr>
            <p:txBody>
              <a:bodyPr wrap="none" rtlCol="0">
                <a:spAutoFit/>
              </a:bodyPr>
              <a:lstStyle/>
              <a:p>
                <a:r>
                  <a:rPr lang="en-US" dirty="0" smtClean="0"/>
                  <a:t>(Pa)</a:t>
                </a:r>
              </a:p>
            </p:txBody>
          </p:sp>
        </p:grpSp>
        <p:sp>
          <p:nvSpPr>
            <p:cNvPr id="23" name="TextBox 22"/>
            <p:cNvSpPr txBox="1"/>
            <p:nvPr/>
          </p:nvSpPr>
          <p:spPr>
            <a:xfrm>
              <a:off x="2060512" y="3657600"/>
              <a:ext cx="1779952" cy="603829"/>
            </a:xfrm>
            <a:prstGeom prst="rect">
              <a:avLst/>
            </a:prstGeom>
            <a:noFill/>
            <a:ln>
              <a:solidFill>
                <a:srgbClr val="C00000"/>
              </a:solidFill>
            </a:ln>
          </p:spPr>
          <p:txBody>
            <a:bodyPr wrap="none" rtlCol="0">
              <a:spAutoFit/>
            </a:bodyPr>
            <a:lstStyle/>
            <a:p>
              <a:pPr algn="ctr"/>
              <a:r>
                <a:rPr lang="en-US" sz="1400" dirty="0" smtClean="0">
                  <a:solidFill>
                    <a:srgbClr val="FF0000"/>
                  </a:solidFill>
                </a:rPr>
                <a:t>deposited profile </a:t>
              </a:r>
            </a:p>
            <a:p>
              <a:pPr algn="ctr"/>
              <a:r>
                <a:rPr lang="en-US" sz="1400" dirty="0" smtClean="0">
                  <a:solidFill>
                    <a:srgbClr val="FF0000"/>
                  </a:solidFill>
                </a:rPr>
                <a:t>&amp; consolidation</a:t>
              </a:r>
            </a:p>
          </p:txBody>
        </p:sp>
        <p:sp>
          <p:nvSpPr>
            <p:cNvPr id="24" name="TextBox 23"/>
            <p:cNvSpPr txBox="1"/>
            <p:nvPr/>
          </p:nvSpPr>
          <p:spPr>
            <a:xfrm>
              <a:off x="4598198" y="1600200"/>
              <a:ext cx="1677876" cy="603829"/>
            </a:xfrm>
            <a:prstGeom prst="rect">
              <a:avLst/>
            </a:prstGeom>
            <a:noFill/>
            <a:ln>
              <a:solidFill>
                <a:srgbClr val="C00000"/>
              </a:solidFill>
            </a:ln>
          </p:spPr>
          <p:txBody>
            <a:bodyPr wrap="none" rtlCol="0">
              <a:spAutoFit/>
            </a:bodyPr>
            <a:lstStyle/>
            <a:p>
              <a:pPr algn="ctr"/>
              <a:r>
                <a:rPr lang="en-US" sz="1400" dirty="0" smtClean="0">
                  <a:solidFill>
                    <a:srgbClr val="FF0000"/>
                  </a:solidFill>
                </a:rPr>
                <a:t>eroded profile &amp;</a:t>
              </a:r>
            </a:p>
            <a:p>
              <a:pPr algn="ctr"/>
              <a:r>
                <a:rPr lang="en-US" sz="1400" dirty="0">
                  <a:solidFill>
                    <a:srgbClr val="FF0000"/>
                  </a:solidFill>
                </a:rPr>
                <a:t>s</a:t>
              </a:r>
              <a:r>
                <a:rPr lang="en-US" sz="1400" dirty="0" smtClean="0">
                  <a:solidFill>
                    <a:srgbClr val="FF0000"/>
                  </a:solidFill>
                </a:rPr>
                <a:t>welling</a:t>
              </a:r>
            </a:p>
          </p:txBody>
        </p:sp>
        <p:cxnSp>
          <p:nvCxnSpPr>
            <p:cNvPr id="25" name="Straight Arrow Connector 24"/>
            <p:cNvCxnSpPr/>
            <p:nvPr/>
          </p:nvCxnSpPr>
          <p:spPr>
            <a:xfrm flipV="1">
              <a:off x="2590800" y="2819400"/>
              <a:ext cx="359689" cy="838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p:nvPr/>
          </p:nvCxnSpPr>
          <p:spPr>
            <a:xfrm flipH="1">
              <a:off x="4572000" y="2246531"/>
              <a:ext cx="30480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2" name="Slide Number Placeholder 1"/>
          <p:cNvSpPr>
            <a:spLocks noGrp="1"/>
          </p:cNvSpPr>
          <p:nvPr>
            <p:ph type="sldNum" sz="quarter" idx="12"/>
          </p:nvPr>
        </p:nvSpPr>
        <p:spPr/>
        <p:txBody>
          <a:bodyPr/>
          <a:lstStyle/>
          <a:p>
            <a:fld id="{177BB26E-2232-F74A-BCA6-9903D9BFFBB8}" type="slidenum">
              <a:rPr lang="en-US" smtClean="0"/>
              <a:t>15</a:t>
            </a:fld>
            <a:endParaRPr lang="en-US"/>
          </a:p>
        </p:txBody>
      </p:sp>
    </p:spTree>
    <p:extLst>
      <p:ext uri="{BB962C8B-B14F-4D97-AF65-F5344CB8AC3E}">
        <p14:creationId xmlns:p14="http://schemas.microsoft.com/office/powerpoint/2010/main" val="25979926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363055" y="-6350"/>
            <a:ext cx="6496050" cy="1143000"/>
          </a:xfrm>
        </p:spPr>
        <p:txBody>
          <a:bodyPr/>
          <a:lstStyle/>
          <a:p>
            <a:r>
              <a:rPr lang="en-US" sz="3600" b="1" dirty="0"/>
              <a:t>Cohesive </a:t>
            </a:r>
            <a:r>
              <a:rPr lang="en-US" sz="3600" b="1" dirty="0" smtClean="0"/>
              <a:t>Bed</a:t>
            </a:r>
            <a:endParaRPr lang="en-US" sz="3600" b="1" dirty="0"/>
          </a:p>
        </p:txBody>
      </p:sp>
      <p:sp>
        <p:nvSpPr>
          <p:cNvPr id="7171" name="Rectangle 3"/>
          <p:cNvSpPr>
            <a:spLocks noGrp="1" noChangeArrowheads="1"/>
          </p:cNvSpPr>
          <p:nvPr>
            <p:ph type="body" idx="1"/>
          </p:nvPr>
        </p:nvSpPr>
        <p:spPr>
          <a:xfrm>
            <a:off x="2836863" y="1644650"/>
            <a:ext cx="6307137" cy="4525963"/>
          </a:xfrm>
        </p:spPr>
        <p:txBody>
          <a:bodyPr/>
          <a:lstStyle/>
          <a:p>
            <a:r>
              <a:rPr lang="en-US" sz="2400"/>
              <a:t>Key bed property: critical shear stress</a:t>
            </a:r>
          </a:p>
        </p:txBody>
      </p:sp>
      <p:grpSp>
        <p:nvGrpSpPr>
          <p:cNvPr id="7172" name="Group 4"/>
          <p:cNvGrpSpPr>
            <a:grpSpLocks/>
          </p:cNvGrpSpPr>
          <p:nvPr/>
        </p:nvGrpSpPr>
        <p:grpSpPr bwMode="auto">
          <a:xfrm>
            <a:off x="342900" y="1535113"/>
            <a:ext cx="2159000" cy="4641850"/>
            <a:chOff x="216" y="472"/>
            <a:chExt cx="1643" cy="3318"/>
          </a:xfrm>
        </p:grpSpPr>
        <p:pic>
          <p:nvPicPr>
            <p:cNvPr id="7173" name="Picture 5" descr="Eroscha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 y="472"/>
              <a:ext cx="1636" cy="15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l="24387" t="2017" r="29240" b="54933"/>
            <a:stretch>
              <a:fillRect/>
            </a:stretch>
          </p:blipFill>
          <p:spPr bwMode="auto">
            <a:xfrm>
              <a:off x="216" y="2254"/>
              <a:ext cx="1643"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175" name="Group 7"/>
          <p:cNvGrpSpPr>
            <a:grpSpLocks/>
          </p:cNvGrpSpPr>
          <p:nvPr/>
        </p:nvGrpSpPr>
        <p:grpSpPr bwMode="auto">
          <a:xfrm>
            <a:off x="2779713" y="2514600"/>
            <a:ext cx="6364287" cy="3890963"/>
            <a:chOff x="4504" y="13824"/>
            <a:chExt cx="4009" cy="2451"/>
          </a:xfrm>
        </p:grpSpPr>
        <p:sp>
          <p:nvSpPr>
            <p:cNvPr id="7176" name="Text Box 8"/>
            <p:cNvSpPr txBox="1">
              <a:spLocks noChangeArrowheads="1"/>
            </p:cNvSpPr>
            <p:nvPr/>
          </p:nvSpPr>
          <p:spPr bwMode="auto">
            <a:xfrm>
              <a:off x="4657" y="13824"/>
              <a:ext cx="1188"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lvl1pPr defTabSz="4389438">
                <a:defRPr>
                  <a:solidFill>
                    <a:schemeClr val="tx1"/>
                  </a:solidFill>
                  <a:latin typeface="Arial" pitchFamily="34" charset="0"/>
                </a:defRPr>
              </a:lvl1pPr>
              <a:lvl2pPr defTabSz="4389438">
                <a:defRPr>
                  <a:solidFill>
                    <a:schemeClr val="tx1"/>
                  </a:solidFill>
                  <a:latin typeface="Arial" pitchFamily="34" charset="0"/>
                </a:defRPr>
              </a:lvl2pPr>
              <a:lvl3pPr defTabSz="4389438">
                <a:defRPr>
                  <a:solidFill>
                    <a:schemeClr val="tx1"/>
                  </a:solidFill>
                  <a:latin typeface="Arial" pitchFamily="34" charset="0"/>
                </a:defRPr>
              </a:lvl3pPr>
              <a:lvl4pPr defTabSz="4389438">
                <a:defRPr>
                  <a:solidFill>
                    <a:schemeClr val="tx1"/>
                  </a:solidFill>
                  <a:latin typeface="Arial" pitchFamily="34" charset="0"/>
                </a:defRPr>
              </a:lvl4pPr>
              <a:lvl5pPr defTabSz="4389438">
                <a:defRPr>
                  <a:solidFill>
                    <a:schemeClr val="tx1"/>
                  </a:solidFill>
                  <a:latin typeface="Arial" pitchFamily="34" charset="0"/>
                </a:defRPr>
              </a:lvl5pPr>
              <a:lvl6pPr defTabSz="4389438" fontAlgn="base">
                <a:spcBef>
                  <a:spcPct val="0"/>
                </a:spcBef>
                <a:spcAft>
                  <a:spcPct val="0"/>
                </a:spcAft>
                <a:defRPr>
                  <a:solidFill>
                    <a:schemeClr val="tx1"/>
                  </a:solidFill>
                  <a:latin typeface="Arial" pitchFamily="34" charset="0"/>
                </a:defRPr>
              </a:lvl6pPr>
              <a:lvl7pPr defTabSz="4389438" fontAlgn="base">
                <a:spcBef>
                  <a:spcPct val="0"/>
                </a:spcBef>
                <a:spcAft>
                  <a:spcPct val="0"/>
                </a:spcAft>
                <a:defRPr>
                  <a:solidFill>
                    <a:schemeClr val="tx1"/>
                  </a:solidFill>
                  <a:latin typeface="Arial" pitchFamily="34" charset="0"/>
                </a:defRPr>
              </a:lvl7pPr>
              <a:lvl8pPr defTabSz="4389438" fontAlgn="base">
                <a:spcBef>
                  <a:spcPct val="0"/>
                </a:spcBef>
                <a:spcAft>
                  <a:spcPct val="0"/>
                </a:spcAft>
                <a:defRPr>
                  <a:solidFill>
                    <a:schemeClr val="tx1"/>
                  </a:solidFill>
                  <a:latin typeface="Arial" pitchFamily="34" charset="0"/>
                </a:defRPr>
              </a:lvl8pPr>
              <a:lvl9pPr defTabSz="4389438" fontAlgn="base">
                <a:spcBef>
                  <a:spcPct val="0"/>
                </a:spcBef>
                <a:spcAft>
                  <a:spcPct val="0"/>
                </a:spcAft>
                <a:defRPr>
                  <a:solidFill>
                    <a:schemeClr val="tx1"/>
                  </a:solidFill>
                  <a:latin typeface="Arial" pitchFamily="34" charset="0"/>
                </a:defRPr>
              </a:lvl9pPr>
            </a:lstStyle>
            <a:p>
              <a:pPr algn="ctr">
                <a:spcBef>
                  <a:spcPct val="50000"/>
                </a:spcBef>
              </a:pPr>
              <a:r>
                <a:rPr lang="en-US"/>
                <a:t>Initial equilibrium</a:t>
              </a:r>
            </a:p>
            <a:p>
              <a:pPr algn="ctr">
                <a:spcBef>
                  <a:spcPct val="50000"/>
                </a:spcBef>
              </a:pPr>
              <a:r>
                <a:rPr lang="en-US">
                  <a:latin typeface="Symbol" pitchFamily="18" charset="2"/>
                </a:rPr>
                <a:t>t</a:t>
              </a:r>
              <a:r>
                <a:rPr lang="en-US" i="1" baseline="-25000"/>
                <a:t>cb</a:t>
              </a:r>
              <a:r>
                <a:rPr lang="en-US"/>
                <a:t> profile</a:t>
              </a:r>
            </a:p>
          </p:txBody>
        </p:sp>
        <p:sp>
          <p:nvSpPr>
            <p:cNvPr id="7177" name="Text Box 9"/>
            <p:cNvSpPr txBox="1">
              <a:spLocks noChangeArrowheads="1"/>
            </p:cNvSpPr>
            <p:nvPr/>
          </p:nvSpPr>
          <p:spPr bwMode="auto">
            <a:xfrm>
              <a:off x="5988" y="13867"/>
              <a:ext cx="128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lvl1pPr defTabSz="4389438">
                <a:defRPr>
                  <a:solidFill>
                    <a:schemeClr val="tx1"/>
                  </a:solidFill>
                  <a:latin typeface="Arial" pitchFamily="34" charset="0"/>
                </a:defRPr>
              </a:lvl1pPr>
              <a:lvl2pPr defTabSz="4389438">
                <a:defRPr>
                  <a:solidFill>
                    <a:schemeClr val="tx1"/>
                  </a:solidFill>
                  <a:latin typeface="Arial" pitchFamily="34" charset="0"/>
                </a:defRPr>
              </a:lvl2pPr>
              <a:lvl3pPr defTabSz="4389438">
                <a:defRPr>
                  <a:solidFill>
                    <a:schemeClr val="tx1"/>
                  </a:solidFill>
                  <a:latin typeface="Arial" pitchFamily="34" charset="0"/>
                </a:defRPr>
              </a:lvl3pPr>
              <a:lvl4pPr defTabSz="4389438">
                <a:defRPr>
                  <a:solidFill>
                    <a:schemeClr val="tx1"/>
                  </a:solidFill>
                  <a:latin typeface="Arial" pitchFamily="34" charset="0"/>
                </a:defRPr>
              </a:lvl4pPr>
              <a:lvl5pPr defTabSz="4389438">
                <a:defRPr>
                  <a:solidFill>
                    <a:schemeClr val="tx1"/>
                  </a:solidFill>
                  <a:latin typeface="Arial" pitchFamily="34" charset="0"/>
                </a:defRPr>
              </a:lvl5pPr>
              <a:lvl6pPr defTabSz="4389438" fontAlgn="base">
                <a:spcBef>
                  <a:spcPct val="0"/>
                </a:spcBef>
                <a:spcAft>
                  <a:spcPct val="0"/>
                </a:spcAft>
                <a:defRPr>
                  <a:solidFill>
                    <a:schemeClr val="tx1"/>
                  </a:solidFill>
                  <a:latin typeface="Arial" pitchFamily="34" charset="0"/>
                </a:defRPr>
              </a:lvl6pPr>
              <a:lvl7pPr defTabSz="4389438" fontAlgn="base">
                <a:spcBef>
                  <a:spcPct val="0"/>
                </a:spcBef>
                <a:spcAft>
                  <a:spcPct val="0"/>
                </a:spcAft>
                <a:defRPr>
                  <a:solidFill>
                    <a:schemeClr val="tx1"/>
                  </a:solidFill>
                  <a:latin typeface="Arial" pitchFamily="34" charset="0"/>
                </a:defRPr>
              </a:lvl7pPr>
              <a:lvl8pPr defTabSz="4389438" fontAlgn="base">
                <a:spcBef>
                  <a:spcPct val="0"/>
                </a:spcBef>
                <a:spcAft>
                  <a:spcPct val="0"/>
                </a:spcAft>
                <a:defRPr>
                  <a:solidFill>
                    <a:schemeClr val="tx1"/>
                  </a:solidFill>
                  <a:latin typeface="Arial" pitchFamily="34" charset="0"/>
                </a:defRPr>
              </a:lvl8pPr>
              <a:lvl9pPr defTabSz="4389438" fontAlgn="base">
                <a:spcBef>
                  <a:spcPct val="0"/>
                </a:spcBef>
                <a:spcAft>
                  <a:spcPct val="0"/>
                </a:spcAft>
                <a:defRPr>
                  <a:solidFill>
                    <a:schemeClr val="tx1"/>
                  </a:solidFill>
                  <a:latin typeface="Arial" pitchFamily="34" charset="0"/>
                </a:defRPr>
              </a:lvl9pPr>
            </a:lstStyle>
            <a:p>
              <a:pPr algn="ctr">
                <a:spcBef>
                  <a:spcPct val="50000"/>
                </a:spcBef>
              </a:pPr>
              <a:r>
                <a:rPr lang="en-US"/>
                <a:t>Erosion of ~2 mm,</a:t>
              </a:r>
              <a:br>
                <a:rPr lang="en-US"/>
              </a:br>
              <a:r>
                <a:rPr lang="en-US"/>
                <a:t>new </a:t>
              </a:r>
              <a:r>
                <a:rPr lang="en-US">
                  <a:latin typeface="Symbol" pitchFamily="18" charset="2"/>
                </a:rPr>
                <a:t>t</a:t>
              </a:r>
              <a:r>
                <a:rPr lang="en-US" i="1" baseline="-25000"/>
                <a:t>cb</a:t>
              </a:r>
              <a:r>
                <a:rPr lang="en-US"/>
                <a:t> profile</a:t>
              </a:r>
            </a:p>
          </p:txBody>
        </p:sp>
        <p:sp>
          <p:nvSpPr>
            <p:cNvPr id="7178" name="Text Box 10"/>
            <p:cNvSpPr txBox="1">
              <a:spLocks noChangeArrowheads="1"/>
            </p:cNvSpPr>
            <p:nvPr/>
          </p:nvSpPr>
          <p:spPr bwMode="auto">
            <a:xfrm>
              <a:off x="7435" y="13824"/>
              <a:ext cx="944"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spAutoFit/>
            </a:bodyPr>
            <a:lstStyle>
              <a:lvl1pPr defTabSz="4389438">
                <a:defRPr>
                  <a:solidFill>
                    <a:schemeClr val="tx1"/>
                  </a:solidFill>
                  <a:latin typeface="Arial" pitchFamily="34" charset="0"/>
                </a:defRPr>
              </a:lvl1pPr>
              <a:lvl2pPr defTabSz="4389438">
                <a:defRPr>
                  <a:solidFill>
                    <a:schemeClr val="tx1"/>
                  </a:solidFill>
                  <a:latin typeface="Arial" pitchFamily="34" charset="0"/>
                </a:defRPr>
              </a:lvl2pPr>
              <a:lvl3pPr defTabSz="4389438">
                <a:defRPr>
                  <a:solidFill>
                    <a:schemeClr val="tx1"/>
                  </a:solidFill>
                  <a:latin typeface="Arial" pitchFamily="34" charset="0"/>
                </a:defRPr>
              </a:lvl3pPr>
              <a:lvl4pPr defTabSz="4389438">
                <a:defRPr>
                  <a:solidFill>
                    <a:schemeClr val="tx1"/>
                  </a:solidFill>
                  <a:latin typeface="Arial" pitchFamily="34" charset="0"/>
                </a:defRPr>
              </a:lvl4pPr>
              <a:lvl5pPr defTabSz="4389438">
                <a:defRPr>
                  <a:solidFill>
                    <a:schemeClr val="tx1"/>
                  </a:solidFill>
                  <a:latin typeface="Arial" pitchFamily="34" charset="0"/>
                </a:defRPr>
              </a:lvl5pPr>
              <a:lvl6pPr defTabSz="4389438" fontAlgn="base">
                <a:spcBef>
                  <a:spcPct val="0"/>
                </a:spcBef>
                <a:spcAft>
                  <a:spcPct val="0"/>
                </a:spcAft>
                <a:defRPr>
                  <a:solidFill>
                    <a:schemeClr val="tx1"/>
                  </a:solidFill>
                  <a:latin typeface="Arial" pitchFamily="34" charset="0"/>
                </a:defRPr>
              </a:lvl6pPr>
              <a:lvl7pPr defTabSz="4389438" fontAlgn="base">
                <a:spcBef>
                  <a:spcPct val="0"/>
                </a:spcBef>
                <a:spcAft>
                  <a:spcPct val="0"/>
                </a:spcAft>
                <a:defRPr>
                  <a:solidFill>
                    <a:schemeClr val="tx1"/>
                  </a:solidFill>
                  <a:latin typeface="Arial" pitchFamily="34" charset="0"/>
                </a:defRPr>
              </a:lvl7pPr>
              <a:lvl8pPr defTabSz="4389438" fontAlgn="base">
                <a:spcBef>
                  <a:spcPct val="0"/>
                </a:spcBef>
                <a:spcAft>
                  <a:spcPct val="0"/>
                </a:spcAft>
                <a:defRPr>
                  <a:solidFill>
                    <a:schemeClr val="tx1"/>
                  </a:solidFill>
                  <a:latin typeface="Arial" pitchFamily="34" charset="0"/>
                </a:defRPr>
              </a:lvl8pPr>
              <a:lvl9pPr defTabSz="4389438" fontAlgn="base">
                <a:spcBef>
                  <a:spcPct val="0"/>
                </a:spcBef>
                <a:spcAft>
                  <a:spcPct val="0"/>
                </a:spcAft>
                <a:defRPr>
                  <a:solidFill>
                    <a:schemeClr val="tx1"/>
                  </a:solidFill>
                  <a:latin typeface="Arial" pitchFamily="34" charset="0"/>
                </a:defRPr>
              </a:lvl9pPr>
            </a:lstStyle>
            <a:p>
              <a:pPr algn="ctr">
                <a:spcBef>
                  <a:spcPct val="50000"/>
                </a:spcBef>
              </a:pPr>
              <a:r>
                <a:rPr lang="en-US">
                  <a:latin typeface="Symbol" pitchFamily="18" charset="2"/>
                </a:rPr>
                <a:t>t</a:t>
              </a:r>
              <a:r>
                <a:rPr lang="en-US" i="1" baseline="-25000"/>
                <a:t>cb</a:t>
              </a:r>
              <a:r>
                <a:rPr lang="en-US"/>
                <a:t> relaxes to</a:t>
              </a:r>
            </a:p>
            <a:p>
              <a:pPr algn="ctr">
                <a:spcBef>
                  <a:spcPct val="50000"/>
                </a:spcBef>
              </a:pPr>
              <a:r>
                <a:rPr lang="en-US"/>
                <a:t>equilibrium</a:t>
              </a:r>
            </a:p>
          </p:txBody>
        </p:sp>
        <p:grpSp>
          <p:nvGrpSpPr>
            <p:cNvPr id="7179" name="Group 11"/>
            <p:cNvGrpSpPr>
              <a:grpSpLocks/>
            </p:cNvGrpSpPr>
            <p:nvPr/>
          </p:nvGrpSpPr>
          <p:grpSpPr bwMode="auto">
            <a:xfrm>
              <a:off x="4504" y="14312"/>
              <a:ext cx="4009" cy="1963"/>
              <a:chOff x="4504" y="14312"/>
              <a:chExt cx="4009" cy="1963"/>
            </a:xfrm>
          </p:grpSpPr>
          <p:pic>
            <p:nvPicPr>
              <p:cNvPr id="718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4" y="14312"/>
                <a:ext cx="4009" cy="1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1" name="Rectangle 13"/>
              <p:cNvSpPr>
                <a:spLocks noChangeArrowheads="1"/>
              </p:cNvSpPr>
              <p:nvPr/>
            </p:nvSpPr>
            <p:spPr bwMode="auto">
              <a:xfrm>
                <a:off x="6112" y="14352"/>
                <a:ext cx="1004" cy="504"/>
              </a:xfrm>
              <a:prstGeom prst="rect">
                <a:avLst/>
              </a:prstGeom>
              <a:solidFill>
                <a:schemeClr val="accent1">
                  <a:alpha val="45000"/>
                </a:schemeClr>
              </a:solidFill>
              <a:ln>
                <a:noFill/>
              </a:ln>
              <a:effectLst/>
              <a:extLst>
                <a:ext uri="{91240B29-F687-4f45-9708-019B960494DF}">
                  <a14:hiddenLine xmlns:a14="http://schemas.microsoft.com/office/drawing/2010/main" w="254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 name="Rectangle 14"/>
              <p:cNvSpPr>
                <a:spLocks noChangeArrowheads="1"/>
              </p:cNvSpPr>
              <p:nvPr/>
            </p:nvSpPr>
            <p:spPr bwMode="auto">
              <a:xfrm>
                <a:off x="7436" y="14364"/>
                <a:ext cx="1004" cy="504"/>
              </a:xfrm>
              <a:prstGeom prst="rect">
                <a:avLst/>
              </a:prstGeom>
              <a:solidFill>
                <a:schemeClr val="accent1">
                  <a:alpha val="45000"/>
                </a:schemeClr>
              </a:solidFill>
              <a:ln>
                <a:noFill/>
              </a:ln>
              <a:effectLst/>
              <a:extLst>
                <a:ext uri="{91240B29-F687-4f45-9708-019B960494DF}">
                  <a14:hiddenLine xmlns:a14="http://schemas.microsoft.com/office/drawing/2010/main" w="254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Rectangle 15"/>
              <p:cNvSpPr>
                <a:spLocks noChangeArrowheads="1"/>
              </p:cNvSpPr>
              <p:nvPr/>
            </p:nvSpPr>
            <p:spPr bwMode="auto">
              <a:xfrm>
                <a:off x="4788" y="14360"/>
                <a:ext cx="1004" cy="276"/>
              </a:xfrm>
              <a:prstGeom prst="rect">
                <a:avLst/>
              </a:prstGeom>
              <a:solidFill>
                <a:schemeClr val="accent1">
                  <a:alpha val="45000"/>
                </a:schemeClr>
              </a:solidFill>
              <a:ln>
                <a:noFill/>
              </a:ln>
              <a:effectLst/>
              <a:extLst>
                <a:ext uri="{91240B29-F687-4f45-9708-019B960494DF}">
                  <a14:hiddenLine xmlns:a14="http://schemas.microsoft.com/office/drawing/2010/main" w="254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17"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16</a:t>
            </a:fld>
            <a:endParaRPr lang="en-US"/>
          </a:p>
        </p:txBody>
      </p:sp>
    </p:spTree>
    <p:extLst>
      <p:ext uri="{BB962C8B-B14F-4D97-AF65-F5344CB8AC3E}">
        <p14:creationId xmlns:p14="http://schemas.microsoft.com/office/powerpoint/2010/main" val="2358191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676400"/>
            <a:ext cx="7313613" cy="249713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19050" algn="ctr">
                <a:solidFill>
                  <a:srgbClr val="FFCC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7" name="Rectangle 7"/>
          <p:cNvSpPr>
            <a:spLocks noChangeArrowheads="1"/>
          </p:cNvSpPr>
          <p:nvPr/>
        </p:nvSpPr>
        <p:spPr bwMode="auto">
          <a:xfrm>
            <a:off x="6223000" y="1790700"/>
            <a:ext cx="1854200" cy="3238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22" name="Rectangle 2"/>
          <p:cNvSpPr>
            <a:spLocks noGrp="1" noChangeArrowheads="1"/>
          </p:cNvSpPr>
          <p:nvPr>
            <p:ph type="title"/>
          </p:nvPr>
        </p:nvSpPr>
        <p:spPr>
          <a:xfrm>
            <a:off x="1358900" y="-23140"/>
            <a:ext cx="6496050" cy="1143000"/>
          </a:xfrm>
        </p:spPr>
        <p:txBody>
          <a:bodyPr/>
          <a:lstStyle/>
          <a:p>
            <a:r>
              <a:rPr lang="en-US" sz="3600" b="1" dirty="0" smtClean="0"/>
              <a:t>Cohesive </a:t>
            </a:r>
            <a:r>
              <a:rPr lang="en-US" sz="3600" b="1" dirty="0"/>
              <a:t>Bed</a:t>
            </a:r>
          </a:p>
        </p:txBody>
      </p:sp>
      <p:sp>
        <p:nvSpPr>
          <p:cNvPr id="81924" name="Text Box 4"/>
          <p:cNvSpPr txBox="1">
            <a:spLocks noChangeArrowheads="1"/>
          </p:cNvSpPr>
          <p:nvPr/>
        </p:nvSpPr>
        <p:spPr bwMode="auto">
          <a:xfrm>
            <a:off x="1241425" y="4367213"/>
            <a:ext cx="7131050" cy="146526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19050" algn="ctr">
                <a:solidFill>
                  <a:srgbClr val="FFCC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buFontTx/>
              <a:buAutoNum type="arabicParenR"/>
            </a:pPr>
            <a:r>
              <a:rPr lang="en-US">
                <a:latin typeface="Comic Sans MS" pitchFamily="66" charset="0"/>
              </a:rPr>
              <a:t>Initial profile.</a:t>
            </a:r>
          </a:p>
          <a:p>
            <a:pPr>
              <a:buFontTx/>
              <a:buAutoNum type="arabicParenR"/>
            </a:pPr>
            <a:r>
              <a:rPr lang="en-US">
                <a:latin typeface="Comic Sans MS" pitchFamily="66" charset="0"/>
              </a:rPr>
              <a:t>Deposition of 2 mm. </a:t>
            </a:r>
            <a:r>
              <a:rPr lang="en-US" i="1">
                <a:latin typeface="Symbol" pitchFamily="18" charset="2"/>
              </a:rPr>
              <a:t>t</a:t>
            </a:r>
            <a:r>
              <a:rPr lang="en-US" i="1" baseline="-25000">
                <a:latin typeface="Comic Sans MS" pitchFamily="66" charset="0"/>
              </a:rPr>
              <a:t>c</a:t>
            </a:r>
            <a:r>
              <a:rPr lang="en-US" baseline="-25000">
                <a:latin typeface="Comic Sans MS" pitchFamily="66" charset="0"/>
              </a:rPr>
              <a:t> </a:t>
            </a:r>
            <a:r>
              <a:rPr lang="en-US">
                <a:latin typeface="Comic Sans MS" pitchFamily="66" charset="0"/>
              </a:rPr>
              <a:t>profile (black) is extended to new surface; sediment at surface is easier to erode.</a:t>
            </a:r>
          </a:p>
          <a:p>
            <a:pPr>
              <a:buFontTx/>
              <a:buAutoNum type="arabicParenR"/>
            </a:pPr>
            <a:r>
              <a:rPr lang="en-US">
                <a:latin typeface="Comic Sans MS" pitchFamily="66" charset="0"/>
              </a:rPr>
              <a:t>In absence of further deposition or erosion, </a:t>
            </a:r>
            <a:r>
              <a:rPr lang="en-US" i="1">
                <a:latin typeface="Symbol" pitchFamily="18" charset="2"/>
              </a:rPr>
              <a:t>t</a:t>
            </a:r>
            <a:r>
              <a:rPr lang="en-US" i="1" baseline="-25000"/>
              <a:t>c</a:t>
            </a:r>
            <a:r>
              <a:rPr lang="en-US">
                <a:latin typeface="Comic Sans MS" pitchFamily="66" charset="0"/>
              </a:rPr>
              <a:t> profile slowly reverts toward reference profile (red)</a:t>
            </a:r>
          </a:p>
        </p:txBody>
      </p:sp>
      <p:sp>
        <p:nvSpPr>
          <p:cNvPr id="81925" name="Rectangle 5"/>
          <p:cNvSpPr>
            <a:spLocks noChangeArrowheads="1"/>
          </p:cNvSpPr>
          <p:nvPr/>
        </p:nvSpPr>
        <p:spPr bwMode="auto">
          <a:xfrm>
            <a:off x="1358900" y="1797050"/>
            <a:ext cx="1847850" cy="5540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26" name="Rectangle 6"/>
          <p:cNvSpPr>
            <a:spLocks noChangeArrowheads="1"/>
          </p:cNvSpPr>
          <p:nvPr/>
        </p:nvSpPr>
        <p:spPr bwMode="auto">
          <a:xfrm>
            <a:off x="3790950" y="1790700"/>
            <a:ext cx="1847850" cy="330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17</a:t>
            </a:fld>
            <a:endParaRPr lang="en-US"/>
          </a:p>
        </p:txBody>
      </p:sp>
    </p:spTree>
    <p:extLst>
      <p:ext uri="{BB962C8B-B14F-4D97-AF65-F5344CB8AC3E}">
        <p14:creationId xmlns:p14="http://schemas.microsoft.com/office/powerpoint/2010/main" val="3440850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789055"/>
          </a:xfrm>
        </p:spPr>
        <p:txBody>
          <a:bodyPr>
            <a:noAutofit/>
          </a:bodyPr>
          <a:lstStyle/>
          <a:p>
            <a:r>
              <a:rPr lang="en-US" sz="3600" b="1" dirty="0" smtClean="0"/>
              <a:t>Cohesive behavior</a:t>
            </a:r>
            <a:endParaRPr lang="en-US" sz="3600" b="1" dirty="0"/>
          </a:p>
        </p:txBody>
      </p:sp>
      <p:sp>
        <p:nvSpPr>
          <p:cNvPr id="5" name="Content Placeholder 2"/>
          <p:cNvSpPr>
            <a:spLocks noGrp="1"/>
          </p:cNvSpPr>
          <p:nvPr>
            <p:ph idx="1"/>
          </p:nvPr>
        </p:nvSpPr>
        <p:spPr>
          <a:xfrm>
            <a:off x="210076" y="1358514"/>
            <a:ext cx="1790700" cy="4749800"/>
          </a:xfrm>
          <a:solidFill>
            <a:srgbClr val="FFFFFF"/>
          </a:solidFill>
        </p:spPr>
        <p:txBody>
          <a:bodyPr>
            <a:normAutofit lnSpcReduction="10000"/>
          </a:bodyPr>
          <a:lstStyle/>
          <a:p>
            <a:pPr marL="0" indent="0" algn="ctr">
              <a:buNone/>
            </a:pPr>
            <a:r>
              <a:rPr lang="en-US" sz="2400" dirty="0" smtClean="0">
                <a:solidFill>
                  <a:schemeClr val="tx2">
                    <a:lumMod val="60000"/>
                    <a:lumOff val="40000"/>
                  </a:schemeClr>
                </a:solidFill>
              </a:rPr>
              <a:t>Equilibrium critical stress profile</a:t>
            </a:r>
          </a:p>
          <a:p>
            <a:pPr marL="0" indent="0" algn="ctr">
              <a:buNone/>
            </a:pPr>
            <a:endParaRPr lang="en-US" sz="2400" dirty="0" smtClean="0">
              <a:solidFill>
                <a:schemeClr val="bg1"/>
              </a:solidFill>
            </a:endParaRPr>
          </a:p>
          <a:p>
            <a:pPr marL="0" indent="0" algn="ctr">
              <a:buNone/>
            </a:pPr>
            <a:r>
              <a:rPr lang="en-US" sz="2400" dirty="0" smtClean="0">
                <a:solidFill>
                  <a:schemeClr val="accent1">
                    <a:lumMod val="75000"/>
                  </a:schemeClr>
                </a:solidFill>
              </a:rPr>
              <a:t>Time-changing critical stress profile</a:t>
            </a:r>
          </a:p>
          <a:p>
            <a:pPr marL="0" indent="0" algn="ctr">
              <a:buNone/>
            </a:pPr>
            <a:endParaRPr lang="en-US" sz="2400" dirty="0" smtClean="0">
              <a:solidFill>
                <a:schemeClr val="bg1"/>
              </a:solidFill>
            </a:endParaRPr>
          </a:p>
          <a:p>
            <a:pPr marL="0" indent="0" algn="ctr">
              <a:buNone/>
            </a:pPr>
            <a:r>
              <a:rPr lang="en-US" sz="2400" dirty="0" smtClean="0">
                <a:solidFill>
                  <a:srgbClr val="FF0000"/>
                </a:solidFill>
              </a:rPr>
              <a:t>Ambient Bottom Stress</a:t>
            </a:r>
          </a:p>
        </p:txBody>
      </p:sp>
      <p:sp>
        <p:nvSpPr>
          <p:cNvPr id="8" name="Content Placeholder 2"/>
          <p:cNvSpPr txBox="1">
            <a:spLocks/>
          </p:cNvSpPr>
          <p:nvPr/>
        </p:nvSpPr>
        <p:spPr>
          <a:xfrm>
            <a:off x="2413000" y="5702300"/>
            <a:ext cx="1765300"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smtClean="0">
                <a:solidFill>
                  <a:prstClr val="white"/>
                </a:solidFill>
              </a:rPr>
              <a:t>   </a:t>
            </a:r>
            <a:r>
              <a:rPr lang="en-US" sz="2400" b="1" dirty="0" smtClean="0">
                <a:solidFill>
                  <a:prstClr val="black"/>
                </a:solidFill>
              </a:rPr>
              <a:t>Initial</a:t>
            </a:r>
            <a:r>
              <a:rPr lang="en-US" sz="2400" b="1" dirty="0" smtClean="0">
                <a:solidFill>
                  <a:prstClr val="white"/>
                </a:solidFill>
              </a:rPr>
              <a:t> </a:t>
            </a:r>
            <a:r>
              <a:rPr lang="en-US" sz="2400" b="1" dirty="0" smtClean="0">
                <a:solidFill>
                  <a:prstClr val="black"/>
                </a:solidFill>
              </a:rPr>
              <a:t>profile</a:t>
            </a:r>
            <a:endParaRPr lang="en-US" sz="2400" b="1" dirty="0" smtClean="0">
              <a:solidFill>
                <a:prstClr val="black"/>
              </a:solidFill>
            </a:endParaRPr>
          </a:p>
        </p:txBody>
      </p:sp>
      <p:sp>
        <p:nvSpPr>
          <p:cNvPr id="9" name="Content Placeholder 2"/>
          <p:cNvSpPr txBox="1">
            <a:spLocks/>
          </p:cNvSpPr>
          <p:nvPr/>
        </p:nvSpPr>
        <p:spPr>
          <a:xfrm>
            <a:off x="7289800" y="5715686"/>
            <a:ext cx="1854200"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smtClean="0">
                <a:solidFill>
                  <a:prstClr val="black"/>
                </a:solidFill>
              </a:rPr>
              <a:t>Deposition</a:t>
            </a:r>
          </a:p>
        </p:txBody>
      </p:sp>
      <p:sp>
        <p:nvSpPr>
          <p:cNvPr id="10" name="Content Placeholder 2"/>
          <p:cNvSpPr txBox="1">
            <a:spLocks/>
          </p:cNvSpPr>
          <p:nvPr/>
        </p:nvSpPr>
        <p:spPr>
          <a:xfrm>
            <a:off x="5456853" y="5762004"/>
            <a:ext cx="2048847"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smtClean="0">
                <a:solidFill>
                  <a:prstClr val="black"/>
                </a:solidFill>
              </a:rPr>
              <a:t>Bed swelling</a:t>
            </a:r>
            <a:endParaRPr lang="en-US" sz="2400" b="1" dirty="0" smtClean="0">
              <a:solidFill>
                <a:prstClr val="black"/>
              </a:solidFill>
            </a:endParaRPr>
          </a:p>
        </p:txBody>
      </p:sp>
      <p:pic>
        <p:nvPicPr>
          <p:cNvPr id="1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18</a:t>
            </a:fld>
            <a:endParaRPr lang="en-US"/>
          </a:p>
        </p:txBody>
      </p:sp>
      <p:pic>
        <p:nvPicPr>
          <p:cNvPr id="3" name="Picture 2" descr="Figure_6_Sherwood_etal_GM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776" y="641317"/>
            <a:ext cx="6972503" cy="5099083"/>
          </a:xfrm>
          <a:prstGeom prst="rect">
            <a:avLst/>
          </a:prstGeom>
        </p:spPr>
      </p:pic>
      <p:sp>
        <p:nvSpPr>
          <p:cNvPr id="14" name="Content Placeholder 2"/>
          <p:cNvSpPr txBox="1">
            <a:spLocks/>
          </p:cNvSpPr>
          <p:nvPr/>
        </p:nvSpPr>
        <p:spPr>
          <a:xfrm>
            <a:off x="3886200" y="5689214"/>
            <a:ext cx="1765300"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a:solidFill>
                  <a:prstClr val="black"/>
                </a:solidFill>
              </a:rPr>
              <a:t>E</a:t>
            </a:r>
            <a:r>
              <a:rPr lang="en-US" sz="2400" b="1" dirty="0" smtClean="0">
                <a:solidFill>
                  <a:prstClr val="black"/>
                </a:solidFill>
              </a:rPr>
              <a:t>rosion</a:t>
            </a:r>
            <a:endParaRPr lang="en-US" sz="2400" b="1" dirty="0" smtClean="0">
              <a:solidFill>
                <a:prstClr val="black"/>
              </a:solidFill>
            </a:endParaRPr>
          </a:p>
        </p:txBody>
      </p:sp>
    </p:spTree>
    <p:extLst>
      <p:ext uri="{BB962C8B-B14F-4D97-AF65-F5344CB8AC3E}">
        <p14:creationId xmlns:p14="http://schemas.microsoft.com/office/powerpoint/2010/main" val="34601503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98600" y="0"/>
            <a:ext cx="6866064" cy="789055"/>
          </a:xfrm>
        </p:spPr>
        <p:txBody>
          <a:bodyPr>
            <a:noAutofit/>
          </a:bodyPr>
          <a:lstStyle/>
          <a:p>
            <a:r>
              <a:rPr lang="en-US" sz="3600" b="1" dirty="0" smtClean="0"/>
              <a:t>1-D case with 4 sediment classes</a:t>
            </a:r>
            <a:endParaRPr lang="en-US" sz="3600" b="1" dirty="0"/>
          </a:p>
        </p:txBody>
      </p:sp>
      <p:pic>
        <p:nvPicPr>
          <p:cNvPr id="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19</a:t>
            </a:fld>
            <a:endParaRPr lang="en-US"/>
          </a:p>
        </p:txBody>
      </p:sp>
      <p:pic>
        <p:nvPicPr>
          <p:cNvPr id="3" name="Picture 2" descr="Figure_5_Sherwood_etal_GM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98" y="820372"/>
            <a:ext cx="8522002" cy="5402628"/>
          </a:xfrm>
          <a:prstGeom prst="rect">
            <a:avLst/>
          </a:prstGeom>
        </p:spPr>
      </p:pic>
    </p:spTree>
    <p:extLst>
      <p:ext uri="{BB962C8B-B14F-4D97-AF65-F5344CB8AC3E}">
        <p14:creationId xmlns:p14="http://schemas.microsoft.com/office/powerpoint/2010/main" val="10353924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2081164" y="1768402"/>
            <a:ext cx="5600700" cy="4324350"/>
          </a:xfrm>
          <a:prstGeom prst="rect">
            <a:avLst/>
          </a:prstGeom>
        </p:spPr>
      </p:pic>
      <p:sp>
        <p:nvSpPr>
          <p:cNvPr id="4" name="Rectangle 3"/>
          <p:cNvSpPr/>
          <p:nvPr/>
        </p:nvSpPr>
        <p:spPr>
          <a:xfrm>
            <a:off x="674393" y="916053"/>
            <a:ext cx="8056031" cy="646331"/>
          </a:xfrm>
          <a:prstGeom prst="rect">
            <a:avLst/>
          </a:prstGeom>
        </p:spPr>
        <p:txBody>
          <a:bodyPr wrap="square">
            <a:spAutoFit/>
          </a:bodyPr>
          <a:lstStyle/>
          <a:p>
            <a:r>
              <a:rPr lang="en-US" dirty="0" smtClean="0"/>
              <a:t>COAWST: Coupled-Ocean-Atmosphere-Wave- </a:t>
            </a:r>
            <a:r>
              <a:rPr lang="en-US" b="1" dirty="0" smtClean="0"/>
              <a:t>Sediment Transport </a:t>
            </a:r>
            <a:r>
              <a:rPr lang="en-US" dirty="0" smtClean="0"/>
              <a:t>Modeling System.</a:t>
            </a:r>
            <a:endParaRPr lang="en-US" dirty="0"/>
          </a:p>
        </p:txBody>
      </p:sp>
      <p:cxnSp>
        <p:nvCxnSpPr>
          <p:cNvPr id="7" name="Straight Arrow Connector 6"/>
          <p:cNvCxnSpPr/>
          <p:nvPr/>
        </p:nvCxnSpPr>
        <p:spPr>
          <a:xfrm>
            <a:off x="821813" y="5103649"/>
            <a:ext cx="2241307" cy="637808"/>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177BB26E-2232-F74A-BCA6-9903D9BFFBB8}" type="slidenum">
              <a:rPr lang="en-US" smtClean="0"/>
              <a:t>2</a:t>
            </a:fld>
            <a:endParaRPr lang="en-US"/>
          </a:p>
        </p:txBody>
      </p:sp>
    </p:spTree>
    <p:extLst>
      <p:ext uri="{BB962C8B-B14F-4D97-AF65-F5344CB8AC3E}">
        <p14:creationId xmlns:p14="http://schemas.microsoft.com/office/powerpoint/2010/main" val="17512395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suspension_7panel_track.png"/>
          <p:cNvPicPr>
            <a:picLocks noChangeAspect="1"/>
          </p:cNvPicPr>
          <p:nvPr/>
        </p:nvPicPr>
        <p:blipFill rotWithShape="1">
          <a:blip r:embed="rId3" cstate="print">
            <a:extLst>
              <a:ext uri="{28A0092B-C50C-407E-A947-70E740481C1C}">
                <a14:useLocalDpi xmlns:a14="http://schemas.microsoft.com/office/drawing/2010/main"/>
              </a:ext>
            </a:extLst>
          </a:blip>
          <a:srcRect l="5016" t="5628" r="5941" b="8670"/>
          <a:stretch/>
        </p:blipFill>
        <p:spPr>
          <a:xfrm>
            <a:off x="2827086" y="1121991"/>
            <a:ext cx="4372839" cy="5252157"/>
          </a:xfrm>
          <a:prstGeom prst="rect">
            <a:avLst/>
          </a:prstGeom>
        </p:spPr>
      </p:pic>
      <p:pic>
        <p:nvPicPr>
          <p:cNvPr id="9" name="Picture 8" descr="time_all.png"/>
          <p:cNvPicPr>
            <a:picLocks noChangeAspect="1"/>
          </p:cNvPicPr>
          <p:nvPr/>
        </p:nvPicPr>
        <p:blipFill rotWithShape="1">
          <a:blip r:embed="rId4" cstate="print">
            <a:extLst>
              <a:ext uri="{28A0092B-C50C-407E-A947-70E740481C1C}">
                <a14:useLocalDpi xmlns:a14="http://schemas.microsoft.com/office/drawing/2010/main"/>
              </a:ext>
            </a:extLst>
          </a:blip>
          <a:srcRect l="5116" t="3813" r="3168" b="4311"/>
          <a:stretch/>
        </p:blipFill>
        <p:spPr>
          <a:xfrm>
            <a:off x="6182017" y="3776206"/>
            <a:ext cx="2954096" cy="2954263"/>
          </a:xfrm>
          <a:prstGeom prst="rect">
            <a:avLst/>
          </a:prstGeom>
        </p:spPr>
      </p:pic>
      <p:sp>
        <p:nvSpPr>
          <p:cNvPr id="10" name="Rectangle 9"/>
          <p:cNvSpPr/>
          <p:nvPr/>
        </p:nvSpPr>
        <p:spPr>
          <a:xfrm>
            <a:off x="370615" y="3774080"/>
            <a:ext cx="2312979" cy="2585323"/>
          </a:xfrm>
          <a:prstGeom prst="rect">
            <a:avLst/>
          </a:prstGeom>
        </p:spPr>
        <p:txBody>
          <a:bodyPr wrap="square">
            <a:spAutoFit/>
          </a:bodyPr>
          <a:lstStyle/>
          <a:p>
            <a:pPr>
              <a:lnSpc>
                <a:spcPct val="80000"/>
              </a:lnSpc>
            </a:pPr>
            <a:r>
              <a:rPr lang="en-US" b="1" dirty="0" smtClean="0"/>
              <a:t>Study mud resuspension and redistribution (Gulf of Maine):</a:t>
            </a:r>
          </a:p>
          <a:p>
            <a:pPr>
              <a:lnSpc>
                <a:spcPct val="80000"/>
              </a:lnSpc>
            </a:pPr>
            <a:endParaRPr lang="en-US" b="1" dirty="0"/>
          </a:p>
          <a:p>
            <a:pPr>
              <a:lnSpc>
                <a:spcPct val="80000"/>
              </a:lnSpc>
            </a:pPr>
            <a:r>
              <a:rPr lang="en-US" b="1" dirty="0" err="1" smtClean="0"/>
              <a:t>Butman</a:t>
            </a:r>
            <a:r>
              <a:rPr lang="en-US" b="1" dirty="0" smtClean="0"/>
              <a:t> et al., </a:t>
            </a:r>
          </a:p>
          <a:p>
            <a:pPr>
              <a:lnSpc>
                <a:spcPct val="80000"/>
              </a:lnSpc>
            </a:pPr>
            <a:r>
              <a:rPr lang="en-US" b="1" dirty="0" smtClean="0"/>
              <a:t>DSR II, 2014 </a:t>
            </a:r>
          </a:p>
          <a:p>
            <a:pPr>
              <a:lnSpc>
                <a:spcPct val="80000"/>
              </a:lnSpc>
            </a:pPr>
            <a:endParaRPr lang="en-US" b="1" dirty="0" smtClean="0"/>
          </a:p>
          <a:p>
            <a:pPr>
              <a:lnSpc>
                <a:spcPct val="80000"/>
              </a:lnSpc>
            </a:pPr>
            <a:r>
              <a:rPr lang="en-US" b="1" dirty="0" smtClean="0"/>
              <a:t>Aretxabaleta et al., DSR II, 2014 </a:t>
            </a:r>
            <a:endParaRPr lang="en-US" dirty="0" smtClean="0"/>
          </a:p>
          <a:p>
            <a:endParaRPr lang="en-US" dirty="0"/>
          </a:p>
        </p:txBody>
      </p:sp>
      <p:sp>
        <p:nvSpPr>
          <p:cNvPr id="11" name="TextBox 10"/>
          <p:cNvSpPr txBox="1"/>
          <p:nvPr/>
        </p:nvSpPr>
        <p:spPr>
          <a:xfrm>
            <a:off x="2737055" y="145101"/>
            <a:ext cx="4552899" cy="646331"/>
          </a:xfrm>
          <a:prstGeom prst="rect">
            <a:avLst/>
          </a:prstGeom>
          <a:noFill/>
        </p:spPr>
        <p:txBody>
          <a:bodyPr wrap="none" rtlCol="0">
            <a:spAutoFit/>
          </a:bodyPr>
          <a:lstStyle/>
          <a:p>
            <a:r>
              <a:rPr lang="en-US" sz="3600" b="1" dirty="0" smtClean="0"/>
              <a:t>Example: cohesive bed</a:t>
            </a:r>
            <a:endParaRPr lang="en-US" sz="3600" b="1" dirty="0"/>
          </a:p>
        </p:txBody>
      </p:sp>
      <p:pic>
        <p:nvPicPr>
          <p:cNvPr id="2" name="Picture 1"/>
          <p:cNvPicPr>
            <a:picLocks noChangeAspect="1"/>
          </p:cNvPicPr>
          <p:nvPr/>
        </p:nvPicPr>
        <p:blipFill>
          <a:blip r:embed="rId5"/>
          <a:stretch>
            <a:fillRect/>
          </a:stretch>
        </p:blipFill>
        <p:spPr>
          <a:xfrm>
            <a:off x="27480" y="1193837"/>
            <a:ext cx="2928394" cy="2293723"/>
          </a:xfrm>
          <a:prstGeom prst="rect">
            <a:avLst/>
          </a:prstGeom>
        </p:spPr>
      </p:pic>
      <p:pic>
        <p:nvPicPr>
          <p:cNvPr id="8"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177BB26E-2232-F74A-BCA6-9903D9BFFBB8}" type="slidenum">
              <a:rPr lang="en-US" smtClean="0"/>
              <a:t>20</a:t>
            </a:fld>
            <a:endParaRPr lang="en-US"/>
          </a:p>
        </p:txBody>
      </p:sp>
    </p:spTree>
    <p:extLst>
      <p:ext uri="{BB962C8B-B14F-4D97-AF65-F5344CB8AC3E}">
        <p14:creationId xmlns:p14="http://schemas.microsoft.com/office/powerpoint/2010/main" val="8257838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95172068"/>
              </p:ext>
            </p:extLst>
          </p:nvPr>
        </p:nvGraphicFramePr>
        <p:xfrm>
          <a:off x="271181" y="1412895"/>
          <a:ext cx="8634870" cy="5056244"/>
        </p:xfrm>
        <a:graphic>
          <a:graphicData uri="http://schemas.openxmlformats.org/drawingml/2006/table">
            <a:tbl>
              <a:tblPr>
                <a:tableStyleId>{1FECB4D8-DB02-4DC6-A0A2-4F2EBAE1DC90}</a:tableStyleId>
              </a:tblPr>
              <a:tblGrid>
                <a:gridCol w="2878290">
                  <a:extLst>
                    <a:ext uri="{9D8B030D-6E8A-4147-A177-3AD203B41FA5}">
                      <a16:colId xmlns:a16="http://schemas.microsoft.com/office/drawing/2014/main" xmlns="" val="20000"/>
                    </a:ext>
                  </a:extLst>
                </a:gridCol>
                <a:gridCol w="2878290">
                  <a:extLst>
                    <a:ext uri="{9D8B030D-6E8A-4147-A177-3AD203B41FA5}">
                      <a16:colId xmlns:a16="http://schemas.microsoft.com/office/drawing/2014/main" xmlns="" val="20001"/>
                    </a:ext>
                  </a:extLst>
                </a:gridCol>
                <a:gridCol w="2878290">
                  <a:extLst>
                    <a:ext uri="{9D8B030D-6E8A-4147-A177-3AD203B41FA5}">
                      <a16:colId xmlns:a16="http://schemas.microsoft.com/office/drawing/2014/main" xmlns="" val="20002"/>
                    </a:ext>
                  </a:extLst>
                </a:gridCol>
              </a:tblGrid>
              <a:tr h="465739">
                <a:tc>
                  <a:txBody>
                    <a:bodyPr/>
                    <a:lstStyle/>
                    <a:p>
                      <a:pPr algn="ctr"/>
                      <a:r>
                        <a:rPr lang="en-US" sz="2800" dirty="0" smtClean="0"/>
                        <a:t>Non-Cohesive Bed</a:t>
                      </a:r>
                      <a:endParaRPr lang="en-US" sz="2800" dirty="0"/>
                    </a:p>
                  </a:txBody>
                  <a:tcPr anchor="ctr">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tcPr>
                </a:tc>
                <a:tc>
                  <a:txBody>
                    <a:bodyPr/>
                    <a:lstStyle/>
                    <a:p>
                      <a:pPr algn="ctr"/>
                      <a:r>
                        <a:rPr lang="en-US" sz="2800" dirty="0" smtClean="0"/>
                        <a:t>Mixed</a:t>
                      </a:r>
                      <a:r>
                        <a:rPr lang="en-US" sz="2800" baseline="0" dirty="0" smtClean="0"/>
                        <a:t> B</a:t>
                      </a:r>
                      <a:r>
                        <a:rPr lang="en-US" sz="2800" dirty="0" smtClean="0"/>
                        <a:t>ed</a:t>
                      </a:r>
                      <a:endParaRPr lang="en-US" sz="2800" dirty="0"/>
                    </a:p>
                  </a:txBody>
                  <a:tcPr anchor="ctr">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tcPr>
                </a:tc>
                <a:tc>
                  <a:txBody>
                    <a:bodyPr/>
                    <a:lstStyle/>
                    <a:p>
                      <a:pPr algn="ctr"/>
                      <a:r>
                        <a:rPr lang="en-US" sz="2800" dirty="0" smtClean="0"/>
                        <a:t>Cohesive Bed</a:t>
                      </a:r>
                      <a:endParaRPr lang="en-US" sz="2800" dirty="0"/>
                    </a:p>
                  </a:txBody>
                  <a:tcPr anchor="ctr">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0"/>
                  </a:ext>
                </a:extLst>
              </a:tr>
              <a:tr h="4538085">
                <a:tc>
                  <a:txBody>
                    <a:bodyPr/>
                    <a:lstStyle/>
                    <a:p>
                      <a:pPr algn="ctr"/>
                      <a:r>
                        <a:rPr lang="en-US" sz="2400" dirty="0" smtClean="0"/>
                        <a:t>Erosion</a:t>
                      </a:r>
                      <a:r>
                        <a:rPr lang="en-US" sz="2400" baseline="0" dirty="0" smtClean="0"/>
                        <a:t> depends on each</a:t>
                      </a:r>
                      <a:r>
                        <a:rPr lang="en-US" sz="2400" dirty="0" smtClean="0"/>
                        <a:t> sed. class </a:t>
                      </a:r>
                      <a:r>
                        <a:rPr lang="en-US" sz="2400" baseline="0" dirty="0" smtClean="0"/>
                        <a:t>critical stress</a:t>
                      </a:r>
                      <a:endParaRPr lang="en-US" sz="800" baseline="0" dirty="0" smtClean="0"/>
                    </a:p>
                    <a:p>
                      <a:pPr algn="ctr"/>
                      <a:r>
                        <a:rPr lang="en-US" sz="800" baseline="0" dirty="0" smtClean="0"/>
                        <a:t> </a:t>
                      </a:r>
                    </a:p>
                    <a:p>
                      <a:pPr algn="ctr"/>
                      <a:r>
                        <a:rPr lang="en-US" sz="2800" dirty="0" smtClean="0"/>
                        <a:t>Mud fraction</a:t>
                      </a:r>
                      <a:r>
                        <a:rPr lang="en-US" sz="2800" baseline="0" dirty="0" smtClean="0"/>
                        <a:t> &lt; 3-10%</a:t>
                      </a:r>
                      <a:endParaRPr lang="en-US" sz="2800" dirty="0"/>
                    </a:p>
                  </a:txBody>
                  <a:tcPr>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tcPr>
                </a:tc>
                <a:tc>
                  <a:txBody>
                    <a:bodyPr/>
                    <a:lstStyle/>
                    <a:p>
                      <a:pPr algn="ctr"/>
                      <a:r>
                        <a:rPr lang="en-US" sz="2400" dirty="0" smtClean="0"/>
                        <a:t>Erosive</a:t>
                      </a:r>
                      <a:r>
                        <a:rPr lang="en-US" sz="2400" baseline="0" dirty="0" smtClean="0"/>
                        <a:t> b</a:t>
                      </a:r>
                      <a:r>
                        <a:rPr lang="en-US" sz="2400" dirty="0" smtClean="0"/>
                        <a:t>ehavior depends on   </a:t>
                      </a:r>
                    </a:p>
                    <a:p>
                      <a:pPr algn="ctr"/>
                      <a:r>
                        <a:rPr lang="en-US" sz="2400" dirty="0" smtClean="0"/>
                        <a:t>mud/sand ratio</a:t>
                      </a:r>
                      <a:endParaRPr lang="en-US" sz="8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3-10% &lt; Mud fraction</a:t>
                      </a:r>
                      <a:r>
                        <a:rPr lang="en-US" sz="2800" baseline="0" dirty="0" smtClean="0"/>
                        <a:t> &lt; 20-30%</a:t>
                      </a:r>
                      <a:endParaRPr lang="en-US" sz="2800" dirty="0" smtClean="0"/>
                    </a:p>
                    <a:p>
                      <a:pPr algn="ctr"/>
                      <a:endParaRPr lang="en-US" sz="2400" dirty="0" smtClean="0"/>
                    </a:p>
                  </a:txBody>
                  <a:tcPr>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tcPr>
                </a:tc>
                <a:tc>
                  <a:txBody>
                    <a:bodyPr/>
                    <a:lstStyle/>
                    <a:p>
                      <a:pPr algn="ctr"/>
                      <a:r>
                        <a:rPr lang="en-US" sz="2400" dirty="0" smtClean="0"/>
                        <a:t>Erosion depends on entire bed critical stress</a:t>
                      </a:r>
                      <a:endParaRPr lang="en-US" sz="800" dirty="0" smtClean="0"/>
                    </a:p>
                    <a:p>
                      <a:pPr algn="ctr"/>
                      <a:endParaRPr lang="en-US" sz="8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Mud fraction</a:t>
                      </a:r>
                      <a:r>
                        <a:rPr lang="en-US" sz="2800" baseline="0" dirty="0" smtClean="0"/>
                        <a:t> &gt; 20-30%</a:t>
                      </a:r>
                      <a:endParaRPr lang="en-US" sz="2800" dirty="0" smtClean="0"/>
                    </a:p>
                    <a:p>
                      <a:pPr algn="ctr"/>
                      <a:endParaRPr lang="en-US" sz="2800" dirty="0"/>
                    </a:p>
                  </a:txBody>
                  <a:tcPr>
                    <a:lnL w="57150" cap="flat" cmpd="sng" algn="ctr">
                      <a:solidFill>
                        <a:scrgbClr r="0" g="0" b="0"/>
                      </a:solidFill>
                      <a:prstDash val="solid"/>
                      <a:round/>
                      <a:headEnd type="none" w="med" len="med"/>
                      <a:tailEnd type="none" w="med" len="med"/>
                    </a:lnL>
                    <a:lnR w="57150" cap="flat" cmpd="sng" algn="ctr">
                      <a:solidFill>
                        <a:scrgbClr r="0" g="0" b="0"/>
                      </a:solidFill>
                      <a:prstDash val="solid"/>
                      <a:round/>
                      <a:headEnd type="none" w="med" len="med"/>
                      <a:tailEnd type="none" w="med" len="med"/>
                    </a:lnR>
                    <a:lnT w="5715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6"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37601" y="4152900"/>
            <a:ext cx="2349199" cy="2263818"/>
          </a:xfrm>
          <a:prstGeom prst="rect">
            <a:avLst/>
          </a:prstGeom>
          <a:noFill/>
          <a:ln w="9525">
            <a:noFill/>
            <a:miter lim="800000"/>
            <a:headEnd/>
            <a:tailEnd/>
          </a:ln>
        </p:spPr>
      </p:pic>
      <p:pic>
        <p:nvPicPr>
          <p:cNvPr id="11" name="Picture 1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67819" y="5458085"/>
            <a:ext cx="2626807" cy="958633"/>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67819" y="4279900"/>
            <a:ext cx="2626807" cy="1098278"/>
          </a:xfrm>
          <a:prstGeom prst="rect">
            <a:avLst/>
          </a:prstGeom>
          <a:noFill/>
          <a:ln w="9525">
            <a:noFill/>
            <a:miter lim="800000"/>
            <a:headEnd/>
            <a:tailEnd/>
          </a:ln>
        </p:spPr>
      </p:pic>
      <p:sp>
        <p:nvSpPr>
          <p:cNvPr id="9" name="Title 1"/>
          <p:cNvSpPr>
            <a:spLocks noGrp="1"/>
          </p:cNvSpPr>
          <p:nvPr>
            <p:ph type="title"/>
          </p:nvPr>
        </p:nvSpPr>
        <p:spPr>
          <a:xfrm>
            <a:off x="1333197" y="31524"/>
            <a:ext cx="6496050" cy="789055"/>
          </a:xfrm>
        </p:spPr>
        <p:txBody>
          <a:bodyPr>
            <a:noAutofit/>
          </a:bodyPr>
          <a:lstStyle/>
          <a:p>
            <a:r>
              <a:rPr lang="en-US" sz="3600" b="1" dirty="0" smtClean="0">
                <a:solidFill>
                  <a:srgbClr val="000000"/>
                </a:solidFill>
              </a:rPr>
              <a:t>Mixed bed behavior</a:t>
            </a:r>
            <a:endParaRPr lang="en-US" sz="3600" b="1" dirty="0">
              <a:solidFill>
                <a:srgbClr val="000000"/>
              </a:solidFill>
            </a:endParaRPr>
          </a:p>
        </p:txBody>
      </p:sp>
      <p:sp>
        <p:nvSpPr>
          <p:cNvPr id="4" name="Rectangle 3"/>
          <p:cNvSpPr/>
          <p:nvPr/>
        </p:nvSpPr>
        <p:spPr>
          <a:xfrm>
            <a:off x="271181" y="862330"/>
            <a:ext cx="7402237" cy="461665"/>
          </a:xfrm>
          <a:prstGeom prst="rect">
            <a:avLst/>
          </a:prstGeom>
        </p:spPr>
        <p:txBody>
          <a:bodyPr wrap="none">
            <a:spAutoFit/>
          </a:bodyPr>
          <a:lstStyle/>
          <a:p>
            <a:pPr algn="ctr"/>
            <a:r>
              <a:rPr lang="en-US" sz="2400" dirty="0">
                <a:solidFill>
                  <a:prstClr val="black"/>
                </a:solidFill>
              </a:rPr>
              <a:t>Thresholds from </a:t>
            </a:r>
            <a:r>
              <a:rPr lang="en-US" sz="2400" dirty="0" err="1">
                <a:solidFill>
                  <a:prstClr val="black"/>
                </a:solidFill>
              </a:rPr>
              <a:t>Mitchener</a:t>
            </a:r>
            <a:r>
              <a:rPr lang="en-US" sz="2400" dirty="0">
                <a:solidFill>
                  <a:prstClr val="black"/>
                </a:solidFill>
              </a:rPr>
              <a:t> and </a:t>
            </a:r>
            <a:r>
              <a:rPr lang="en-US" sz="2400" dirty="0" err="1">
                <a:solidFill>
                  <a:prstClr val="black"/>
                </a:solidFill>
              </a:rPr>
              <a:t>Torfs</a:t>
            </a:r>
            <a:r>
              <a:rPr lang="en-US" sz="2400" dirty="0">
                <a:solidFill>
                  <a:prstClr val="black"/>
                </a:solidFill>
              </a:rPr>
              <a:t>, </a:t>
            </a:r>
            <a:r>
              <a:rPr lang="en-US" sz="2400" dirty="0" err="1">
                <a:solidFill>
                  <a:prstClr val="black"/>
                </a:solidFill>
              </a:rPr>
              <a:t>Coast.Engin</a:t>
            </a:r>
            <a:r>
              <a:rPr lang="en-US" sz="2400" dirty="0">
                <a:solidFill>
                  <a:prstClr val="black"/>
                </a:solidFill>
              </a:rPr>
              <a:t>., 1996</a:t>
            </a:r>
          </a:p>
        </p:txBody>
      </p:sp>
      <p:pic>
        <p:nvPicPr>
          <p:cNvPr id="15" name="Picture 14"/>
          <p:cNvPicPr>
            <a:picLocks noChangeAspect="1"/>
          </p:cNvPicPr>
          <p:nvPr/>
        </p:nvPicPr>
        <p:blipFill rotWithShape="1">
          <a:blip r:embed="rId5"/>
          <a:srcRect b="48850"/>
          <a:stretch/>
        </p:blipFill>
        <p:spPr>
          <a:xfrm>
            <a:off x="309281" y="4279900"/>
            <a:ext cx="2797597" cy="1828799"/>
          </a:xfrm>
          <a:prstGeom prst="rect">
            <a:avLst/>
          </a:prstGeom>
          <a:solidFill>
            <a:schemeClr val="bg1"/>
          </a:solidFill>
        </p:spPr>
      </p:pic>
      <p:pic>
        <p:nvPicPr>
          <p:cNvPr id="13"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177BB26E-2232-F74A-BCA6-9903D9BFFBB8}" type="slidenum">
              <a:rPr lang="en-US" smtClean="0"/>
              <a:t>21</a:t>
            </a:fld>
            <a:endParaRPr lang="en-US"/>
          </a:p>
        </p:txBody>
      </p:sp>
    </p:spTree>
    <p:extLst>
      <p:ext uri="{BB962C8B-B14F-4D97-AF65-F5344CB8AC3E}">
        <p14:creationId xmlns:p14="http://schemas.microsoft.com/office/powerpoint/2010/main" val="34087061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192337" y="3665538"/>
            <a:ext cx="4278313" cy="1814512"/>
          </a:xfrm>
          <a:noFill/>
          <a:ln/>
        </p:spPr>
      </p:pic>
      <p:sp>
        <p:nvSpPr>
          <p:cNvPr id="5130" name="Text Box 10"/>
          <p:cNvSpPr txBox="1">
            <a:spLocks noChangeArrowheads="1"/>
          </p:cNvSpPr>
          <p:nvPr/>
        </p:nvSpPr>
        <p:spPr bwMode="auto">
          <a:xfrm>
            <a:off x="271463" y="1373188"/>
            <a:ext cx="81200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smtClean="0"/>
              <a:t>f</a:t>
            </a:r>
            <a:r>
              <a:rPr lang="en-US" baseline="-25000" dirty="0" smtClean="0"/>
              <a:t>c</a:t>
            </a:r>
            <a:r>
              <a:rPr lang="en-US" dirty="0" smtClean="0"/>
              <a:t>  </a:t>
            </a:r>
            <a:r>
              <a:rPr lang="en-US" dirty="0"/>
              <a:t>is the cohesive fraction:</a:t>
            </a:r>
          </a:p>
          <a:p>
            <a:r>
              <a:rPr lang="en-US" dirty="0"/>
              <a:t> </a:t>
            </a:r>
            <a:r>
              <a:rPr lang="en-US" dirty="0" smtClean="0"/>
              <a:t>  f</a:t>
            </a:r>
            <a:r>
              <a:rPr lang="en-US" baseline="-25000" dirty="0" smtClean="0"/>
              <a:t>c</a:t>
            </a:r>
            <a:r>
              <a:rPr lang="en-US" dirty="0" smtClean="0"/>
              <a:t> </a:t>
            </a:r>
            <a:r>
              <a:rPr lang="en-US" dirty="0"/>
              <a:t>&lt; </a:t>
            </a:r>
            <a:r>
              <a:rPr lang="en-US" dirty="0" err="1"/>
              <a:t>f</a:t>
            </a:r>
            <a:r>
              <a:rPr lang="en-US" baseline="-25000" dirty="0" err="1"/>
              <a:t>nc</a:t>
            </a:r>
            <a:r>
              <a:rPr lang="en-US" baseline="-25000" dirty="0"/>
              <a:t> thresh</a:t>
            </a:r>
            <a:r>
              <a:rPr lang="en-US" dirty="0"/>
              <a:t>  (~0.03)   -&gt;   fully non-cohesive behavior (</a:t>
            </a:r>
            <a:r>
              <a:rPr lang="en-US" dirty="0" err="1"/>
              <a:t>Pcoh</a:t>
            </a:r>
            <a:r>
              <a:rPr lang="en-US" dirty="0"/>
              <a:t> = </a:t>
            </a:r>
            <a:r>
              <a:rPr lang="en-US" dirty="0" smtClean="0"/>
              <a:t>0)</a:t>
            </a:r>
            <a:endParaRPr lang="en-US" dirty="0"/>
          </a:p>
          <a:p>
            <a:r>
              <a:rPr lang="en-US" dirty="0"/>
              <a:t> </a:t>
            </a:r>
            <a:r>
              <a:rPr lang="en-US" dirty="0" smtClean="0"/>
              <a:t>  f</a:t>
            </a:r>
            <a:r>
              <a:rPr lang="en-US" baseline="-25000" dirty="0" smtClean="0"/>
              <a:t>c</a:t>
            </a:r>
            <a:r>
              <a:rPr lang="en-US" dirty="0" smtClean="0"/>
              <a:t> </a:t>
            </a:r>
            <a:r>
              <a:rPr lang="en-US" dirty="0"/>
              <a:t>&gt; f</a:t>
            </a:r>
            <a:r>
              <a:rPr lang="en-US" baseline="-25000" dirty="0"/>
              <a:t>c thresh</a:t>
            </a:r>
            <a:r>
              <a:rPr lang="en-US" dirty="0"/>
              <a:t>    (~0.20)   -&gt;   fully cohesive </a:t>
            </a:r>
            <a:r>
              <a:rPr lang="en-US" dirty="0" smtClean="0"/>
              <a:t>behavior (</a:t>
            </a:r>
            <a:r>
              <a:rPr lang="en-US" i="1" dirty="0" err="1" smtClean="0"/>
              <a:t>P</a:t>
            </a:r>
            <a:r>
              <a:rPr lang="en-US" baseline="-25000" dirty="0" err="1" smtClean="0"/>
              <a:t>coh</a:t>
            </a:r>
            <a:r>
              <a:rPr lang="en-US" dirty="0" smtClean="0"/>
              <a:t> = 1)</a:t>
            </a:r>
          </a:p>
          <a:p>
            <a:r>
              <a:rPr lang="en-US" dirty="0" smtClean="0"/>
              <a:t>   </a:t>
            </a:r>
            <a:r>
              <a:rPr lang="en-US" dirty="0" err="1" smtClean="0"/>
              <a:t>f</a:t>
            </a:r>
            <a:r>
              <a:rPr lang="en-US" baseline="-25000" dirty="0" err="1" smtClean="0"/>
              <a:t>nc</a:t>
            </a:r>
            <a:r>
              <a:rPr lang="en-US" baseline="-25000" dirty="0" smtClean="0"/>
              <a:t> </a:t>
            </a:r>
            <a:r>
              <a:rPr lang="en-US" baseline="-25000" dirty="0"/>
              <a:t>thresh</a:t>
            </a:r>
            <a:r>
              <a:rPr lang="en-US" dirty="0"/>
              <a:t> &lt; </a:t>
            </a:r>
            <a:r>
              <a:rPr lang="en-US" dirty="0" smtClean="0"/>
              <a:t> f</a:t>
            </a:r>
            <a:r>
              <a:rPr lang="en-US" baseline="-25000" dirty="0" smtClean="0"/>
              <a:t>c</a:t>
            </a:r>
            <a:r>
              <a:rPr lang="en-US" dirty="0"/>
              <a:t> &lt; f</a:t>
            </a:r>
            <a:r>
              <a:rPr lang="en-US" baseline="-25000" dirty="0"/>
              <a:t>c thresh</a:t>
            </a:r>
            <a:r>
              <a:rPr lang="en-US" dirty="0"/>
              <a:t> </a:t>
            </a:r>
            <a:r>
              <a:rPr lang="en-US" dirty="0" smtClean="0"/>
              <a:t> -&gt;   intermediate behavior: </a:t>
            </a:r>
            <a:endParaRPr lang="en-US" dirty="0"/>
          </a:p>
        </p:txBody>
      </p:sp>
      <p:pic>
        <p:nvPicPr>
          <p:cNvPr id="5131" name="Picture 1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172835" y="2622550"/>
            <a:ext cx="3838575" cy="809625"/>
          </a:xfrm>
          <a:noFill/>
          <a:ln/>
        </p:spPr>
      </p:pic>
      <p:sp>
        <p:nvSpPr>
          <p:cNvPr id="5133" name="Rectangle 13"/>
          <p:cNvSpPr>
            <a:spLocks noChangeArrowheads="1"/>
          </p:cNvSpPr>
          <p:nvPr/>
        </p:nvSpPr>
        <p:spPr bwMode="auto">
          <a:xfrm>
            <a:off x="355600" y="5581650"/>
            <a:ext cx="84724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dirty="0">
                <a:latin typeface="Arial"/>
              </a:rPr>
              <a:t>“</a:t>
            </a:r>
            <a:r>
              <a:rPr lang="en-US" dirty="0"/>
              <a:t>Cohesive behavior</a:t>
            </a:r>
            <a:r>
              <a:rPr lang="ja-JP" altLang="en-US" dirty="0">
                <a:latin typeface="Arial"/>
              </a:rPr>
              <a:t>”</a:t>
            </a:r>
            <a:r>
              <a:rPr lang="en-US" dirty="0"/>
              <a:t>  </a:t>
            </a:r>
            <a:r>
              <a:rPr lang="en-US" dirty="0" err="1"/>
              <a:t>P</a:t>
            </a:r>
            <a:r>
              <a:rPr lang="en-US" baseline="-25000" dirty="0" err="1"/>
              <a:t>coh</a:t>
            </a:r>
            <a:r>
              <a:rPr lang="en-US" dirty="0"/>
              <a:t> is then applied to the critical shear stress and active - layer thickness. </a:t>
            </a:r>
          </a:p>
        </p:txBody>
      </p:sp>
      <p:sp>
        <p:nvSpPr>
          <p:cNvPr id="9" name="Title 1"/>
          <p:cNvSpPr>
            <a:spLocks noGrp="1"/>
          </p:cNvSpPr>
          <p:nvPr>
            <p:ph type="title"/>
          </p:nvPr>
        </p:nvSpPr>
        <p:spPr>
          <a:xfrm>
            <a:off x="1334294" y="32561"/>
            <a:ext cx="6496050" cy="789055"/>
          </a:xfrm>
        </p:spPr>
        <p:txBody>
          <a:bodyPr>
            <a:noAutofit/>
          </a:bodyPr>
          <a:lstStyle/>
          <a:p>
            <a:r>
              <a:rPr lang="en-US" sz="3600" b="1" dirty="0" smtClean="0">
                <a:solidFill>
                  <a:srgbClr val="000000"/>
                </a:solidFill>
              </a:rPr>
              <a:t>Mixed bed behavior</a:t>
            </a:r>
            <a:endParaRPr lang="en-US" sz="3600" b="1" dirty="0">
              <a:solidFill>
                <a:srgbClr val="000000"/>
              </a:solidFill>
            </a:endParaRPr>
          </a:p>
        </p:txBody>
      </p:sp>
      <p:sp>
        <p:nvSpPr>
          <p:cNvPr id="10" name="Rectangle 9"/>
          <p:cNvSpPr txBox="1">
            <a:spLocks noChangeArrowheads="1"/>
          </p:cNvSpPr>
          <p:nvPr/>
        </p:nvSpPr>
        <p:spPr>
          <a:xfrm>
            <a:off x="457200" y="938298"/>
            <a:ext cx="8229600" cy="449262"/>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hlink"/>
                </a:solidFill>
              </a:rPr>
              <a:t>Determine how cohesive the bed is (</a:t>
            </a:r>
            <a:r>
              <a:rPr lang="en-US" sz="2800" i="1" dirty="0" err="1" smtClean="0">
                <a:solidFill>
                  <a:schemeClr val="hlink"/>
                </a:solidFill>
              </a:rPr>
              <a:t>P</a:t>
            </a:r>
            <a:r>
              <a:rPr lang="en-US" sz="2800" baseline="-25000" dirty="0" err="1" smtClean="0">
                <a:solidFill>
                  <a:schemeClr val="hlink"/>
                </a:solidFill>
              </a:rPr>
              <a:t>coh</a:t>
            </a:r>
            <a:r>
              <a:rPr lang="en-US" sz="2800" dirty="0" smtClean="0">
                <a:solidFill>
                  <a:schemeClr val="hlink"/>
                </a:solidFill>
              </a:rPr>
              <a:t>)</a:t>
            </a:r>
            <a:endParaRPr lang="en-US" sz="2800" dirty="0">
              <a:solidFill>
                <a:schemeClr val="hlink"/>
              </a:solidFill>
            </a:endParaRPr>
          </a:p>
        </p:txBody>
      </p:sp>
      <p:pic>
        <p:nvPicPr>
          <p:cNvPr id="1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22</a:t>
            </a:fld>
            <a:endParaRPr lang="en-US"/>
          </a:p>
        </p:txBody>
      </p:sp>
    </p:spTree>
    <p:extLst>
      <p:ext uri="{BB962C8B-B14F-4D97-AF65-F5344CB8AC3E}">
        <p14:creationId xmlns:p14="http://schemas.microsoft.com/office/powerpoint/2010/main" val="269041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3" name="Rectangle 9"/>
          <p:cNvSpPr>
            <a:spLocks noGrp="1" noChangeArrowheads="1"/>
          </p:cNvSpPr>
          <p:nvPr>
            <p:ph type="title"/>
          </p:nvPr>
        </p:nvSpPr>
        <p:spPr>
          <a:xfrm>
            <a:off x="481013" y="1098550"/>
            <a:ext cx="8229600" cy="482600"/>
          </a:xfrm>
        </p:spPr>
        <p:txBody>
          <a:bodyPr>
            <a:normAutofit fontScale="90000"/>
          </a:bodyPr>
          <a:lstStyle/>
          <a:p>
            <a:r>
              <a:rPr lang="en-US" sz="2800" dirty="0">
                <a:solidFill>
                  <a:schemeClr val="hlink"/>
                </a:solidFill>
              </a:rPr>
              <a:t>Bed critical shear stress </a:t>
            </a:r>
            <a:r>
              <a:rPr lang="en-US" sz="2800" dirty="0" err="1">
                <a:solidFill>
                  <a:schemeClr val="hlink"/>
                </a:solidFill>
                <a:latin typeface="Symbol" charset="0"/>
              </a:rPr>
              <a:t>t</a:t>
            </a:r>
            <a:r>
              <a:rPr lang="en-US" sz="2800" baseline="-25000" dirty="0" err="1">
                <a:solidFill>
                  <a:schemeClr val="hlink"/>
                </a:solidFill>
              </a:rPr>
              <a:t>cr</a:t>
            </a:r>
            <a:endParaRPr lang="en-US" sz="2800" baseline="-25000" dirty="0">
              <a:solidFill>
                <a:schemeClr val="hlink"/>
              </a:solidFill>
            </a:endParaRPr>
          </a:p>
        </p:txBody>
      </p:sp>
      <p:pic>
        <p:nvPicPr>
          <p:cNvPr id="11268"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476500" y="3862388"/>
            <a:ext cx="0" cy="0"/>
          </a:xfrm>
          <a:noFill/>
          <a:ln/>
        </p:spPr>
      </p:pic>
      <p:sp>
        <p:nvSpPr>
          <p:cNvPr id="11270" name="Text Box 6"/>
          <p:cNvSpPr txBox="1">
            <a:spLocks noChangeArrowheads="1"/>
          </p:cNvSpPr>
          <p:nvPr/>
        </p:nvSpPr>
        <p:spPr bwMode="auto">
          <a:xfrm>
            <a:off x="481013" y="1581150"/>
            <a:ext cx="8178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dirty="0"/>
              <a:t>If </a:t>
            </a:r>
            <a:r>
              <a:rPr lang="en-US" sz="2000" dirty="0" err="1">
                <a:latin typeface="Symbol" charset="0"/>
              </a:rPr>
              <a:t>t</a:t>
            </a:r>
            <a:r>
              <a:rPr lang="en-US" sz="2000" baseline="-25000" dirty="0" err="1"/>
              <a:t>cbed</a:t>
            </a:r>
            <a:r>
              <a:rPr lang="en-US" sz="2000" dirty="0"/>
              <a:t> is the bed critical shear stress and </a:t>
            </a:r>
            <a:r>
              <a:rPr lang="en-US" sz="2000" dirty="0" err="1">
                <a:latin typeface="Symbol" charset="0"/>
              </a:rPr>
              <a:t>t</a:t>
            </a:r>
            <a:r>
              <a:rPr lang="en-US" sz="2000" baseline="-25000" dirty="0" err="1"/>
              <a:t>cgrain</a:t>
            </a:r>
            <a:r>
              <a:rPr lang="en-US" sz="2000" baseline="-25000" dirty="0"/>
              <a:t> </a:t>
            </a:r>
            <a:r>
              <a:rPr lang="en-US" sz="2000" dirty="0"/>
              <a:t>is the individual critical shear stress of the grains:</a:t>
            </a:r>
          </a:p>
        </p:txBody>
      </p:sp>
      <p:pic>
        <p:nvPicPr>
          <p:cNvPr id="11272" name="Picture 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508125" y="3913188"/>
            <a:ext cx="5703888" cy="2071687"/>
          </a:xfrm>
          <a:noFill/>
          <a:ln/>
        </p:spPr>
      </p:pic>
      <p:sp>
        <p:nvSpPr>
          <p:cNvPr id="11275" name="Text Box 11"/>
          <p:cNvSpPr txBox="1">
            <a:spLocks noChangeArrowheads="1"/>
          </p:cNvSpPr>
          <p:nvPr/>
        </p:nvSpPr>
        <p:spPr bwMode="auto">
          <a:xfrm>
            <a:off x="2286000" y="2994025"/>
            <a:ext cx="4614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err="1">
                <a:latin typeface="Symbol" charset="0"/>
              </a:rPr>
              <a:t>t</a:t>
            </a:r>
            <a:r>
              <a:rPr lang="en-US" baseline="-25000" dirty="0" err="1"/>
              <a:t>c</a:t>
            </a:r>
            <a:r>
              <a:rPr lang="en-US" dirty="0"/>
              <a:t> = max [ </a:t>
            </a:r>
            <a:r>
              <a:rPr lang="en-US" i="1" dirty="0" err="1"/>
              <a:t>P</a:t>
            </a:r>
            <a:r>
              <a:rPr lang="en-US" baseline="-25000" dirty="0" err="1"/>
              <a:t>coh</a:t>
            </a:r>
            <a:r>
              <a:rPr lang="en-US" dirty="0"/>
              <a:t> </a:t>
            </a:r>
            <a:r>
              <a:rPr lang="en-US" dirty="0" err="1">
                <a:latin typeface="Symbol" charset="0"/>
              </a:rPr>
              <a:t>t</a:t>
            </a:r>
            <a:r>
              <a:rPr lang="en-US" baseline="-25000" dirty="0" err="1"/>
              <a:t>cbed</a:t>
            </a:r>
            <a:r>
              <a:rPr lang="en-US" dirty="0"/>
              <a:t> + (1- </a:t>
            </a:r>
            <a:r>
              <a:rPr lang="en-US" i="1" dirty="0" err="1"/>
              <a:t>P</a:t>
            </a:r>
            <a:r>
              <a:rPr lang="en-US" baseline="-25000" dirty="0" err="1"/>
              <a:t>coh</a:t>
            </a:r>
            <a:r>
              <a:rPr lang="en-US" dirty="0"/>
              <a:t>) </a:t>
            </a:r>
            <a:r>
              <a:rPr lang="en-US" dirty="0" err="1">
                <a:latin typeface="Symbol" charset="0"/>
              </a:rPr>
              <a:t>t</a:t>
            </a:r>
            <a:r>
              <a:rPr lang="en-US" baseline="-25000" dirty="0" err="1"/>
              <a:t>cgrain</a:t>
            </a:r>
            <a:r>
              <a:rPr lang="en-US" dirty="0"/>
              <a:t> ,  </a:t>
            </a:r>
            <a:r>
              <a:rPr lang="en-US" dirty="0" err="1">
                <a:latin typeface="Symbol" charset="0"/>
              </a:rPr>
              <a:t>t</a:t>
            </a:r>
            <a:r>
              <a:rPr lang="en-US" baseline="-25000" dirty="0" err="1"/>
              <a:t>cgrain</a:t>
            </a:r>
            <a:r>
              <a:rPr lang="en-US" dirty="0"/>
              <a:t>]</a:t>
            </a:r>
          </a:p>
        </p:txBody>
      </p:sp>
      <p:sp>
        <p:nvSpPr>
          <p:cNvPr id="8" name="Title 1"/>
          <p:cNvSpPr txBox="1">
            <a:spLocks/>
          </p:cNvSpPr>
          <p:nvPr/>
        </p:nvSpPr>
        <p:spPr>
          <a:xfrm>
            <a:off x="1322388" y="33270"/>
            <a:ext cx="6496050" cy="789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Mixed bed behavior</a:t>
            </a:r>
            <a:endParaRPr lang="en-US" sz="3600" b="1" dirty="0">
              <a:solidFill>
                <a:srgbClr val="000000"/>
              </a:solidFill>
            </a:endParaRPr>
          </a:p>
        </p:txBody>
      </p:sp>
      <p:sp>
        <p:nvSpPr>
          <p:cNvPr id="2" name="TextBox 1"/>
          <p:cNvSpPr txBox="1"/>
          <p:nvPr/>
        </p:nvSpPr>
        <p:spPr>
          <a:xfrm>
            <a:off x="6350181" y="3913188"/>
            <a:ext cx="628072" cy="369332"/>
          </a:xfrm>
          <a:prstGeom prst="rect">
            <a:avLst/>
          </a:prstGeom>
          <a:noFill/>
        </p:spPr>
        <p:txBody>
          <a:bodyPr wrap="none" rtlCol="0">
            <a:spAutoFit/>
          </a:bodyPr>
          <a:lstStyle/>
          <a:p>
            <a:r>
              <a:rPr lang="en-US" dirty="0" smtClean="0"/>
              <a:t>sand</a:t>
            </a:r>
            <a:endParaRPr lang="en-US" dirty="0"/>
          </a:p>
        </p:txBody>
      </p:sp>
      <p:sp>
        <p:nvSpPr>
          <p:cNvPr id="10" name="TextBox 9"/>
          <p:cNvSpPr txBox="1"/>
          <p:nvPr/>
        </p:nvSpPr>
        <p:spPr>
          <a:xfrm>
            <a:off x="2557141" y="5023365"/>
            <a:ext cx="550301" cy="369332"/>
          </a:xfrm>
          <a:prstGeom prst="rect">
            <a:avLst/>
          </a:prstGeom>
          <a:noFill/>
        </p:spPr>
        <p:txBody>
          <a:bodyPr wrap="none" rtlCol="0">
            <a:spAutoFit/>
          </a:bodyPr>
          <a:lstStyle/>
          <a:p>
            <a:r>
              <a:rPr lang="en-US" dirty="0" smtClean="0"/>
              <a:t>clay</a:t>
            </a:r>
            <a:endParaRPr lang="en-US" dirty="0"/>
          </a:p>
        </p:txBody>
      </p:sp>
      <p:sp>
        <p:nvSpPr>
          <p:cNvPr id="11" name="TextBox 10"/>
          <p:cNvSpPr txBox="1"/>
          <p:nvPr/>
        </p:nvSpPr>
        <p:spPr>
          <a:xfrm>
            <a:off x="2190750" y="4250254"/>
            <a:ext cx="458216" cy="369332"/>
          </a:xfrm>
          <a:prstGeom prst="rect">
            <a:avLst/>
          </a:prstGeom>
          <a:noFill/>
        </p:spPr>
        <p:txBody>
          <a:bodyPr wrap="none" rtlCol="0">
            <a:spAutoFit/>
          </a:bodyPr>
          <a:lstStyle/>
          <a:p>
            <a:r>
              <a:rPr lang="en-US" dirty="0" smtClean="0"/>
              <a:t>silt</a:t>
            </a:r>
            <a:endParaRPr lang="en-US" dirty="0"/>
          </a:p>
        </p:txBody>
      </p:sp>
      <p:pic>
        <p:nvPicPr>
          <p:cNvPr id="12"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177BB26E-2232-F74A-BCA6-9903D9BFFBB8}" type="slidenum">
              <a:rPr lang="en-US" smtClean="0"/>
              <a:t>23</a:t>
            </a:fld>
            <a:endParaRPr lang="en-US"/>
          </a:p>
        </p:txBody>
      </p:sp>
    </p:spTree>
    <p:extLst>
      <p:ext uri="{BB962C8B-B14F-4D97-AF65-F5344CB8AC3E}">
        <p14:creationId xmlns:p14="http://schemas.microsoft.com/office/powerpoint/2010/main" val="3159312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738188" y="1585913"/>
            <a:ext cx="79533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dirty="0"/>
              <a:t>If </a:t>
            </a:r>
            <a:r>
              <a:rPr lang="en-US" sz="2000" i="1" dirty="0" err="1"/>
              <a:t>dt</a:t>
            </a:r>
            <a:r>
              <a:rPr lang="en-US" sz="2000" dirty="0"/>
              <a:t> is the time step, </a:t>
            </a:r>
            <a:r>
              <a:rPr lang="en-US" sz="2000" i="1" dirty="0"/>
              <a:t>E</a:t>
            </a:r>
            <a:r>
              <a:rPr lang="en-US" sz="2000" baseline="-25000" dirty="0"/>
              <a:t>0</a:t>
            </a:r>
            <a:r>
              <a:rPr lang="en-US" sz="2000" dirty="0"/>
              <a:t> the surface erosion rate, </a:t>
            </a:r>
            <a:r>
              <a:rPr lang="en-US" sz="2000" i="1" dirty="0" err="1"/>
              <a:t>fr</a:t>
            </a:r>
            <a:r>
              <a:rPr lang="en-US" sz="2000" i="1" baseline="-25000" dirty="0" err="1"/>
              <a:t>i</a:t>
            </a:r>
            <a:r>
              <a:rPr lang="en-US" sz="2000" i="1" dirty="0"/>
              <a:t> </a:t>
            </a:r>
            <a:r>
              <a:rPr lang="en-US" sz="2000" dirty="0"/>
              <a:t>the fraction for each class, </a:t>
            </a:r>
            <a:r>
              <a:rPr lang="en-US" sz="2000" dirty="0" err="1">
                <a:latin typeface="Symbol" charset="0"/>
              </a:rPr>
              <a:t>t</a:t>
            </a:r>
            <a:r>
              <a:rPr lang="en-US" sz="2000" baseline="-25000" dirty="0" err="1"/>
              <a:t>w</a:t>
            </a:r>
            <a:r>
              <a:rPr lang="en-US" sz="2000" dirty="0"/>
              <a:t> the maximum bottom shear stress and </a:t>
            </a:r>
            <a:r>
              <a:rPr lang="en-US" sz="2000" dirty="0">
                <a:latin typeface="Symbol" charset="0"/>
              </a:rPr>
              <a:t>j</a:t>
            </a:r>
            <a:r>
              <a:rPr lang="en-US" sz="2000" dirty="0"/>
              <a:t> the bed porosity:</a:t>
            </a:r>
          </a:p>
        </p:txBody>
      </p:sp>
      <p:sp>
        <p:nvSpPr>
          <p:cNvPr id="15365" name="Text Box 5"/>
          <p:cNvSpPr txBox="1">
            <a:spLocks noChangeArrowheads="1"/>
          </p:cNvSpPr>
          <p:nvPr/>
        </p:nvSpPr>
        <p:spPr bwMode="auto">
          <a:xfrm>
            <a:off x="2155825" y="3000375"/>
            <a:ext cx="4916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t>flux</a:t>
            </a:r>
            <a:r>
              <a:rPr lang="en-US" baseline="-25000"/>
              <a:t>i</a:t>
            </a:r>
            <a:r>
              <a:rPr lang="en-US"/>
              <a:t> = max (0, </a:t>
            </a:r>
            <a:r>
              <a:rPr lang="en-US" i="1"/>
              <a:t>dt</a:t>
            </a:r>
            <a:r>
              <a:rPr lang="en-US"/>
              <a:t> × </a:t>
            </a:r>
            <a:r>
              <a:rPr lang="en-US" i="1"/>
              <a:t>E</a:t>
            </a:r>
            <a:r>
              <a:rPr lang="en-US" baseline="-25000"/>
              <a:t>0</a:t>
            </a:r>
            <a:r>
              <a:rPr lang="en-US"/>
              <a:t> × ( 1- </a:t>
            </a:r>
            <a:r>
              <a:rPr lang="en-US">
                <a:latin typeface="Symbol" charset="0"/>
              </a:rPr>
              <a:t>j</a:t>
            </a:r>
            <a:r>
              <a:rPr lang="en-US"/>
              <a:t> ) ×</a:t>
            </a:r>
            <a:r>
              <a:rPr lang="en-US" i="1"/>
              <a:t> fr</a:t>
            </a:r>
            <a:r>
              <a:rPr lang="en-US" baseline="-25000"/>
              <a:t>i</a:t>
            </a:r>
            <a:r>
              <a:rPr lang="en-US"/>
              <a:t> × (</a:t>
            </a:r>
            <a:r>
              <a:rPr lang="en-US">
                <a:latin typeface="Symbol" charset="0"/>
              </a:rPr>
              <a:t>t</a:t>
            </a:r>
            <a:r>
              <a:rPr lang="en-US" baseline="-25000"/>
              <a:t>w</a:t>
            </a:r>
            <a:r>
              <a:rPr lang="en-US"/>
              <a:t> - </a:t>
            </a:r>
            <a:r>
              <a:rPr lang="en-US">
                <a:latin typeface="Symbol" charset="0"/>
              </a:rPr>
              <a:t>t</a:t>
            </a:r>
            <a:r>
              <a:rPr lang="en-US" baseline="-25000"/>
              <a:t>cr</a:t>
            </a:r>
            <a:r>
              <a:rPr lang="en-US"/>
              <a:t>) )</a:t>
            </a:r>
          </a:p>
        </p:txBody>
      </p:sp>
      <p:sp>
        <p:nvSpPr>
          <p:cNvPr id="15368" name="Rectangle 8"/>
          <p:cNvSpPr>
            <a:spLocks noGrp="1" noChangeArrowheads="1"/>
          </p:cNvSpPr>
          <p:nvPr>
            <p:ph type="title"/>
          </p:nvPr>
        </p:nvSpPr>
        <p:spPr>
          <a:xfrm>
            <a:off x="461963" y="1096864"/>
            <a:ext cx="8229600" cy="482600"/>
          </a:xfrm>
        </p:spPr>
        <p:txBody>
          <a:bodyPr>
            <a:normAutofit fontScale="90000"/>
          </a:bodyPr>
          <a:lstStyle/>
          <a:p>
            <a:r>
              <a:rPr lang="en-US" sz="2800" dirty="0">
                <a:solidFill>
                  <a:schemeClr val="hlink"/>
                </a:solidFill>
              </a:rPr>
              <a:t>Resuspension flux near bottom</a:t>
            </a:r>
          </a:p>
        </p:txBody>
      </p:sp>
      <p:pic>
        <p:nvPicPr>
          <p:cNvPr id="15366" name="Picture 6"/>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71675" y="3875088"/>
            <a:ext cx="4957763" cy="1946275"/>
          </a:xfrm>
          <a:noFill/>
          <a:ln/>
        </p:spPr>
      </p:pic>
      <p:sp>
        <p:nvSpPr>
          <p:cNvPr id="7" name="Title 1"/>
          <p:cNvSpPr txBox="1">
            <a:spLocks/>
          </p:cNvSpPr>
          <p:nvPr/>
        </p:nvSpPr>
        <p:spPr>
          <a:xfrm>
            <a:off x="1366044" y="53809"/>
            <a:ext cx="6496050" cy="789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00"/>
                </a:solidFill>
              </a:rPr>
              <a:t>Mixed bed behavior</a:t>
            </a:r>
            <a:endParaRPr lang="en-US" sz="3600" b="1" dirty="0">
              <a:solidFill>
                <a:srgbClr val="000000"/>
              </a:solidFill>
            </a:endParaRP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476500" y="3862388"/>
            <a:ext cx="0" cy="0"/>
          </a:xfrm>
          <a:prstGeom prst="rect">
            <a:avLst/>
          </a:prstGeom>
          <a:noFill/>
          <a:ln/>
        </p:spPr>
      </p:pic>
      <p:sp>
        <p:nvSpPr>
          <p:cNvPr id="9" name="TextBox 8"/>
          <p:cNvSpPr txBox="1"/>
          <p:nvPr/>
        </p:nvSpPr>
        <p:spPr>
          <a:xfrm>
            <a:off x="7072313" y="5208031"/>
            <a:ext cx="628072" cy="369332"/>
          </a:xfrm>
          <a:prstGeom prst="rect">
            <a:avLst/>
          </a:prstGeom>
          <a:noFill/>
        </p:spPr>
        <p:txBody>
          <a:bodyPr wrap="none" rtlCol="0">
            <a:spAutoFit/>
          </a:bodyPr>
          <a:lstStyle/>
          <a:p>
            <a:r>
              <a:rPr lang="en-US" dirty="0" smtClean="0"/>
              <a:t>sand</a:t>
            </a:r>
            <a:endParaRPr lang="en-US" dirty="0"/>
          </a:p>
        </p:txBody>
      </p:sp>
      <p:sp>
        <p:nvSpPr>
          <p:cNvPr id="10" name="TextBox 9"/>
          <p:cNvSpPr txBox="1"/>
          <p:nvPr/>
        </p:nvSpPr>
        <p:spPr>
          <a:xfrm>
            <a:off x="2832291" y="4065588"/>
            <a:ext cx="550301" cy="369332"/>
          </a:xfrm>
          <a:prstGeom prst="rect">
            <a:avLst/>
          </a:prstGeom>
          <a:noFill/>
        </p:spPr>
        <p:txBody>
          <a:bodyPr wrap="none" rtlCol="0">
            <a:spAutoFit/>
          </a:bodyPr>
          <a:lstStyle/>
          <a:p>
            <a:r>
              <a:rPr lang="en-US" dirty="0" smtClean="0"/>
              <a:t>clay</a:t>
            </a:r>
            <a:endParaRPr lang="en-US" dirty="0"/>
          </a:p>
        </p:txBody>
      </p:sp>
      <p:sp>
        <p:nvSpPr>
          <p:cNvPr id="11" name="TextBox 10"/>
          <p:cNvSpPr txBox="1"/>
          <p:nvPr/>
        </p:nvSpPr>
        <p:spPr>
          <a:xfrm>
            <a:off x="2419858" y="4697911"/>
            <a:ext cx="458216" cy="369332"/>
          </a:xfrm>
          <a:prstGeom prst="rect">
            <a:avLst/>
          </a:prstGeom>
          <a:noFill/>
        </p:spPr>
        <p:txBody>
          <a:bodyPr wrap="none" rtlCol="0">
            <a:spAutoFit/>
          </a:bodyPr>
          <a:lstStyle/>
          <a:p>
            <a:r>
              <a:rPr lang="en-US" dirty="0" smtClean="0"/>
              <a:t>silt</a:t>
            </a:r>
            <a:endParaRPr lang="en-US" dirty="0"/>
          </a:p>
        </p:txBody>
      </p:sp>
      <p:pic>
        <p:nvPicPr>
          <p:cNvPr id="12"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24</a:t>
            </a:fld>
            <a:endParaRPr lang="en-US"/>
          </a:p>
        </p:txBody>
      </p:sp>
    </p:spTree>
    <p:extLst>
      <p:ext uri="{BB962C8B-B14F-4D97-AF65-F5344CB8AC3E}">
        <p14:creationId xmlns:p14="http://schemas.microsoft.com/office/powerpoint/2010/main" val="35616128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504950" y="0"/>
            <a:ext cx="6496050" cy="789055"/>
          </a:xfrm>
        </p:spPr>
        <p:txBody>
          <a:bodyPr>
            <a:noAutofit/>
          </a:bodyPr>
          <a:lstStyle/>
          <a:p>
            <a:r>
              <a:rPr lang="en-US" sz="3600" b="1" dirty="0" smtClean="0"/>
              <a:t>Estuarine Turbidity Maximum</a:t>
            </a:r>
            <a:endParaRPr lang="en-US" sz="3600" b="1" dirty="0"/>
          </a:p>
        </p:txBody>
      </p:sp>
      <p:sp>
        <p:nvSpPr>
          <p:cNvPr id="17" name="Content Placeholder 2"/>
          <p:cNvSpPr txBox="1">
            <a:spLocks/>
          </p:cNvSpPr>
          <p:nvPr/>
        </p:nvSpPr>
        <p:spPr>
          <a:xfrm>
            <a:off x="6997700" y="1488400"/>
            <a:ext cx="2006600" cy="4988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Suspended sediment concentration</a:t>
            </a:r>
          </a:p>
          <a:p>
            <a:pPr marL="0" indent="0">
              <a:buFont typeface="Arial" pitchFamily="34" charset="0"/>
              <a:buNone/>
            </a:pPr>
            <a:endParaRPr lang="en-US" sz="2400" dirty="0" smtClean="0"/>
          </a:p>
          <a:p>
            <a:pPr marL="0" indent="0">
              <a:buFont typeface="Arial" pitchFamily="34" charset="0"/>
              <a:buNone/>
            </a:pPr>
            <a:endParaRPr lang="en-US" sz="2400" dirty="0"/>
          </a:p>
          <a:p>
            <a:pPr marL="0" indent="0">
              <a:buFont typeface="Arial" pitchFamily="34" charset="0"/>
              <a:buNone/>
            </a:pPr>
            <a:endParaRPr lang="en-US" sz="2400" dirty="0"/>
          </a:p>
          <a:p>
            <a:pPr marL="0" indent="0">
              <a:buFont typeface="Arial" pitchFamily="34" charset="0"/>
              <a:buNone/>
            </a:pPr>
            <a:r>
              <a:rPr lang="en-US" sz="2400" dirty="0" smtClean="0"/>
              <a:t>Fraction of each class in bed</a:t>
            </a:r>
          </a:p>
          <a:p>
            <a:pPr marL="0" indent="0">
              <a:buFont typeface="Arial" pitchFamily="34" charset="0"/>
              <a:buNone/>
            </a:pPr>
            <a:endParaRPr lang="en-US" sz="2400" dirty="0" smtClean="0"/>
          </a:p>
          <a:p>
            <a:pPr marL="0" indent="0">
              <a:buFont typeface="Arial" pitchFamily="34" charset="0"/>
              <a:buNone/>
            </a:pPr>
            <a:r>
              <a:rPr lang="en-US" sz="2400" dirty="0" smtClean="0"/>
              <a:t>Bottom stress</a:t>
            </a:r>
          </a:p>
        </p:txBody>
      </p:sp>
      <p:pic>
        <p:nvPicPr>
          <p:cNvPr id="7" name="Picture 6" descr="estuary_anim.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9600" y="789055"/>
            <a:ext cx="4680000" cy="5850000"/>
          </a:xfrm>
          <a:prstGeom prst="rect">
            <a:avLst/>
          </a:prstGeom>
        </p:spPr>
      </p:pic>
      <p:sp>
        <p:nvSpPr>
          <p:cNvPr id="15" name="Content Placeholder 2"/>
          <p:cNvSpPr txBox="1">
            <a:spLocks/>
          </p:cNvSpPr>
          <p:nvPr/>
        </p:nvSpPr>
        <p:spPr>
          <a:xfrm>
            <a:off x="273000" y="1120100"/>
            <a:ext cx="2006600" cy="4988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Mixed bed (cohesive behavior &gt;20% mud)</a:t>
            </a:r>
          </a:p>
          <a:p>
            <a:pPr marL="0" indent="0">
              <a:buFont typeface="Arial" pitchFamily="34" charset="0"/>
              <a:buNone/>
            </a:pPr>
            <a:endParaRPr lang="en-US" sz="2400" dirty="0"/>
          </a:p>
          <a:p>
            <a:pPr marL="0" indent="0">
              <a:buFont typeface="Arial" pitchFamily="34" charset="0"/>
              <a:buNone/>
            </a:pPr>
            <a:r>
              <a:rPr lang="en-US" sz="2400" dirty="0" smtClean="0"/>
              <a:t>Spring-neap tidal cycle</a:t>
            </a:r>
          </a:p>
          <a:p>
            <a:pPr marL="0" indent="0">
              <a:buFont typeface="Arial" pitchFamily="34" charset="0"/>
              <a:buNone/>
            </a:pPr>
            <a:endParaRPr lang="en-US" sz="2400" dirty="0"/>
          </a:p>
          <a:p>
            <a:pPr marL="0" indent="0">
              <a:buFont typeface="Arial" pitchFamily="34" charset="0"/>
              <a:buNone/>
            </a:pPr>
            <a:r>
              <a:rPr lang="en-US" sz="2400" dirty="0" smtClean="0"/>
              <a:t>Sediment has been eroded from bed (no initial SSC)</a:t>
            </a:r>
          </a:p>
        </p:txBody>
      </p:sp>
      <p:pic>
        <p:nvPicPr>
          <p:cNvPr id="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25</a:t>
            </a:fld>
            <a:endParaRPr lang="en-US"/>
          </a:p>
        </p:txBody>
      </p:sp>
    </p:spTree>
    <p:extLst>
      <p:ext uri="{BB962C8B-B14F-4D97-AF65-F5344CB8AC3E}">
        <p14:creationId xmlns:p14="http://schemas.microsoft.com/office/powerpoint/2010/main" val="2319519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498600" y="0"/>
            <a:ext cx="6496050" cy="789055"/>
          </a:xfrm>
        </p:spPr>
        <p:txBody>
          <a:bodyPr>
            <a:noAutofit/>
          </a:bodyPr>
          <a:lstStyle/>
          <a:p>
            <a:r>
              <a:rPr lang="en-US" sz="3600" b="1" dirty="0" smtClean="0"/>
              <a:t>Estuarine Turbidity Maximum</a:t>
            </a:r>
            <a:endParaRPr lang="en-US" sz="3600" b="1" dirty="0"/>
          </a:p>
        </p:txBody>
      </p:sp>
      <p:pic>
        <p:nvPicPr>
          <p:cNvPr id="12" name="Picture 11" descr="Estuary_springneap_mix0039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800" y="876300"/>
            <a:ext cx="4320000" cy="5400000"/>
          </a:xfrm>
          <a:prstGeom prst="rect">
            <a:avLst/>
          </a:prstGeom>
        </p:spPr>
      </p:pic>
      <p:pic>
        <p:nvPicPr>
          <p:cNvPr id="14" name="Picture 13" descr="Estuary_springneap_mix004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400" y="876300"/>
            <a:ext cx="4320000" cy="5400000"/>
          </a:xfrm>
          <a:prstGeom prst="rect">
            <a:avLst/>
          </a:prstGeom>
        </p:spPr>
      </p:pic>
      <p:sp>
        <p:nvSpPr>
          <p:cNvPr id="16" name="Content Placeholder 2"/>
          <p:cNvSpPr>
            <a:spLocks noGrp="1"/>
          </p:cNvSpPr>
          <p:nvPr>
            <p:ph idx="1"/>
          </p:nvPr>
        </p:nvSpPr>
        <p:spPr>
          <a:xfrm>
            <a:off x="1035000" y="6242350"/>
            <a:ext cx="3156000" cy="539450"/>
          </a:xfrm>
        </p:spPr>
        <p:txBody>
          <a:bodyPr>
            <a:noAutofit/>
          </a:bodyPr>
          <a:lstStyle/>
          <a:p>
            <a:pPr marL="0" indent="0">
              <a:buNone/>
            </a:pPr>
            <a:r>
              <a:rPr lang="en-US" sz="2800" dirty="0" smtClean="0"/>
              <a:t>Slack after ebb</a:t>
            </a:r>
          </a:p>
        </p:txBody>
      </p:sp>
      <p:sp>
        <p:nvSpPr>
          <p:cNvPr id="17" name="Content Placeholder 2"/>
          <p:cNvSpPr txBox="1">
            <a:spLocks/>
          </p:cNvSpPr>
          <p:nvPr/>
        </p:nvSpPr>
        <p:spPr>
          <a:xfrm>
            <a:off x="5797500" y="6276300"/>
            <a:ext cx="1911400" cy="5394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solidFill>
                  <a:prstClr val="black"/>
                </a:solidFill>
              </a:rPr>
              <a:t>Peak flood</a:t>
            </a:r>
          </a:p>
        </p:txBody>
      </p:sp>
      <p:pic>
        <p:nvPicPr>
          <p:cNvPr id="8"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26</a:t>
            </a:fld>
            <a:endParaRPr lang="en-US"/>
          </a:p>
        </p:txBody>
      </p:sp>
    </p:spTree>
    <p:extLst>
      <p:ext uri="{BB962C8B-B14F-4D97-AF65-F5344CB8AC3E}">
        <p14:creationId xmlns:p14="http://schemas.microsoft.com/office/powerpoint/2010/main" val="32460687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34985" y="0"/>
            <a:ext cx="4530747" cy="6858000"/>
          </a:xfrm>
          <a:prstGeom prst="rect">
            <a:avLst/>
          </a:prstGeom>
        </p:spPr>
      </p:pic>
      <p:pic>
        <p:nvPicPr>
          <p:cNvPr id="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27</a:t>
            </a:fld>
            <a:endParaRPr lang="en-US"/>
          </a:p>
        </p:txBody>
      </p:sp>
    </p:spTree>
    <p:extLst>
      <p:ext uri="{BB962C8B-B14F-4D97-AF65-F5344CB8AC3E}">
        <p14:creationId xmlns:p14="http://schemas.microsoft.com/office/powerpoint/2010/main" val="17512395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789055"/>
          </a:xfrm>
        </p:spPr>
        <p:txBody>
          <a:bodyPr>
            <a:noAutofit/>
          </a:bodyPr>
          <a:lstStyle/>
          <a:p>
            <a:r>
              <a:rPr lang="en-US" sz="3600" b="1" dirty="0" err="1" smtClean="0"/>
              <a:t>Biodiffusion</a:t>
            </a:r>
            <a:endParaRPr lang="en-US" sz="3600" b="1" dirty="0"/>
          </a:p>
        </p:txBody>
      </p:sp>
      <p:sp>
        <p:nvSpPr>
          <p:cNvPr id="7" name="Content Placeholder 2"/>
          <p:cNvSpPr>
            <a:spLocks noGrp="1"/>
          </p:cNvSpPr>
          <p:nvPr>
            <p:ph idx="1"/>
          </p:nvPr>
        </p:nvSpPr>
        <p:spPr>
          <a:xfrm>
            <a:off x="435912" y="5613400"/>
            <a:ext cx="4152900" cy="1067249"/>
          </a:xfrm>
        </p:spPr>
        <p:txBody>
          <a:bodyPr>
            <a:normAutofit/>
          </a:bodyPr>
          <a:lstStyle/>
          <a:p>
            <a:pPr marL="0" indent="0">
              <a:buNone/>
            </a:pPr>
            <a:r>
              <a:rPr lang="en-US" sz="2800" dirty="0" smtClean="0"/>
              <a:t>Sherwood et al, CSR, 2002</a:t>
            </a:r>
          </a:p>
        </p:txBody>
      </p:sp>
      <p:grpSp>
        <p:nvGrpSpPr>
          <p:cNvPr id="11" name="Group 10"/>
          <p:cNvGrpSpPr/>
          <p:nvPr/>
        </p:nvGrpSpPr>
        <p:grpSpPr>
          <a:xfrm>
            <a:off x="-279400" y="863600"/>
            <a:ext cx="5693712" cy="4432300"/>
            <a:chOff x="-279400" y="863600"/>
            <a:chExt cx="5693712" cy="4432300"/>
          </a:xfrm>
        </p:grpSpPr>
        <p:pic>
          <p:nvPicPr>
            <p:cNvPr id="4" name="Picture 3"/>
            <p:cNvPicPr>
              <a:picLocks noChangeAspect="1"/>
            </p:cNvPicPr>
            <p:nvPr/>
          </p:nvPicPr>
          <p:blipFill>
            <a:blip r:embed="rId2"/>
            <a:stretch>
              <a:fillRect/>
            </a:stretch>
          </p:blipFill>
          <p:spPr>
            <a:xfrm>
              <a:off x="-279400" y="863600"/>
              <a:ext cx="5693712" cy="4432300"/>
            </a:xfrm>
            <a:prstGeom prst="rect">
              <a:avLst/>
            </a:prstGeom>
          </p:spPr>
        </p:pic>
        <p:sp>
          <p:nvSpPr>
            <p:cNvPr id="8" name="TextBox 7"/>
            <p:cNvSpPr txBox="1"/>
            <p:nvPr/>
          </p:nvSpPr>
          <p:spPr>
            <a:xfrm>
              <a:off x="3501075" y="2182512"/>
              <a:ext cx="1502723" cy="646331"/>
            </a:xfrm>
            <a:prstGeom prst="rect">
              <a:avLst/>
            </a:prstGeom>
            <a:solidFill>
              <a:schemeClr val="bg1"/>
            </a:solidFill>
          </p:spPr>
          <p:txBody>
            <a:bodyPr wrap="square" rtlCol="0">
              <a:spAutoFit/>
            </a:bodyPr>
            <a:lstStyle/>
            <a:p>
              <a:pPr algn="ctr"/>
              <a:r>
                <a:rPr lang="en-US" b="1" dirty="0" err="1">
                  <a:solidFill>
                    <a:prstClr val="black"/>
                  </a:solidFill>
                </a:rPr>
                <a:t>Resuspension</a:t>
              </a:r>
              <a:r>
                <a:rPr lang="en-US" b="1" dirty="0">
                  <a:solidFill>
                    <a:prstClr val="black"/>
                  </a:solidFill>
                </a:rPr>
                <a:t> &amp; Desorption</a:t>
              </a:r>
            </a:p>
          </p:txBody>
        </p:sp>
        <p:sp>
          <p:nvSpPr>
            <p:cNvPr id="9" name="TextBox 8"/>
            <p:cNvSpPr txBox="1"/>
            <p:nvPr/>
          </p:nvSpPr>
          <p:spPr>
            <a:xfrm>
              <a:off x="199075" y="2668204"/>
              <a:ext cx="1369375" cy="369332"/>
            </a:xfrm>
            <a:prstGeom prst="rect">
              <a:avLst/>
            </a:prstGeom>
            <a:solidFill>
              <a:schemeClr val="bg1"/>
            </a:solidFill>
          </p:spPr>
          <p:txBody>
            <a:bodyPr wrap="square" rtlCol="0">
              <a:spAutoFit/>
            </a:bodyPr>
            <a:lstStyle/>
            <a:p>
              <a:pPr algn="ctr"/>
              <a:r>
                <a:rPr lang="en-US" b="1" dirty="0" err="1">
                  <a:solidFill>
                    <a:prstClr val="black"/>
                  </a:solidFill>
                </a:rPr>
                <a:t>Biodiffusion</a:t>
              </a:r>
              <a:endParaRPr lang="en-US" b="1" dirty="0">
                <a:solidFill>
                  <a:prstClr val="black"/>
                </a:solidFill>
              </a:endParaRPr>
            </a:p>
          </p:txBody>
        </p:sp>
        <p:sp>
          <p:nvSpPr>
            <p:cNvPr id="10" name="TextBox 9"/>
            <p:cNvSpPr txBox="1"/>
            <p:nvPr/>
          </p:nvSpPr>
          <p:spPr>
            <a:xfrm>
              <a:off x="1424625" y="4773312"/>
              <a:ext cx="1502723" cy="369332"/>
            </a:xfrm>
            <a:prstGeom prst="rect">
              <a:avLst/>
            </a:prstGeom>
            <a:solidFill>
              <a:schemeClr val="bg1"/>
            </a:solidFill>
          </p:spPr>
          <p:txBody>
            <a:bodyPr wrap="square" rtlCol="0">
              <a:spAutoFit/>
            </a:bodyPr>
            <a:lstStyle/>
            <a:p>
              <a:pPr algn="ctr"/>
              <a:r>
                <a:rPr lang="en-US" b="1" dirty="0" err="1">
                  <a:solidFill>
                    <a:prstClr val="black"/>
                  </a:solidFill>
                </a:rPr>
                <a:t>Redeposition</a:t>
              </a:r>
              <a:endParaRPr lang="en-US" b="1" dirty="0">
                <a:solidFill>
                  <a:prstClr val="black"/>
                </a:solidFill>
              </a:endParaRPr>
            </a:p>
          </p:txBody>
        </p:sp>
      </p:grpSp>
      <p:sp>
        <p:nvSpPr>
          <p:cNvPr id="12" name="Content Placeholder 2"/>
          <p:cNvSpPr txBox="1">
            <a:spLocks/>
          </p:cNvSpPr>
          <p:nvPr/>
        </p:nvSpPr>
        <p:spPr>
          <a:xfrm>
            <a:off x="5847849" y="1648887"/>
            <a:ext cx="3146506" cy="10672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err="1" smtClean="0">
                <a:solidFill>
                  <a:prstClr val="black"/>
                </a:solidFill>
              </a:rPr>
              <a:t>Bioturbation</a:t>
            </a:r>
            <a:r>
              <a:rPr lang="en-US" sz="2800" dirty="0" smtClean="0">
                <a:solidFill>
                  <a:prstClr val="black"/>
                </a:solidFill>
              </a:rPr>
              <a:t> causes mixing in the bed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0559" y="2828715"/>
            <a:ext cx="2598228" cy="974336"/>
          </a:xfrm>
          <a:prstGeom prst="rect">
            <a:avLst/>
          </a:prstGeom>
          <a:solidFill>
            <a:schemeClr val="bg1"/>
          </a:solidFill>
          <a:ln>
            <a:noFill/>
          </a:ln>
        </p:spPr>
      </p:pic>
      <p:pic>
        <p:nvPicPr>
          <p:cNvPr id="1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28</a:t>
            </a:fld>
            <a:endParaRPr lang="en-US"/>
          </a:p>
        </p:txBody>
      </p:sp>
    </p:spTree>
    <p:extLst>
      <p:ext uri="{BB962C8B-B14F-4D97-AF65-F5344CB8AC3E}">
        <p14:creationId xmlns:p14="http://schemas.microsoft.com/office/powerpoint/2010/main" val="120944507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198563" y="0"/>
            <a:ext cx="6953250" cy="1143000"/>
          </a:xfrm>
        </p:spPr>
        <p:txBody>
          <a:bodyPr>
            <a:normAutofit/>
          </a:bodyPr>
          <a:lstStyle/>
          <a:p>
            <a:r>
              <a:rPr lang="en-US" sz="3600" b="1" dirty="0" err="1"/>
              <a:t>Biodiffusive</a:t>
            </a:r>
            <a:r>
              <a:rPr lang="en-US" sz="3600" b="1" dirty="0"/>
              <a:t> Mixing</a:t>
            </a:r>
          </a:p>
        </p:txBody>
      </p:sp>
      <p:sp>
        <p:nvSpPr>
          <p:cNvPr id="107523" name="Rectangle 3"/>
          <p:cNvSpPr>
            <a:spLocks noGrp="1" noChangeArrowheads="1"/>
          </p:cNvSpPr>
          <p:nvPr>
            <p:ph type="body" sz="half" idx="1"/>
          </p:nvPr>
        </p:nvSpPr>
        <p:spPr>
          <a:xfrm>
            <a:off x="457200" y="1600200"/>
            <a:ext cx="4098925" cy="4525963"/>
          </a:xfrm>
        </p:spPr>
        <p:txBody>
          <a:bodyPr/>
          <a:lstStyle/>
          <a:p>
            <a:pPr>
              <a:lnSpc>
                <a:spcPct val="90000"/>
              </a:lnSpc>
            </a:pPr>
            <a:r>
              <a:rPr lang="en-US" sz="2000" dirty="0"/>
              <a:t>Implicit solution of diffusion equation</a:t>
            </a:r>
          </a:p>
          <a:p>
            <a:pPr>
              <a:lnSpc>
                <a:spcPct val="90000"/>
              </a:lnSpc>
            </a:pPr>
            <a:endParaRPr lang="en-US" sz="2000" dirty="0"/>
          </a:p>
          <a:p>
            <a:pPr>
              <a:lnSpc>
                <a:spcPct val="90000"/>
              </a:lnSpc>
            </a:pPr>
            <a:endParaRPr lang="en-US" sz="2800" dirty="0"/>
          </a:p>
          <a:p>
            <a:pPr>
              <a:lnSpc>
                <a:spcPct val="90000"/>
              </a:lnSpc>
              <a:buFontTx/>
              <a:buNone/>
            </a:pPr>
            <a:endParaRPr lang="en-US" sz="2800" dirty="0"/>
          </a:p>
          <a:p>
            <a:pPr>
              <a:lnSpc>
                <a:spcPct val="90000"/>
              </a:lnSpc>
            </a:pPr>
            <a:r>
              <a:rPr lang="en-US" sz="2000" dirty="0"/>
              <a:t>Mixing profile </a:t>
            </a:r>
            <a:r>
              <a:rPr lang="en-US" sz="2000" i="1" dirty="0" err="1"/>
              <a:t>D</a:t>
            </a:r>
            <a:r>
              <a:rPr lang="en-US" sz="2000" i="1" baseline="-25000" dirty="0" err="1"/>
              <a:t>b</a:t>
            </a:r>
            <a:r>
              <a:rPr lang="en-US" sz="2000" dirty="0"/>
              <a:t>(</a:t>
            </a:r>
            <a:r>
              <a:rPr lang="en-US" sz="2000" i="1" dirty="0"/>
              <a:t>z</a:t>
            </a:r>
            <a:r>
              <a:rPr lang="en-US" sz="2000" dirty="0"/>
              <a:t>) defined by five parameters</a:t>
            </a:r>
          </a:p>
          <a:p>
            <a:pPr>
              <a:lnSpc>
                <a:spcPct val="90000"/>
              </a:lnSpc>
            </a:pPr>
            <a:endParaRPr lang="en-US" sz="1800" dirty="0"/>
          </a:p>
          <a:p>
            <a:pPr>
              <a:lnSpc>
                <a:spcPct val="90000"/>
              </a:lnSpc>
            </a:pPr>
            <a:r>
              <a:rPr lang="en-US" sz="2000" dirty="0"/>
              <a:t>Typical values in top ~5-8 cm of the bed are 10 cm</a:t>
            </a:r>
            <a:r>
              <a:rPr lang="en-US" sz="2000" baseline="30000" dirty="0"/>
              <a:t>2</a:t>
            </a:r>
            <a:r>
              <a:rPr lang="en-US" sz="2000" dirty="0"/>
              <a:t>/y </a:t>
            </a:r>
            <a:r>
              <a:rPr lang="en-US" sz="2000" dirty="0" smtClean="0"/>
              <a:t/>
            </a:r>
            <a:br>
              <a:rPr lang="en-US" sz="2000" dirty="0" smtClean="0"/>
            </a:br>
            <a:r>
              <a:rPr lang="en-US" sz="2000" dirty="0" smtClean="0"/>
              <a:t>(</a:t>
            </a:r>
            <a:r>
              <a:rPr lang="en-US" sz="2000" dirty="0"/>
              <a:t>O 10</a:t>
            </a:r>
            <a:r>
              <a:rPr lang="en-US" sz="2000" baseline="30000" dirty="0"/>
              <a:t>-7</a:t>
            </a:r>
            <a:r>
              <a:rPr lang="en-US" sz="2000" dirty="0"/>
              <a:t> m</a:t>
            </a:r>
            <a:r>
              <a:rPr lang="en-US" sz="2000" baseline="30000" dirty="0"/>
              <a:t>2</a:t>
            </a:r>
            <a:r>
              <a:rPr lang="en-US" sz="2000" dirty="0"/>
              <a:t> s</a:t>
            </a:r>
            <a:r>
              <a:rPr lang="en-US" sz="2000" baseline="30000" dirty="0"/>
              <a:t>-1</a:t>
            </a:r>
            <a:r>
              <a:rPr lang="en-US" sz="2000" dirty="0"/>
              <a:t>)</a:t>
            </a:r>
          </a:p>
          <a:p>
            <a:pPr>
              <a:lnSpc>
                <a:spcPct val="90000"/>
              </a:lnSpc>
            </a:pPr>
            <a:endParaRPr lang="en-US" sz="2000" dirty="0"/>
          </a:p>
        </p:txBody>
      </p:sp>
      <p:graphicFrame>
        <p:nvGraphicFramePr>
          <p:cNvPr id="107524" name="Object 4"/>
          <p:cNvGraphicFramePr>
            <a:graphicFrameLocks noGrp="1" noChangeAspect="1"/>
          </p:cNvGraphicFramePr>
          <p:nvPr>
            <p:ph sz="half" idx="2"/>
          </p:nvPr>
        </p:nvGraphicFramePr>
        <p:xfrm>
          <a:off x="1198563" y="2387600"/>
          <a:ext cx="2155825" cy="831850"/>
        </p:xfrm>
        <a:graphic>
          <a:graphicData uri="http://schemas.openxmlformats.org/presentationml/2006/ole">
            <mc:AlternateContent xmlns:mc="http://schemas.openxmlformats.org/markup-compatibility/2006">
              <mc:Choice xmlns:v="urn:schemas-microsoft-com:vml" Requires="v">
                <p:oleObj spid="_x0000_s4240" name="Equation" r:id="rId4" imgW="1054080" imgH="406080" progId="Equation.3">
                  <p:embed/>
                </p:oleObj>
              </mc:Choice>
              <mc:Fallback>
                <p:oleObj name="Equation" r:id="rId4" imgW="1054080" imgH="4060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563" y="2387600"/>
                        <a:ext cx="2155825" cy="831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7525" name="Picture 5"/>
          <p:cNvPicPr>
            <a:picLocks noChangeAspect="1" noChangeArrowheads="1"/>
          </p:cNvPicPr>
          <p:nvPr/>
        </p:nvPicPr>
        <p:blipFill>
          <a:blip r:embed="rId6">
            <a:extLst>
              <a:ext uri="{28A0092B-C50C-407E-A947-70E740481C1C}">
                <a14:useLocalDpi xmlns:a14="http://schemas.microsoft.com/office/drawing/2010/main" val="0"/>
              </a:ext>
            </a:extLst>
          </a:blip>
          <a:srcRect l="5476" r="29066" b="25383"/>
          <a:stretch>
            <a:fillRect/>
          </a:stretch>
        </p:blipFill>
        <p:spPr bwMode="auto">
          <a:xfrm>
            <a:off x="4760913" y="2144713"/>
            <a:ext cx="4383087" cy="447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6" name="Text Box 6"/>
          <p:cNvSpPr txBox="1">
            <a:spLocks noChangeArrowheads="1"/>
          </p:cNvSpPr>
          <p:nvPr/>
        </p:nvSpPr>
        <p:spPr bwMode="auto">
          <a:xfrm>
            <a:off x="5256213" y="4889500"/>
            <a:ext cx="2201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Unicode MS" pitchFamily="34" charset="-128"/>
              </a:rPr>
              <a:t>Zero below some </a:t>
            </a:r>
          </a:p>
          <a:p>
            <a:r>
              <a:rPr lang="en-US" sz="2000">
                <a:latin typeface="Arial Unicode MS" pitchFamily="34" charset="-128"/>
              </a:rPr>
              <a:t>depth (~30 cm)</a:t>
            </a:r>
          </a:p>
        </p:txBody>
      </p:sp>
      <p:sp>
        <p:nvSpPr>
          <p:cNvPr id="107527" name="Text Box 7"/>
          <p:cNvSpPr txBox="1">
            <a:spLocks noChangeArrowheads="1"/>
          </p:cNvSpPr>
          <p:nvPr/>
        </p:nvSpPr>
        <p:spPr bwMode="auto">
          <a:xfrm>
            <a:off x="6108700" y="3629025"/>
            <a:ext cx="2627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Unicode MS" pitchFamily="34" charset="-128"/>
              </a:rPr>
              <a:t>Exponential decrease</a:t>
            </a:r>
          </a:p>
        </p:txBody>
      </p:sp>
      <p:sp>
        <p:nvSpPr>
          <p:cNvPr id="107528" name="Text Box 8"/>
          <p:cNvSpPr txBox="1">
            <a:spLocks noChangeArrowheads="1"/>
          </p:cNvSpPr>
          <p:nvPr/>
        </p:nvSpPr>
        <p:spPr bwMode="auto">
          <a:xfrm>
            <a:off x="5205413" y="2435225"/>
            <a:ext cx="2454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Unicode MS" pitchFamily="34" charset="-128"/>
              </a:rPr>
              <a:t>Constant (in surface</a:t>
            </a:r>
            <a:br>
              <a:rPr lang="en-US" sz="2000">
                <a:latin typeface="Arial Unicode MS" pitchFamily="34" charset="-128"/>
              </a:rPr>
            </a:br>
            <a:r>
              <a:rPr lang="en-US" sz="2000">
                <a:latin typeface="Arial Unicode MS" pitchFamily="34" charset="-128"/>
              </a:rPr>
              <a:t>layer (&lt; 5 cm)</a:t>
            </a:r>
          </a:p>
        </p:txBody>
      </p:sp>
      <p:pic>
        <p:nvPicPr>
          <p:cNvPr id="1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9F17B27-812E-45C6-B240-56DBEF55FFD9}" type="slidenum">
              <a:rPr lang="en-US" smtClean="0"/>
              <a:pPr>
                <a:defRPr/>
              </a:pPr>
              <a:t>29</a:t>
            </a:fld>
            <a:endParaRPr lang="en-US"/>
          </a:p>
        </p:txBody>
      </p:sp>
    </p:spTree>
    <p:extLst>
      <p:ext uri="{BB962C8B-B14F-4D97-AF65-F5344CB8AC3E}">
        <p14:creationId xmlns:p14="http://schemas.microsoft.com/office/powerpoint/2010/main" val="32732096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498600" y="0"/>
            <a:ext cx="6375751" cy="1143000"/>
          </a:xfrm>
        </p:spPr>
        <p:txBody>
          <a:bodyPr>
            <a:normAutofit/>
          </a:bodyPr>
          <a:lstStyle/>
          <a:p>
            <a:r>
              <a:rPr lang="en-US" sz="3200" b="1" dirty="0" smtClean="0"/>
              <a:t>Sediment Transport Components</a:t>
            </a:r>
          </a:p>
        </p:txBody>
      </p:sp>
      <p:sp>
        <p:nvSpPr>
          <p:cNvPr id="5123" name="Content Placeholder 2"/>
          <p:cNvSpPr>
            <a:spLocks noGrp="1"/>
          </p:cNvSpPr>
          <p:nvPr>
            <p:ph idx="1"/>
          </p:nvPr>
        </p:nvSpPr>
        <p:spPr>
          <a:xfrm>
            <a:off x="457200" y="1600200"/>
            <a:ext cx="8229600" cy="4719050"/>
          </a:xfrm>
        </p:spPr>
        <p:txBody>
          <a:bodyPr>
            <a:normAutofit fontScale="92500" lnSpcReduction="10000"/>
          </a:bodyPr>
          <a:lstStyle/>
          <a:p>
            <a:r>
              <a:rPr lang="en-US" sz="2800" dirty="0" smtClean="0"/>
              <a:t>Erosion / deposition / bed model (sand, mud, or mixed)</a:t>
            </a:r>
          </a:p>
          <a:p>
            <a:r>
              <a:rPr lang="en-US" sz="2800" dirty="0" smtClean="0"/>
              <a:t>Settling</a:t>
            </a:r>
          </a:p>
          <a:p>
            <a:r>
              <a:rPr lang="en-US" sz="2800" dirty="0" err="1" smtClean="0"/>
              <a:t>Bedload</a:t>
            </a:r>
            <a:r>
              <a:rPr lang="en-US" sz="2800" dirty="0" smtClean="0"/>
              <a:t> transport and flux divergence</a:t>
            </a:r>
          </a:p>
          <a:p>
            <a:r>
              <a:rPr lang="en-US" sz="2800" dirty="0" smtClean="0"/>
              <a:t>Morphological evolution</a:t>
            </a:r>
          </a:p>
          <a:p>
            <a:r>
              <a:rPr lang="en-US" sz="2800" dirty="0"/>
              <a:t>Flocculation/aggregation</a:t>
            </a:r>
          </a:p>
          <a:p>
            <a:r>
              <a:rPr lang="en-US" sz="2800" dirty="0" smtClean="0"/>
              <a:t>Sediment </a:t>
            </a:r>
            <a:r>
              <a:rPr lang="en-US" sz="2800" dirty="0"/>
              <a:t>influence on density</a:t>
            </a:r>
          </a:p>
          <a:p>
            <a:r>
              <a:rPr lang="en-US" sz="2800" dirty="0"/>
              <a:t>Positive-definite advection scheme (MPDATA)</a:t>
            </a:r>
          </a:p>
          <a:p>
            <a:r>
              <a:rPr lang="en-US" sz="2800" dirty="0"/>
              <a:t>Wave input (specified, or SWAN, 1- or 2-way coupled)</a:t>
            </a:r>
          </a:p>
          <a:p>
            <a:r>
              <a:rPr lang="en-US" sz="2800" dirty="0"/>
              <a:t>Wave-current combined bottom stresses</a:t>
            </a:r>
          </a:p>
          <a:p>
            <a:r>
              <a:rPr lang="en-US" sz="2800" dirty="0" smtClean="0"/>
              <a:t>Wetting </a:t>
            </a:r>
            <a:r>
              <a:rPr lang="en-US" sz="2800" dirty="0"/>
              <a:t>and drying</a:t>
            </a:r>
          </a:p>
          <a:p>
            <a:endParaRPr lang="en-US" sz="2800" dirty="0" smtClean="0"/>
          </a:p>
        </p:txBody>
      </p:sp>
      <p:pic>
        <p:nvPicPr>
          <p:cNvPr id="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3</a:t>
            </a:fld>
            <a:endParaRPr lang="en-US"/>
          </a:p>
        </p:txBody>
      </p:sp>
    </p:spTree>
    <p:extLst>
      <p:ext uri="{BB962C8B-B14F-4D97-AF65-F5344CB8AC3E}">
        <p14:creationId xmlns:p14="http://schemas.microsoft.com/office/powerpoint/2010/main" val="40054822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98600" y="0"/>
            <a:ext cx="6496050" cy="789055"/>
          </a:xfrm>
        </p:spPr>
        <p:txBody>
          <a:bodyPr>
            <a:noAutofit/>
          </a:bodyPr>
          <a:lstStyle/>
          <a:p>
            <a:r>
              <a:rPr lang="en-US" sz="3600" b="1" dirty="0" err="1" smtClean="0"/>
              <a:t>Biodiffusion</a:t>
            </a:r>
            <a:r>
              <a:rPr lang="en-US" sz="3600" b="1" dirty="0" smtClean="0"/>
              <a:t> + Mixed bed</a:t>
            </a:r>
            <a:endParaRPr lang="en-US" sz="3600" b="1" dirty="0"/>
          </a:p>
        </p:txBody>
      </p:sp>
      <p:pic>
        <p:nvPicPr>
          <p:cNvPr id="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30</a:t>
            </a:fld>
            <a:endParaRPr lang="en-US"/>
          </a:p>
        </p:txBody>
      </p:sp>
      <p:pic>
        <p:nvPicPr>
          <p:cNvPr id="3" name="Picture 2" descr="Figure_7_Sherwood_etal_GM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671475"/>
            <a:ext cx="7785100" cy="5842000"/>
          </a:xfrm>
          <a:prstGeom prst="rect">
            <a:avLst/>
          </a:prstGeom>
        </p:spPr>
      </p:pic>
    </p:spTree>
    <p:extLst>
      <p:ext uri="{BB962C8B-B14F-4D97-AF65-F5344CB8AC3E}">
        <p14:creationId xmlns:p14="http://schemas.microsoft.com/office/powerpoint/2010/main" val="22718725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72"/>
            <a:ext cx="8229600" cy="852854"/>
          </a:xfrm>
        </p:spPr>
        <p:txBody>
          <a:bodyPr>
            <a:normAutofit/>
          </a:bodyPr>
          <a:lstStyle/>
          <a:p>
            <a:r>
              <a:rPr lang="en-US" sz="3600" b="1" dirty="0" err="1" smtClean="0"/>
              <a:t>Bedload</a:t>
            </a:r>
            <a:endParaRPr lang="en-US" sz="3600" b="1" dirty="0"/>
          </a:p>
        </p:txBody>
      </p:sp>
      <p:sp>
        <p:nvSpPr>
          <p:cNvPr id="6" name="Content Placeholder 5"/>
          <p:cNvSpPr>
            <a:spLocks noGrp="1"/>
          </p:cNvSpPr>
          <p:nvPr>
            <p:ph idx="1"/>
          </p:nvPr>
        </p:nvSpPr>
        <p:spPr>
          <a:xfrm>
            <a:off x="457199" y="867226"/>
            <a:ext cx="8595643" cy="5355774"/>
          </a:xfrm>
        </p:spPr>
        <p:txBody>
          <a:bodyPr>
            <a:normAutofit fontScale="77500" lnSpcReduction="20000"/>
          </a:bodyPr>
          <a:lstStyle/>
          <a:p>
            <a:r>
              <a:rPr lang="en-US" dirty="0" smtClean="0"/>
              <a:t>Meyer-Peter </a:t>
            </a:r>
            <a:r>
              <a:rPr lang="en-US" dirty="0" err="1" smtClean="0"/>
              <a:t>Müeller</a:t>
            </a:r>
            <a:r>
              <a:rPr lang="en-US" dirty="0" smtClean="0"/>
              <a:t> (1948)</a:t>
            </a:r>
          </a:p>
          <a:p>
            <a:endParaRPr lang="en-US" dirty="0" smtClean="0"/>
          </a:p>
          <a:p>
            <a:r>
              <a:rPr lang="en-US" i="1" dirty="0" smtClean="0"/>
              <a:t>Or</a:t>
            </a:r>
            <a:r>
              <a:rPr lang="en-US" dirty="0" smtClean="0"/>
              <a:t> </a:t>
            </a:r>
            <a:r>
              <a:rPr lang="en-US" dirty="0" err="1" smtClean="0"/>
              <a:t>Soulsby</a:t>
            </a:r>
            <a:r>
              <a:rPr lang="en-US" dirty="0" smtClean="0"/>
              <a:t> and </a:t>
            </a:r>
            <a:r>
              <a:rPr lang="en-US" dirty="0" err="1" smtClean="0"/>
              <a:t>Damgaard</a:t>
            </a:r>
            <a:r>
              <a:rPr lang="en-US" dirty="0" smtClean="0"/>
              <a:t> (2005)</a:t>
            </a:r>
          </a:p>
          <a:p>
            <a:endParaRPr lang="en-US" dirty="0" smtClean="0"/>
          </a:p>
          <a:p>
            <a:endParaRPr lang="en-US" dirty="0" smtClean="0"/>
          </a:p>
          <a:p>
            <a:r>
              <a:rPr lang="en-US" dirty="0"/>
              <a:t>A</a:t>
            </a:r>
            <a:r>
              <a:rPr lang="en-US" dirty="0" smtClean="0"/>
              <a:t>ccounts for net transport over a wave cycle of components parallel and perpendicular to mean currents</a:t>
            </a:r>
          </a:p>
          <a:p>
            <a:endParaRPr lang="en-US" dirty="0" smtClean="0"/>
          </a:p>
          <a:p>
            <a:r>
              <a:rPr lang="en-US" dirty="0" smtClean="0"/>
              <a:t>Bed slope effect</a:t>
            </a:r>
          </a:p>
          <a:p>
            <a:endParaRPr lang="en-US" dirty="0" smtClean="0"/>
          </a:p>
          <a:p>
            <a:pPr marL="0" indent="0">
              <a:buNone/>
            </a:pPr>
            <a:r>
              <a:rPr lang="en-US" dirty="0" smtClean="0"/>
              <a:t>      where</a:t>
            </a:r>
          </a:p>
          <a:p>
            <a:pPr marL="0" indent="0">
              <a:buNone/>
            </a:pPr>
            <a:endParaRPr lang="en-US" dirty="0" smtClean="0"/>
          </a:p>
          <a:p>
            <a:r>
              <a:rPr lang="en-US" dirty="0" smtClean="0"/>
              <a:t>In development: van der A et al. (2013) bedload caused by 						wave asymmetry (Consult with </a:t>
            </a:r>
            <a:r>
              <a:rPr lang="en-US" dirty="0" err="1" smtClean="0"/>
              <a:t>Taran</a:t>
            </a:r>
            <a:r>
              <a:rPr lang="en-US" dirty="0" smtClean="0"/>
              <a:t> </a:t>
            </a:r>
            <a:r>
              <a:rPr lang="en-US" dirty="0" err="1" smtClean="0"/>
              <a:t>Kalra</a:t>
            </a:r>
            <a:r>
              <a:rPr lang="en-US" dirty="0" smtClean="0"/>
              <a:t>)</a:t>
            </a:r>
            <a:endParaRPr lang="en-US" dirty="0"/>
          </a:p>
          <a:p>
            <a:endParaRPr lang="en-US" dirty="0" smtClean="0"/>
          </a:p>
        </p:txBody>
      </p:sp>
      <p:graphicFrame>
        <p:nvGraphicFramePr>
          <p:cNvPr id="7" name="Object 6"/>
          <p:cNvGraphicFramePr>
            <a:graphicFrameLocks noChangeAspect="1"/>
          </p:cNvGraphicFramePr>
          <p:nvPr>
            <p:extLst>
              <p:ext uri="{D42A27DB-BD31-4B8C-83A1-F6EECF244321}">
                <p14:modId xmlns:p14="http://schemas.microsoft.com/office/powerpoint/2010/main" val="1840319506"/>
              </p:ext>
            </p:extLst>
          </p:nvPr>
        </p:nvGraphicFramePr>
        <p:xfrm>
          <a:off x="4876800" y="791026"/>
          <a:ext cx="2857500" cy="518456"/>
        </p:xfrm>
        <a:graphic>
          <a:graphicData uri="http://schemas.openxmlformats.org/presentationml/2006/ole">
            <mc:AlternateContent xmlns:mc="http://schemas.openxmlformats.org/markup-compatibility/2006">
              <mc:Choice xmlns:v="urn:schemas-microsoft-com:vml" Requires="v">
                <p:oleObj spid="_x0000_s68039" name="Equation" r:id="rId3" imgW="1549080" imgH="253800" progId="Equation.3">
                  <p:embed/>
                </p:oleObj>
              </mc:Choice>
              <mc:Fallback>
                <p:oleObj name="Equation" r:id="rId3" imgW="1549080" imgH="253800" progId="Equation.3">
                  <p:embed/>
                  <p:pic>
                    <p:nvPicPr>
                      <p:cNvPr id="0" name=""/>
                      <p:cNvPicPr>
                        <a:picLocks noChangeAspect="1" noChangeArrowheads="1"/>
                      </p:cNvPicPr>
                      <p:nvPr/>
                    </p:nvPicPr>
                    <p:blipFill>
                      <a:blip r:embed="rId4"/>
                      <a:srcRect/>
                      <a:stretch>
                        <a:fillRect/>
                      </a:stretch>
                    </p:blipFill>
                    <p:spPr bwMode="auto">
                      <a:xfrm>
                        <a:off x="4876800" y="791026"/>
                        <a:ext cx="2857500" cy="518456"/>
                      </a:xfrm>
                      <a:prstGeom prst="rect">
                        <a:avLst/>
                      </a:prstGeom>
                      <a:noFill/>
                      <a:ln>
                        <a:noFill/>
                      </a:ln>
                      <a:effectLs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9382719"/>
              </p:ext>
            </p:extLst>
          </p:nvPr>
        </p:nvGraphicFramePr>
        <p:xfrm>
          <a:off x="5303838" y="1378401"/>
          <a:ext cx="3536950" cy="1036910"/>
        </p:xfrm>
        <a:graphic>
          <a:graphicData uri="http://schemas.openxmlformats.org/presentationml/2006/ole">
            <mc:AlternateContent xmlns:mc="http://schemas.openxmlformats.org/markup-compatibility/2006">
              <mc:Choice xmlns:v="urn:schemas-microsoft-com:vml" Requires="v">
                <p:oleObj spid="_x0000_s68040" name="Equation" r:id="rId5" imgW="1917700" imgH="508000" progId="Equation.3">
                  <p:embed/>
                </p:oleObj>
              </mc:Choice>
              <mc:Fallback>
                <p:oleObj name="Equation" r:id="rId5" imgW="1917700" imgH="508000" progId="Equation.3">
                  <p:embed/>
                  <p:pic>
                    <p:nvPicPr>
                      <p:cNvPr id="0" name=""/>
                      <p:cNvPicPr>
                        <a:picLocks noChangeAspect="1" noChangeArrowheads="1"/>
                      </p:cNvPicPr>
                      <p:nvPr/>
                    </p:nvPicPr>
                    <p:blipFill>
                      <a:blip r:embed="rId6"/>
                      <a:srcRect/>
                      <a:stretch>
                        <a:fillRect/>
                      </a:stretch>
                    </p:blipFill>
                    <p:spPr bwMode="auto">
                      <a:xfrm>
                        <a:off x="5303838" y="1378401"/>
                        <a:ext cx="3536950" cy="1036910"/>
                      </a:xfrm>
                      <a:prstGeom prst="rect">
                        <a:avLst/>
                      </a:prstGeom>
                      <a:noFill/>
                      <a:ln>
                        <a:noFill/>
                      </a:ln>
                      <a:effectLs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84003292"/>
              </p:ext>
            </p:extLst>
          </p:nvPr>
        </p:nvGraphicFramePr>
        <p:xfrm>
          <a:off x="896938" y="2127701"/>
          <a:ext cx="3541712" cy="623904"/>
        </p:xfrm>
        <a:graphic>
          <a:graphicData uri="http://schemas.openxmlformats.org/presentationml/2006/ole">
            <mc:AlternateContent xmlns:mc="http://schemas.openxmlformats.org/markup-compatibility/2006">
              <mc:Choice xmlns:v="urn:schemas-microsoft-com:vml" Requires="v">
                <p:oleObj spid="_x0000_s68041" name="Equation" r:id="rId7" imgW="1917700" imgH="304800" progId="Equation.3">
                  <p:embed/>
                </p:oleObj>
              </mc:Choice>
              <mc:Fallback>
                <p:oleObj name="Equation" r:id="rId7" imgW="1917700" imgH="304800" progId="Equation.3">
                  <p:embed/>
                  <p:pic>
                    <p:nvPicPr>
                      <p:cNvPr id="0" name=""/>
                      <p:cNvPicPr>
                        <a:picLocks noChangeAspect="1" noChangeArrowheads="1"/>
                      </p:cNvPicPr>
                      <p:nvPr/>
                    </p:nvPicPr>
                    <p:blipFill>
                      <a:blip r:embed="rId8"/>
                      <a:srcRect/>
                      <a:stretch>
                        <a:fillRect/>
                      </a:stretch>
                    </p:blipFill>
                    <p:spPr bwMode="auto">
                      <a:xfrm>
                        <a:off x="896938" y="2127701"/>
                        <a:ext cx="3541712" cy="623904"/>
                      </a:xfrm>
                      <a:prstGeom prst="rect">
                        <a:avLst/>
                      </a:prstGeom>
                      <a:noFill/>
                      <a:ln>
                        <a:noFill/>
                      </a:ln>
                      <a:effectLs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73713429"/>
              </p:ext>
            </p:extLst>
          </p:nvPr>
        </p:nvGraphicFramePr>
        <p:xfrm>
          <a:off x="3094831" y="3426355"/>
          <a:ext cx="3563938" cy="884011"/>
        </p:xfrm>
        <a:graphic>
          <a:graphicData uri="http://schemas.openxmlformats.org/presentationml/2006/ole">
            <mc:AlternateContent xmlns:mc="http://schemas.openxmlformats.org/markup-compatibility/2006">
              <mc:Choice xmlns:v="urn:schemas-microsoft-com:vml" Requires="v">
                <p:oleObj spid="_x0000_s68042" name="Equation" r:id="rId9" imgW="1930320" imgH="431640" progId="Equation.3">
                  <p:embed/>
                </p:oleObj>
              </mc:Choice>
              <mc:Fallback>
                <p:oleObj name="Equation" r:id="rId9" imgW="1930320" imgH="431640" progId="Equation.3">
                  <p:embed/>
                  <p:pic>
                    <p:nvPicPr>
                      <p:cNvPr id="0" name=""/>
                      <p:cNvPicPr>
                        <a:picLocks noChangeAspect="1" noChangeArrowheads="1"/>
                      </p:cNvPicPr>
                      <p:nvPr/>
                    </p:nvPicPr>
                    <p:blipFill>
                      <a:blip r:embed="rId10"/>
                      <a:srcRect/>
                      <a:stretch>
                        <a:fillRect/>
                      </a:stretch>
                    </p:blipFill>
                    <p:spPr bwMode="auto">
                      <a:xfrm>
                        <a:off x="3094831" y="3426355"/>
                        <a:ext cx="3563938" cy="884011"/>
                      </a:xfrm>
                      <a:prstGeom prst="rect">
                        <a:avLst/>
                      </a:prstGeom>
                      <a:noFill/>
                      <a:ln>
                        <a:noFill/>
                      </a:ln>
                      <a:effectLs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18509354"/>
              </p:ext>
            </p:extLst>
          </p:nvPr>
        </p:nvGraphicFramePr>
        <p:xfrm>
          <a:off x="2398713" y="4526043"/>
          <a:ext cx="2016125" cy="493712"/>
        </p:xfrm>
        <a:graphic>
          <a:graphicData uri="http://schemas.openxmlformats.org/presentationml/2006/ole">
            <mc:AlternateContent xmlns:mc="http://schemas.openxmlformats.org/markup-compatibility/2006">
              <mc:Choice xmlns:v="urn:schemas-microsoft-com:vml" Requires="v">
                <p:oleObj spid="_x0000_s68043" name="Equation" r:id="rId11" imgW="1092200" imgH="241300" progId="Equation.3">
                  <p:embed/>
                </p:oleObj>
              </mc:Choice>
              <mc:Fallback>
                <p:oleObj name="Equation" r:id="rId11" imgW="1092200" imgH="241300" progId="Equation.3">
                  <p:embed/>
                  <p:pic>
                    <p:nvPicPr>
                      <p:cNvPr id="0" name=""/>
                      <p:cNvPicPr>
                        <a:picLocks noChangeAspect="1" noChangeArrowheads="1"/>
                      </p:cNvPicPr>
                      <p:nvPr/>
                    </p:nvPicPr>
                    <p:blipFill>
                      <a:blip r:embed="rId12"/>
                      <a:srcRect/>
                      <a:stretch>
                        <a:fillRect/>
                      </a:stretch>
                    </p:blipFill>
                    <p:spPr bwMode="auto">
                      <a:xfrm>
                        <a:off x="2398713" y="4526043"/>
                        <a:ext cx="2016125" cy="493712"/>
                      </a:xfrm>
                      <a:prstGeom prst="rect">
                        <a:avLst/>
                      </a:prstGeom>
                      <a:noFill/>
                      <a:ln>
                        <a:noFill/>
                      </a:ln>
                      <a:effectLs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157784255"/>
              </p:ext>
            </p:extLst>
          </p:nvPr>
        </p:nvGraphicFramePr>
        <p:xfrm>
          <a:off x="2398713" y="4927798"/>
          <a:ext cx="2132013" cy="493712"/>
        </p:xfrm>
        <a:graphic>
          <a:graphicData uri="http://schemas.openxmlformats.org/presentationml/2006/ole">
            <mc:AlternateContent xmlns:mc="http://schemas.openxmlformats.org/markup-compatibility/2006">
              <mc:Choice xmlns:v="urn:schemas-microsoft-com:vml" Requires="v">
                <p:oleObj spid="_x0000_s68044" name="Equation" r:id="rId13" imgW="1155700" imgH="241300" progId="Equation.3">
                  <p:embed/>
                </p:oleObj>
              </mc:Choice>
              <mc:Fallback>
                <p:oleObj name="Equation" r:id="rId13" imgW="1155700" imgH="241300" progId="Equation.3">
                  <p:embed/>
                  <p:pic>
                    <p:nvPicPr>
                      <p:cNvPr id="0" name=""/>
                      <p:cNvPicPr>
                        <a:picLocks noChangeAspect="1" noChangeArrowheads="1"/>
                      </p:cNvPicPr>
                      <p:nvPr/>
                    </p:nvPicPr>
                    <p:blipFill>
                      <a:blip r:embed="rId14"/>
                      <a:srcRect/>
                      <a:stretch>
                        <a:fillRect/>
                      </a:stretch>
                    </p:blipFill>
                    <p:spPr bwMode="auto">
                      <a:xfrm>
                        <a:off x="2398713" y="4927798"/>
                        <a:ext cx="2132013" cy="493712"/>
                      </a:xfrm>
                      <a:prstGeom prst="rect">
                        <a:avLst/>
                      </a:prstGeom>
                      <a:noFill/>
                      <a:ln>
                        <a:noFill/>
                      </a:ln>
                      <a:effectLst/>
                      <a:extLst/>
                    </p:spPr>
                  </p:pic>
                </p:oleObj>
              </mc:Fallback>
            </mc:AlternateContent>
          </a:graphicData>
        </a:graphic>
      </p:graphicFrame>
      <p:pic>
        <p:nvPicPr>
          <p:cNvPr id="13" name="Picture 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177BB26E-2232-F74A-BCA6-9903D9BFFBB8}" type="slidenum">
              <a:rPr lang="en-US" smtClean="0"/>
              <a:t>31</a:t>
            </a:fld>
            <a:endParaRPr lang="en-US"/>
          </a:p>
        </p:txBody>
      </p:sp>
    </p:spTree>
    <p:extLst>
      <p:ext uri="{BB962C8B-B14F-4D97-AF65-F5344CB8AC3E}">
        <p14:creationId xmlns:p14="http://schemas.microsoft.com/office/powerpoint/2010/main" val="16577663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587356" y="0"/>
            <a:ext cx="6496050" cy="1009831"/>
          </a:xfrm>
        </p:spPr>
        <p:txBody>
          <a:bodyPr>
            <a:noAutofit/>
          </a:bodyPr>
          <a:lstStyle/>
          <a:p>
            <a:r>
              <a:rPr lang="en-US" sz="3600" b="1" dirty="0" err="1" smtClean="0"/>
              <a:t>Bedload</a:t>
            </a:r>
            <a:r>
              <a:rPr lang="en-US" sz="3600" b="1" dirty="0" smtClean="0"/>
              <a:t> example: </a:t>
            </a:r>
            <a:br>
              <a:rPr lang="en-US" sz="3600" b="1" dirty="0" smtClean="0"/>
            </a:br>
            <a:r>
              <a:rPr lang="en-US" sz="3600" b="1" dirty="0" smtClean="0"/>
              <a:t>sorted bedform morphology </a:t>
            </a:r>
            <a:endParaRPr lang="en-US" sz="3600" b="1" dirty="0"/>
          </a:p>
        </p:txBody>
      </p:sp>
      <p:pic>
        <p:nvPicPr>
          <p:cNvPr id="8" name="Picture 7" descr="sandwave_zoom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62000"/>
            <a:ext cx="7728000" cy="5796000"/>
          </a:xfrm>
          <a:prstGeom prst="rect">
            <a:avLst/>
          </a:prstGeom>
        </p:spPr>
      </p:pic>
      <p:sp>
        <p:nvSpPr>
          <p:cNvPr id="9" name="TextBox 8"/>
          <p:cNvSpPr txBox="1"/>
          <p:nvPr/>
        </p:nvSpPr>
        <p:spPr>
          <a:xfrm rot="16200000">
            <a:off x="5566550" y="3394667"/>
            <a:ext cx="5796000" cy="584776"/>
          </a:xfrm>
          <a:prstGeom prst="rect">
            <a:avLst/>
          </a:prstGeom>
          <a:solidFill>
            <a:schemeClr val="bg1"/>
          </a:solidFill>
        </p:spPr>
        <p:txBody>
          <a:bodyPr wrap="square" rtlCol="0">
            <a:spAutoFit/>
          </a:bodyPr>
          <a:lstStyle/>
          <a:p>
            <a:pPr algn="ctr"/>
            <a:r>
              <a:rPr lang="en-US" sz="3200" dirty="0" smtClean="0"/>
              <a:t>Fraction of finer sand class</a:t>
            </a:r>
            <a:endParaRPr lang="en-US" sz="3200" dirty="0"/>
          </a:p>
        </p:txBody>
      </p:sp>
      <p:pic>
        <p:nvPicPr>
          <p:cNvPr id="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ight Arrow 1"/>
          <p:cNvSpPr/>
          <p:nvPr/>
        </p:nvSpPr>
        <p:spPr>
          <a:xfrm>
            <a:off x="4346177" y="174171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77BB26E-2232-F74A-BCA6-9903D9BFFBB8}" type="slidenum">
              <a:rPr lang="en-US" smtClean="0"/>
              <a:t>32</a:t>
            </a:fld>
            <a:endParaRPr lang="en-US"/>
          </a:p>
        </p:txBody>
      </p:sp>
    </p:spTree>
    <p:extLst>
      <p:ext uri="{BB962C8B-B14F-4D97-AF65-F5344CB8AC3E}">
        <p14:creationId xmlns:p14="http://schemas.microsoft.com/office/powerpoint/2010/main" val="28187373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565715" y="14220"/>
            <a:ext cx="6406981" cy="789055"/>
          </a:xfrm>
        </p:spPr>
        <p:txBody>
          <a:bodyPr>
            <a:noAutofit/>
          </a:bodyPr>
          <a:lstStyle/>
          <a:p>
            <a:r>
              <a:rPr lang="en-US" sz="3600" b="1" dirty="0" smtClean="0"/>
              <a:t>Example: bedload transport</a:t>
            </a:r>
            <a:endParaRPr lang="en-US" sz="3600" b="1" dirty="0"/>
          </a:p>
        </p:txBody>
      </p:sp>
      <p:pic>
        <p:nvPicPr>
          <p:cNvPr id="9" name="Picture 8"/>
          <p:cNvPicPr>
            <a:picLocks noChangeAspect="1"/>
          </p:cNvPicPr>
          <p:nvPr/>
        </p:nvPicPr>
        <p:blipFill>
          <a:blip r:embed="rId3"/>
          <a:stretch>
            <a:fillRect/>
          </a:stretch>
        </p:blipFill>
        <p:spPr>
          <a:xfrm>
            <a:off x="51124" y="1084539"/>
            <a:ext cx="2763926" cy="3231539"/>
          </a:xfrm>
          <a:prstGeom prst="rect">
            <a:avLst/>
          </a:prstGeom>
        </p:spPr>
      </p:pic>
      <p:pic>
        <p:nvPicPr>
          <p:cNvPr id="1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 name="Rectangle 11"/>
          <p:cNvSpPr/>
          <p:nvPr/>
        </p:nvSpPr>
        <p:spPr>
          <a:xfrm>
            <a:off x="136342" y="4355360"/>
            <a:ext cx="2350152" cy="1698926"/>
          </a:xfrm>
          <a:prstGeom prst="rect">
            <a:avLst/>
          </a:prstGeom>
        </p:spPr>
        <p:txBody>
          <a:bodyPr wrap="square">
            <a:spAutoFit/>
          </a:bodyPr>
          <a:lstStyle/>
          <a:p>
            <a:pPr>
              <a:lnSpc>
                <a:spcPct val="80000"/>
              </a:lnSpc>
            </a:pPr>
            <a:r>
              <a:rPr lang="en-US" b="1" dirty="0" smtClean="0"/>
              <a:t>Study </a:t>
            </a:r>
            <a:r>
              <a:rPr lang="en-US" b="1" dirty="0" err="1" smtClean="0"/>
              <a:t>bedform</a:t>
            </a:r>
            <a:r>
              <a:rPr lang="en-US" b="1" dirty="0" smtClean="0"/>
              <a:t> evolution (Chincoteague Bay):</a:t>
            </a:r>
          </a:p>
          <a:p>
            <a:pPr>
              <a:lnSpc>
                <a:spcPct val="80000"/>
              </a:lnSpc>
            </a:pPr>
            <a:endParaRPr lang="en-US" b="1" dirty="0"/>
          </a:p>
          <a:p>
            <a:pPr>
              <a:lnSpc>
                <a:spcPct val="80000"/>
              </a:lnSpc>
            </a:pPr>
            <a:r>
              <a:rPr lang="en-US" b="1" dirty="0" smtClean="0"/>
              <a:t>Ganju et al., </a:t>
            </a:r>
            <a:r>
              <a:rPr lang="en-US" b="1" dirty="0" err="1" smtClean="0"/>
              <a:t>Estuar</a:t>
            </a:r>
            <a:r>
              <a:rPr lang="en-US" b="1" dirty="0" smtClean="0"/>
              <a:t>. Coasts, 2016 </a:t>
            </a:r>
            <a:endParaRPr lang="en-US" dirty="0" smtClean="0"/>
          </a:p>
          <a:p>
            <a:endParaRPr lang="en-US" dirty="0"/>
          </a:p>
        </p:txBody>
      </p:sp>
      <p:pic>
        <p:nvPicPr>
          <p:cNvPr id="13" name="Picture 12"/>
          <p:cNvPicPr>
            <a:picLocks noChangeAspect="1"/>
          </p:cNvPicPr>
          <p:nvPr/>
        </p:nvPicPr>
        <p:blipFill>
          <a:blip r:embed="rId5"/>
          <a:stretch>
            <a:fillRect/>
          </a:stretch>
        </p:blipFill>
        <p:spPr>
          <a:xfrm>
            <a:off x="2693509" y="2797246"/>
            <a:ext cx="6249184" cy="4060754"/>
          </a:xfrm>
          <a:prstGeom prst="rect">
            <a:avLst/>
          </a:prstGeom>
        </p:spPr>
      </p:pic>
      <p:grpSp>
        <p:nvGrpSpPr>
          <p:cNvPr id="15" name="Group 14"/>
          <p:cNvGrpSpPr/>
          <p:nvPr/>
        </p:nvGrpSpPr>
        <p:grpSpPr>
          <a:xfrm>
            <a:off x="2762402" y="803275"/>
            <a:ext cx="6381598" cy="2090506"/>
            <a:chOff x="2762402" y="803275"/>
            <a:chExt cx="6381598" cy="2090506"/>
          </a:xfrm>
        </p:grpSpPr>
        <p:pic>
          <p:nvPicPr>
            <p:cNvPr id="3" name="Picture 2"/>
            <p:cNvPicPr>
              <a:picLocks noChangeAspect="1"/>
            </p:cNvPicPr>
            <p:nvPr/>
          </p:nvPicPr>
          <p:blipFill rotWithShape="1">
            <a:blip r:embed="rId6"/>
            <a:srcRect b="51751"/>
            <a:stretch/>
          </p:blipFill>
          <p:spPr>
            <a:xfrm>
              <a:off x="2762403" y="803275"/>
              <a:ext cx="6381597" cy="2090506"/>
            </a:xfrm>
            <a:prstGeom prst="rect">
              <a:avLst/>
            </a:prstGeom>
          </p:spPr>
        </p:pic>
        <p:pic>
          <p:nvPicPr>
            <p:cNvPr id="14" name="Picture 13"/>
            <p:cNvPicPr>
              <a:picLocks noChangeAspect="1"/>
            </p:cNvPicPr>
            <p:nvPr/>
          </p:nvPicPr>
          <p:blipFill rotWithShape="1">
            <a:blip r:embed="rId6"/>
            <a:srcRect l="-205" t="20555" r="94660" b="31197"/>
            <a:stretch/>
          </p:blipFill>
          <p:spPr>
            <a:xfrm>
              <a:off x="2762402" y="803275"/>
              <a:ext cx="353791" cy="2090506"/>
            </a:xfrm>
            <a:prstGeom prst="rect">
              <a:avLst/>
            </a:prstGeom>
            <a:solidFill>
              <a:schemeClr val="bg1"/>
            </a:solidFill>
          </p:spPr>
        </p:pic>
      </p:grpSp>
      <p:sp>
        <p:nvSpPr>
          <p:cNvPr id="2" name="Slide Number Placeholder 1"/>
          <p:cNvSpPr>
            <a:spLocks noGrp="1"/>
          </p:cNvSpPr>
          <p:nvPr>
            <p:ph type="sldNum" sz="quarter" idx="12"/>
          </p:nvPr>
        </p:nvSpPr>
        <p:spPr/>
        <p:txBody>
          <a:bodyPr/>
          <a:lstStyle/>
          <a:p>
            <a:fld id="{177BB26E-2232-F74A-BCA6-9903D9BFFBB8}" type="slidenum">
              <a:rPr lang="en-US" smtClean="0"/>
              <a:t>33</a:t>
            </a:fld>
            <a:endParaRPr lang="en-US"/>
          </a:p>
        </p:txBody>
      </p:sp>
    </p:spTree>
    <p:extLst>
      <p:ext uri="{BB962C8B-B14F-4D97-AF65-F5344CB8AC3E}">
        <p14:creationId xmlns:p14="http://schemas.microsoft.com/office/powerpoint/2010/main" val="90931466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5" descr="intro1"/>
          <p:cNvPicPr>
            <a:picLocks noChangeAspect="1" noChangeArrowheads="1"/>
          </p:cNvPicPr>
          <p:nvPr/>
        </p:nvPicPr>
        <p:blipFill>
          <a:blip r:embed="rId2" cstate="print"/>
          <a:srcRect/>
          <a:stretch>
            <a:fillRect/>
          </a:stretch>
        </p:blipFill>
        <p:spPr bwMode="auto">
          <a:xfrm>
            <a:off x="357158" y="1489038"/>
            <a:ext cx="7510463" cy="3479800"/>
          </a:xfrm>
          <a:prstGeom prst="rect">
            <a:avLst/>
          </a:prstGeom>
          <a:noFill/>
        </p:spPr>
      </p:pic>
      <p:sp>
        <p:nvSpPr>
          <p:cNvPr id="5" name="ZoneTexte 7"/>
          <p:cNvSpPr txBox="1"/>
          <p:nvPr/>
        </p:nvSpPr>
        <p:spPr>
          <a:xfrm>
            <a:off x="6226629" y="5166059"/>
            <a:ext cx="2056152" cy="400110"/>
          </a:xfrm>
          <a:prstGeom prst="rect">
            <a:avLst/>
          </a:prstGeom>
          <a:noFill/>
        </p:spPr>
        <p:txBody>
          <a:bodyPr wrap="square" rtlCol="0">
            <a:spAutoFit/>
          </a:bodyPr>
          <a:lstStyle/>
          <a:p>
            <a:r>
              <a:rPr lang="fr-FR" sz="2000" b="1" dirty="0" smtClean="0"/>
              <a:t>Romaric </a:t>
            </a:r>
            <a:r>
              <a:rPr lang="fr-FR" sz="2000" b="1" dirty="0" err="1" smtClean="0"/>
              <a:t>Verney</a:t>
            </a:r>
            <a:r>
              <a:rPr lang="fr-FR" sz="2000" b="1" dirty="0" smtClean="0"/>
              <a:t> </a:t>
            </a:r>
            <a:endParaRPr lang="fr-FR" sz="2000" b="1" dirty="0"/>
          </a:p>
        </p:txBody>
      </p:sp>
      <p:sp>
        <p:nvSpPr>
          <p:cNvPr id="9" name="ZoneTexte 7"/>
          <p:cNvSpPr txBox="1"/>
          <p:nvPr/>
        </p:nvSpPr>
        <p:spPr>
          <a:xfrm>
            <a:off x="2661948" y="231300"/>
            <a:ext cx="2900882" cy="646331"/>
          </a:xfrm>
          <a:prstGeom prst="rect">
            <a:avLst/>
          </a:prstGeom>
          <a:noFill/>
        </p:spPr>
        <p:txBody>
          <a:bodyPr wrap="square" rtlCol="0">
            <a:spAutoFit/>
          </a:bodyPr>
          <a:lstStyle/>
          <a:p>
            <a:pPr algn="ctr"/>
            <a:r>
              <a:rPr lang="fr-FR" sz="3600" b="1" dirty="0" err="1" smtClean="0"/>
              <a:t>Flocculation</a:t>
            </a:r>
            <a:endParaRPr lang="fr-FR" sz="3600" b="1" dirty="0"/>
          </a:p>
        </p:txBody>
      </p:sp>
      <p:pic>
        <p:nvPicPr>
          <p:cNvPr id="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34</a:t>
            </a:fld>
            <a:endParaRPr lang="en-US"/>
          </a:p>
        </p:txBody>
      </p:sp>
    </p:spTree>
    <p:extLst>
      <p:ext uri="{BB962C8B-B14F-4D97-AF65-F5344CB8AC3E}">
        <p14:creationId xmlns:p14="http://schemas.microsoft.com/office/powerpoint/2010/main" val="39609074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968" y="1128059"/>
            <a:ext cx="8217498" cy="5161616"/>
          </a:xfrm>
          <a:prstGeom prst="rect">
            <a:avLst/>
          </a:prstGeom>
        </p:spPr>
      </p:pic>
      <p:sp>
        <p:nvSpPr>
          <p:cNvPr id="5" name="ZoneTexte 7"/>
          <p:cNvSpPr txBox="1"/>
          <p:nvPr/>
        </p:nvSpPr>
        <p:spPr>
          <a:xfrm>
            <a:off x="2935657" y="6318600"/>
            <a:ext cx="6374557" cy="523220"/>
          </a:xfrm>
          <a:prstGeom prst="rect">
            <a:avLst/>
          </a:prstGeom>
          <a:noFill/>
        </p:spPr>
        <p:txBody>
          <a:bodyPr wrap="square" rtlCol="0">
            <a:spAutoFit/>
          </a:bodyPr>
          <a:lstStyle/>
          <a:p>
            <a:r>
              <a:rPr lang="fr-FR" sz="2800" b="1" dirty="0" err="1" smtClean="0"/>
              <a:t>Verney</a:t>
            </a:r>
            <a:r>
              <a:rPr lang="fr-FR" sz="2800" b="1" dirty="0" smtClean="0"/>
              <a:t> et al., 2011</a:t>
            </a:r>
            <a:endParaRPr lang="fr-FR" sz="2800" b="1" dirty="0"/>
          </a:p>
        </p:txBody>
      </p:sp>
      <p:sp>
        <p:nvSpPr>
          <p:cNvPr id="9" name="ZoneTexte 7"/>
          <p:cNvSpPr txBox="1"/>
          <p:nvPr/>
        </p:nvSpPr>
        <p:spPr>
          <a:xfrm>
            <a:off x="927100" y="23057"/>
            <a:ext cx="6374557" cy="646331"/>
          </a:xfrm>
          <a:prstGeom prst="rect">
            <a:avLst/>
          </a:prstGeom>
          <a:noFill/>
        </p:spPr>
        <p:txBody>
          <a:bodyPr wrap="square" rtlCol="0">
            <a:spAutoFit/>
          </a:bodyPr>
          <a:lstStyle/>
          <a:p>
            <a:pPr algn="ctr"/>
            <a:r>
              <a:rPr lang="fr-FR" sz="3600" b="1" dirty="0" err="1" smtClean="0"/>
              <a:t>Flocculation</a:t>
            </a:r>
            <a:endParaRPr lang="fr-FR" sz="3600" b="1" dirty="0"/>
          </a:p>
        </p:txBody>
      </p:sp>
      <p:pic>
        <p:nvPicPr>
          <p:cNvPr id="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177BB26E-2232-F74A-BCA6-9903D9BFFBB8}" type="slidenum">
              <a:rPr lang="en-US" smtClean="0"/>
              <a:t>35</a:t>
            </a:fld>
            <a:endParaRPr lang="en-US"/>
          </a:p>
        </p:txBody>
      </p:sp>
    </p:spTree>
    <p:extLst>
      <p:ext uri="{BB962C8B-B14F-4D97-AF65-F5344CB8AC3E}">
        <p14:creationId xmlns:p14="http://schemas.microsoft.com/office/powerpoint/2010/main" val="12156558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5093428" y="6120468"/>
            <a:ext cx="3013948" cy="369332"/>
          </a:xfrm>
          <a:prstGeom prst="rect">
            <a:avLst/>
          </a:prstGeom>
          <a:noFill/>
        </p:spPr>
        <p:txBody>
          <a:bodyPr wrap="square" rtlCol="0">
            <a:spAutoFit/>
          </a:bodyPr>
          <a:lstStyle/>
          <a:p>
            <a:pPr algn="r"/>
            <a:r>
              <a:rPr lang="fr-FR" b="1" dirty="0" err="1" smtClean="0"/>
              <a:t>Verney</a:t>
            </a:r>
            <a:r>
              <a:rPr lang="fr-FR" b="1" dirty="0" smtClean="0"/>
              <a:t> et al., 2011</a:t>
            </a:r>
            <a:endParaRPr lang="fr-FR" b="1" dirty="0"/>
          </a:p>
        </p:txBody>
      </p:sp>
      <p:sp>
        <p:nvSpPr>
          <p:cNvPr id="12" name="ZoneTexte 7"/>
          <p:cNvSpPr txBox="1"/>
          <p:nvPr/>
        </p:nvSpPr>
        <p:spPr>
          <a:xfrm>
            <a:off x="3225073" y="251550"/>
            <a:ext cx="2594997" cy="646331"/>
          </a:xfrm>
          <a:prstGeom prst="rect">
            <a:avLst/>
          </a:prstGeom>
          <a:noFill/>
        </p:spPr>
        <p:txBody>
          <a:bodyPr wrap="square" rtlCol="0">
            <a:spAutoFit/>
          </a:bodyPr>
          <a:lstStyle/>
          <a:p>
            <a:pPr algn="ctr"/>
            <a:r>
              <a:rPr lang="fr-FR" sz="3600" b="1" dirty="0" err="1" smtClean="0"/>
              <a:t>Flocculation</a:t>
            </a:r>
            <a:endParaRPr lang="fr-FR" sz="3600" b="1" dirty="0"/>
          </a:p>
        </p:txBody>
      </p:sp>
      <p:pic>
        <p:nvPicPr>
          <p:cNvPr id="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 name="Picture 17" descr="Figure 04"/>
          <p:cNvPicPr>
            <a:picLocks noChangeAspect="1" noChangeArrowheads="1"/>
          </p:cNvPicPr>
          <p:nvPr/>
        </p:nvPicPr>
        <p:blipFill>
          <a:blip r:embed="rId3" cstate="print"/>
          <a:srcRect/>
          <a:stretch>
            <a:fillRect/>
          </a:stretch>
        </p:blipFill>
        <p:spPr bwMode="auto">
          <a:xfrm>
            <a:off x="762278" y="984332"/>
            <a:ext cx="7520588" cy="4963235"/>
          </a:xfrm>
          <a:prstGeom prst="rect">
            <a:avLst/>
          </a:prstGeom>
          <a:noFill/>
        </p:spPr>
      </p:pic>
      <p:sp>
        <p:nvSpPr>
          <p:cNvPr id="30" name="ZoneTexte 29"/>
          <p:cNvSpPr txBox="1"/>
          <p:nvPr/>
        </p:nvSpPr>
        <p:spPr>
          <a:xfrm>
            <a:off x="355600" y="863338"/>
            <a:ext cx="2467663" cy="369332"/>
          </a:xfrm>
          <a:prstGeom prst="rect">
            <a:avLst/>
          </a:prstGeom>
          <a:noFill/>
        </p:spPr>
        <p:txBody>
          <a:bodyPr wrap="none" rtlCol="0">
            <a:spAutoFit/>
          </a:bodyPr>
          <a:lstStyle/>
          <a:p>
            <a:r>
              <a:rPr lang="fr-FR" b="1" dirty="0" err="1" smtClean="0">
                <a:solidFill>
                  <a:schemeClr val="tx2">
                    <a:lumMod val="50000"/>
                  </a:schemeClr>
                </a:solidFill>
              </a:rPr>
              <a:t>Laboratory</a:t>
            </a:r>
            <a:r>
              <a:rPr lang="fr-FR" b="1" dirty="0" smtClean="0">
                <a:solidFill>
                  <a:schemeClr val="tx2">
                    <a:lumMod val="50000"/>
                  </a:schemeClr>
                </a:solidFill>
              </a:rPr>
              <a:t> </a:t>
            </a:r>
            <a:r>
              <a:rPr lang="fr-FR" b="1" dirty="0" err="1" smtClean="0">
                <a:solidFill>
                  <a:schemeClr val="tx2">
                    <a:lumMod val="50000"/>
                  </a:schemeClr>
                </a:solidFill>
              </a:rPr>
              <a:t>experiments</a:t>
            </a:r>
            <a:endParaRPr lang="fr-FR" b="1" dirty="0" smtClean="0">
              <a:solidFill>
                <a:schemeClr val="tx2">
                  <a:lumMod val="50000"/>
                </a:schemeClr>
              </a:solidFill>
            </a:endParaRPr>
          </a:p>
        </p:txBody>
      </p:sp>
      <p:sp>
        <p:nvSpPr>
          <p:cNvPr id="2" name="Slide Number Placeholder 1"/>
          <p:cNvSpPr>
            <a:spLocks noGrp="1"/>
          </p:cNvSpPr>
          <p:nvPr>
            <p:ph type="sldNum" sz="quarter" idx="12"/>
          </p:nvPr>
        </p:nvSpPr>
        <p:spPr/>
        <p:txBody>
          <a:bodyPr/>
          <a:lstStyle/>
          <a:p>
            <a:fld id="{177BB26E-2232-F74A-BCA6-9903D9BFFBB8}" type="slidenum">
              <a:rPr lang="en-US" smtClean="0"/>
              <a:t>36</a:t>
            </a:fld>
            <a:endParaRPr lang="en-US"/>
          </a:p>
        </p:txBody>
      </p:sp>
    </p:spTree>
    <p:extLst>
      <p:ext uri="{BB962C8B-B14F-4D97-AF65-F5344CB8AC3E}">
        <p14:creationId xmlns:p14="http://schemas.microsoft.com/office/powerpoint/2010/main" val="31141725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kernels"/>
          <p:cNvPicPr>
            <a:picLocks noChangeAspect="1" noChangeArrowheads="1"/>
          </p:cNvPicPr>
          <p:nvPr/>
        </p:nvPicPr>
        <p:blipFill>
          <a:blip r:embed="rId2" cstate="print"/>
          <a:srcRect/>
          <a:stretch>
            <a:fillRect/>
          </a:stretch>
        </p:blipFill>
        <p:spPr bwMode="auto">
          <a:xfrm>
            <a:off x="925569" y="1047756"/>
            <a:ext cx="7432645" cy="5667392"/>
          </a:xfrm>
          <a:prstGeom prst="rect">
            <a:avLst/>
          </a:prstGeom>
          <a:noFill/>
        </p:spPr>
      </p:pic>
      <p:sp>
        <p:nvSpPr>
          <p:cNvPr id="8" name="ZoneTexte 7"/>
          <p:cNvSpPr txBox="1"/>
          <p:nvPr/>
        </p:nvSpPr>
        <p:spPr>
          <a:xfrm>
            <a:off x="2498431" y="165100"/>
            <a:ext cx="6374557" cy="646331"/>
          </a:xfrm>
          <a:prstGeom prst="rect">
            <a:avLst/>
          </a:prstGeom>
          <a:noFill/>
        </p:spPr>
        <p:txBody>
          <a:bodyPr wrap="square" rtlCol="0">
            <a:spAutoFit/>
          </a:bodyPr>
          <a:lstStyle/>
          <a:p>
            <a:r>
              <a:rPr lang="fr-FR" sz="3600" b="1" dirty="0" err="1" smtClean="0"/>
              <a:t>Flocculation</a:t>
            </a:r>
            <a:endParaRPr lang="fr-FR" sz="3600" b="1" dirty="0"/>
          </a:p>
        </p:txBody>
      </p:sp>
      <p:pic>
        <p:nvPicPr>
          <p:cNvPr id="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37</a:t>
            </a:fld>
            <a:endParaRPr lang="en-US"/>
          </a:p>
        </p:txBody>
      </p:sp>
    </p:spTree>
    <p:extLst>
      <p:ext uri="{BB962C8B-B14F-4D97-AF65-F5344CB8AC3E}">
        <p14:creationId xmlns:p14="http://schemas.microsoft.com/office/powerpoint/2010/main" val="4423802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250825" y="1192230"/>
            <a:ext cx="8713788" cy="1158875"/>
          </a:xfrm>
          <a:prstGeom prst="rect">
            <a:avLst/>
          </a:prstGeom>
          <a:noFill/>
          <a:ln w="9525">
            <a:noFill/>
            <a:miter lim="800000"/>
            <a:headEnd/>
            <a:tailEnd/>
          </a:ln>
          <a:effectLst/>
        </p:spPr>
        <p:txBody>
          <a:bodyPr>
            <a:spAutoFit/>
          </a:bodyPr>
          <a:lstStyle/>
          <a:p>
            <a:r>
              <a:rPr lang="fr-FR" sz="2000" b="1" dirty="0">
                <a:solidFill>
                  <a:srgbClr val="96C020"/>
                </a:solidFill>
                <a:latin typeface="Calibri" pitchFamily="34" charset="0"/>
              </a:rPr>
              <a:t>Description of the SCB model – FLOCMOD</a:t>
            </a:r>
          </a:p>
          <a:p>
            <a:r>
              <a:rPr lang="fr-FR" sz="1400" i="1" dirty="0" err="1">
                <a:solidFill>
                  <a:srgbClr val="96C020"/>
                </a:solidFill>
                <a:latin typeface="Calibri" pitchFamily="34" charset="0"/>
              </a:rPr>
              <a:t>Verney</a:t>
            </a:r>
            <a:r>
              <a:rPr lang="fr-FR" sz="1400" i="1" dirty="0">
                <a:solidFill>
                  <a:srgbClr val="96C020"/>
                </a:solidFill>
                <a:latin typeface="Calibri" pitchFamily="34" charset="0"/>
              </a:rPr>
              <a:t> et al., </a:t>
            </a:r>
            <a:r>
              <a:rPr lang="fr-FR" sz="1400" i="1" dirty="0" smtClean="0">
                <a:solidFill>
                  <a:srgbClr val="96C020"/>
                </a:solidFill>
                <a:latin typeface="Calibri" pitchFamily="34" charset="0"/>
              </a:rPr>
              <a:t>2011; </a:t>
            </a:r>
            <a:r>
              <a:rPr lang="fr-FR" sz="1400" i="1" dirty="0" err="1" smtClean="0">
                <a:solidFill>
                  <a:srgbClr val="96C020"/>
                </a:solidFill>
                <a:latin typeface="Calibri" pitchFamily="34" charset="0"/>
              </a:rPr>
              <a:t>Maerz</a:t>
            </a:r>
            <a:r>
              <a:rPr lang="fr-FR" sz="1400" i="1" dirty="0" smtClean="0">
                <a:solidFill>
                  <a:srgbClr val="96C020"/>
                </a:solidFill>
                <a:latin typeface="Calibri" pitchFamily="34" charset="0"/>
              </a:rPr>
              <a:t> et al., 2011; </a:t>
            </a:r>
            <a:r>
              <a:rPr lang="fr-FR" sz="1400" i="1" dirty="0" err="1" smtClean="0">
                <a:solidFill>
                  <a:srgbClr val="96C020"/>
                </a:solidFill>
                <a:latin typeface="Calibri" pitchFamily="34" charset="0"/>
              </a:rPr>
              <a:t>Mietta</a:t>
            </a:r>
            <a:r>
              <a:rPr lang="fr-FR" sz="1400" i="1" dirty="0" smtClean="0">
                <a:solidFill>
                  <a:srgbClr val="96C020"/>
                </a:solidFill>
                <a:latin typeface="Calibri" pitchFamily="34" charset="0"/>
              </a:rPr>
              <a:t> et al., 2011</a:t>
            </a:r>
            <a:endParaRPr lang="fr-FR" sz="1400" i="1" dirty="0">
              <a:solidFill>
                <a:srgbClr val="96C020"/>
              </a:solidFill>
              <a:latin typeface="Calibri" pitchFamily="34" charset="0"/>
            </a:endParaRPr>
          </a:p>
          <a:p>
            <a:r>
              <a:rPr lang="fr-FR" dirty="0">
                <a:latin typeface="Calibri" pitchFamily="34" charset="0"/>
              </a:rPr>
              <a:t>	</a:t>
            </a:r>
          </a:p>
          <a:p>
            <a:r>
              <a:rPr lang="fr-FR" dirty="0">
                <a:latin typeface="Calibri" pitchFamily="34" charset="0"/>
              </a:rPr>
              <a:t>	</a:t>
            </a:r>
            <a:r>
              <a:rPr lang="fr-FR" dirty="0" err="1">
                <a:latin typeface="Calibri" pitchFamily="34" charset="0"/>
              </a:rPr>
              <a:t>Based</a:t>
            </a:r>
            <a:r>
              <a:rPr lang="fr-FR" dirty="0">
                <a:latin typeface="Calibri" pitchFamily="34" charset="0"/>
              </a:rPr>
              <a:t> on the population </a:t>
            </a:r>
            <a:r>
              <a:rPr lang="fr-FR" dirty="0" err="1">
                <a:latin typeface="Calibri" pitchFamily="34" charset="0"/>
              </a:rPr>
              <a:t>equation</a:t>
            </a:r>
            <a:r>
              <a:rPr lang="fr-FR" dirty="0">
                <a:latin typeface="Calibri" pitchFamily="34" charset="0"/>
              </a:rPr>
              <a:t> </a:t>
            </a:r>
            <a:r>
              <a:rPr lang="fr-FR" dirty="0" err="1">
                <a:latin typeface="Calibri" pitchFamily="34" charset="0"/>
              </a:rPr>
              <a:t>proposed</a:t>
            </a:r>
            <a:r>
              <a:rPr lang="fr-FR" dirty="0">
                <a:latin typeface="Calibri" pitchFamily="34" charset="0"/>
              </a:rPr>
              <a:t> by Smoluchowski (1917) : </a:t>
            </a:r>
          </a:p>
        </p:txBody>
      </p:sp>
      <p:sp>
        <p:nvSpPr>
          <p:cNvPr id="7" name="Rectangle 5"/>
          <p:cNvSpPr>
            <a:spLocks noChangeArrowheads="1"/>
          </p:cNvSpPr>
          <p:nvPr/>
        </p:nvSpPr>
        <p:spPr bwMode="auto">
          <a:xfrm>
            <a:off x="0" y="3363930"/>
            <a:ext cx="9144000" cy="0"/>
          </a:xfrm>
          <a:prstGeom prst="rect">
            <a:avLst/>
          </a:prstGeom>
          <a:noFill/>
          <a:ln w="9525">
            <a:noFill/>
            <a:miter lim="800000"/>
            <a:headEnd/>
            <a:tailEnd/>
          </a:ln>
          <a:effectLst/>
        </p:spPr>
        <p:txBody>
          <a:bodyPr wrap="none" anchor="ctr">
            <a:spAutoFit/>
          </a:bodyPr>
          <a:lstStyle/>
          <a:p>
            <a:endParaRPr lang="fr-FR"/>
          </a:p>
        </p:txBody>
      </p:sp>
      <p:graphicFrame>
        <p:nvGraphicFramePr>
          <p:cNvPr id="8" name="Object 6"/>
          <p:cNvGraphicFramePr>
            <a:graphicFrameLocks noChangeAspect="1"/>
          </p:cNvGraphicFramePr>
          <p:nvPr/>
        </p:nvGraphicFramePr>
        <p:xfrm>
          <a:off x="539750" y="2489217"/>
          <a:ext cx="8280400" cy="730250"/>
        </p:xfrm>
        <a:graphic>
          <a:graphicData uri="http://schemas.openxmlformats.org/presentationml/2006/ole">
            <mc:AlternateContent xmlns:mc="http://schemas.openxmlformats.org/markup-compatibility/2006">
              <mc:Choice xmlns:v="urn:schemas-microsoft-com:vml" Requires="v">
                <p:oleObj spid="_x0000_s7310" name="Equation" r:id="rId3" imgW="4635500" imgH="406400" progId="Equation.3">
                  <p:embed/>
                </p:oleObj>
              </mc:Choice>
              <mc:Fallback>
                <p:oleObj name="Equation" r:id="rId3" imgW="46355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489217"/>
                        <a:ext cx="8280400"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7"/>
          <p:cNvSpPr txBox="1">
            <a:spLocks noChangeArrowheads="1"/>
          </p:cNvSpPr>
          <p:nvPr/>
        </p:nvSpPr>
        <p:spPr bwMode="auto">
          <a:xfrm>
            <a:off x="627063" y="3568717"/>
            <a:ext cx="8266112" cy="2289175"/>
          </a:xfrm>
          <a:prstGeom prst="rect">
            <a:avLst/>
          </a:prstGeom>
          <a:noFill/>
          <a:ln w="9525">
            <a:noFill/>
            <a:miter lim="800000"/>
            <a:headEnd/>
            <a:tailEnd/>
          </a:ln>
          <a:effectLst/>
        </p:spPr>
        <p:txBody>
          <a:bodyPr>
            <a:spAutoFit/>
          </a:bodyPr>
          <a:lstStyle/>
          <a:p>
            <a:r>
              <a:rPr lang="fr-FR">
                <a:solidFill>
                  <a:srgbClr val="1B79B6"/>
                </a:solidFill>
                <a:latin typeface="Calibri" pitchFamily="34" charset="0"/>
              </a:rPr>
              <a:t>The floc population is described by N size classes, logarithmically distributed:</a:t>
            </a:r>
          </a:p>
          <a:p>
            <a:r>
              <a:rPr lang="fr-FR">
                <a:solidFill>
                  <a:srgbClr val="1B79B6"/>
                </a:solidFill>
                <a:latin typeface="Calibri" pitchFamily="34" charset="0"/>
              </a:rPr>
              <a:t>D    - 1: 50µm ; 2: 77µm ; 3: 118µm ; 4: 180µm ; 5: 275µm ; 6: 421µm ; 7: 643µm </a:t>
            </a:r>
          </a:p>
          <a:p>
            <a:r>
              <a:rPr lang="fr-FR">
                <a:solidFill>
                  <a:srgbClr val="1B79B6"/>
                </a:solidFill>
                <a:latin typeface="Calibri" pitchFamily="34" charset="0"/>
              </a:rPr>
              <a:t>Ws - 1: 0.13   ; 2: 0.19   ;  3: 0.28      ; 4: 0.41      ; 5: 0.61     ;  6: 0.89      ; 7:  1.30 mm/s</a:t>
            </a:r>
          </a:p>
          <a:p>
            <a:endParaRPr lang="fr-FR">
              <a:solidFill>
                <a:srgbClr val="1B79B6"/>
              </a:solidFill>
              <a:latin typeface="Calibri" pitchFamily="34" charset="0"/>
            </a:endParaRPr>
          </a:p>
          <a:p>
            <a:r>
              <a:rPr lang="fr-FR">
                <a:solidFill>
                  <a:srgbClr val="1B79B6"/>
                </a:solidFill>
                <a:latin typeface="Calibri" pitchFamily="34" charset="0"/>
              </a:rPr>
              <a:t>Assuming a floc fractal behaviour [nf=1.9]</a:t>
            </a:r>
          </a:p>
          <a:p>
            <a:endParaRPr lang="fr-FR">
              <a:solidFill>
                <a:srgbClr val="1B79B6"/>
              </a:solidFill>
              <a:latin typeface="Calibri" pitchFamily="34" charset="0"/>
            </a:endParaRPr>
          </a:p>
          <a:p>
            <a:r>
              <a:rPr lang="fr-FR">
                <a:solidFill>
                  <a:srgbClr val="1B79B6"/>
                </a:solidFill>
                <a:latin typeface="Calibri" pitchFamily="34" charset="0"/>
              </a:rPr>
              <a:t>Particles into these classes experience aggregation and fragmentation processes, mathematically represented by kernels formulations</a:t>
            </a:r>
          </a:p>
        </p:txBody>
      </p:sp>
      <p:sp>
        <p:nvSpPr>
          <p:cNvPr id="14" name="ZoneTexte 7"/>
          <p:cNvSpPr txBox="1"/>
          <p:nvPr/>
        </p:nvSpPr>
        <p:spPr>
          <a:xfrm>
            <a:off x="2498431" y="165100"/>
            <a:ext cx="6374557" cy="646331"/>
          </a:xfrm>
          <a:prstGeom prst="rect">
            <a:avLst/>
          </a:prstGeom>
          <a:noFill/>
        </p:spPr>
        <p:txBody>
          <a:bodyPr wrap="square" rtlCol="0">
            <a:spAutoFit/>
          </a:bodyPr>
          <a:lstStyle/>
          <a:p>
            <a:r>
              <a:rPr lang="fr-FR" sz="3600" b="1" dirty="0" err="1" smtClean="0"/>
              <a:t>Flocculation</a:t>
            </a:r>
            <a:endParaRPr lang="fr-FR" sz="3600" b="1" dirty="0"/>
          </a:p>
        </p:txBody>
      </p:sp>
      <p:pic>
        <p:nvPicPr>
          <p:cNvPr id="1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38</a:t>
            </a:fld>
            <a:endParaRPr lang="en-US"/>
          </a:p>
        </p:txBody>
      </p:sp>
    </p:spTree>
    <p:extLst>
      <p:ext uri="{BB962C8B-B14F-4D97-AF65-F5344CB8AC3E}">
        <p14:creationId xmlns:p14="http://schemas.microsoft.com/office/powerpoint/2010/main" val="23378569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264"/>
          </a:xfrm>
        </p:spPr>
        <p:txBody>
          <a:bodyPr>
            <a:normAutofit fontScale="90000"/>
          </a:bodyPr>
          <a:lstStyle/>
          <a:p>
            <a:r>
              <a:rPr lang="en-US" sz="3600" b="1" cap="small" dirty="0" err="1" smtClean="0"/>
              <a:t>Flocmod</a:t>
            </a:r>
            <a:r>
              <a:rPr lang="en-US" sz="3600" b="1" dirty="0" smtClean="0"/>
              <a:t> in </a:t>
            </a:r>
            <a:r>
              <a:rPr lang="en-US" sz="3600" b="1" dirty="0" smtClean="0"/>
              <a:t>COAWST (Sherwood et al., 2018)</a:t>
            </a:r>
            <a:endParaRPr lang="en-US" sz="3600" b="1" dirty="0"/>
          </a:p>
        </p:txBody>
      </p:sp>
      <p:sp>
        <p:nvSpPr>
          <p:cNvPr id="3" name="Content Placeholder 2"/>
          <p:cNvSpPr>
            <a:spLocks noGrp="1"/>
          </p:cNvSpPr>
          <p:nvPr>
            <p:ph idx="1"/>
          </p:nvPr>
        </p:nvSpPr>
        <p:spPr>
          <a:xfrm>
            <a:off x="228361" y="955688"/>
            <a:ext cx="5505106" cy="2401794"/>
          </a:xfrm>
        </p:spPr>
        <p:txBody>
          <a:bodyPr>
            <a:normAutofit fontScale="70000" lnSpcReduction="20000"/>
          </a:bodyPr>
          <a:lstStyle/>
          <a:p>
            <a:r>
              <a:rPr lang="en-US" sz="2800" cap="small" dirty="0" err="1" smtClean="0"/>
              <a:t>Flocmod</a:t>
            </a:r>
            <a:r>
              <a:rPr lang="en-US" sz="2800" dirty="0" smtClean="0"/>
              <a:t> computed at each </a:t>
            </a:r>
            <a:r>
              <a:rPr lang="en-US" sz="2800" i="1" dirty="0" err="1" smtClean="0"/>
              <a:t>x</a:t>
            </a:r>
            <a:r>
              <a:rPr lang="en-US" sz="2800" dirty="0" err="1" smtClean="0"/>
              <a:t>,</a:t>
            </a:r>
            <a:r>
              <a:rPr lang="en-US" sz="2800" i="1" dirty="0" err="1" smtClean="0"/>
              <a:t>y</a:t>
            </a:r>
            <a:r>
              <a:rPr lang="en-US" sz="2800" dirty="0" err="1" smtClean="0"/>
              <a:t>,</a:t>
            </a:r>
            <a:r>
              <a:rPr lang="en-US" sz="2800" i="1" dirty="0" err="1" smtClean="0"/>
              <a:t>z</a:t>
            </a:r>
            <a:r>
              <a:rPr lang="en-US" sz="2800" dirty="0" err="1" smtClean="0"/>
              <a:t>,</a:t>
            </a:r>
            <a:r>
              <a:rPr lang="en-US" sz="2800" i="1" dirty="0" err="1" smtClean="0"/>
              <a:t>t</a:t>
            </a:r>
            <a:endParaRPr lang="en-US" sz="2800" dirty="0"/>
          </a:p>
          <a:p>
            <a:pPr lvl="1"/>
            <a:r>
              <a:rPr lang="en-US" sz="2400" dirty="0" smtClean="0">
                <a:latin typeface="Symbol" panose="05050102010706020507" pitchFamily="18" charset="2"/>
              </a:rPr>
              <a:t>D</a:t>
            </a:r>
            <a:r>
              <a:rPr lang="en-US" sz="2400" i="1" dirty="0" smtClean="0"/>
              <a:t>t</a:t>
            </a:r>
            <a:r>
              <a:rPr lang="en-US" sz="2400" dirty="0" smtClean="0"/>
              <a:t> = 1/4 to 1 s</a:t>
            </a:r>
            <a:endParaRPr lang="en-US" sz="2400" dirty="0" smtClean="0">
              <a:latin typeface="Symbol" panose="05050102010706020507" pitchFamily="18" charset="2"/>
            </a:endParaRPr>
          </a:p>
          <a:p>
            <a:pPr lvl="1"/>
            <a:r>
              <a:rPr lang="en-US" sz="2400" dirty="0" smtClean="0"/>
              <a:t>7 to 15 floc classes (4 – 1500 </a:t>
            </a:r>
            <a:r>
              <a:rPr lang="en-US" sz="2400" dirty="0">
                <a:latin typeface="Symbol" panose="05050102010706020507" pitchFamily="18" charset="2"/>
              </a:rPr>
              <a:t>m</a:t>
            </a:r>
            <a:r>
              <a:rPr lang="en-US" sz="2400" dirty="0"/>
              <a:t>m</a:t>
            </a:r>
            <a:r>
              <a:rPr lang="en-US" sz="2400" dirty="0" smtClean="0"/>
              <a:t>)</a:t>
            </a:r>
          </a:p>
          <a:p>
            <a:pPr lvl="1"/>
            <a:r>
              <a:rPr lang="en-US" sz="2400" dirty="0" smtClean="0"/>
              <a:t>1 to 3 sand classes (125 – 250 </a:t>
            </a:r>
            <a:r>
              <a:rPr lang="en-US" sz="2400" dirty="0" smtClean="0">
                <a:latin typeface="Symbol" panose="05050102010706020507" pitchFamily="18" charset="2"/>
              </a:rPr>
              <a:t>m</a:t>
            </a:r>
            <a:r>
              <a:rPr lang="en-US" sz="2400" dirty="0" smtClean="0"/>
              <a:t>m) </a:t>
            </a:r>
          </a:p>
          <a:p>
            <a:pPr lvl="1"/>
            <a:r>
              <a:rPr lang="en-US" sz="2400" i="1" dirty="0" err="1" smtClean="0"/>
              <a:t>D</a:t>
            </a:r>
            <a:r>
              <a:rPr lang="en-US" sz="2400" i="1" baseline="-25000" dirty="0" err="1" smtClean="0"/>
              <a:t>p</a:t>
            </a:r>
            <a:r>
              <a:rPr lang="en-US" sz="2400" dirty="0" smtClean="0"/>
              <a:t> = 4 </a:t>
            </a:r>
            <a:r>
              <a:rPr lang="en-US" sz="2400" dirty="0">
                <a:latin typeface="Symbol" panose="05050102010706020507" pitchFamily="18" charset="2"/>
              </a:rPr>
              <a:t>m</a:t>
            </a:r>
            <a:r>
              <a:rPr lang="en-US" sz="2400" dirty="0"/>
              <a:t>m</a:t>
            </a:r>
            <a:r>
              <a:rPr lang="en-US" sz="2400" dirty="0" smtClean="0"/>
              <a:t>, </a:t>
            </a:r>
            <a:r>
              <a:rPr lang="en-US" sz="2400" i="1" dirty="0" err="1" smtClean="0">
                <a:latin typeface="Symbol" panose="05050102010706020507" pitchFamily="18" charset="2"/>
              </a:rPr>
              <a:t>r</a:t>
            </a:r>
            <a:r>
              <a:rPr lang="en-US" sz="2400" i="1" baseline="-25000" dirty="0" err="1" smtClean="0"/>
              <a:t>s</a:t>
            </a:r>
            <a:r>
              <a:rPr lang="en-US" sz="2400" dirty="0" smtClean="0"/>
              <a:t> = 2650 kg/m</a:t>
            </a:r>
            <a:r>
              <a:rPr lang="en-US" sz="2400" baseline="30000" dirty="0" smtClean="0"/>
              <a:t>3</a:t>
            </a:r>
            <a:r>
              <a:rPr lang="en-US" sz="2400" dirty="0" smtClean="0"/>
              <a:t>, </a:t>
            </a:r>
            <a:r>
              <a:rPr lang="en-US" sz="2400" i="1" dirty="0" err="1" smtClean="0"/>
              <a:t>n</a:t>
            </a:r>
            <a:r>
              <a:rPr lang="en-US" sz="2400" i="1" baseline="-25000" dirty="0" err="1" smtClean="0"/>
              <a:t>f</a:t>
            </a:r>
            <a:r>
              <a:rPr lang="en-US" sz="2400" dirty="0" smtClean="0"/>
              <a:t> = 2 </a:t>
            </a:r>
          </a:p>
          <a:p>
            <a:pPr lvl="1"/>
            <a:r>
              <a:rPr lang="en-US" sz="2400" dirty="0" smtClean="0"/>
              <a:t>Binary fragmentation</a:t>
            </a:r>
          </a:p>
          <a:p>
            <a:pPr lvl="1"/>
            <a:r>
              <a:rPr lang="en-US" sz="2400" dirty="0" smtClean="0"/>
              <a:t>No floc deposition</a:t>
            </a:r>
          </a:p>
          <a:p>
            <a:pPr lvl="1"/>
            <a:r>
              <a:rPr lang="en-US" sz="2400" dirty="0" smtClean="0"/>
              <a:t>Other parameters according to </a:t>
            </a:r>
            <a:r>
              <a:rPr lang="en-US" sz="2400" dirty="0" err="1" smtClean="0"/>
              <a:t>Verney</a:t>
            </a:r>
            <a:r>
              <a:rPr lang="en-US" sz="2400" dirty="0" smtClean="0"/>
              <a:t> </a:t>
            </a:r>
            <a:r>
              <a:rPr lang="en-US" sz="2400" dirty="0"/>
              <a:t>et al., </a:t>
            </a:r>
            <a:r>
              <a:rPr lang="en-US" sz="2400" dirty="0" smtClean="0"/>
              <a:t>2011</a:t>
            </a:r>
          </a:p>
          <a:p>
            <a:endParaRPr lang="en-US" dirty="0"/>
          </a:p>
        </p:txBody>
      </p:sp>
      <p:sp>
        <p:nvSpPr>
          <p:cNvPr id="5" name="TextBox 4"/>
          <p:cNvSpPr txBox="1"/>
          <p:nvPr/>
        </p:nvSpPr>
        <p:spPr>
          <a:xfrm>
            <a:off x="5097692" y="1987203"/>
            <a:ext cx="3753976" cy="646331"/>
          </a:xfrm>
          <a:prstGeom prst="rect">
            <a:avLst/>
          </a:prstGeom>
          <a:noFill/>
        </p:spPr>
        <p:txBody>
          <a:bodyPr wrap="none" rtlCol="0">
            <a:spAutoFit/>
          </a:bodyPr>
          <a:lstStyle/>
          <a:p>
            <a:pPr algn="ctr"/>
            <a:r>
              <a:rPr lang="en-US" dirty="0" err="1">
                <a:solidFill>
                  <a:prstClr val="black"/>
                </a:solidFill>
              </a:rPr>
              <a:t>Verney</a:t>
            </a:r>
            <a:r>
              <a:rPr lang="en-US" dirty="0">
                <a:solidFill>
                  <a:prstClr val="black"/>
                </a:solidFill>
              </a:rPr>
              <a:t> Tank Experiment</a:t>
            </a:r>
            <a:br>
              <a:rPr lang="en-US" dirty="0">
                <a:solidFill>
                  <a:prstClr val="black"/>
                </a:solidFill>
              </a:rPr>
            </a:br>
            <a:r>
              <a:rPr lang="en-US" dirty="0">
                <a:solidFill>
                  <a:prstClr val="black"/>
                </a:solidFill>
              </a:rPr>
              <a:t>Constant concentration = 0.093 kg/m</a:t>
            </a:r>
            <a:r>
              <a:rPr lang="en-US" baseline="30000" dirty="0">
                <a:solidFill>
                  <a:prstClr val="black"/>
                </a:solidFill>
              </a:rPr>
              <a:t>3</a:t>
            </a:r>
          </a:p>
        </p:txBody>
      </p:sp>
      <p:pic>
        <p:nvPicPr>
          <p:cNvPr id="1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 name="Slide Number Placeholder 10"/>
          <p:cNvSpPr>
            <a:spLocks noGrp="1"/>
          </p:cNvSpPr>
          <p:nvPr>
            <p:ph type="sldNum" sz="quarter" idx="12"/>
          </p:nvPr>
        </p:nvSpPr>
        <p:spPr/>
        <p:txBody>
          <a:bodyPr/>
          <a:lstStyle/>
          <a:p>
            <a:fld id="{177BB26E-2232-F74A-BCA6-9903D9BFFBB8}" type="slidenum">
              <a:rPr lang="en-US" smtClean="0"/>
              <a:t>39</a:t>
            </a:fld>
            <a:endParaRPr lang="en-US"/>
          </a:p>
        </p:txBody>
      </p:sp>
      <p:pic>
        <p:nvPicPr>
          <p:cNvPr id="12" name="Picture 11" descr="Figure_3_Sherwoodetal_GMD.pdf"/>
          <p:cNvPicPr>
            <a:picLocks noChangeAspect="1"/>
          </p:cNvPicPr>
          <p:nvPr/>
        </p:nvPicPr>
        <p:blipFill rotWithShape="1">
          <a:blip r:embed="rId4">
            <a:extLst>
              <a:ext uri="{28A0092B-C50C-407E-A947-70E740481C1C}">
                <a14:useLocalDpi xmlns:a14="http://schemas.microsoft.com/office/drawing/2010/main" val="0"/>
              </a:ext>
            </a:extLst>
          </a:blip>
          <a:srcRect b="64054"/>
          <a:stretch/>
        </p:blipFill>
        <p:spPr>
          <a:xfrm>
            <a:off x="870441" y="3045448"/>
            <a:ext cx="7981227" cy="3676027"/>
          </a:xfrm>
          <a:prstGeom prst="rect">
            <a:avLst/>
          </a:prstGeom>
        </p:spPr>
      </p:pic>
    </p:spTree>
    <p:extLst>
      <p:ext uri="{BB962C8B-B14F-4D97-AF65-F5344CB8AC3E}">
        <p14:creationId xmlns:p14="http://schemas.microsoft.com/office/powerpoint/2010/main" val="24242882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type="body" sz="half" idx="4294967295"/>
          </p:nvPr>
        </p:nvSpPr>
        <p:spPr>
          <a:xfrm>
            <a:off x="428625" y="1165225"/>
            <a:ext cx="6734175" cy="5692775"/>
          </a:xfrm>
        </p:spPr>
        <p:txBody>
          <a:bodyPr/>
          <a:lstStyle/>
          <a:p>
            <a:r>
              <a:rPr lang="en-US" sz="2800" dirty="0"/>
              <a:t>Active layer thickness</a:t>
            </a:r>
          </a:p>
          <a:p>
            <a:endParaRPr lang="en-US" sz="2800" dirty="0"/>
          </a:p>
          <a:p>
            <a:endParaRPr lang="en-US" sz="2800" dirty="0"/>
          </a:p>
          <a:p>
            <a:r>
              <a:rPr lang="en-US" sz="2800" dirty="0" smtClean="0"/>
              <a:t>Erosion</a:t>
            </a:r>
          </a:p>
          <a:p>
            <a:pPr marL="0" indent="0">
              <a:buNone/>
            </a:pPr>
            <a:endParaRPr lang="en-US" sz="2800" dirty="0"/>
          </a:p>
          <a:p>
            <a:r>
              <a:rPr lang="en-US" sz="2800" dirty="0"/>
              <a:t>Sedimentation</a:t>
            </a:r>
          </a:p>
          <a:p>
            <a:endParaRPr lang="en-US" sz="2800" dirty="0"/>
          </a:p>
          <a:p>
            <a:r>
              <a:rPr lang="en-US" sz="2800" dirty="0"/>
              <a:t>Net deposition</a:t>
            </a:r>
          </a:p>
        </p:txBody>
      </p:sp>
      <p:sp>
        <p:nvSpPr>
          <p:cNvPr id="120834" name="Rectangle 2"/>
          <p:cNvSpPr>
            <a:spLocks noGrp="1" noChangeArrowheads="1"/>
          </p:cNvSpPr>
          <p:nvPr>
            <p:ph type="title"/>
          </p:nvPr>
        </p:nvSpPr>
        <p:spPr>
          <a:xfrm>
            <a:off x="1348966" y="85262"/>
            <a:ext cx="6580187" cy="1143000"/>
          </a:xfrm>
        </p:spPr>
        <p:txBody>
          <a:bodyPr>
            <a:normAutofit/>
          </a:bodyPr>
          <a:lstStyle/>
          <a:p>
            <a:r>
              <a:rPr lang="en-US" sz="3600" b="1" dirty="0" smtClean="0"/>
              <a:t>Resuspension and Deposition</a:t>
            </a:r>
            <a:endParaRPr lang="en-US" sz="3600" b="1" dirty="0"/>
          </a:p>
        </p:txBody>
      </p:sp>
      <p:graphicFrame>
        <p:nvGraphicFramePr>
          <p:cNvPr id="121159" name="Object 327"/>
          <p:cNvGraphicFramePr>
            <a:graphicFrameLocks noGrp="1" noChangeAspect="1"/>
          </p:cNvGraphicFramePr>
          <p:nvPr>
            <p:ph sz="quarter" idx="2"/>
            <p:extLst>
              <p:ext uri="{D42A27DB-BD31-4B8C-83A1-F6EECF244321}">
                <p14:modId xmlns:p14="http://schemas.microsoft.com/office/powerpoint/2010/main" val="3791993917"/>
              </p:ext>
            </p:extLst>
          </p:nvPr>
        </p:nvGraphicFramePr>
        <p:xfrm>
          <a:off x="908050" y="3190412"/>
          <a:ext cx="2295525" cy="468313"/>
        </p:xfrm>
        <a:graphic>
          <a:graphicData uri="http://schemas.openxmlformats.org/presentationml/2006/ole">
            <mc:AlternateContent xmlns:mc="http://schemas.openxmlformats.org/markup-compatibility/2006">
              <mc:Choice xmlns:v="urn:schemas-microsoft-com:vml" Requires="v">
                <p:oleObj spid="_x0000_s1716" name="Equation" r:id="rId4" imgW="1244520" imgH="253800" progId="Equation.DSMT4">
                  <p:embed/>
                </p:oleObj>
              </mc:Choice>
              <mc:Fallback>
                <p:oleObj name="Equation" r:id="rId4" imgW="1244520" imgH="253800" progId="Equation.DSMT4">
                  <p:embed/>
                  <p:pic>
                    <p:nvPicPr>
                      <p:cNvPr id="0" name=""/>
                      <p:cNvPicPr>
                        <a:picLocks noChangeAspect="1" noChangeArrowheads="1"/>
                      </p:cNvPicPr>
                      <p:nvPr/>
                    </p:nvPicPr>
                    <p:blipFill>
                      <a:blip r:embed="rId5"/>
                      <a:srcRect/>
                      <a:stretch>
                        <a:fillRect/>
                      </a:stretch>
                    </p:blipFill>
                    <p:spPr bwMode="auto">
                      <a:xfrm>
                        <a:off x="908050" y="3190412"/>
                        <a:ext cx="2295525"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0836" name="Object 4"/>
          <p:cNvGraphicFramePr>
            <a:graphicFrameLocks noChangeAspect="1"/>
          </p:cNvGraphicFramePr>
          <p:nvPr/>
        </p:nvGraphicFramePr>
        <p:xfrm>
          <a:off x="941388" y="1784350"/>
          <a:ext cx="3981450" cy="428625"/>
        </p:xfrm>
        <a:graphic>
          <a:graphicData uri="http://schemas.openxmlformats.org/presentationml/2006/ole">
            <mc:AlternateContent xmlns:mc="http://schemas.openxmlformats.org/markup-compatibility/2006">
              <mc:Choice xmlns:v="urn:schemas-microsoft-com:vml" Requires="v">
                <p:oleObj spid="_x0000_s1717" name="Equation" r:id="rId6" imgW="1892160" imgH="203040" progId="Equation.3">
                  <p:embed/>
                </p:oleObj>
              </mc:Choice>
              <mc:Fallback>
                <p:oleObj name="Equation" r:id="rId6" imgW="189216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388" y="1784350"/>
                        <a:ext cx="398145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0837" name="Object 5"/>
          <p:cNvGraphicFramePr>
            <a:graphicFrameLocks noChangeAspect="1"/>
          </p:cNvGraphicFramePr>
          <p:nvPr/>
        </p:nvGraphicFramePr>
        <p:xfrm>
          <a:off x="941388" y="2293938"/>
          <a:ext cx="2692400" cy="414337"/>
        </p:xfrm>
        <a:graphic>
          <a:graphicData uri="http://schemas.openxmlformats.org/presentationml/2006/ole">
            <mc:AlternateContent xmlns:mc="http://schemas.openxmlformats.org/markup-compatibility/2006">
              <mc:Choice xmlns:v="urn:schemas-microsoft-com:vml" Requires="v">
                <p:oleObj spid="_x0000_s1718" name="Equation" r:id="rId8" imgW="1485720" imgH="228600" progId="Equation.DSMT4">
                  <p:embed/>
                </p:oleObj>
              </mc:Choice>
              <mc:Fallback>
                <p:oleObj name="Equation" r:id="rId8" imgW="148572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388" y="2293938"/>
                        <a:ext cx="269240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0838" name="Object 6"/>
          <p:cNvGraphicFramePr>
            <a:graphicFrameLocks noGrp="1" noChangeAspect="1"/>
          </p:cNvGraphicFramePr>
          <p:nvPr>
            <p:ph sz="half" idx="4294967295"/>
            <p:extLst>
              <p:ext uri="{D42A27DB-BD31-4B8C-83A1-F6EECF244321}">
                <p14:modId xmlns:p14="http://schemas.microsoft.com/office/powerpoint/2010/main" val="3812413403"/>
              </p:ext>
            </p:extLst>
          </p:nvPr>
        </p:nvGraphicFramePr>
        <p:xfrm>
          <a:off x="950913" y="4260115"/>
          <a:ext cx="1165225" cy="381000"/>
        </p:xfrm>
        <a:graphic>
          <a:graphicData uri="http://schemas.openxmlformats.org/presentationml/2006/ole">
            <mc:AlternateContent xmlns:mc="http://schemas.openxmlformats.org/markup-compatibility/2006">
              <mc:Choice xmlns:v="urn:schemas-microsoft-com:vml" Requires="v">
                <p:oleObj spid="_x0000_s1719" name="Equation" r:id="rId10" imgW="698400" imgH="228600" progId="Equation.DSMT4">
                  <p:embed/>
                </p:oleObj>
              </mc:Choice>
              <mc:Fallback>
                <p:oleObj name="Equation" r:id="rId10" imgW="6984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0913" y="4260115"/>
                        <a:ext cx="1165225"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1152" name="Picture 320"/>
          <p:cNvPicPr>
            <a:picLocks noChangeAspect="1" noChangeArrowheads="1"/>
          </p:cNvPicPr>
          <p:nvPr/>
        </p:nvPicPr>
        <p:blipFill>
          <a:blip r:embed="rId12">
            <a:extLst>
              <a:ext uri="{28A0092B-C50C-407E-A947-70E740481C1C}">
                <a14:useLocalDpi xmlns:a14="http://schemas.microsoft.com/office/drawing/2010/main" val="0"/>
              </a:ext>
            </a:extLst>
          </a:blip>
          <a:srcRect t="12787" r="37859"/>
          <a:stretch>
            <a:fillRect/>
          </a:stretch>
        </p:blipFill>
        <p:spPr bwMode="auto">
          <a:xfrm>
            <a:off x="4968875" y="1443038"/>
            <a:ext cx="3959225"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1161" name="Object 329"/>
          <p:cNvGraphicFramePr>
            <a:graphicFrameLocks noGrp="1" noChangeAspect="1"/>
          </p:cNvGraphicFramePr>
          <p:nvPr>
            <p:ph sz="quarter" idx="3"/>
            <p:extLst>
              <p:ext uri="{D42A27DB-BD31-4B8C-83A1-F6EECF244321}">
                <p14:modId xmlns:p14="http://schemas.microsoft.com/office/powerpoint/2010/main" val="471353267"/>
              </p:ext>
            </p:extLst>
          </p:nvPr>
        </p:nvGraphicFramePr>
        <p:xfrm>
          <a:off x="908050" y="5295901"/>
          <a:ext cx="3019425" cy="712787"/>
        </p:xfrm>
        <a:graphic>
          <a:graphicData uri="http://schemas.openxmlformats.org/presentationml/2006/ole">
            <mc:AlternateContent xmlns:mc="http://schemas.openxmlformats.org/markup-compatibility/2006">
              <mc:Choice xmlns:v="urn:schemas-microsoft-com:vml" Requires="v">
                <p:oleObj spid="_x0000_s1720" name="Equation" r:id="rId13" imgW="1828800" imgH="431640" progId="Equation.3">
                  <p:embed/>
                </p:oleObj>
              </mc:Choice>
              <mc:Fallback>
                <p:oleObj name="Equation" r:id="rId13" imgW="1828800" imgH="4316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8050" y="5295901"/>
                        <a:ext cx="3019425"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 name="Picture 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0D451C49-B6A4-4A5A-87BB-2014A66275B8}" type="slidenum">
              <a:rPr lang="en-US" smtClean="0"/>
              <a:pPr/>
              <a:t>4</a:t>
            </a:fld>
            <a:endParaRPr lang="en-US"/>
          </a:p>
        </p:txBody>
      </p:sp>
    </p:spTree>
    <p:extLst>
      <p:ext uri="{BB962C8B-B14F-4D97-AF65-F5344CB8AC3E}">
        <p14:creationId xmlns:p14="http://schemas.microsoft.com/office/powerpoint/2010/main" val="15068218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6849"/>
            <a:ext cx="8229600" cy="977704"/>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cap="small" dirty="0" smtClean="0"/>
              <a:t>Flocs in </a:t>
            </a:r>
            <a:r>
              <a:rPr lang="en-US" sz="3600" b="1" dirty="0" smtClean="0"/>
              <a:t>COAWST (</a:t>
            </a:r>
            <a:r>
              <a:rPr lang="en-US" sz="3600" b="1" dirty="0"/>
              <a:t>Sherwood et al., 2018</a:t>
            </a:r>
            <a:r>
              <a:rPr lang="en-US" sz="3600" b="1" dirty="0" smtClean="0"/>
              <a:t>)</a:t>
            </a:r>
          </a:p>
          <a:p>
            <a:r>
              <a:rPr lang="en-US" sz="3600" b="1" dirty="0" smtClean="0"/>
              <a:t>Steady </a:t>
            </a:r>
            <a:r>
              <a:rPr lang="en-US" sz="3600" b="1" dirty="0" smtClean="0"/>
              <a:t>flow, no settling, no deposition</a:t>
            </a:r>
            <a:endParaRPr lang="en-US" sz="3600" b="1" dirty="0"/>
          </a:p>
        </p:txBody>
      </p:sp>
      <p:sp>
        <p:nvSpPr>
          <p:cNvPr id="2" name="Slide Number Placeholder 1"/>
          <p:cNvSpPr>
            <a:spLocks noGrp="1"/>
          </p:cNvSpPr>
          <p:nvPr>
            <p:ph type="sldNum" sz="quarter" idx="12"/>
          </p:nvPr>
        </p:nvSpPr>
        <p:spPr/>
        <p:txBody>
          <a:bodyPr/>
          <a:lstStyle/>
          <a:p>
            <a:fld id="{177BB26E-2232-F74A-BCA6-9903D9BFFBB8}" type="slidenum">
              <a:rPr lang="en-US" smtClean="0"/>
              <a:t>40</a:t>
            </a:fld>
            <a:endParaRPr lang="en-US"/>
          </a:p>
        </p:txBody>
      </p:sp>
      <p:pic>
        <p:nvPicPr>
          <p:cNvPr id="5" name="Picture 4" descr="Figure_3_Sherwoodetal_GMD.pdf"/>
          <p:cNvPicPr>
            <a:picLocks noChangeAspect="1"/>
          </p:cNvPicPr>
          <p:nvPr/>
        </p:nvPicPr>
        <p:blipFill rotWithShape="1">
          <a:blip r:embed="rId2">
            <a:extLst>
              <a:ext uri="{28A0092B-C50C-407E-A947-70E740481C1C}">
                <a14:useLocalDpi xmlns:a14="http://schemas.microsoft.com/office/drawing/2010/main" val="0"/>
              </a:ext>
            </a:extLst>
          </a:blip>
          <a:srcRect l="-403" t="35220" r="2365" b="30842"/>
          <a:stretch/>
        </p:blipFill>
        <p:spPr>
          <a:xfrm>
            <a:off x="113158" y="1144309"/>
            <a:ext cx="8901966" cy="3948499"/>
          </a:xfrm>
          <a:prstGeom prst="rect">
            <a:avLst/>
          </a:prstGeom>
        </p:spPr>
      </p:pic>
      <p:pic>
        <p:nvPicPr>
          <p:cNvPr id="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TextBox 8"/>
          <p:cNvSpPr txBox="1"/>
          <p:nvPr/>
        </p:nvSpPr>
        <p:spPr>
          <a:xfrm>
            <a:off x="1517499" y="5294384"/>
            <a:ext cx="7169301" cy="830997"/>
          </a:xfrm>
          <a:prstGeom prst="rect">
            <a:avLst/>
          </a:prstGeom>
          <a:noFill/>
        </p:spPr>
        <p:txBody>
          <a:bodyPr wrap="none" rtlCol="0">
            <a:spAutoFit/>
          </a:bodyPr>
          <a:lstStyle/>
          <a:p>
            <a:pPr algn="ctr"/>
            <a:r>
              <a:rPr lang="en-US" sz="2400" dirty="0" smtClean="0">
                <a:solidFill>
                  <a:prstClr val="black"/>
                </a:solidFill>
              </a:rPr>
              <a:t>Comparison with </a:t>
            </a:r>
            <a:r>
              <a:rPr lang="en-US" sz="2400" dirty="0" err="1" smtClean="0">
                <a:solidFill>
                  <a:prstClr val="black"/>
                </a:solidFill>
              </a:rPr>
              <a:t>Keyvani</a:t>
            </a:r>
            <a:r>
              <a:rPr lang="en-US" sz="2400" dirty="0" smtClean="0">
                <a:solidFill>
                  <a:prstClr val="black"/>
                </a:solidFill>
              </a:rPr>
              <a:t> &amp; Strom (2014) </a:t>
            </a:r>
          </a:p>
          <a:p>
            <a:pPr algn="ctr"/>
            <a:r>
              <a:rPr lang="en-US" sz="2400" dirty="0" smtClean="0">
                <a:solidFill>
                  <a:prstClr val="black"/>
                </a:solidFill>
              </a:rPr>
              <a:t>Study of different aggregation/disaggregation constants</a:t>
            </a:r>
            <a:r>
              <a:rPr lang="en-US" sz="2400" dirty="0" smtClean="0">
                <a:solidFill>
                  <a:prstClr val="black"/>
                </a:solidFill>
              </a:rPr>
              <a:t> </a:t>
            </a:r>
            <a:endParaRPr lang="en-US" sz="2400" baseline="30000" dirty="0">
              <a:solidFill>
                <a:prstClr val="black"/>
              </a:solidFill>
            </a:endParaRPr>
          </a:p>
        </p:txBody>
      </p:sp>
    </p:spTree>
    <p:extLst>
      <p:ext uri="{BB962C8B-B14F-4D97-AF65-F5344CB8AC3E}">
        <p14:creationId xmlns:p14="http://schemas.microsoft.com/office/powerpoint/2010/main" val="620419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6849"/>
            <a:ext cx="8229600" cy="977704"/>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cap="small" dirty="0" smtClean="0"/>
              <a:t>Flocs</a:t>
            </a:r>
            <a:r>
              <a:rPr lang="en-US" sz="3600" b="1" dirty="0" smtClean="0"/>
              <a:t> </a:t>
            </a:r>
            <a:r>
              <a:rPr lang="en-US" sz="3600" b="1" dirty="0"/>
              <a:t>in </a:t>
            </a:r>
            <a:r>
              <a:rPr lang="en-US" sz="3600" b="1" dirty="0" smtClean="0"/>
              <a:t>COAWST (</a:t>
            </a:r>
            <a:r>
              <a:rPr lang="en-US" sz="3600" b="1" dirty="0"/>
              <a:t>Sherwood et al., 2018</a:t>
            </a:r>
            <a:r>
              <a:rPr lang="en-US" sz="3600" b="1" dirty="0" smtClean="0"/>
              <a:t>)</a:t>
            </a:r>
          </a:p>
          <a:p>
            <a:r>
              <a:rPr lang="en-US" sz="3600" b="1" dirty="0" smtClean="0"/>
              <a:t>Steady </a:t>
            </a:r>
            <a:r>
              <a:rPr lang="en-US" sz="3600" b="1" dirty="0" smtClean="0"/>
              <a:t>flow, no settling, no deposition</a:t>
            </a:r>
            <a:endParaRPr lang="en-US" sz="3600" b="1" dirty="0"/>
          </a:p>
        </p:txBody>
      </p:sp>
      <p:sp>
        <p:nvSpPr>
          <p:cNvPr id="2" name="Slide Number Placeholder 1"/>
          <p:cNvSpPr>
            <a:spLocks noGrp="1"/>
          </p:cNvSpPr>
          <p:nvPr>
            <p:ph type="sldNum" sz="quarter" idx="12"/>
          </p:nvPr>
        </p:nvSpPr>
        <p:spPr/>
        <p:txBody>
          <a:bodyPr/>
          <a:lstStyle/>
          <a:p>
            <a:fld id="{177BB26E-2232-F74A-BCA6-9903D9BFFBB8}" type="slidenum">
              <a:rPr lang="en-US" smtClean="0"/>
              <a:t>41</a:t>
            </a:fld>
            <a:endParaRPr lang="en-US"/>
          </a:p>
        </p:txBody>
      </p:sp>
      <p:pic>
        <p:nvPicPr>
          <p:cNvPr id="5" name="Picture 4" descr="Figure_3_Sherwoodetal_GMD.pdf"/>
          <p:cNvPicPr>
            <a:picLocks noChangeAspect="1"/>
          </p:cNvPicPr>
          <p:nvPr/>
        </p:nvPicPr>
        <p:blipFill rotWithShape="1">
          <a:blip r:embed="rId2">
            <a:extLst>
              <a:ext uri="{28A0092B-C50C-407E-A947-70E740481C1C}">
                <a14:useLocalDpi xmlns:a14="http://schemas.microsoft.com/office/drawing/2010/main" val="0"/>
              </a:ext>
            </a:extLst>
          </a:blip>
          <a:srcRect l="-2670" t="68872" r="1309"/>
          <a:stretch/>
        </p:blipFill>
        <p:spPr>
          <a:xfrm>
            <a:off x="-10847" y="1490488"/>
            <a:ext cx="9154847" cy="3602319"/>
          </a:xfrm>
          <a:prstGeom prst="rect">
            <a:avLst/>
          </a:prstGeom>
        </p:spPr>
      </p:pic>
      <p:pic>
        <p:nvPicPr>
          <p:cNvPr id="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TextBox 8"/>
          <p:cNvSpPr txBox="1"/>
          <p:nvPr/>
        </p:nvSpPr>
        <p:spPr>
          <a:xfrm>
            <a:off x="1517499" y="5294384"/>
            <a:ext cx="7169301" cy="830997"/>
          </a:xfrm>
          <a:prstGeom prst="rect">
            <a:avLst/>
          </a:prstGeom>
          <a:noFill/>
        </p:spPr>
        <p:txBody>
          <a:bodyPr wrap="none" rtlCol="0">
            <a:spAutoFit/>
          </a:bodyPr>
          <a:lstStyle/>
          <a:p>
            <a:pPr algn="ctr"/>
            <a:r>
              <a:rPr lang="en-US" sz="2400" dirty="0" err="1" smtClean="0">
                <a:solidFill>
                  <a:prstClr val="black"/>
                </a:solidFill>
              </a:rPr>
              <a:t>Winterwerp</a:t>
            </a:r>
            <a:r>
              <a:rPr lang="en-US" sz="2400" dirty="0" smtClean="0">
                <a:solidFill>
                  <a:prstClr val="black"/>
                </a:solidFill>
              </a:rPr>
              <a:t> (equilibrium profile)</a:t>
            </a:r>
          </a:p>
          <a:p>
            <a:pPr algn="ctr"/>
            <a:r>
              <a:rPr lang="en-US" sz="2400" dirty="0" smtClean="0">
                <a:solidFill>
                  <a:prstClr val="black"/>
                </a:solidFill>
              </a:rPr>
              <a:t>Study of different aggregation/disaggregation constants</a:t>
            </a:r>
            <a:r>
              <a:rPr lang="en-US" sz="2400" dirty="0" smtClean="0">
                <a:solidFill>
                  <a:prstClr val="black"/>
                </a:solidFill>
              </a:rPr>
              <a:t> </a:t>
            </a:r>
            <a:endParaRPr lang="en-US" sz="2400" baseline="30000" dirty="0">
              <a:solidFill>
                <a:prstClr val="black"/>
              </a:solidFill>
            </a:endParaRPr>
          </a:p>
        </p:txBody>
      </p:sp>
    </p:spTree>
    <p:extLst>
      <p:ext uri="{BB962C8B-B14F-4D97-AF65-F5344CB8AC3E}">
        <p14:creationId xmlns:p14="http://schemas.microsoft.com/office/powerpoint/2010/main" val="220008235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49"/>
            <a:ext cx="8229600" cy="835665"/>
          </a:xfrm>
        </p:spPr>
        <p:txBody>
          <a:bodyPr>
            <a:normAutofit fontScale="90000"/>
          </a:bodyPr>
          <a:lstStyle/>
          <a:p>
            <a:r>
              <a:rPr lang="en-US" sz="3600" b="1" cap="small" dirty="0"/>
              <a:t>Flocs</a:t>
            </a:r>
            <a:r>
              <a:rPr lang="en-US" sz="3600" b="1" dirty="0"/>
              <a:t> in COAWST (Sherwood et al., 2018</a:t>
            </a:r>
            <a:r>
              <a:rPr lang="en-US" sz="3600" b="1" dirty="0" smtClean="0"/>
              <a:t>)</a:t>
            </a:r>
            <a:r>
              <a:rPr lang="en-US" sz="3600" b="1" dirty="0"/>
              <a:t/>
            </a:r>
            <a:br>
              <a:rPr lang="en-US" sz="3600" b="1" dirty="0"/>
            </a:br>
            <a:r>
              <a:rPr lang="en-US" sz="3600" b="1" dirty="0" smtClean="0"/>
              <a:t> Example</a:t>
            </a:r>
            <a:r>
              <a:rPr lang="en-US" sz="3600" b="1" dirty="0" smtClean="0"/>
              <a:t>: Steady </a:t>
            </a:r>
            <a:r>
              <a:rPr lang="en-US" sz="3600" b="1" dirty="0" smtClean="0"/>
              <a:t>flow</a:t>
            </a:r>
            <a:endParaRPr lang="en-US" sz="3600" b="1" dirty="0"/>
          </a:p>
        </p:txBody>
      </p:sp>
      <p:sp>
        <p:nvSpPr>
          <p:cNvPr id="17" name="Slide Number Placeholder 16"/>
          <p:cNvSpPr>
            <a:spLocks noGrp="1"/>
          </p:cNvSpPr>
          <p:nvPr>
            <p:ph type="sldNum" sz="quarter" idx="12"/>
          </p:nvPr>
        </p:nvSpPr>
        <p:spPr/>
        <p:txBody>
          <a:bodyPr/>
          <a:lstStyle/>
          <a:p>
            <a:fld id="{177BB26E-2232-F74A-BCA6-9903D9BFFBB8}" type="slidenum">
              <a:rPr lang="en-US" smtClean="0"/>
              <a:t>42</a:t>
            </a:fld>
            <a:endParaRPr lang="en-US"/>
          </a:p>
        </p:txBody>
      </p:sp>
      <p:pic>
        <p:nvPicPr>
          <p:cNvPr id="18" name="Picture 17" descr="Figure_4_Sherwood_etal_GMD.pdf"/>
          <p:cNvPicPr>
            <a:picLocks noChangeAspect="1"/>
          </p:cNvPicPr>
          <p:nvPr/>
        </p:nvPicPr>
        <p:blipFill rotWithShape="1">
          <a:blip r:embed="rId2">
            <a:extLst>
              <a:ext uri="{28A0092B-C50C-407E-A947-70E740481C1C}">
                <a14:useLocalDpi xmlns:a14="http://schemas.microsoft.com/office/drawing/2010/main" val="0"/>
              </a:ext>
            </a:extLst>
          </a:blip>
          <a:srcRect t="2646"/>
          <a:stretch/>
        </p:blipFill>
        <p:spPr>
          <a:xfrm>
            <a:off x="746388" y="926957"/>
            <a:ext cx="7614918" cy="5932843"/>
          </a:xfrm>
          <a:prstGeom prst="rect">
            <a:avLst/>
          </a:prstGeom>
        </p:spPr>
      </p:pic>
    </p:spTree>
    <p:extLst>
      <p:ext uri="{BB962C8B-B14F-4D97-AF65-F5344CB8AC3E}">
        <p14:creationId xmlns:p14="http://schemas.microsoft.com/office/powerpoint/2010/main" val="279034363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376" b="6185"/>
          <a:stretch/>
        </p:blipFill>
        <p:spPr>
          <a:xfrm>
            <a:off x="914401" y="762000"/>
            <a:ext cx="8229599" cy="5996521"/>
          </a:xfrm>
          <a:prstGeom prst="rect">
            <a:avLst/>
          </a:prstGeom>
        </p:spPr>
      </p:pic>
      <p:grpSp>
        <p:nvGrpSpPr>
          <p:cNvPr id="7" name="Group 6"/>
          <p:cNvGrpSpPr/>
          <p:nvPr/>
        </p:nvGrpSpPr>
        <p:grpSpPr>
          <a:xfrm>
            <a:off x="5638800" y="995064"/>
            <a:ext cx="808235" cy="4271665"/>
            <a:chOff x="5638800" y="762000"/>
            <a:chExt cx="808235" cy="4271665"/>
          </a:xfrm>
        </p:grpSpPr>
        <p:sp>
          <p:nvSpPr>
            <p:cNvPr id="4" name="TextBox 3"/>
            <p:cNvSpPr txBox="1"/>
            <p:nvPr/>
          </p:nvSpPr>
          <p:spPr>
            <a:xfrm>
              <a:off x="5638800" y="762000"/>
              <a:ext cx="808235" cy="461665"/>
            </a:xfrm>
            <a:prstGeom prst="rect">
              <a:avLst/>
            </a:prstGeom>
            <a:noFill/>
          </p:spPr>
          <p:txBody>
            <a:bodyPr wrap="none" rtlCol="0">
              <a:spAutoFit/>
            </a:bodyPr>
            <a:lstStyle/>
            <a:p>
              <a:r>
                <a:rPr lang="en-US" sz="2400" dirty="0" err="1">
                  <a:solidFill>
                    <a:prstClr val="black"/>
                  </a:solidFill>
                </a:rPr>
                <a:t>Flocs</a:t>
              </a:r>
              <a:endParaRPr lang="en-US" sz="2400" dirty="0">
                <a:solidFill>
                  <a:prstClr val="black"/>
                </a:solidFill>
              </a:endParaRPr>
            </a:p>
          </p:txBody>
        </p:sp>
        <p:sp>
          <p:nvSpPr>
            <p:cNvPr id="5" name="TextBox 4"/>
            <p:cNvSpPr txBox="1"/>
            <p:nvPr/>
          </p:nvSpPr>
          <p:spPr>
            <a:xfrm>
              <a:off x="5638800" y="2669232"/>
              <a:ext cx="797013" cy="461665"/>
            </a:xfrm>
            <a:prstGeom prst="rect">
              <a:avLst/>
            </a:prstGeom>
            <a:noFill/>
          </p:spPr>
          <p:txBody>
            <a:bodyPr wrap="none" rtlCol="0">
              <a:spAutoFit/>
            </a:bodyPr>
            <a:lstStyle/>
            <a:p>
              <a:r>
                <a:rPr lang="en-US" sz="2400" dirty="0">
                  <a:solidFill>
                    <a:prstClr val="black"/>
                  </a:solidFill>
                </a:rPr>
                <a:t>Sand</a:t>
              </a:r>
            </a:p>
          </p:txBody>
        </p:sp>
        <p:sp>
          <p:nvSpPr>
            <p:cNvPr id="6" name="TextBox 5"/>
            <p:cNvSpPr txBox="1"/>
            <p:nvPr/>
          </p:nvSpPr>
          <p:spPr>
            <a:xfrm>
              <a:off x="5638800" y="4572000"/>
              <a:ext cx="777777" cy="461665"/>
            </a:xfrm>
            <a:prstGeom prst="rect">
              <a:avLst/>
            </a:prstGeom>
            <a:noFill/>
          </p:spPr>
          <p:txBody>
            <a:bodyPr wrap="none" rtlCol="0">
              <a:spAutoFit/>
            </a:bodyPr>
            <a:lstStyle/>
            <a:p>
              <a:r>
                <a:rPr lang="en-US" sz="2400" dirty="0">
                  <a:solidFill>
                    <a:prstClr val="black"/>
                  </a:solidFill>
                </a:rPr>
                <a:t>Both</a:t>
              </a:r>
            </a:p>
          </p:txBody>
        </p:sp>
      </p:grpSp>
      <p:pic>
        <p:nvPicPr>
          <p:cNvPr id="10"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 name="Title 1"/>
          <p:cNvSpPr txBox="1">
            <a:spLocks/>
          </p:cNvSpPr>
          <p:nvPr/>
        </p:nvSpPr>
        <p:spPr>
          <a:xfrm>
            <a:off x="457200" y="6849"/>
            <a:ext cx="8229600" cy="9777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Example: Tidal flow + wave event</a:t>
            </a:r>
            <a:endParaRPr lang="en-US" sz="3600" b="1" dirty="0"/>
          </a:p>
        </p:txBody>
      </p:sp>
      <p:sp>
        <p:nvSpPr>
          <p:cNvPr id="2" name="Slide Number Placeholder 1"/>
          <p:cNvSpPr>
            <a:spLocks noGrp="1"/>
          </p:cNvSpPr>
          <p:nvPr>
            <p:ph type="sldNum" sz="quarter" idx="12"/>
          </p:nvPr>
        </p:nvSpPr>
        <p:spPr/>
        <p:txBody>
          <a:bodyPr/>
          <a:lstStyle/>
          <a:p>
            <a:fld id="{177BB26E-2232-F74A-BCA6-9903D9BFFBB8}" type="slidenum">
              <a:rPr lang="en-US" smtClean="0"/>
              <a:t>43</a:t>
            </a:fld>
            <a:endParaRPr lang="en-US"/>
          </a:p>
        </p:txBody>
      </p:sp>
    </p:spTree>
    <p:extLst>
      <p:ext uri="{BB962C8B-B14F-4D97-AF65-F5344CB8AC3E}">
        <p14:creationId xmlns:p14="http://schemas.microsoft.com/office/powerpoint/2010/main" val="338082918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616" b="6490"/>
          <a:stretch/>
        </p:blipFill>
        <p:spPr>
          <a:xfrm>
            <a:off x="849086" y="762000"/>
            <a:ext cx="8229599" cy="6027754"/>
          </a:xfrm>
          <a:prstGeom prst="rect">
            <a:avLst/>
          </a:prstGeom>
        </p:spPr>
      </p:pic>
      <p:grpSp>
        <p:nvGrpSpPr>
          <p:cNvPr id="5" name="Group 4"/>
          <p:cNvGrpSpPr/>
          <p:nvPr/>
        </p:nvGrpSpPr>
        <p:grpSpPr>
          <a:xfrm>
            <a:off x="5638800" y="1105550"/>
            <a:ext cx="808235" cy="4271665"/>
            <a:chOff x="5638800" y="762000"/>
            <a:chExt cx="808235" cy="4271665"/>
          </a:xfrm>
        </p:grpSpPr>
        <p:sp>
          <p:nvSpPr>
            <p:cNvPr id="6" name="TextBox 5"/>
            <p:cNvSpPr txBox="1"/>
            <p:nvPr/>
          </p:nvSpPr>
          <p:spPr>
            <a:xfrm>
              <a:off x="5638800" y="762000"/>
              <a:ext cx="808235" cy="461665"/>
            </a:xfrm>
            <a:prstGeom prst="rect">
              <a:avLst/>
            </a:prstGeom>
            <a:noFill/>
          </p:spPr>
          <p:txBody>
            <a:bodyPr wrap="none" rtlCol="0">
              <a:spAutoFit/>
            </a:bodyPr>
            <a:lstStyle/>
            <a:p>
              <a:r>
                <a:rPr lang="en-US" sz="2400" dirty="0" err="1">
                  <a:solidFill>
                    <a:prstClr val="black"/>
                  </a:solidFill>
                </a:rPr>
                <a:t>Flocs</a:t>
              </a:r>
              <a:endParaRPr lang="en-US" sz="2400" dirty="0">
                <a:solidFill>
                  <a:prstClr val="black"/>
                </a:solidFill>
              </a:endParaRPr>
            </a:p>
          </p:txBody>
        </p:sp>
        <p:sp>
          <p:nvSpPr>
            <p:cNvPr id="7" name="TextBox 6"/>
            <p:cNvSpPr txBox="1"/>
            <p:nvPr/>
          </p:nvSpPr>
          <p:spPr>
            <a:xfrm>
              <a:off x="5638800" y="2669232"/>
              <a:ext cx="797013" cy="461665"/>
            </a:xfrm>
            <a:prstGeom prst="rect">
              <a:avLst/>
            </a:prstGeom>
            <a:noFill/>
          </p:spPr>
          <p:txBody>
            <a:bodyPr wrap="none" rtlCol="0">
              <a:spAutoFit/>
            </a:bodyPr>
            <a:lstStyle/>
            <a:p>
              <a:r>
                <a:rPr lang="en-US" sz="2400" dirty="0">
                  <a:solidFill>
                    <a:prstClr val="black"/>
                  </a:solidFill>
                </a:rPr>
                <a:t>Sand</a:t>
              </a:r>
            </a:p>
          </p:txBody>
        </p:sp>
        <p:sp>
          <p:nvSpPr>
            <p:cNvPr id="8" name="TextBox 7"/>
            <p:cNvSpPr txBox="1"/>
            <p:nvPr/>
          </p:nvSpPr>
          <p:spPr>
            <a:xfrm>
              <a:off x="5638800" y="4572000"/>
              <a:ext cx="777777" cy="461665"/>
            </a:xfrm>
            <a:prstGeom prst="rect">
              <a:avLst/>
            </a:prstGeom>
            <a:noFill/>
          </p:spPr>
          <p:txBody>
            <a:bodyPr wrap="none" rtlCol="0">
              <a:spAutoFit/>
            </a:bodyPr>
            <a:lstStyle/>
            <a:p>
              <a:r>
                <a:rPr lang="en-US" sz="2400" dirty="0">
                  <a:solidFill>
                    <a:prstClr val="black"/>
                  </a:solidFill>
                </a:rPr>
                <a:t>Both</a:t>
              </a:r>
            </a:p>
          </p:txBody>
        </p:sp>
      </p:grpSp>
      <p:pic>
        <p:nvPicPr>
          <p:cNvPr id="1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Title 1"/>
          <p:cNvSpPr>
            <a:spLocks noGrp="1"/>
          </p:cNvSpPr>
          <p:nvPr>
            <p:ph type="title"/>
          </p:nvPr>
        </p:nvSpPr>
        <p:spPr>
          <a:xfrm>
            <a:off x="457200" y="6849"/>
            <a:ext cx="8229600" cy="977704"/>
          </a:xfrm>
        </p:spPr>
        <p:txBody>
          <a:bodyPr>
            <a:normAutofit/>
          </a:bodyPr>
          <a:lstStyle/>
          <a:p>
            <a:r>
              <a:rPr lang="en-US" sz="3600" b="1" dirty="0" smtClean="0"/>
              <a:t>Example: Tidal flow + wave event</a:t>
            </a:r>
            <a:endParaRPr lang="en-US" sz="3600" b="1" dirty="0"/>
          </a:p>
        </p:txBody>
      </p:sp>
      <p:sp>
        <p:nvSpPr>
          <p:cNvPr id="2" name="Slide Number Placeholder 1"/>
          <p:cNvSpPr>
            <a:spLocks noGrp="1"/>
          </p:cNvSpPr>
          <p:nvPr>
            <p:ph type="sldNum" sz="quarter" idx="12"/>
          </p:nvPr>
        </p:nvSpPr>
        <p:spPr/>
        <p:txBody>
          <a:bodyPr/>
          <a:lstStyle/>
          <a:p>
            <a:fld id="{177BB26E-2232-F74A-BCA6-9903D9BFFBB8}" type="slidenum">
              <a:rPr lang="en-US" smtClean="0"/>
              <a:t>44</a:t>
            </a:fld>
            <a:endParaRPr lang="en-US"/>
          </a:p>
        </p:txBody>
      </p:sp>
    </p:spTree>
    <p:extLst>
      <p:ext uri="{BB962C8B-B14F-4D97-AF65-F5344CB8AC3E}">
        <p14:creationId xmlns:p14="http://schemas.microsoft.com/office/powerpoint/2010/main" val="294970487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55601" y="0"/>
            <a:ext cx="8232026" cy="789055"/>
          </a:xfrm>
        </p:spPr>
        <p:txBody>
          <a:bodyPr>
            <a:noAutofit/>
          </a:bodyPr>
          <a:lstStyle/>
          <a:p>
            <a:r>
              <a:rPr lang="en-US" sz="3600" b="1" dirty="0" smtClean="0"/>
              <a:t>Estuarine Turbidity </a:t>
            </a:r>
            <a:r>
              <a:rPr lang="en-US" sz="3600" b="1" dirty="0" smtClean="0"/>
              <a:t>Maximum with FLOCS</a:t>
            </a:r>
            <a:endParaRPr lang="en-US" sz="3600" b="1" dirty="0"/>
          </a:p>
        </p:txBody>
      </p:sp>
      <p:sp>
        <p:nvSpPr>
          <p:cNvPr id="17" name="Content Placeholder 2"/>
          <p:cNvSpPr txBox="1">
            <a:spLocks/>
          </p:cNvSpPr>
          <p:nvPr/>
        </p:nvSpPr>
        <p:spPr>
          <a:xfrm>
            <a:off x="6997700" y="1508979"/>
            <a:ext cx="2006600" cy="48473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t>Suspended sediment concentration</a:t>
            </a:r>
          </a:p>
          <a:p>
            <a:pPr marL="0" indent="0">
              <a:buFont typeface="Arial" pitchFamily="34" charset="0"/>
              <a:buNone/>
            </a:pPr>
            <a:endParaRPr lang="en-US" sz="2400" dirty="0" smtClean="0"/>
          </a:p>
          <a:p>
            <a:pPr marL="0" indent="0">
              <a:buFont typeface="Arial" pitchFamily="34" charset="0"/>
              <a:buNone/>
            </a:pPr>
            <a:endParaRPr lang="en-US" sz="2400" dirty="0"/>
          </a:p>
          <a:p>
            <a:pPr marL="0" indent="0">
              <a:buFont typeface="Arial" pitchFamily="34" charset="0"/>
              <a:buNone/>
            </a:pPr>
            <a:endParaRPr lang="en-US" sz="2400" dirty="0" smtClean="0"/>
          </a:p>
          <a:p>
            <a:pPr marL="0" indent="0">
              <a:buFont typeface="Arial" pitchFamily="34" charset="0"/>
              <a:buNone/>
            </a:pPr>
            <a:endParaRPr lang="en-US" sz="2400" dirty="0"/>
          </a:p>
          <a:p>
            <a:pPr marL="0" indent="0">
              <a:buFont typeface="Arial" pitchFamily="34" charset="0"/>
              <a:buNone/>
            </a:pPr>
            <a:r>
              <a:rPr lang="en-US" sz="2400" dirty="0" smtClean="0"/>
              <a:t>Bed elevation</a:t>
            </a:r>
            <a:endParaRPr lang="en-US" sz="2400" dirty="0" smtClean="0"/>
          </a:p>
          <a:p>
            <a:pPr marL="0" indent="0">
              <a:buFont typeface="Arial" pitchFamily="34" charset="0"/>
              <a:buNone/>
            </a:pPr>
            <a:endParaRPr lang="en-US" sz="2400" dirty="0" smtClean="0"/>
          </a:p>
          <a:p>
            <a:pPr marL="0" indent="0">
              <a:buFont typeface="Arial" pitchFamily="34" charset="0"/>
              <a:buNone/>
            </a:pPr>
            <a:endParaRPr lang="en-US" sz="2400" dirty="0" smtClean="0"/>
          </a:p>
          <a:p>
            <a:pPr marL="0" indent="0">
              <a:buFont typeface="Arial" pitchFamily="34" charset="0"/>
              <a:buNone/>
            </a:pPr>
            <a:r>
              <a:rPr lang="en-US" sz="2400" dirty="0" smtClean="0"/>
              <a:t>Diameter</a:t>
            </a:r>
            <a:endParaRPr lang="en-US" sz="2400" dirty="0" smtClean="0"/>
          </a:p>
        </p:txBody>
      </p:sp>
      <p:pic>
        <p:nvPicPr>
          <p:cNvPr id="8"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45</a:t>
            </a:fld>
            <a:endParaRPr lang="en-US"/>
          </a:p>
        </p:txBody>
      </p:sp>
      <p:pic>
        <p:nvPicPr>
          <p:cNvPr id="4" name="Picture 3" descr="Figure8_Sherwoodetal_GMD.pdf"/>
          <p:cNvPicPr>
            <a:picLocks noChangeAspect="1"/>
          </p:cNvPicPr>
          <p:nvPr/>
        </p:nvPicPr>
        <p:blipFill rotWithShape="1">
          <a:blip r:embed="rId3">
            <a:extLst>
              <a:ext uri="{28A0092B-C50C-407E-A947-70E740481C1C}">
                <a14:useLocalDpi xmlns:a14="http://schemas.microsoft.com/office/drawing/2010/main" val="0"/>
              </a:ext>
            </a:extLst>
          </a:blip>
          <a:srcRect t="1934" b="1437"/>
          <a:stretch/>
        </p:blipFill>
        <p:spPr>
          <a:xfrm>
            <a:off x="1801826" y="679041"/>
            <a:ext cx="4874015" cy="6178959"/>
          </a:xfrm>
          <a:prstGeom prst="rect">
            <a:avLst/>
          </a:prstGeom>
        </p:spPr>
      </p:pic>
      <p:sp>
        <p:nvSpPr>
          <p:cNvPr id="5" name="Rectangle 4"/>
          <p:cNvSpPr/>
          <p:nvPr/>
        </p:nvSpPr>
        <p:spPr>
          <a:xfrm>
            <a:off x="355600" y="1644170"/>
            <a:ext cx="1656143" cy="1938992"/>
          </a:xfrm>
          <a:prstGeom prst="rect">
            <a:avLst/>
          </a:prstGeom>
        </p:spPr>
        <p:txBody>
          <a:bodyPr wrap="square">
            <a:spAutoFit/>
          </a:bodyPr>
          <a:lstStyle/>
          <a:p>
            <a:pPr algn="ctr"/>
            <a:r>
              <a:rPr lang="en-US" sz="2400" b="1" dirty="0" smtClean="0"/>
              <a:t>No flocs</a:t>
            </a:r>
          </a:p>
          <a:p>
            <a:pPr algn="ctr"/>
            <a:endParaRPr lang="en-US" sz="2400" b="1" dirty="0"/>
          </a:p>
          <a:p>
            <a:pPr algn="ctr"/>
            <a:r>
              <a:rPr lang="en-US" sz="2400" b="1" dirty="0" err="1" smtClean="0"/>
              <a:t>vs</a:t>
            </a:r>
            <a:endParaRPr lang="en-US" sz="2400" b="1" dirty="0"/>
          </a:p>
          <a:p>
            <a:pPr algn="ctr"/>
            <a:endParaRPr lang="en-US" sz="2400" b="1" dirty="0" smtClean="0"/>
          </a:p>
          <a:p>
            <a:pPr algn="ctr"/>
            <a:r>
              <a:rPr lang="en-US" sz="2400" b="1" dirty="0" smtClean="0"/>
              <a:t>Flocs</a:t>
            </a:r>
            <a:endParaRPr lang="en-US" sz="2400" b="1" dirty="0"/>
          </a:p>
        </p:txBody>
      </p:sp>
    </p:spTree>
    <p:extLst>
      <p:ext uri="{BB962C8B-B14F-4D97-AF65-F5344CB8AC3E}">
        <p14:creationId xmlns:p14="http://schemas.microsoft.com/office/powerpoint/2010/main" val="340036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162618" y="4113"/>
            <a:ext cx="6818764" cy="1143000"/>
          </a:xfrm>
        </p:spPr>
        <p:txBody>
          <a:bodyPr>
            <a:noAutofit/>
          </a:bodyPr>
          <a:lstStyle/>
          <a:p>
            <a:r>
              <a:rPr lang="en-US" sz="3200" b="1" dirty="0" smtClean="0"/>
              <a:t>What is different about sediment in COAWST?</a:t>
            </a:r>
            <a:r>
              <a:rPr lang="en-US" sz="3200" b="1" dirty="0"/>
              <a:t> </a:t>
            </a:r>
            <a:r>
              <a:rPr lang="en-US" sz="3200" b="1" dirty="0" smtClean="0"/>
              <a:t>(external differences)</a:t>
            </a:r>
          </a:p>
        </p:txBody>
      </p:sp>
      <p:sp>
        <p:nvSpPr>
          <p:cNvPr id="70659" name="Rectangle 3"/>
          <p:cNvSpPr>
            <a:spLocks noGrp="1" noChangeArrowheads="1"/>
          </p:cNvSpPr>
          <p:nvPr>
            <p:ph idx="1"/>
          </p:nvPr>
        </p:nvSpPr>
        <p:spPr>
          <a:xfrm>
            <a:off x="457200" y="1600200"/>
            <a:ext cx="8229600" cy="4525963"/>
          </a:xfrm>
        </p:spPr>
        <p:txBody>
          <a:bodyPr/>
          <a:lstStyle/>
          <a:p>
            <a:pPr>
              <a:lnSpc>
                <a:spcPct val="80000"/>
              </a:lnSpc>
            </a:pPr>
            <a:r>
              <a:rPr lang="en-US" sz="2800" dirty="0" smtClean="0"/>
              <a:t>Minimal</a:t>
            </a:r>
          </a:p>
          <a:p>
            <a:pPr lvl="1">
              <a:lnSpc>
                <a:spcPct val="80000"/>
              </a:lnSpc>
            </a:pPr>
            <a:r>
              <a:rPr lang="en-US" sz="2400" dirty="0" smtClean="0"/>
              <a:t>Switches in </a:t>
            </a:r>
            <a:r>
              <a:rPr lang="en-US" sz="2400" b="1" dirty="0" smtClean="0">
                <a:latin typeface="Courier New" pitchFamily="49" charset="0"/>
              </a:rPr>
              <a:t>.h</a:t>
            </a:r>
            <a:r>
              <a:rPr lang="en-US" sz="2400" dirty="0" smtClean="0"/>
              <a:t> file</a:t>
            </a:r>
          </a:p>
          <a:p>
            <a:pPr lvl="1">
              <a:lnSpc>
                <a:spcPct val="80000"/>
              </a:lnSpc>
            </a:pPr>
            <a:r>
              <a:rPr lang="en-US" sz="2400" dirty="0" smtClean="0"/>
              <a:t>Changes in </a:t>
            </a:r>
            <a:r>
              <a:rPr lang="en-US" sz="2400" b="1" dirty="0" smtClean="0">
                <a:latin typeface="Courier New" pitchFamily="49" charset="0"/>
              </a:rPr>
              <a:t>.in</a:t>
            </a:r>
            <a:r>
              <a:rPr lang="en-US" sz="2400" dirty="0" smtClean="0"/>
              <a:t> file</a:t>
            </a:r>
          </a:p>
          <a:p>
            <a:pPr lvl="1">
              <a:lnSpc>
                <a:spcPct val="80000"/>
              </a:lnSpc>
            </a:pPr>
            <a:r>
              <a:rPr lang="en-US" sz="2400" dirty="0" smtClean="0"/>
              <a:t>Need </a:t>
            </a:r>
            <a:r>
              <a:rPr lang="en-US" sz="2400" b="1" dirty="0" smtClean="0">
                <a:latin typeface="Courier New" pitchFamily="49" charset="0"/>
              </a:rPr>
              <a:t>sediment.in</a:t>
            </a:r>
            <a:r>
              <a:rPr lang="en-US" sz="2400" dirty="0" smtClean="0"/>
              <a:t> file</a:t>
            </a:r>
          </a:p>
          <a:p>
            <a:pPr lvl="1">
              <a:lnSpc>
                <a:spcPct val="80000"/>
              </a:lnSpc>
            </a:pPr>
            <a:r>
              <a:rPr lang="en-US" sz="2400" dirty="0" smtClean="0"/>
              <a:t>Need to modify (a copy of) </a:t>
            </a:r>
            <a:r>
              <a:rPr lang="en-US" sz="2400" b="1" dirty="0" err="1" smtClean="0">
                <a:latin typeface="Courier New" pitchFamily="49" charset="0"/>
                <a:cs typeface="Courier New" pitchFamily="49" charset="0"/>
              </a:rPr>
              <a:t>ana_sediment.F</a:t>
            </a:r>
            <a:endParaRPr lang="en-US" sz="2400" b="1" dirty="0" smtClean="0">
              <a:latin typeface="Courier New" pitchFamily="49" charset="0"/>
              <a:cs typeface="Courier New" pitchFamily="49" charset="0"/>
            </a:endParaRPr>
          </a:p>
          <a:p>
            <a:pPr lvl="1">
              <a:lnSpc>
                <a:spcPct val="80000"/>
              </a:lnSpc>
            </a:pPr>
            <a:r>
              <a:rPr lang="en-US" sz="2400" dirty="0" smtClean="0"/>
              <a:t>…or provide more info in </a:t>
            </a:r>
            <a:r>
              <a:rPr lang="en-US" sz="2400" b="1" dirty="0" smtClean="0">
                <a:latin typeface="Courier New" pitchFamily="49" charset="0"/>
                <a:cs typeface="Courier New" pitchFamily="49" charset="0"/>
              </a:rPr>
              <a:t>init.nc</a:t>
            </a:r>
            <a:r>
              <a:rPr lang="en-US" sz="2400" dirty="0" smtClean="0"/>
              <a:t> file</a:t>
            </a:r>
          </a:p>
          <a:p>
            <a:pPr lvl="1">
              <a:lnSpc>
                <a:spcPct val="80000"/>
              </a:lnSpc>
            </a:pPr>
            <a:r>
              <a:rPr lang="en-US" sz="2400" dirty="0" smtClean="0"/>
              <a:t>New output in </a:t>
            </a:r>
            <a:r>
              <a:rPr lang="en-US" sz="2400" b="1" dirty="0" smtClean="0">
                <a:latin typeface="Courier New" pitchFamily="49" charset="0"/>
              </a:rPr>
              <a:t>his.nc</a:t>
            </a:r>
            <a:r>
              <a:rPr lang="en-US" sz="2400" dirty="0" smtClean="0"/>
              <a:t> file</a:t>
            </a:r>
          </a:p>
          <a:p>
            <a:pPr>
              <a:lnSpc>
                <a:spcPct val="80000"/>
              </a:lnSpc>
            </a:pPr>
            <a:r>
              <a:rPr lang="en-US" sz="2800" dirty="0" smtClean="0"/>
              <a:t>Many applications also need</a:t>
            </a:r>
          </a:p>
          <a:p>
            <a:pPr lvl="1">
              <a:lnSpc>
                <a:spcPct val="80000"/>
              </a:lnSpc>
            </a:pPr>
            <a:r>
              <a:rPr lang="en-US" sz="2400" dirty="0" smtClean="0"/>
              <a:t>More info in </a:t>
            </a:r>
            <a:r>
              <a:rPr lang="en-US" sz="2400" b="1" dirty="0" smtClean="0">
                <a:latin typeface="Courier New" pitchFamily="49" charset="0"/>
              </a:rPr>
              <a:t>init.nc</a:t>
            </a:r>
            <a:r>
              <a:rPr lang="en-US" sz="2400" dirty="0" smtClean="0"/>
              <a:t> file (initial bed)</a:t>
            </a:r>
          </a:p>
          <a:p>
            <a:pPr lvl="1">
              <a:lnSpc>
                <a:spcPct val="80000"/>
              </a:lnSpc>
            </a:pPr>
            <a:r>
              <a:rPr lang="en-US" sz="2400" dirty="0" smtClean="0"/>
              <a:t>Wave input</a:t>
            </a:r>
          </a:p>
          <a:p>
            <a:pPr lvl="1">
              <a:lnSpc>
                <a:spcPct val="80000"/>
              </a:lnSpc>
            </a:pPr>
            <a:r>
              <a:rPr lang="en-US" sz="2400" dirty="0" smtClean="0"/>
              <a:t>River sediment input</a:t>
            </a:r>
          </a:p>
          <a:p>
            <a:pPr lvl="1">
              <a:lnSpc>
                <a:spcPct val="80000"/>
              </a:lnSpc>
            </a:pPr>
            <a:r>
              <a:rPr lang="en-US" sz="2400" dirty="0" smtClean="0"/>
              <a:t>Boundary conditions</a:t>
            </a:r>
          </a:p>
          <a:p>
            <a:pPr>
              <a:lnSpc>
                <a:spcPct val="80000"/>
              </a:lnSpc>
            </a:pPr>
            <a:endParaRPr lang="en-US" sz="2800" dirty="0" smtClean="0"/>
          </a:p>
        </p:txBody>
      </p:sp>
      <p:pic>
        <p:nvPicPr>
          <p:cNvPr id="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46</a:t>
            </a:fld>
            <a:endParaRPr lang="en-US"/>
          </a:p>
        </p:txBody>
      </p:sp>
    </p:spTree>
    <p:extLst>
      <p:ext uri="{BB962C8B-B14F-4D97-AF65-F5344CB8AC3E}">
        <p14:creationId xmlns:p14="http://schemas.microsoft.com/office/powerpoint/2010/main" val="4117277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1323975" y="0"/>
            <a:ext cx="6496050" cy="1143000"/>
          </a:xfrm>
        </p:spPr>
        <p:txBody>
          <a:bodyPr>
            <a:normAutofit/>
          </a:bodyPr>
          <a:lstStyle/>
          <a:p>
            <a:r>
              <a:rPr lang="en-US" sz="3600" b="1" dirty="0" smtClean="0"/>
              <a:t>Where in COAWST code?</a:t>
            </a:r>
          </a:p>
        </p:txBody>
      </p:sp>
      <p:sp>
        <p:nvSpPr>
          <p:cNvPr id="154627" name="Rectangle 3"/>
          <p:cNvSpPr>
            <a:spLocks noGrp="1" noChangeArrowheads="1"/>
          </p:cNvSpPr>
          <p:nvPr>
            <p:ph idx="1"/>
          </p:nvPr>
        </p:nvSpPr>
        <p:spPr/>
        <p:txBody>
          <a:bodyPr>
            <a:normAutofit fontScale="77500" lnSpcReduction="20000"/>
          </a:bodyPr>
          <a:lstStyle/>
          <a:p>
            <a:r>
              <a:rPr lang="en-US" sz="2800" dirty="0" smtClean="0"/>
              <a:t>User files</a:t>
            </a:r>
          </a:p>
          <a:p>
            <a:pPr marL="990600" lvl="1" indent="-533400">
              <a:buFontTx/>
              <a:buNone/>
            </a:pPr>
            <a:r>
              <a:rPr lang="en-US" sz="2400" dirty="0" smtClean="0"/>
              <a:t>Application </a:t>
            </a:r>
            <a:r>
              <a:rPr lang="en-US" sz="2400" dirty="0" smtClean="0">
                <a:latin typeface="Courier New" pitchFamily="49" charset="0"/>
                <a:cs typeface="Courier New" pitchFamily="49" charset="0"/>
              </a:rPr>
              <a:t>.h</a:t>
            </a:r>
            <a:r>
              <a:rPr lang="en-US" sz="2400" dirty="0" smtClean="0"/>
              <a:t> file</a:t>
            </a:r>
          </a:p>
          <a:p>
            <a:pPr marL="990600" lvl="1" indent="-533400">
              <a:buFontTx/>
              <a:buNone/>
            </a:pPr>
            <a:r>
              <a:rPr lang="en-US" sz="2400" dirty="0" err="1" smtClean="0">
                <a:latin typeface="Courier New" pitchFamily="49" charset="0"/>
                <a:cs typeface="Courier New" pitchFamily="49" charset="0"/>
              </a:rPr>
              <a:t>ana</a:t>
            </a:r>
            <a:r>
              <a:rPr lang="en-US" sz="2400" dirty="0" smtClean="0">
                <a:latin typeface="Courier New" pitchFamily="49" charset="0"/>
                <a:cs typeface="Courier New" pitchFamily="49" charset="0"/>
              </a:rPr>
              <a:t>_ .F </a:t>
            </a:r>
            <a:r>
              <a:rPr lang="en-US" sz="2400" dirty="0" smtClean="0"/>
              <a:t>files</a:t>
            </a:r>
          </a:p>
          <a:p>
            <a:pPr marL="990600" lvl="1" indent="-533400">
              <a:buFontTx/>
              <a:buNone/>
            </a:pPr>
            <a:r>
              <a:rPr lang="en-US" sz="2400" dirty="0" smtClean="0">
                <a:latin typeface="Courier New" pitchFamily="49" charset="0"/>
                <a:cs typeface="Courier New" pitchFamily="49" charset="0"/>
              </a:rPr>
              <a:t>varinfo.dat</a:t>
            </a:r>
          </a:p>
          <a:p>
            <a:pPr marL="990600" lvl="1" indent="-533400">
              <a:buFontTx/>
              <a:buNone/>
            </a:pPr>
            <a:r>
              <a:rPr lang="en-US" sz="2400" dirty="0" smtClean="0">
                <a:latin typeface="Courier New" pitchFamily="49" charset="0"/>
                <a:cs typeface="Courier New" pitchFamily="49" charset="0"/>
              </a:rPr>
              <a:t>.in </a:t>
            </a:r>
            <a:r>
              <a:rPr lang="en-US" sz="2400" dirty="0" smtClean="0"/>
              <a:t>file</a:t>
            </a:r>
          </a:p>
          <a:p>
            <a:pPr marL="990600" lvl="1" indent="-533400">
              <a:buFontTx/>
              <a:buNone/>
            </a:pPr>
            <a:r>
              <a:rPr lang="en-US" sz="2400" dirty="0" err="1" smtClean="0"/>
              <a:t>Init</a:t>
            </a:r>
            <a:r>
              <a:rPr lang="en-US" sz="2400" dirty="0" smtClean="0"/>
              <a:t> and forcing .</a:t>
            </a:r>
            <a:r>
              <a:rPr lang="en-US" sz="2400" dirty="0" err="1" smtClean="0"/>
              <a:t>nc</a:t>
            </a:r>
            <a:r>
              <a:rPr lang="en-US" sz="2400" dirty="0" smtClean="0"/>
              <a:t> files</a:t>
            </a:r>
          </a:p>
          <a:p>
            <a:r>
              <a:rPr lang="en-US" sz="2800" dirty="0" smtClean="0"/>
              <a:t>/ROMS/Nonlinear</a:t>
            </a:r>
            <a:br>
              <a:rPr lang="en-US" sz="2800" dirty="0" smtClean="0"/>
            </a:br>
            <a:r>
              <a:rPr lang="en-US" sz="2800" dirty="0" smtClean="0"/>
              <a:t>	</a:t>
            </a:r>
            <a:r>
              <a:rPr lang="en-US" sz="2600" dirty="0" err="1" smtClean="0">
                <a:latin typeface="Courier New" pitchFamily="49" charset="0"/>
                <a:cs typeface="Courier New" pitchFamily="49" charset="0"/>
              </a:rPr>
              <a:t>bbl.F</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ssw_bbl.h</a:t>
            </a:r>
            <a:endParaRPr lang="en-US" sz="2600" dirty="0" smtClean="0">
              <a:latin typeface="Courier New" pitchFamily="49" charset="0"/>
              <a:cs typeface="Courier New" pitchFamily="49" charset="0"/>
            </a:endParaRPr>
          </a:p>
          <a:p>
            <a:r>
              <a:rPr lang="en-US" sz="2800" dirty="0" smtClean="0"/>
              <a:t>/ROMS/Nonlinear/Sediment</a:t>
            </a:r>
          </a:p>
          <a:p>
            <a:pPr marL="609600" indent="-609600">
              <a:buNone/>
            </a:pPr>
            <a:r>
              <a:rPr lang="en-US" sz="2800" dirty="0" smtClean="0"/>
              <a:t>	</a:t>
            </a:r>
            <a:r>
              <a:rPr lang="en-US" sz="2600" dirty="0" err="1" smtClean="0">
                <a:solidFill>
                  <a:schemeClr val="accent6">
                    <a:lumMod val="50000"/>
                  </a:schemeClr>
                </a:solidFill>
                <a:latin typeface="Courier New" pitchFamily="49" charset="0"/>
                <a:cs typeface="Courier New" pitchFamily="49" charset="0"/>
              </a:rPr>
              <a:t>sed_bed_cohesive.F</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sed_bedload.F</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sed_fluxes.F</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sed_surface.F</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sediment.F</a:t>
            </a:r>
            <a:r>
              <a:rPr lang="en-US" sz="2600" dirty="0">
                <a:latin typeface="Courier New" pitchFamily="49" charset="0"/>
                <a:cs typeface="Courier New" pitchFamily="49" charset="0"/>
              </a:rPr>
              <a:t>,</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sediment_inp.h</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sediment_var.h</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sed_bed.F</a:t>
            </a:r>
            <a:r>
              <a:rPr lang="en-US" sz="2600" dirty="0" smtClean="0">
                <a:latin typeface="Courier New" pitchFamily="49" charset="0"/>
                <a:cs typeface="Courier New" pitchFamily="49" charset="0"/>
              </a:rPr>
              <a:t>  </a:t>
            </a:r>
            <a:r>
              <a:rPr lang="en-US" sz="2600" dirty="0">
                <a:latin typeface="Courier New" pitchFamily="49" charset="0"/>
                <a:cs typeface="Courier New" pitchFamily="49" charset="0"/>
              </a:rPr>
              <a:t>s</a:t>
            </a:r>
            <a:r>
              <a:rPr lang="en-US" sz="2600" dirty="0">
                <a:solidFill>
                  <a:schemeClr val="accent6">
                    <a:lumMod val="50000"/>
                  </a:schemeClr>
                </a:solidFill>
                <a:latin typeface="Courier New" pitchFamily="49" charset="0"/>
                <a:cs typeface="Courier New" pitchFamily="49" charset="0"/>
              </a:rPr>
              <a:t>ed_bed2.</a:t>
            </a:r>
            <a:r>
              <a:rPr lang="en-US" sz="2600" dirty="0" smtClean="0">
                <a:solidFill>
                  <a:schemeClr val="accent6">
                    <a:lumMod val="50000"/>
                  </a:schemeClr>
                </a:solidFill>
                <a:latin typeface="Courier New" pitchFamily="49" charset="0"/>
                <a:cs typeface="Courier New" pitchFamily="49" charset="0"/>
              </a:rPr>
              <a:t>F</a:t>
            </a:r>
            <a:r>
              <a:rPr lang="en-US" sz="2600" dirty="0" smtClean="0">
                <a:latin typeface="Courier New" pitchFamily="49" charset="0"/>
                <a:cs typeface="Courier New" pitchFamily="49" charset="0"/>
              </a:rPr>
              <a:t>, </a:t>
            </a:r>
            <a:r>
              <a:rPr lang="en-US" sz="2600" dirty="0" err="1" smtClean="0">
                <a:solidFill>
                  <a:schemeClr val="accent6">
                    <a:lumMod val="50000"/>
                  </a:schemeClr>
                </a:solidFill>
                <a:latin typeface="Courier New" pitchFamily="49" charset="0"/>
                <a:cs typeface="Courier New" pitchFamily="49" charset="0"/>
              </a:rPr>
              <a:t>sed_biodiff.F</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sed_settling.F</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sedbed_mod.h</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sediment_def.h</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sediment_mod.h</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sediment_wrt.h</a:t>
            </a:r>
            <a:r>
              <a:rPr lang="en-US" sz="2600" dirty="0" smtClean="0">
                <a:latin typeface="Courier New" pitchFamily="49" charset="0"/>
                <a:cs typeface="Courier New" pitchFamily="49" charset="0"/>
              </a:rPr>
              <a:t>, </a:t>
            </a:r>
            <a:r>
              <a:rPr lang="en-US" sz="2600" dirty="0" err="1" smtClean="0">
                <a:latin typeface="Courier New" pitchFamily="49" charset="0"/>
                <a:cs typeface="Courier New" pitchFamily="49" charset="0"/>
              </a:rPr>
              <a:t>sed_flocs.F</a:t>
            </a:r>
            <a:r>
              <a:rPr lang="en-US" sz="2600" dirty="0">
                <a:latin typeface="Courier New" pitchFamily="49" charset="0"/>
                <a:cs typeface="Courier New" pitchFamily="49" charset="0"/>
              </a:rPr>
              <a:t>, </a:t>
            </a:r>
            <a:r>
              <a:rPr lang="en-US" sz="2600" dirty="0" err="1">
                <a:latin typeface="Courier New" pitchFamily="49" charset="0"/>
                <a:cs typeface="Courier New" pitchFamily="49" charset="0"/>
              </a:rPr>
              <a:t>sedflocs_mod.h</a:t>
            </a:r>
            <a:endParaRPr lang="en-US" sz="2600" dirty="0" smtClean="0">
              <a:latin typeface="Courier New" pitchFamily="49" charset="0"/>
              <a:cs typeface="Courier New" pitchFamily="49" charset="0"/>
            </a:endParaRPr>
          </a:p>
        </p:txBody>
      </p:sp>
      <p:pic>
        <p:nvPicPr>
          <p:cNvPr id="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47</a:t>
            </a:fld>
            <a:endParaRPr lang="en-US"/>
          </a:p>
        </p:txBody>
      </p:sp>
    </p:spTree>
    <p:extLst>
      <p:ext uri="{BB962C8B-B14F-4D97-AF65-F5344CB8AC3E}">
        <p14:creationId xmlns:p14="http://schemas.microsoft.com/office/powerpoint/2010/main" val="260363466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562" y="14372"/>
            <a:ext cx="6708875" cy="1143000"/>
          </a:xfrm>
        </p:spPr>
        <p:txBody>
          <a:bodyPr>
            <a:normAutofit/>
          </a:bodyPr>
          <a:lstStyle/>
          <a:p>
            <a:r>
              <a:rPr lang="en-US" sz="3600" b="1" dirty="0" smtClean="0"/>
              <a:t>Bottom Boundary Layer</a:t>
            </a:r>
            <a:endParaRPr lang="en-US" sz="3600" b="1" dirty="0"/>
          </a:p>
        </p:txBody>
      </p:sp>
      <p:sp>
        <p:nvSpPr>
          <p:cNvPr id="3" name="Content Placeholder 2"/>
          <p:cNvSpPr>
            <a:spLocks noGrp="1"/>
          </p:cNvSpPr>
          <p:nvPr>
            <p:ph idx="1"/>
          </p:nvPr>
        </p:nvSpPr>
        <p:spPr/>
        <p:txBody>
          <a:bodyPr>
            <a:normAutofit fontScale="40000" lnSpcReduction="20000"/>
          </a:bodyPr>
          <a:lstStyle/>
          <a:p>
            <a:pPr marL="0" indent="0">
              <a:buNone/>
            </a:pPr>
            <a:r>
              <a:rPr lang="en-US" dirty="0" smtClean="0">
                <a:latin typeface="Courier New" pitchFamily="49" charset="0"/>
                <a:cs typeface="Courier New" pitchFamily="49" charset="0"/>
              </a:rPr>
              <a:t>Converts near-bottom velocities to stresses</a:t>
            </a:r>
          </a:p>
          <a:p>
            <a:pPr marL="0" indent="0">
              <a:buNone/>
            </a:pPr>
            <a:endParaRPr lang="en-US" dirty="0" smtClean="0">
              <a:latin typeface="Courier New" pitchFamily="49" charset="0"/>
              <a:cs typeface="Courier New" pitchFamily="49" charset="0"/>
            </a:endParaRPr>
          </a:p>
          <a:p>
            <a:pPr marL="0" indent="0">
              <a:buNone/>
            </a:pPr>
            <a:r>
              <a:rPr lang="en-US" dirty="0" smtClean="0">
                <a:latin typeface="Courier New" pitchFamily="49" charset="0"/>
                <a:cs typeface="Courier New" pitchFamily="49" charset="0"/>
              </a:rPr>
              <a:t>Currents only, constant roughness [</a:t>
            </a:r>
            <a:r>
              <a:rPr lang="en-US" dirty="0" err="1" smtClean="0">
                <a:latin typeface="Courier New" pitchFamily="49" charset="0"/>
                <a:cs typeface="Courier New" pitchFamily="49" charset="0"/>
              </a:rPr>
              <a:t>bustr</a:t>
            </a:r>
            <a:r>
              <a:rPr lang="en-US" dirty="0" smtClean="0">
                <a:latin typeface="Courier New" pitchFamily="49" charset="0"/>
                <a:cs typeface="Courier New" pitchFamily="49" charset="0"/>
              </a:rPr>
              <a:t>, </a:t>
            </a:r>
            <a:r>
              <a:rPr lang="en-US" dirty="0" err="1" smtClean="0">
                <a:latin typeface="Courier New" pitchFamily="49" charset="0"/>
                <a:cs typeface="Courier New" pitchFamily="49" charset="0"/>
              </a:rPr>
              <a:t>bvstr</a:t>
            </a:r>
            <a:r>
              <a:rPr lang="en-US" dirty="0" smtClean="0">
                <a:latin typeface="Courier New" pitchFamily="49" charset="0"/>
                <a:cs typeface="Courier New" pitchFamily="49" charset="0"/>
              </a:rPr>
              <a:t>]</a:t>
            </a:r>
            <a:endParaRPr lang="en-US" dirty="0">
              <a:latin typeface="Courier New" pitchFamily="49" charset="0"/>
              <a:cs typeface="Courier New" pitchFamily="49" charset="0"/>
            </a:endParaRPr>
          </a:p>
          <a:p>
            <a:pPr marL="0" indent="0">
              <a:buNone/>
            </a:pPr>
            <a:r>
              <a:rPr lang="en-US" dirty="0" smtClean="0">
                <a:latin typeface="Courier New" pitchFamily="49" charset="0"/>
                <a:cs typeface="Courier New" pitchFamily="49" charset="0"/>
              </a:rPr>
              <a:t>** </a:t>
            </a:r>
            <a:r>
              <a:rPr lang="en-US" dirty="0">
                <a:latin typeface="Courier New" pitchFamily="49" charset="0"/>
                <a:cs typeface="Courier New" pitchFamily="49" charset="0"/>
              </a:rPr>
              <a:t>UV_LOGDRAG          use to turn ON or OFF logarithmic bottom friction     **</a:t>
            </a:r>
          </a:p>
          <a:p>
            <a:pPr marL="0" indent="0">
              <a:buNone/>
            </a:pPr>
            <a:r>
              <a:rPr lang="en-US" dirty="0">
                <a:latin typeface="Courier New" pitchFamily="49" charset="0"/>
                <a:cs typeface="Courier New" pitchFamily="49" charset="0"/>
              </a:rPr>
              <a:t>** UV_LDRAG            use to turn ON or OFF linear bottom friction          **</a:t>
            </a:r>
          </a:p>
          <a:p>
            <a:pPr marL="0" indent="0">
              <a:buNone/>
            </a:pPr>
            <a:r>
              <a:rPr lang="en-US" dirty="0">
                <a:latin typeface="Courier New" pitchFamily="49" charset="0"/>
                <a:cs typeface="Courier New" pitchFamily="49" charset="0"/>
              </a:rPr>
              <a:t>** UV_QDRAG            use to turn ON or OFF quadratic bottom friction       **</a:t>
            </a:r>
          </a:p>
          <a:p>
            <a:pPr marL="0" indent="0">
              <a:buNone/>
            </a:pPr>
            <a:endParaRPr lang="en-US" dirty="0" smtClean="0">
              <a:latin typeface="Courier New" pitchFamily="49" charset="0"/>
              <a:cs typeface="Courier New" pitchFamily="49" charset="0"/>
            </a:endParaRPr>
          </a:p>
          <a:p>
            <a:pPr marL="0" indent="0">
              <a:buNone/>
            </a:pPr>
            <a:r>
              <a:rPr lang="en-US" dirty="0" smtClean="0">
                <a:latin typeface="Courier New" pitchFamily="49" charset="0"/>
                <a:cs typeface="Courier New" pitchFamily="49" charset="0"/>
              </a:rPr>
              <a:t>Waves and currents, time-variable roughness [</a:t>
            </a:r>
            <a:r>
              <a:rPr lang="en-US" dirty="0" err="1" smtClean="0">
                <a:latin typeface="Courier New" pitchFamily="49" charset="0"/>
                <a:cs typeface="Courier New" pitchFamily="49" charset="0"/>
              </a:rPr>
              <a:t>bustrc</a:t>
            </a:r>
            <a:r>
              <a:rPr lang="en-US" dirty="0" smtClean="0">
                <a:latin typeface="Courier New" pitchFamily="49" charset="0"/>
                <a:cs typeface="Courier New" pitchFamily="49" charset="0"/>
              </a:rPr>
              <a:t>, </a:t>
            </a:r>
            <a:r>
              <a:rPr lang="en-US" dirty="0" err="1" smtClean="0">
                <a:latin typeface="Courier New" pitchFamily="49" charset="0"/>
                <a:cs typeface="Courier New" pitchFamily="49" charset="0"/>
              </a:rPr>
              <a:t>bvstrc</a:t>
            </a:r>
            <a:r>
              <a:rPr lang="en-US" dirty="0" smtClean="0">
                <a:latin typeface="Courier New" pitchFamily="49" charset="0"/>
                <a:cs typeface="Courier New" pitchFamily="49" charset="0"/>
              </a:rPr>
              <a:t>] and [</a:t>
            </a:r>
            <a:r>
              <a:rPr lang="en-US" dirty="0" err="1" smtClean="0">
                <a:latin typeface="Courier New" pitchFamily="49" charset="0"/>
                <a:cs typeface="Courier New" pitchFamily="49" charset="0"/>
              </a:rPr>
              <a:t>bustrcwmax</a:t>
            </a:r>
            <a:r>
              <a:rPr lang="en-US" dirty="0" smtClean="0">
                <a:latin typeface="Courier New" pitchFamily="49" charset="0"/>
                <a:cs typeface="Courier New" pitchFamily="49" charset="0"/>
              </a:rPr>
              <a:t>, </a:t>
            </a:r>
            <a:r>
              <a:rPr lang="en-US" dirty="0" err="1" smtClean="0">
                <a:latin typeface="Courier New" pitchFamily="49" charset="0"/>
                <a:cs typeface="Courier New" pitchFamily="49" charset="0"/>
              </a:rPr>
              <a:t>bvstrcwmax</a:t>
            </a:r>
            <a:r>
              <a:rPr lang="en-US" dirty="0" smtClean="0">
                <a:latin typeface="Courier New" pitchFamily="49" charset="0"/>
                <a:cs typeface="Courier New" pitchFamily="49" charset="0"/>
              </a:rPr>
              <a:t>]</a:t>
            </a:r>
          </a:p>
          <a:p>
            <a:pPr marL="0" indent="0">
              <a:buNone/>
            </a:pPr>
            <a:endParaRPr lang="en-US" dirty="0">
              <a:latin typeface="Courier New" pitchFamily="49" charset="0"/>
              <a:cs typeface="Courier New" pitchFamily="49" charset="0"/>
            </a:endParaRPr>
          </a:p>
          <a:p>
            <a:pPr marL="0" indent="0">
              <a:buNone/>
            </a:pPr>
            <a:r>
              <a:rPr lang="en-US" dirty="0" smtClean="0">
                <a:latin typeface="Courier New" pitchFamily="49" charset="0"/>
                <a:cs typeface="Courier New" pitchFamily="49" charset="0"/>
              </a:rPr>
              <a:t>** </a:t>
            </a:r>
            <a:r>
              <a:rPr lang="en-US" dirty="0">
                <a:latin typeface="Courier New" pitchFamily="49" charset="0"/>
                <a:cs typeface="Courier New" pitchFamily="49" charset="0"/>
              </a:rPr>
              <a:t>OPTIONS for the Sherwood/</a:t>
            </a:r>
            <a:r>
              <a:rPr lang="en-US" dirty="0" err="1">
                <a:latin typeface="Courier New" pitchFamily="49" charset="0"/>
                <a:cs typeface="Courier New" pitchFamily="49" charset="0"/>
              </a:rPr>
              <a:t>Signell</a:t>
            </a:r>
            <a:r>
              <a:rPr lang="en-US" dirty="0">
                <a:latin typeface="Courier New" pitchFamily="49" charset="0"/>
                <a:cs typeface="Courier New" pitchFamily="49" charset="0"/>
              </a:rPr>
              <a:t>/Warner bottom boundary layer closure:    **</a:t>
            </a:r>
          </a:p>
          <a:p>
            <a:pPr marL="0" indent="0">
              <a:buNone/>
            </a:pPr>
            <a:r>
              <a:rPr lang="en-US" dirty="0">
                <a:latin typeface="Courier New" pitchFamily="49" charset="0"/>
                <a:cs typeface="Courier New" pitchFamily="49" charset="0"/>
              </a:rPr>
              <a:t>**                                                                           **</a:t>
            </a:r>
          </a:p>
          <a:p>
            <a:pPr marL="0" indent="0">
              <a:buNone/>
            </a:pPr>
            <a:r>
              <a:rPr lang="en-US" dirty="0">
                <a:latin typeface="Courier New" pitchFamily="49" charset="0"/>
                <a:cs typeface="Courier New" pitchFamily="49" charset="0"/>
              </a:rPr>
              <a:t>** SSW_BBL             use if Sherwood et al. BBL closure                    **</a:t>
            </a:r>
          </a:p>
          <a:p>
            <a:pPr marL="0" indent="0">
              <a:buNone/>
            </a:pPr>
            <a:r>
              <a:rPr lang="en-US" dirty="0">
                <a:latin typeface="Courier New" pitchFamily="49" charset="0"/>
                <a:cs typeface="Courier New" pitchFamily="49" charset="0"/>
              </a:rPr>
              <a:t>** SSW_CALC_ZNOT       use if computing bottom roughness internally          **</a:t>
            </a:r>
          </a:p>
          <a:p>
            <a:pPr marL="0" indent="0">
              <a:buNone/>
            </a:pPr>
            <a:r>
              <a:rPr lang="en-US" dirty="0">
                <a:latin typeface="Courier New" pitchFamily="49" charset="0"/>
                <a:cs typeface="Courier New" pitchFamily="49" charset="0"/>
              </a:rPr>
              <a:t>** SSW_LOGINT          use if logarithmic interpolation of (</a:t>
            </a:r>
            <a:r>
              <a:rPr lang="en-US" dirty="0" err="1">
                <a:latin typeface="Courier New" pitchFamily="49" charset="0"/>
                <a:cs typeface="Courier New" pitchFamily="49" charset="0"/>
              </a:rPr>
              <a:t>Ur,Vr</a:t>
            </a:r>
            <a:r>
              <a:rPr lang="en-US" dirty="0">
                <a:latin typeface="Courier New" pitchFamily="49" charset="0"/>
                <a:cs typeface="Courier New" pitchFamily="49" charset="0"/>
              </a:rPr>
              <a:t>)           **</a:t>
            </a:r>
          </a:p>
          <a:p>
            <a:pPr marL="0" indent="0">
              <a:buNone/>
            </a:pPr>
            <a:r>
              <a:rPr lang="en-US" dirty="0">
                <a:latin typeface="Courier New" pitchFamily="49" charset="0"/>
                <a:cs typeface="Courier New" pitchFamily="49" charset="0"/>
              </a:rPr>
              <a:t>** SSW_CALC_UB         use if computing bottom orbital velocity internally   **</a:t>
            </a:r>
          </a:p>
          <a:p>
            <a:pPr marL="0" indent="0">
              <a:buNone/>
            </a:pPr>
            <a:r>
              <a:rPr lang="en-US" dirty="0">
                <a:latin typeface="Courier New" pitchFamily="49" charset="0"/>
                <a:cs typeface="Courier New" pitchFamily="49" charset="0"/>
              </a:rPr>
              <a:t>** SSW_FORM_DRAG_COR   use to activate form drag coefficient                 **</a:t>
            </a:r>
          </a:p>
          <a:p>
            <a:pPr marL="0" indent="0">
              <a:buNone/>
            </a:pPr>
            <a:r>
              <a:rPr lang="en-US" dirty="0">
                <a:latin typeface="Courier New" pitchFamily="49" charset="0"/>
                <a:cs typeface="Courier New" pitchFamily="49" charset="0"/>
              </a:rPr>
              <a:t>** SSW_ZOBIO           use if biogenic </a:t>
            </a:r>
            <a:r>
              <a:rPr lang="en-US" dirty="0" err="1">
                <a:latin typeface="Courier New" pitchFamily="49" charset="0"/>
                <a:cs typeface="Courier New" pitchFamily="49" charset="0"/>
              </a:rPr>
              <a:t>bedform</a:t>
            </a:r>
            <a:r>
              <a:rPr lang="en-US" dirty="0">
                <a:latin typeface="Courier New" pitchFamily="49" charset="0"/>
                <a:cs typeface="Courier New" pitchFamily="49" charset="0"/>
              </a:rPr>
              <a:t> roughness from ripples        **</a:t>
            </a:r>
          </a:p>
          <a:p>
            <a:pPr marL="0" indent="0">
              <a:buNone/>
            </a:pPr>
            <a:r>
              <a:rPr lang="en-US" dirty="0">
                <a:latin typeface="Courier New" pitchFamily="49" charset="0"/>
                <a:cs typeface="Courier New" pitchFamily="49" charset="0"/>
              </a:rPr>
              <a:t>** SSW_ZOBL            use if </a:t>
            </a:r>
            <a:r>
              <a:rPr lang="en-US" dirty="0" err="1">
                <a:latin typeface="Courier New" pitchFamily="49" charset="0"/>
                <a:cs typeface="Courier New" pitchFamily="49" charset="0"/>
              </a:rPr>
              <a:t>bedload</a:t>
            </a:r>
            <a:r>
              <a:rPr lang="en-US" dirty="0">
                <a:latin typeface="Courier New" pitchFamily="49" charset="0"/>
                <a:cs typeface="Courier New" pitchFamily="49" charset="0"/>
              </a:rPr>
              <a:t> roughness for ripples                  **</a:t>
            </a:r>
          </a:p>
          <a:p>
            <a:pPr marL="0" indent="0">
              <a:buNone/>
            </a:pPr>
            <a:r>
              <a:rPr lang="en-US" dirty="0">
                <a:latin typeface="Courier New" pitchFamily="49" charset="0"/>
                <a:cs typeface="Courier New" pitchFamily="49" charset="0"/>
              </a:rPr>
              <a:t>** SSW_ZORIP           use if </a:t>
            </a:r>
            <a:r>
              <a:rPr lang="en-US" dirty="0" err="1">
                <a:latin typeface="Courier New" pitchFamily="49" charset="0"/>
                <a:cs typeface="Courier New" pitchFamily="49" charset="0"/>
              </a:rPr>
              <a:t>bedform</a:t>
            </a:r>
            <a:r>
              <a:rPr lang="en-US" dirty="0">
                <a:latin typeface="Courier New" pitchFamily="49" charset="0"/>
                <a:cs typeface="Courier New" pitchFamily="49" charset="0"/>
              </a:rPr>
              <a:t> roughness from ripples                 **</a:t>
            </a:r>
          </a:p>
          <a:p>
            <a:pPr marL="0" indent="0">
              <a:buNone/>
            </a:pPr>
            <a:r>
              <a:rPr lang="en-US" dirty="0">
                <a:latin typeface="Courier New" pitchFamily="49" charset="0"/>
                <a:cs typeface="Courier New" pitchFamily="49" charset="0"/>
              </a:rPr>
              <a:t>**                                                                           </a:t>
            </a:r>
            <a:r>
              <a:rPr lang="en-US" dirty="0"/>
              <a:t>**</a:t>
            </a:r>
          </a:p>
        </p:txBody>
      </p:sp>
      <p:pic>
        <p:nvPicPr>
          <p:cNvPr id="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77BB26E-2232-F74A-BCA6-9903D9BFFBB8}" type="slidenum">
              <a:rPr lang="en-US" smtClean="0"/>
              <a:t>48</a:t>
            </a:fld>
            <a:endParaRPr lang="en-US"/>
          </a:p>
        </p:txBody>
      </p:sp>
    </p:spTree>
    <p:extLst>
      <p:ext uri="{BB962C8B-B14F-4D97-AF65-F5344CB8AC3E}">
        <p14:creationId xmlns:p14="http://schemas.microsoft.com/office/powerpoint/2010/main" val="362862467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967" y="3962"/>
            <a:ext cx="6866065" cy="1143000"/>
          </a:xfrm>
        </p:spPr>
        <p:txBody>
          <a:bodyPr>
            <a:noAutofit/>
          </a:bodyPr>
          <a:lstStyle/>
          <a:p>
            <a:r>
              <a:rPr lang="en-US" sz="3200" b="1" dirty="0" smtClean="0"/>
              <a:t>Sediment-Related Compiler Options</a:t>
            </a:r>
            <a:endParaRPr lang="en-US" sz="3200" b="1" dirty="0"/>
          </a:p>
        </p:txBody>
      </p:sp>
      <p:sp>
        <p:nvSpPr>
          <p:cNvPr id="3" name="Content Placeholder 2"/>
          <p:cNvSpPr>
            <a:spLocks noGrp="1"/>
          </p:cNvSpPr>
          <p:nvPr>
            <p:ph idx="1"/>
          </p:nvPr>
        </p:nvSpPr>
        <p:spPr/>
        <p:txBody>
          <a:bodyPr>
            <a:normAutofit fontScale="92500" lnSpcReduction="20000"/>
          </a:bodyPr>
          <a:lstStyle/>
          <a:p>
            <a:pPr marL="0" indent="0">
              <a:buNone/>
            </a:pPr>
            <a:r>
              <a:rPr lang="en-US" sz="1400" dirty="0" smtClean="0">
                <a:latin typeface="Courier New" pitchFamily="49" charset="0"/>
                <a:cs typeface="Courier New" pitchFamily="49" charset="0"/>
              </a:rPr>
              <a:t>#define TS_MPDATA – need positive definite advection for </a:t>
            </a:r>
            <a:r>
              <a:rPr lang="en-US" sz="1400" dirty="0" err="1" smtClean="0">
                <a:latin typeface="Courier New" pitchFamily="49" charset="0"/>
                <a:cs typeface="Courier New" pitchFamily="49" charset="0"/>
              </a:rPr>
              <a:t>suspload</a:t>
            </a:r>
            <a:endParaRPr lang="en-US" sz="1400" dirty="0" smtClean="0">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#define </a:t>
            </a:r>
            <a:r>
              <a:rPr lang="en-US" sz="1400" dirty="0" smtClean="0">
                <a:latin typeface="Courier New" pitchFamily="49" charset="0"/>
                <a:cs typeface="Courier New" pitchFamily="49" charset="0"/>
              </a:rPr>
              <a:t>SSW_BBL – wave-current interaction (Madsen 1994) – enhanced </a:t>
            </a:r>
            <a:r>
              <a:rPr lang="en-US" sz="1400" dirty="0" err="1" smtClean="0">
                <a:latin typeface="Courier New" pitchFamily="49" charset="0"/>
                <a:cs typeface="Courier New" pitchFamily="49" charset="0"/>
              </a:rPr>
              <a:t>zoa</a:t>
            </a:r>
            <a:endParaRPr lang="en-US" sz="1400" dirty="0">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ifdef</a:t>
            </a:r>
            <a:r>
              <a:rPr lang="en-US" sz="1400" dirty="0">
                <a:latin typeface="Courier New" pitchFamily="49" charset="0"/>
                <a:cs typeface="Courier New" pitchFamily="49" charset="0"/>
              </a:rPr>
              <a:t> </a:t>
            </a:r>
            <a:r>
              <a:rPr lang="en-US" sz="1400" dirty="0" smtClean="0">
                <a:latin typeface="Courier New" pitchFamily="49" charset="0"/>
                <a:cs typeface="Courier New" pitchFamily="49" charset="0"/>
              </a:rPr>
              <a:t>SSW_BBL</a:t>
            </a:r>
          </a:p>
          <a:p>
            <a:pPr marL="0" indent="0">
              <a:buNone/>
            </a:pPr>
            <a:r>
              <a:rPr lang="en-US" sz="1400" dirty="0" smtClean="0">
                <a:latin typeface="Courier New" pitchFamily="49" charset="0"/>
                <a:cs typeface="Courier New" pitchFamily="49" charset="0"/>
              </a:rPr>
              <a:t># define SSW_CALC_UB – or read </a:t>
            </a:r>
            <a:r>
              <a:rPr lang="en-US" sz="1400" dirty="0" err="1" smtClean="0">
                <a:latin typeface="Courier New" pitchFamily="49" charset="0"/>
                <a:cs typeface="Courier New" pitchFamily="49" charset="0"/>
              </a:rPr>
              <a:t>Uwave_rms</a:t>
            </a:r>
            <a:r>
              <a:rPr lang="en-US" sz="1400" dirty="0" smtClean="0">
                <a:latin typeface="Courier New" pitchFamily="49" charset="0"/>
                <a:cs typeface="Courier New" pitchFamily="49" charset="0"/>
              </a:rPr>
              <a:t> from SWAN</a:t>
            </a:r>
            <a:endParaRPr lang="en-US" sz="1400" dirty="0">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 define </a:t>
            </a:r>
            <a:r>
              <a:rPr lang="en-US" sz="1400" dirty="0" smtClean="0">
                <a:latin typeface="Courier New" pitchFamily="49" charset="0"/>
                <a:cs typeface="Courier New" pitchFamily="49" charset="0"/>
              </a:rPr>
              <a:t>SSW_CALC_ZNOT – otherwise, inner roughness is constant</a:t>
            </a:r>
          </a:p>
          <a:p>
            <a:pPr marL="0" indent="0">
              <a:buNone/>
            </a:pPr>
            <a:r>
              <a:rPr lang="en-US" sz="1400" dirty="0" smtClean="0">
                <a:latin typeface="Courier New" pitchFamily="49" charset="0"/>
                <a:cs typeface="Courier New" pitchFamily="49" charset="0"/>
              </a:rPr>
              <a:t># </a:t>
            </a:r>
            <a:r>
              <a:rPr lang="en-US" sz="1400" dirty="0" err="1" smtClean="0">
                <a:latin typeface="Courier New" pitchFamily="49" charset="0"/>
                <a:cs typeface="Courier New" pitchFamily="49" charset="0"/>
              </a:rPr>
              <a:t>ifdef</a:t>
            </a:r>
            <a:r>
              <a:rPr lang="en-US" sz="1400" dirty="0" smtClean="0">
                <a:latin typeface="Courier New" pitchFamily="49" charset="0"/>
                <a:cs typeface="Courier New" pitchFamily="49" charset="0"/>
              </a:rPr>
              <a:t> SSW_CALC_ZNOT – saltation from </a:t>
            </a:r>
          </a:p>
          <a:p>
            <a:pPr marL="0" indent="0">
              <a:buNone/>
            </a:pPr>
            <a:r>
              <a:rPr lang="en-US" sz="1400" dirty="0" smtClean="0">
                <a:latin typeface="Courier New" pitchFamily="49" charset="0"/>
                <a:cs typeface="Courier New" pitchFamily="49" charset="0"/>
              </a:rPr>
              <a:t>#  define SSW_ZOBL – ripples from Malarkey &amp; Davies version of Harris &amp; </a:t>
            </a:r>
            <a:r>
              <a:rPr lang="en-US" sz="1400" dirty="0" err="1" smtClean="0">
                <a:latin typeface="Courier New" pitchFamily="49" charset="0"/>
                <a:cs typeface="Courier New" pitchFamily="49" charset="0"/>
              </a:rPr>
              <a:t>Wiberg</a:t>
            </a:r>
            <a:endParaRPr lang="en-US" sz="1400" dirty="0" smtClean="0">
              <a:latin typeface="Courier New" pitchFamily="49" charset="0"/>
              <a:cs typeface="Courier New" pitchFamily="49" charset="0"/>
            </a:endParaRPr>
          </a:p>
          <a:p>
            <a:pPr marL="0" indent="0">
              <a:buNone/>
            </a:pPr>
            <a:r>
              <a:rPr lang="en-US" sz="1400" dirty="0" smtClean="0">
                <a:latin typeface="Courier New" pitchFamily="49" charset="0"/>
                <a:cs typeface="Courier New" pitchFamily="49" charset="0"/>
              </a:rPr>
              <a:t>#  define SSW_ZORIP - roughness proportional to h^2/l</a:t>
            </a:r>
          </a:p>
          <a:p>
            <a:pPr marL="0" indent="0">
              <a:buNone/>
            </a:pPr>
            <a:r>
              <a:rPr lang="en-US" sz="1400" dirty="0" smtClean="0">
                <a:latin typeface="Courier New" pitchFamily="49" charset="0"/>
                <a:cs typeface="Courier New" pitchFamily="49" charset="0"/>
              </a:rPr>
              <a:t>#  define SSW_ZOBIO – background value…in future might relax ripples to biogenic</a:t>
            </a:r>
          </a:p>
          <a:p>
            <a:pPr marL="0" indent="0">
              <a:buNone/>
            </a:pPr>
            <a:r>
              <a:rPr lang="en-US" sz="1400" dirty="0" smtClean="0">
                <a:latin typeface="Courier New" pitchFamily="49" charset="0"/>
                <a:cs typeface="Courier New" pitchFamily="49" charset="0"/>
              </a:rPr>
              <a:t>#  define SSW_FORM_DRAG_COR – separates form drag from total bottom stress</a:t>
            </a:r>
            <a:endParaRPr lang="en-US" sz="1400" dirty="0">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 </a:t>
            </a:r>
            <a:r>
              <a:rPr lang="en-US" sz="1400" dirty="0" err="1" smtClean="0">
                <a:latin typeface="Courier New" pitchFamily="49" charset="0"/>
                <a:cs typeface="Courier New" pitchFamily="49" charset="0"/>
              </a:rPr>
              <a:t>undef</a:t>
            </a:r>
            <a:r>
              <a:rPr lang="en-US" sz="1400" dirty="0" smtClean="0">
                <a:latin typeface="Courier New" pitchFamily="49" charset="0"/>
                <a:cs typeface="Courier New" pitchFamily="49" charset="0"/>
              </a:rPr>
              <a:t> SSW_LOGINT – may not work correctly</a:t>
            </a:r>
            <a:endParaRPr lang="en-US" sz="1400" dirty="0">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endif</a:t>
            </a:r>
            <a:endParaRPr lang="en-US" sz="1400" dirty="0">
              <a:latin typeface="Courier New" pitchFamily="49" charset="0"/>
              <a:cs typeface="Courier New" pitchFamily="49" charset="0"/>
            </a:endParaRPr>
          </a:p>
          <a:p>
            <a:pPr marL="0" indent="0">
              <a:buNone/>
            </a:pPr>
            <a:endParaRPr lang="en-US" sz="1400" dirty="0" smtClean="0">
              <a:latin typeface="Courier New" pitchFamily="49" charset="0"/>
              <a:cs typeface="Courier New" pitchFamily="49" charset="0"/>
            </a:endParaRPr>
          </a:p>
          <a:p>
            <a:pPr marL="0" indent="0">
              <a:buNone/>
            </a:pPr>
            <a:r>
              <a:rPr lang="en-US" sz="1400" dirty="0" smtClean="0">
                <a:latin typeface="Courier New" pitchFamily="49" charset="0"/>
                <a:cs typeface="Courier New" pitchFamily="49" charset="0"/>
              </a:rPr>
              <a:t>#</a:t>
            </a:r>
            <a:r>
              <a:rPr lang="en-US" sz="1400" dirty="0">
                <a:latin typeface="Courier New" pitchFamily="49" charset="0"/>
                <a:cs typeface="Courier New" pitchFamily="49" charset="0"/>
              </a:rPr>
              <a:t>define </a:t>
            </a:r>
            <a:r>
              <a:rPr lang="en-US" sz="1400" dirty="0" smtClean="0">
                <a:latin typeface="Courier New" pitchFamily="49" charset="0"/>
                <a:cs typeface="Courier New" pitchFamily="49" charset="0"/>
              </a:rPr>
              <a:t>SEDIMENT – adds NSED tracers</a:t>
            </a:r>
            <a:endParaRPr lang="en-US" sz="1400" dirty="0">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ifdef</a:t>
            </a:r>
            <a:r>
              <a:rPr lang="en-US" sz="1400" dirty="0">
                <a:latin typeface="Courier New" pitchFamily="49" charset="0"/>
                <a:cs typeface="Courier New" pitchFamily="49" charset="0"/>
              </a:rPr>
              <a:t> SEDIMENT</a:t>
            </a:r>
          </a:p>
          <a:p>
            <a:pPr marL="0" indent="0">
              <a:buNone/>
            </a:pPr>
            <a:r>
              <a:rPr lang="en-US" sz="1400" dirty="0">
                <a:latin typeface="Courier New" pitchFamily="49" charset="0"/>
                <a:cs typeface="Courier New" pitchFamily="49" charset="0"/>
              </a:rPr>
              <a:t># define </a:t>
            </a:r>
            <a:r>
              <a:rPr lang="en-US" sz="1400" dirty="0" smtClean="0">
                <a:latin typeface="Courier New" pitchFamily="49" charset="0"/>
                <a:cs typeface="Courier New" pitchFamily="49" charset="0"/>
              </a:rPr>
              <a:t>SUSPLOAD – water column tracer, interacts with bed</a:t>
            </a:r>
            <a:endParaRPr lang="en-US" sz="1400" dirty="0">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 </a:t>
            </a:r>
            <a:r>
              <a:rPr lang="en-US" sz="1400" dirty="0">
                <a:solidFill>
                  <a:schemeClr val="accent6">
                    <a:lumMod val="50000"/>
                  </a:schemeClr>
                </a:solidFill>
                <a:latin typeface="Courier New" pitchFamily="49" charset="0"/>
                <a:cs typeface="Courier New" pitchFamily="49" charset="0"/>
              </a:rPr>
              <a:t>define </a:t>
            </a:r>
            <a:r>
              <a:rPr lang="en-US" sz="1400" dirty="0" smtClean="0">
                <a:solidFill>
                  <a:schemeClr val="accent6">
                    <a:lumMod val="50000"/>
                  </a:schemeClr>
                </a:solidFill>
                <a:latin typeface="Courier New" pitchFamily="49" charset="0"/>
                <a:cs typeface="Courier New" pitchFamily="49" charset="0"/>
              </a:rPr>
              <a:t>COHESIVE_BED or # define MIXED_BED – all or part cohesive</a:t>
            </a:r>
            <a:endParaRPr lang="en-US" sz="1400" dirty="0">
              <a:solidFill>
                <a:schemeClr val="accent6">
                  <a:lumMod val="50000"/>
                </a:schemeClr>
              </a:solidFill>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 </a:t>
            </a:r>
            <a:r>
              <a:rPr lang="en-US" sz="1400" dirty="0" smtClean="0">
                <a:latin typeface="Courier New" pitchFamily="49" charset="0"/>
                <a:cs typeface="Courier New" pitchFamily="49" charset="0"/>
              </a:rPr>
              <a:t>define BEDLOAD_SOULSBY or #define  BEDLOAD_MPM – </a:t>
            </a:r>
            <a:r>
              <a:rPr lang="en-US" sz="1400" dirty="0" err="1" smtClean="0">
                <a:latin typeface="Courier New" pitchFamily="49" charset="0"/>
                <a:cs typeface="Courier New" pitchFamily="49" charset="0"/>
              </a:rPr>
              <a:t>bedload</a:t>
            </a:r>
            <a:r>
              <a:rPr lang="en-US" sz="1400" dirty="0" smtClean="0">
                <a:latin typeface="Courier New" pitchFamily="49" charset="0"/>
                <a:cs typeface="Courier New" pitchFamily="49" charset="0"/>
              </a:rPr>
              <a:t> transport</a:t>
            </a:r>
            <a:endParaRPr lang="en-US" sz="1400" dirty="0">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 define </a:t>
            </a:r>
            <a:r>
              <a:rPr lang="en-US" sz="1400" dirty="0" smtClean="0">
                <a:latin typeface="Courier New" pitchFamily="49" charset="0"/>
                <a:cs typeface="Courier New" pitchFamily="49" charset="0"/>
              </a:rPr>
              <a:t>SED_DENS – </a:t>
            </a:r>
            <a:r>
              <a:rPr lang="en-US" sz="1400" dirty="0" err="1" smtClean="0">
                <a:latin typeface="Courier New" pitchFamily="49" charset="0"/>
                <a:cs typeface="Courier New" pitchFamily="49" charset="0"/>
              </a:rPr>
              <a:t>sus</a:t>
            </a:r>
            <a:r>
              <a:rPr lang="en-US" sz="1400" dirty="0" smtClean="0">
                <a:latin typeface="Courier New" pitchFamily="49" charset="0"/>
                <a:cs typeface="Courier New" pitchFamily="49" charset="0"/>
              </a:rPr>
              <a:t>. sediment contributes to fluid density</a:t>
            </a:r>
            <a:endParaRPr lang="en-US" sz="1400" dirty="0">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 define </a:t>
            </a:r>
            <a:r>
              <a:rPr lang="en-US" sz="1400" dirty="0" smtClean="0">
                <a:latin typeface="Courier New" pitchFamily="49" charset="0"/>
                <a:cs typeface="Courier New" pitchFamily="49" charset="0"/>
              </a:rPr>
              <a:t>SED_MORPH – bottom elevation evolves</a:t>
            </a:r>
            <a:endParaRPr lang="en-US" sz="1400" dirty="0">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 </a:t>
            </a:r>
            <a:r>
              <a:rPr lang="en-US" sz="1400" dirty="0" smtClean="0">
                <a:solidFill>
                  <a:schemeClr val="accent6">
                    <a:lumMod val="50000"/>
                  </a:schemeClr>
                </a:solidFill>
                <a:latin typeface="Courier New" pitchFamily="49" charset="0"/>
                <a:cs typeface="Courier New" pitchFamily="49" charset="0"/>
              </a:rPr>
              <a:t>define SED_BIODIFF - mixing</a:t>
            </a:r>
            <a:endParaRPr lang="en-US" sz="1400" dirty="0">
              <a:solidFill>
                <a:schemeClr val="accent6">
                  <a:lumMod val="50000"/>
                </a:schemeClr>
              </a:solidFill>
              <a:latin typeface="Courier New" pitchFamily="49" charset="0"/>
              <a:cs typeface="Courier New" pitchFamily="49" charset="0"/>
            </a:endParaRPr>
          </a:p>
          <a:p>
            <a:pPr marL="0" indent="0">
              <a:buNone/>
            </a:pPr>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endif</a:t>
            </a:r>
            <a:endParaRPr lang="en-US" sz="1400" dirty="0">
              <a:latin typeface="Courier New" pitchFamily="49" charset="0"/>
              <a:cs typeface="Courier New" pitchFamily="49" charset="0"/>
            </a:endParaRPr>
          </a:p>
          <a:p>
            <a:pPr marL="0" indent="0">
              <a:buNone/>
            </a:pPr>
            <a:endParaRPr lang="en-US" sz="1400" dirty="0">
              <a:latin typeface="Courier New" pitchFamily="49" charset="0"/>
              <a:cs typeface="Courier New" pitchFamily="49" charset="0"/>
            </a:endParaRPr>
          </a:p>
        </p:txBody>
      </p:sp>
      <p:pic>
        <p:nvPicPr>
          <p:cNvPr id="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77BB26E-2232-F74A-BCA6-9903D9BFFBB8}" type="slidenum">
              <a:rPr lang="en-US" smtClean="0"/>
              <a:t>49</a:t>
            </a:fld>
            <a:endParaRPr lang="en-US"/>
          </a:p>
        </p:txBody>
      </p:sp>
    </p:spTree>
    <p:extLst>
      <p:ext uri="{BB962C8B-B14F-4D97-AF65-F5344CB8AC3E}">
        <p14:creationId xmlns:p14="http://schemas.microsoft.com/office/powerpoint/2010/main" val="41494640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72"/>
            <a:ext cx="8229600" cy="1143000"/>
          </a:xfrm>
        </p:spPr>
        <p:txBody>
          <a:bodyPr>
            <a:normAutofit/>
          </a:bodyPr>
          <a:lstStyle/>
          <a:p>
            <a:r>
              <a:rPr lang="en-US" sz="3600" b="1" dirty="0" err="1" smtClean="0"/>
              <a:t>Bedload</a:t>
            </a:r>
            <a:endParaRPr lang="en-US" sz="3600" b="1" dirty="0"/>
          </a:p>
        </p:txBody>
      </p:sp>
      <p:sp>
        <p:nvSpPr>
          <p:cNvPr id="6" name="Content Placeholder 5"/>
          <p:cNvSpPr>
            <a:spLocks noGrp="1"/>
          </p:cNvSpPr>
          <p:nvPr>
            <p:ph idx="1"/>
          </p:nvPr>
        </p:nvSpPr>
        <p:spPr>
          <a:xfrm>
            <a:off x="457200" y="1194171"/>
            <a:ext cx="8229600" cy="5010562"/>
          </a:xfrm>
        </p:spPr>
        <p:txBody>
          <a:bodyPr>
            <a:normAutofit fontScale="77500" lnSpcReduction="20000"/>
          </a:bodyPr>
          <a:lstStyle/>
          <a:p>
            <a:r>
              <a:rPr lang="en-US" dirty="0" smtClean="0"/>
              <a:t>Meyer-Peter </a:t>
            </a:r>
            <a:r>
              <a:rPr lang="en-US" dirty="0" err="1" smtClean="0"/>
              <a:t>Müeller</a:t>
            </a:r>
            <a:r>
              <a:rPr lang="en-US" dirty="0" smtClean="0"/>
              <a:t> (1948)</a:t>
            </a:r>
          </a:p>
          <a:p>
            <a:endParaRPr lang="en-US" dirty="0" smtClean="0"/>
          </a:p>
          <a:p>
            <a:r>
              <a:rPr lang="en-US" i="1" dirty="0" smtClean="0"/>
              <a:t>Or</a:t>
            </a:r>
            <a:r>
              <a:rPr lang="en-US" dirty="0" smtClean="0"/>
              <a:t> </a:t>
            </a:r>
            <a:r>
              <a:rPr lang="en-US" dirty="0" err="1" smtClean="0"/>
              <a:t>Soulsby</a:t>
            </a:r>
            <a:r>
              <a:rPr lang="en-US" dirty="0" smtClean="0"/>
              <a:t> and </a:t>
            </a:r>
            <a:r>
              <a:rPr lang="en-US" dirty="0" err="1" smtClean="0"/>
              <a:t>Damgaard</a:t>
            </a:r>
            <a:r>
              <a:rPr lang="en-US" dirty="0" smtClean="0"/>
              <a:t> (2005)</a:t>
            </a:r>
          </a:p>
          <a:p>
            <a:endParaRPr lang="en-US" dirty="0" smtClean="0"/>
          </a:p>
          <a:p>
            <a:endParaRPr lang="en-US" dirty="0" smtClean="0"/>
          </a:p>
          <a:p>
            <a:r>
              <a:rPr lang="en-US" dirty="0"/>
              <a:t>A</a:t>
            </a:r>
            <a:r>
              <a:rPr lang="en-US" dirty="0" smtClean="0"/>
              <a:t>ccounts for net transport over a wave cycle of components parallel and perpendicular to mean currents</a:t>
            </a:r>
          </a:p>
          <a:p>
            <a:endParaRPr lang="en-US" dirty="0" smtClean="0"/>
          </a:p>
          <a:p>
            <a:r>
              <a:rPr lang="en-US" dirty="0" smtClean="0"/>
              <a:t>Bed slope effect</a:t>
            </a:r>
          </a:p>
          <a:p>
            <a:endParaRPr lang="en-US" dirty="0" smtClean="0"/>
          </a:p>
          <a:p>
            <a:pPr marL="0" indent="0">
              <a:buNone/>
            </a:pPr>
            <a:r>
              <a:rPr lang="en-US" dirty="0" smtClean="0"/>
              <a:t>      where</a:t>
            </a:r>
          </a:p>
          <a:p>
            <a:pPr marL="0" indent="0">
              <a:buNone/>
            </a:pPr>
            <a:endParaRPr lang="en-US" dirty="0" smtClean="0"/>
          </a:p>
          <a:p>
            <a:r>
              <a:rPr lang="en-US" dirty="0" smtClean="0"/>
              <a:t>Upwind flux differencing</a:t>
            </a:r>
          </a:p>
          <a:p>
            <a:endParaRPr lang="en-US" dirty="0"/>
          </a:p>
          <a:p>
            <a:endParaRPr lang="en-US" dirty="0" smtClean="0"/>
          </a:p>
        </p:txBody>
      </p:sp>
      <p:graphicFrame>
        <p:nvGraphicFramePr>
          <p:cNvPr id="7" name="Object 6"/>
          <p:cNvGraphicFramePr>
            <a:graphicFrameLocks noChangeAspect="1"/>
          </p:cNvGraphicFramePr>
          <p:nvPr>
            <p:extLst>
              <p:ext uri="{D42A27DB-BD31-4B8C-83A1-F6EECF244321}">
                <p14:modId xmlns:p14="http://schemas.microsoft.com/office/powerpoint/2010/main" val="1988000253"/>
              </p:ext>
            </p:extLst>
          </p:nvPr>
        </p:nvGraphicFramePr>
        <p:xfrm>
          <a:off x="4876800" y="1117971"/>
          <a:ext cx="2857500" cy="518456"/>
        </p:xfrm>
        <a:graphic>
          <a:graphicData uri="http://schemas.openxmlformats.org/presentationml/2006/ole">
            <mc:AlternateContent xmlns:mc="http://schemas.openxmlformats.org/markup-compatibility/2006">
              <mc:Choice xmlns:v="urn:schemas-microsoft-com:vml" Requires="v">
                <p:oleObj spid="_x0000_s2828" name="Equation" r:id="rId3" imgW="1549080" imgH="253800" progId="Equation.DSMT4">
                  <p:embed/>
                </p:oleObj>
              </mc:Choice>
              <mc:Fallback>
                <p:oleObj name="Equation" r:id="rId3" imgW="1549080" imgH="253800" progId="Equation.DSMT4">
                  <p:embed/>
                  <p:pic>
                    <p:nvPicPr>
                      <p:cNvPr id="0" name=""/>
                      <p:cNvPicPr>
                        <a:picLocks noChangeAspect="1" noChangeArrowheads="1"/>
                      </p:cNvPicPr>
                      <p:nvPr/>
                    </p:nvPicPr>
                    <p:blipFill>
                      <a:blip r:embed="rId4"/>
                      <a:srcRect/>
                      <a:stretch>
                        <a:fillRect/>
                      </a:stretch>
                    </p:blipFill>
                    <p:spPr bwMode="auto">
                      <a:xfrm>
                        <a:off x="4876800" y="1117971"/>
                        <a:ext cx="2857500" cy="518456"/>
                      </a:xfrm>
                      <a:prstGeom prst="rect">
                        <a:avLst/>
                      </a:prstGeom>
                      <a:noFill/>
                      <a:ln>
                        <a:noFill/>
                      </a:ln>
                      <a:effectLs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7857336"/>
              </p:ext>
            </p:extLst>
          </p:nvPr>
        </p:nvGraphicFramePr>
        <p:xfrm>
          <a:off x="5303838" y="1705346"/>
          <a:ext cx="3536950" cy="1036910"/>
        </p:xfrm>
        <a:graphic>
          <a:graphicData uri="http://schemas.openxmlformats.org/presentationml/2006/ole">
            <mc:AlternateContent xmlns:mc="http://schemas.openxmlformats.org/markup-compatibility/2006">
              <mc:Choice xmlns:v="urn:schemas-microsoft-com:vml" Requires="v">
                <p:oleObj spid="_x0000_s2829" name="Equation" r:id="rId5" imgW="1917700" imgH="508000" progId="Equation.3">
                  <p:embed/>
                </p:oleObj>
              </mc:Choice>
              <mc:Fallback>
                <p:oleObj name="Equation" r:id="rId5" imgW="1917700" imgH="508000" progId="Equation.3">
                  <p:embed/>
                  <p:pic>
                    <p:nvPicPr>
                      <p:cNvPr id="0" name=""/>
                      <p:cNvPicPr>
                        <a:picLocks noChangeAspect="1" noChangeArrowheads="1"/>
                      </p:cNvPicPr>
                      <p:nvPr/>
                    </p:nvPicPr>
                    <p:blipFill>
                      <a:blip r:embed="rId6"/>
                      <a:srcRect/>
                      <a:stretch>
                        <a:fillRect/>
                      </a:stretch>
                    </p:blipFill>
                    <p:spPr bwMode="auto">
                      <a:xfrm>
                        <a:off x="5303838" y="1705346"/>
                        <a:ext cx="3536950" cy="1036910"/>
                      </a:xfrm>
                      <a:prstGeom prst="rect">
                        <a:avLst/>
                      </a:prstGeom>
                      <a:noFill/>
                      <a:ln>
                        <a:noFill/>
                      </a:ln>
                      <a:effectLs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51259523"/>
              </p:ext>
            </p:extLst>
          </p:nvPr>
        </p:nvGraphicFramePr>
        <p:xfrm>
          <a:off x="896938" y="2454646"/>
          <a:ext cx="3541712" cy="623904"/>
        </p:xfrm>
        <a:graphic>
          <a:graphicData uri="http://schemas.openxmlformats.org/presentationml/2006/ole">
            <mc:AlternateContent xmlns:mc="http://schemas.openxmlformats.org/markup-compatibility/2006">
              <mc:Choice xmlns:v="urn:schemas-microsoft-com:vml" Requires="v">
                <p:oleObj spid="_x0000_s2830" name="Equation" r:id="rId7" imgW="1917700" imgH="304800" progId="Equation.3">
                  <p:embed/>
                </p:oleObj>
              </mc:Choice>
              <mc:Fallback>
                <p:oleObj name="Equation" r:id="rId7" imgW="1917700" imgH="304800" progId="Equation.3">
                  <p:embed/>
                  <p:pic>
                    <p:nvPicPr>
                      <p:cNvPr id="0" name=""/>
                      <p:cNvPicPr>
                        <a:picLocks noChangeAspect="1" noChangeArrowheads="1"/>
                      </p:cNvPicPr>
                      <p:nvPr/>
                    </p:nvPicPr>
                    <p:blipFill>
                      <a:blip r:embed="rId8"/>
                      <a:srcRect/>
                      <a:stretch>
                        <a:fillRect/>
                      </a:stretch>
                    </p:blipFill>
                    <p:spPr bwMode="auto">
                      <a:xfrm>
                        <a:off x="896938" y="2454646"/>
                        <a:ext cx="3541712" cy="623904"/>
                      </a:xfrm>
                      <a:prstGeom prst="rect">
                        <a:avLst/>
                      </a:prstGeom>
                      <a:noFill/>
                      <a:ln>
                        <a:noFill/>
                      </a:ln>
                      <a:effectLs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20409947"/>
              </p:ext>
            </p:extLst>
          </p:nvPr>
        </p:nvGraphicFramePr>
        <p:xfrm>
          <a:off x="3094831" y="3753300"/>
          <a:ext cx="3563938" cy="884011"/>
        </p:xfrm>
        <a:graphic>
          <a:graphicData uri="http://schemas.openxmlformats.org/presentationml/2006/ole">
            <mc:AlternateContent xmlns:mc="http://schemas.openxmlformats.org/markup-compatibility/2006">
              <mc:Choice xmlns:v="urn:schemas-microsoft-com:vml" Requires="v">
                <p:oleObj spid="_x0000_s2831" name="Equation" r:id="rId9" imgW="1930320" imgH="431640" progId="Equation.3">
                  <p:embed/>
                </p:oleObj>
              </mc:Choice>
              <mc:Fallback>
                <p:oleObj name="Equation" r:id="rId9" imgW="1930320" imgH="431640" progId="Equation.3">
                  <p:embed/>
                  <p:pic>
                    <p:nvPicPr>
                      <p:cNvPr id="0" name=""/>
                      <p:cNvPicPr>
                        <a:picLocks noChangeAspect="1" noChangeArrowheads="1"/>
                      </p:cNvPicPr>
                      <p:nvPr/>
                    </p:nvPicPr>
                    <p:blipFill>
                      <a:blip r:embed="rId10"/>
                      <a:srcRect/>
                      <a:stretch>
                        <a:fillRect/>
                      </a:stretch>
                    </p:blipFill>
                    <p:spPr bwMode="auto">
                      <a:xfrm>
                        <a:off x="3094831" y="3753300"/>
                        <a:ext cx="3563938" cy="884011"/>
                      </a:xfrm>
                      <a:prstGeom prst="rect">
                        <a:avLst/>
                      </a:prstGeom>
                      <a:noFill/>
                      <a:ln>
                        <a:noFill/>
                      </a:ln>
                      <a:effectLs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563814289"/>
              </p:ext>
            </p:extLst>
          </p:nvPr>
        </p:nvGraphicFramePr>
        <p:xfrm>
          <a:off x="2398713" y="4852988"/>
          <a:ext cx="2016125" cy="493712"/>
        </p:xfrm>
        <a:graphic>
          <a:graphicData uri="http://schemas.openxmlformats.org/presentationml/2006/ole">
            <mc:AlternateContent xmlns:mc="http://schemas.openxmlformats.org/markup-compatibility/2006">
              <mc:Choice xmlns:v="urn:schemas-microsoft-com:vml" Requires="v">
                <p:oleObj spid="_x0000_s2832" name="Equation" r:id="rId11" imgW="1092200" imgH="241300" progId="Equation.3">
                  <p:embed/>
                </p:oleObj>
              </mc:Choice>
              <mc:Fallback>
                <p:oleObj name="Equation" r:id="rId11" imgW="1092200" imgH="241300" progId="Equation.3">
                  <p:embed/>
                  <p:pic>
                    <p:nvPicPr>
                      <p:cNvPr id="0" name=""/>
                      <p:cNvPicPr>
                        <a:picLocks noChangeAspect="1" noChangeArrowheads="1"/>
                      </p:cNvPicPr>
                      <p:nvPr/>
                    </p:nvPicPr>
                    <p:blipFill>
                      <a:blip r:embed="rId12"/>
                      <a:srcRect/>
                      <a:stretch>
                        <a:fillRect/>
                      </a:stretch>
                    </p:blipFill>
                    <p:spPr bwMode="auto">
                      <a:xfrm>
                        <a:off x="2398713" y="4852988"/>
                        <a:ext cx="2016125" cy="493712"/>
                      </a:xfrm>
                      <a:prstGeom prst="rect">
                        <a:avLst/>
                      </a:prstGeom>
                      <a:noFill/>
                      <a:ln>
                        <a:noFill/>
                      </a:ln>
                      <a:effectLst/>
                      <a:extLst/>
                    </p:spPr>
                  </p:pic>
                </p:oleObj>
              </mc:Fallback>
            </mc:AlternateContent>
          </a:graphicData>
        </a:graphic>
      </p:graphicFrame>
      <p:pic>
        <p:nvPicPr>
          <p:cNvPr id="13" name="Picture 12" descr="sandwave_sin_last.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31568" y="4565613"/>
            <a:ext cx="3012431" cy="2259323"/>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1252025615"/>
              </p:ext>
            </p:extLst>
          </p:nvPr>
        </p:nvGraphicFramePr>
        <p:xfrm>
          <a:off x="2398713" y="5254743"/>
          <a:ext cx="2132013" cy="493712"/>
        </p:xfrm>
        <a:graphic>
          <a:graphicData uri="http://schemas.openxmlformats.org/presentationml/2006/ole">
            <mc:AlternateContent xmlns:mc="http://schemas.openxmlformats.org/markup-compatibility/2006">
              <mc:Choice xmlns:v="urn:schemas-microsoft-com:vml" Requires="v">
                <p:oleObj spid="_x0000_s2833" name="Equation" r:id="rId14" imgW="1155700" imgH="241300" progId="Equation.3">
                  <p:embed/>
                </p:oleObj>
              </mc:Choice>
              <mc:Fallback>
                <p:oleObj name="Equation" r:id="rId14" imgW="1155700" imgH="241300" progId="Equation.3">
                  <p:embed/>
                  <p:pic>
                    <p:nvPicPr>
                      <p:cNvPr id="0" name=""/>
                      <p:cNvPicPr>
                        <a:picLocks noChangeAspect="1" noChangeArrowheads="1"/>
                      </p:cNvPicPr>
                      <p:nvPr/>
                    </p:nvPicPr>
                    <p:blipFill>
                      <a:blip r:embed="rId15"/>
                      <a:srcRect/>
                      <a:stretch>
                        <a:fillRect/>
                      </a:stretch>
                    </p:blipFill>
                    <p:spPr bwMode="auto">
                      <a:xfrm>
                        <a:off x="2398713" y="5254743"/>
                        <a:ext cx="2132013" cy="493712"/>
                      </a:xfrm>
                      <a:prstGeom prst="rect">
                        <a:avLst/>
                      </a:prstGeom>
                      <a:noFill/>
                      <a:ln>
                        <a:noFill/>
                      </a:ln>
                      <a:effectLst/>
                      <a:extLst/>
                    </p:spPr>
                  </p:pic>
                </p:oleObj>
              </mc:Fallback>
            </mc:AlternateContent>
          </a:graphicData>
        </a:graphic>
      </p:graphicFrame>
      <p:pic>
        <p:nvPicPr>
          <p:cNvPr id="15" name="Picture 3"/>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177BB26E-2232-F74A-BCA6-9903D9BFFBB8}" type="slidenum">
              <a:rPr lang="en-US" smtClean="0"/>
              <a:t>5</a:t>
            </a:fld>
            <a:endParaRPr lang="en-US"/>
          </a:p>
        </p:txBody>
      </p:sp>
    </p:spTree>
    <p:extLst>
      <p:ext uri="{BB962C8B-B14F-4D97-AF65-F5344CB8AC3E}">
        <p14:creationId xmlns:p14="http://schemas.microsoft.com/office/powerpoint/2010/main" val="213806265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342516" y="69669"/>
            <a:ext cx="6588125" cy="11430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a:t>
            </a:r>
            <a:r>
              <a:rPr lang="en-US" sz="3600" b="1" dirty="0" err="1" smtClean="0"/>
              <a:t>cpp_defs</a:t>
            </a:r>
            <a:endParaRPr lang="en-US" sz="3600" b="1" dirty="0" smtClean="0"/>
          </a:p>
          <a:p>
            <a:r>
              <a:rPr lang="en-US" sz="3600" b="1" dirty="0" smtClean="0"/>
              <a:t>(</a:t>
            </a:r>
            <a:r>
              <a:rPr lang="en-US" sz="3600" b="1" dirty="0" err="1" smtClean="0"/>
              <a:t>sed_floc_toy</a:t>
            </a:r>
            <a:r>
              <a:rPr lang="en-US" sz="3600" b="1" dirty="0" smtClean="0"/>
              <a:t>)</a:t>
            </a:r>
            <a:endParaRPr lang="en-US" sz="3600" b="1" dirty="0"/>
          </a:p>
        </p:txBody>
      </p:sp>
      <p:pic>
        <p:nvPicPr>
          <p:cNvPr id="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 name="TextBox 5"/>
          <p:cNvSpPr txBox="1"/>
          <p:nvPr/>
        </p:nvSpPr>
        <p:spPr>
          <a:xfrm>
            <a:off x="5060945" y="1470079"/>
            <a:ext cx="2869696" cy="4401205"/>
          </a:xfrm>
          <a:prstGeom prst="rect">
            <a:avLst/>
          </a:prstGeom>
          <a:noFill/>
        </p:spPr>
        <p:txBody>
          <a:bodyPr wrap="none" rtlCol="0">
            <a:spAutoFit/>
          </a:bodyPr>
          <a:lstStyle/>
          <a:p>
            <a:r>
              <a:rPr lang="en-US" sz="1400" dirty="0">
                <a:latin typeface="Courier New" panose="02070309020205020404" pitchFamily="49" charset="0"/>
                <a:cs typeface="Courier New" panose="02070309020205020404" pitchFamily="49" charset="0"/>
              </a:rPr>
              <a:t>#define SEDIMENT</a:t>
            </a:r>
          </a:p>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ifdef</a:t>
            </a:r>
            <a:r>
              <a:rPr lang="en-US" sz="1400" dirty="0">
                <a:latin typeface="Courier New" panose="02070309020205020404" pitchFamily="49" charset="0"/>
                <a:cs typeface="Courier New" panose="02070309020205020404" pitchFamily="49" charset="0"/>
              </a:rPr>
              <a:t> SEDIMENT</a:t>
            </a:r>
          </a:p>
          <a:p>
            <a:r>
              <a:rPr lang="en-US" sz="1400" dirty="0">
                <a:latin typeface="Courier New" panose="02070309020205020404" pitchFamily="49" charset="0"/>
                <a:cs typeface="Courier New" panose="02070309020205020404" pitchFamily="49" charset="0"/>
              </a:rPr>
              <a:t># define SUSPLOAD</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BEDLOAD_SOULSBY</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BEDLOAD_MPM</a:t>
            </a:r>
          </a:p>
          <a:p>
            <a:r>
              <a:rPr lang="en-US" sz="1400" dirty="0">
                <a:latin typeface="Courier New" panose="02070309020205020404" pitchFamily="49" charset="0"/>
                <a:cs typeface="Courier New" panose="02070309020205020404" pitchFamily="49" charset="0"/>
              </a:rPr>
              <a:t># define SED_DENS</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COHESIVE_BED</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BF_TCR</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LINEAR_TCR</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POWERLAW_TCR</a:t>
            </a:r>
          </a:p>
          <a:p>
            <a:r>
              <a:rPr lang="en-US" sz="1400" dirty="0">
                <a:latin typeface="Courier New" panose="02070309020205020404" pitchFamily="49" charset="0"/>
                <a:cs typeface="Courier New" panose="02070309020205020404" pitchFamily="49" charset="0"/>
              </a:rPr>
              <a:t># define MIXED_BED</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SED_MORPH</a:t>
            </a:r>
          </a:p>
          <a:p>
            <a:r>
              <a:rPr lang="en-US" sz="1400" dirty="0">
                <a:latin typeface="Courier New" panose="02070309020205020404" pitchFamily="49" charset="0"/>
                <a:cs typeface="Courier New" panose="02070309020205020404" pitchFamily="49" charset="0"/>
              </a:rPr>
              <a:t># define SED_FLOCS</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FLOC_TURB_DISS</a:t>
            </a:r>
          </a:p>
          <a:p>
            <a:r>
              <a:rPr lang="en-US" sz="1400" dirty="0">
                <a:latin typeface="Courier New" panose="02070309020205020404" pitchFamily="49" charset="0"/>
                <a:cs typeface="Courier New" panose="02070309020205020404" pitchFamily="49" charset="0"/>
              </a:rPr>
              <a:t># define FLOC_BBL_DISS</a:t>
            </a:r>
          </a:p>
          <a:p>
            <a:r>
              <a:rPr lang="en-US" sz="1400" dirty="0">
                <a:latin typeface="Courier New" panose="02070309020205020404" pitchFamily="49" charset="0"/>
                <a:cs typeface="Courier New" panose="02070309020205020404" pitchFamily="49" charset="0"/>
              </a:rPr>
              <a:t># define SED_DEFLOC</a:t>
            </a:r>
          </a:p>
          <a:p>
            <a:r>
              <a:rPr lang="en-US" sz="1400" dirty="0">
                <a:latin typeface="Courier New" panose="02070309020205020404" pitchFamily="49" charset="0"/>
                <a:cs typeface="Courier New" panose="02070309020205020404" pitchFamily="49" charset="0"/>
              </a:rPr>
              <a:t># define SED_TAU_CD_CONST</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SED_TAU_CD_LIN</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SED_BIODIFF</a:t>
            </a:r>
          </a:p>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endif</a:t>
            </a:r>
            <a:endParaRPr lang="en-US" sz="1400" dirty="0">
              <a:latin typeface="Courier New" panose="02070309020205020404" pitchFamily="49" charset="0"/>
              <a:cs typeface="Courier New" panose="02070309020205020404" pitchFamily="49" charset="0"/>
            </a:endParaRPr>
          </a:p>
        </p:txBody>
      </p:sp>
      <p:sp>
        <p:nvSpPr>
          <p:cNvPr id="7" name="TextBox 6"/>
          <p:cNvSpPr txBox="1"/>
          <p:nvPr/>
        </p:nvSpPr>
        <p:spPr>
          <a:xfrm>
            <a:off x="438332" y="1472087"/>
            <a:ext cx="2654894" cy="3539430"/>
          </a:xfrm>
          <a:prstGeom prst="rect">
            <a:avLst/>
          </a:prstGeom>
          <a:noFill/>
        </p:spPr>
        <p:txBody>
          <a:bodyPr wrap="none" rtlCol="0">
            <a:spAutoFit/>
          </a:bodyPr>
          <a:lstStyle/>
          <a:p>
            <a:r>
              <a:rPr lang="en-US" sz="1400" dirty="0">
                <a:latin typeface="Courier New" panose="02070309020205020404" pitchFamily="49" charset="0"/>
                <a:cs typeface="Courier New" panose="02070309020205020404" pitchFamily="49" charset="0"/>
              </a:rPr>
              <a:t>#define SSW_BBL</a:t>
            </a:r>
          </a:p>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ifdef</a:t>
            </a:r>
            <a:r>
              <a:rPr lang="en-US" sz="1400" dirty="0">
                <a:latin typeface="Courier New" panose="02070309020205020404" pitchFamily="49" charset="0"/>
                <a:cs typeface="Courier New" panose="02070309020205020404" pitchFamily="49" charset="0"/>
              </a:rPr>
              <a:t> SSW_BBL</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SSW_CALC_UB</a:t>
            </a:r>
          </a:p>
          <a:p>
            <a:r>
              <a:rPr lang="en-US" sz="1400" dirty="0">
                <a:latin typeface="Courier New" panose="02070309020205020404" pitchFamily="49" charset="0"/>
                <a:cs typeface="Courier New" panose="02070309020205020404" pitchFamily="49" charset="0"/>
              </a:rPr>
              <a:t># define SSW_CALC_ZNOT</a:t>
            </a:r>
          </a:p>
          <a:p>
            <a:r>
              <a:rPr lang="en-US" sz="1400" dirty="0">
                <a:latin typeface="Courier New" panose="02070309020205020404" pitchFamily="49" charset="0"/>
                <a:cs typeface="Courier New" panose="02070309020205020404" pitchFamily="49" charset="0"/>
              </a:rPr>
              <a:t># define SSW_LOGINT</a:t>
            </a:r>
          </a:p>
          <a:p>
            <a:r>
              <a:rPr lang="en-US" sz="1400" dirty="0">
                <a:latin typeface="Courier New" panose="02070309020205020404" pitchFamily="49" charset="0"/>
                <a:cs typeface="Courier New" panose="02070309020205020404" pitchFamily="49" charset="0"/>
              </a:rPr>
              <a:t>#</a:t>
            </a:r>
            <a:r>
              <a:rPr lang="en-US" sz="1400" dirty="0" err="1" smtClean="0">
                <a:latin typeface="Courier New" panose="02070309020205020404" pitchFamily="49" charset="0"/>
                <a:cs typeface="Courier New" panose="02070309020205020404" pitchFamily="49" charset="0"/>
              </a:rPr>
              <a:t>endif</a:t>
            </a:r>
            <a:endParaRPr lang="en-US" sz="1400" dirty="0" smtClean="0">
              <a:latin typeface="Courier New" panose="02070309020205020404" pitchFamily="49" charset="0"/>
              <a:cs typeface="Courier New" panose="02070309020205020404" pitchFamily="49" charset="0"/>
            </a:endParaRPr>
          </a:p>
          <a:p>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#define GLS_MIXING</a:t>
            </a:r>
          </a:p>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ifdef</a:t>
            </a:r>
            <a:r>
              <a:rPr lang="en-US" sz="1400" dirty="0">
                <a:latin typeface="Courier New" panose="02070309020205020404" pitchFamily="49" charset="0"/>
                <a:cs typeface="Courier New" panose="02070309020205020404" pitchFamily="49" charset="0"/>
              </a:rPr>
              <a:t> GLS_MIXING</a:t>
            </a:r>
          </a:p>
          <a:p>
            <a:r>
              <a:rPr lang="en-US" sz="1400" dirty="0">
                <a:latin typeface="Courier New" panose="02070309020205020404" pitchFamily="49" charset="0"/>
                <a:cs typeface="Courier New" panose="02070309020205020404" pitchFamily="49" charset="0"/>
              </a:rPr>
              <a:t># define KANTHA_CLAYSON</a:t>
            </a:r>
          </a:p>
          <a:p>
            <a:r>
              <a:rPr lang="en-US" sz="1400" dirty="0">
                <a:latin typeface="Courier New" panose="02070309020205020404" pitchFamily="49" charset="0"/>
                <a:cs typeface="Courier New" panose="02070309020205020404" pitchFamily="49" charset="0"/>
              </a:rPr>
              <a:t># define N2S2_HORAVG</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CRAIG_BANNER</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CHARNOK</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ZOS_HSIG</a:t>
            </a:r>
          </a:p>
          <a:p>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undef</a:t>
            </a:r>
            <a:r>
              <a:rPr lang="en-US" sz="1400" dirty="0">
                <a:latin typeface="Courier New" panose="02070309020205020404" pitchFamily="49" charset="0"/>
                <a:cs typeface="Courier New" panose="02070309020205020404" pitchFamily="49" charset="0"/>
              </a:rPr>
              <a:t>  TKE_WAVEDISS</a:t>
            </a:r>
          </a:p>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endif</a:t>
            </a:r>
            <a:endParaRPr lang="en-US" sz="1400" dirty="0">
              <a:latin typeface="Courier New" panose="02070309020205020404" pitchFamily="49" charset="0"/>
              <a:cs typeface="Courier New" panose="02070309020205020404" pitchFamily="49" charset="0"/>
            </a:endParaRPr>
          </a:p>
        </p:txBody>
      </p:sp>
      <p:sp>
        <p:nvSpPr>
          <p:cNvPr id="2" name="TextBox 1"/>
          <p:cNvSpPr txBox="1"/>
          <p:nvPr/>
        </p:nvSpPr>
        <p:spPr>
          <a:xfrm>
            <a:off x="3093226" y="1472087"/>
            <a:ext cx="1463040" cy="1477328"/>
          </a:xfrm>
          <a:prstGeom prst="rect">
            <a:avLst/>
          </a:prstGeom>
          <a:noFill/>
        </p:spPr>
        <p:txBody>
          <a:bodyPr wrap="square" rtlCol="0">
            <a:spAutoFit/>
          </a:bodyPr>
          <a:lstStyle/>
          <a:p>
            <a:r>
              <a:rPr lang="en-US" dirty="0" smtClean="0"/>
              <a:t>Usually want a </a:t>
            </a:r>
            <a:r>
              <a:rPr lang="en-US" dirty="0" err="1" smtClean="0"/>
              <a:t>bbl</a:t>
            </a:r>
            <a:r>
              <a:rPr lang="en-US" dirty="0" smtClean="0"/>
              <a:t> model for w-c combined stress</a:t>
            </a:r>
            <a:endParaRPr lang="en-US" dirty="0"/>
          </a:p>
        </p:txBody>
      </p:sp>
      <p:sp>
        <p:nvSpPr>
          <p:cNvPr id="8" name="TextBox 7"/>
          <p:cNvSpPr txBox="1"/>
          <p:nvPr/>
        </p:nvSpPr>
        <p:spPr>
          <a:xfrm>
            <a:off x="3093226" y="3659182"/>
            <a:ext cx="1551227" cy="1200329"/>
          </a:xfrm>
          <a:prstGeom prst="rect">
            <a:avLst/>
          </a:prstGeom>
          <a:noFill/>
        </p:spPr>
        <p:txBody>
          <a:bodyPr wrap="square" rtlCol="0">
            <a:spAutoFit/>
          </a:bodyPr>
          <a:lstStyle/>
          <a:p>
            <a:r>
              <a:rPr lang="en-US" dirty="0" smtClean="0"/>
              <a:t>Floc model </a:t>
            </a:r>
            <a:r>
              <a:rPr lang="en-US" dirty="0"/>
              <a:t>u</a:t>
            </a:r>
            <a:r>
              <a:rPr lang="en-US" dirty="0" smtClean="0"/>
              <a:t>sually wants a turbulence model</a:t>
            </a:r>
            <a:endParaRPr lang="en-US" dirty="0"/>
          </a:p>
        </p:txBody>
      </p:sp>
      <p:sp>
        <p:nvSpPr>
          <p:cNvPr id="3" name="Slide Number Placeholder 2"/>
          <p:cNvSpPr>
            <a:spLocks noGrp="1"/>
          </p:cNvSpPr>
          <p:nvPr>
            <p:ph type="sldNum" sz="quarter" idx="12"/>
          </p:nvPr>
        </p:nvSpPr>
        <p:spPr/>
        <p:txBody>
          <a:bodyPr/>
          <a:lstStyle/>
          <a:p>
            <a:fld id="{177BB26E-2232-F74A-BCA6-9903D9BFFBB8}" type="slidenum">
              <a:rPr lang="en-US" smtClean="0"/>
              <a:t>50</a:t>
            </a:fld>
            <a:endParaRPr lang="en-US"/>
          </a:p>
        </p:txBody>
      </p:sp>
    </p:spTree>
    <p:extLst>
      <p:ext uri="{BB962C8B-B14F-4D97-AF65-F5344CB8AC3E}">
        <p14:creationId xmlns:p14="http://schemas.microsoft.com/office/powerpoint/2010/main" val="1751239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277937" y="0"/>
            <a:ext cx="6588125" cy="1143000"/>
          </a:xfrm>
        </p:spPr>
        <p:txBody>
          <a:bodyPr>
            <a:normAutofit/>
          </a:bodyPr>
          <a:lstStyle/>
          <a:p>
            <a:r>
              <a:rPr lang="en-US" sz="3600" b="1" dirty="0"/>
              <a:t>Sediment Variables</a:t>
            </a:r>
          </a:p>
        </p:txBody>
      </p:sp>
      <p:sp>
        <p:nvSpPr>
          <p:cNvPr id="84995" name="Text Box 3"/>
          <p:cNvSpPr txBox="1">
            <a:spLocks noGrp="1" noChangeArrowheads="1"/>
          </p:cNvSpPr>
          <p:nvPr>
            <p:ph type="body" idx="1"/>
          </p:nvPr>
        </p:nvSpPr>
        <p:spPr>
          <a:xfrm>
            <a:off x="457200" y="1113724"/>
            <a:ext cx="8229600" cy="5419725"/>
          </a:xfr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pPr>
            <a:r>
              <a:rPr lang="en-US" sz="2000" dirty="0"/>
              <a:t>Sediment class variables </a:t>
            </a:r>
            <a:r>
              <a:rPr lang="en-US" sz="2000" b="1" dirty="0">
                <a:solidFill>
                  <a:srgbClr val="0000FF"/>
                </a:solidFill>
                <a:latin typeface="Courier New" pitchFamily="49" charset="0"/>
              </a:rPr>
              <a:t>dimension(</a:t>
            </a:r>
            <a:r>
              <a:rPr lang="en-US" sz="2000" b="1" i="1" dirty="0">
                <a:solidFill>
                  <a:srgbClr val="0000FF"/>
                </a:solidFill>
                <a:latin typeface="Courier New" pitchFamily="49" charset="0"/>
              </a:rPr>
              <a:t>#</a:t>
            </a:r>
            <a:r>
              <a:rPr lang="en-US" sz="2000" b="1" dirty="0" err="1">
                <a:solidFill>
                  <a:srgbClr val="0000FF"/>
                </a:solidFill>
                <a:latin typeface="Courier New" pitchFamily="49" charset="0"/>
              </a:rPr>
              <a:t>sed.classes</a:t>
            </a:r>
            <a:r>
              <a:rPr lang="en-US" sz="2000" b="1" dirty="0">
                <a:solidFill>
                  <a:srgbClr val="0000FF"/>
                </a:solidFill>
                <a:latin typeface="Courier New" pitchFamily="49" charset="0"/>
              </a:rPr>
              <a:t>)</a:t>
            </a:r>
          </a:p>
          <a:p>
            <a:pPr lvl="1">
              <a:lnSpc>
                <a:spcPct val="80000"/>
              </a:lnSpc>
            </a:pPr>
            <a:r>
              <a:rPr lang="en-US" sz="1800" dirty="0"/>
              <a:t>Median size, particle density, settling velocity, particle critical shear stress</a:t>
            </a:r>
          </a:p>
          <a:p>
            <a:pPr lvl="1">
              <a:lnSpc>
                <a:spcPct val="80000"/>
              </a:lnSpc>
            </a:pPr>
            <a:endParaRPr lang="en-US" sz="1800" dirty="0"/>
          </a:p>
          <a:p>
            <a:pPr>
              <a:lnSpc>
                <a:spcPct val="80000"/>
              </a:lnSpc>
            </a:pPr>
            <a:r>
              <a:rPr lang="en-US" sz="2000" dirty="0"/>
              <a:t>Bottom variables </a:t>
            </a:r>
            <a:r>
              <a:rPr lang="en-US" sz="2000" b="1" dirty="0">
                <a:solidFill>
                  <a:srgbClr val="0000FF"/>
                </a:solidFill>
                <a:latin typeface="Courier New" pitchFamily="49" charset="0"/>
              </a:rPr>
              <a:t>dimension(</a:t>
            </a:r>
            <a:r>
              <a:rPr lang="en-US" sz="2000" b="1" i="1" dirty="0">
                <a:solidFill>
                  <a:srgbClr val="0000FF"/>
                </a:solidFill>
                <a:latin typeface="Courier New" pitchFamily="49" charset="0"/>
              </a:rPr>
              <a:t>#</a:t>
            </a:r>
            <a:r>
              <a:rPr lang="en-US" sz="2000" b="1" dirty="0" err="1">
                <a:solidFill>
                  <a:srgbClr val="0000FF"/>
                </a:solidFill>
                <a:latin typeface="Courier New" pitchFamily="49" charset="0"/>
              </a:rPr>
              <a:t>x,</a:t>
            </a:r>
            <a:r>
              <a:rPr lang="en-US" sz="2000" b="1" i="1" dirty="0" err="1">
                <a:solidFill>
                  <a:srgbClr val="0000FF"/>
                </a:solidFill>
                <a:latin typeface="Courier New" pitchFamily="49" charset="0"/>
              </a:rPr>
              <a:t>#</a:t>
            </a:r>
            <a:r>
              <a:rPr lang="en-US" sz="2000" b="1" dirty="0" err="1">
                <a:solidFill>
                  <a:srgbClr val="0000FF"/>
                </a:solidFill>
                <a:latin typeface="Courier New" pitchFamily="49" charset="0"/>
              </a:rPr>
              <a:t>y,</a:t>
            </a:r>
            <a:r>
              <a:rPr lang="en-US" sz="2000" b="1" i="1" dirty="0" err="1">
                <a:solidFill>
                  <a:srgbClr val="0000FF"/>
                </a:solidFill>
                <a:latin typeface="Courier New" pitchFamily="49" charset="0"/>
              </a:rPr>
              <a:t>#</a:t>
            </a:r>
            <a:r>
              <a:rPr lang="en-US" sz="2000" b="1" dirty="0" err="1">
                <a:solidFill>
                  <a:srgbClr val="0000FF"/>
                </a:solidFill>
                <a:latin typeface="Courier New" pitchFamily="49" charset="0"/>
              </a:rPr>
              <a:t>bot</a:t>
            </a:r>
            <a:r>
              <a:rPr lang="en-US" sz="2000" b="1" dirty="0" smtClean="0">
                <a:solidFill>
                  <a:srgbClr val="0000FF"/>
                </a:solidFill>
                <a:latin typeface="Courier New" pitchFamily="49" charset="0"/>
              </a:rPr>
              <a:t>. props</a:t>
            </a:r>
            <a:r>
              <a:rPr lang="en-US" sz="2000" b="1" dirty="0">
                <a:solidFill>
                  <a:srgbClr val="0000FF"/>
                </a:solidFill>
                <a:latin typeface="Courier New" pitchFamily="49" charset="0"/>
              </a:rPr>
              <a:t>.)</a:t>
            </a:r>
          </a:p>
          <a:p>
            <a:pPr lvl="1">
              <a:lnSpc>
                <a:spcPct val="80000"/>
              </a:lnSpc>
            </a:pPr>
            <a:r>
              <a:rPr lang="en-US" sz="1800" dirty="0"/>
              <a:t>Average grain size, average particle critical shear stress, ripple geometry, hydraulic roughness, </a:t>
            </a:r>
            <a:r>
              <a:rPr lang="en-US" sz="1800" dirty="0">
                <a:solidFill>
                  <a:schemeClr val="folHlink"/>
                </a:solidFill>
              </a:rPr>
              <a:t>reference critical shear stress slope and offset, cohesive time scale, </a:t>
            </a:r>
            <a:r>
              <a:rPr lang="en-US" sz="1800" dirty="0">
                <a:solidFill>
                  <a:srgbClr val="CC0099"/>
                </a:solidFill>
              </a:rPr>
              <a:t>reference </a:t>
            </a:r>
            <a:r>
              <a:rPr lang="en-US" sz="1800" dirty="0" err="1">
                <a:solidFill>
                  <a:srgbClr val="CC0099"/>
                </a:solidFill>
              </a:rPr>
              <a:t>biodiffusion</a:t>
            </a:r>
            <a:r>
              <a:rPr lang="en-US" sz="1800" dirty="0">
                <a:solidFill>
                  <a:srgbClr val="CC0099"/>
                </a:solidFill>
              </a:rPr>
              <a:t> profile</a:t>
            </a:r>
          </a:p>
          <a:p>
            <a:pPr lvl="1">
              <a:lnSpc>
                <a:spcPct val="80000"/>
              </a:lnSpc>
            </a:pPr>
            <a:endParaRPr lang="en-US" sz="1800" dirty="0">
              <a:solidFill>
                <a:srgbClr val="CC0099"/>
              </a:solidFill>
            </a:endParaRPr>
          </a:p>
          <a:p>
            <a:pPr>
              <a:lnSpc>
                <a:spcPct val="80000"/>
              </a:lnSpc>
            </a:pPr>
            <a:r>
              <a:rPr lang="en-US" sz="2000" dirty="0"/>
              <a:t>Bed variables </a:t>
            </a:r>
            <a:r>
              <a:rPr lang="en-US" sz="2000" b="1" dirty="0">
                <a:solidFill>
                  <a:srgbClr val="0000FF"/>
                </a:solidFill>
                <a:latin typeface="Courier New" pitchFamily="49" charset="0"/>
              </a:rPr>
              <a:t>dimension(</a:t>
            </a:r>
            <a:r>
              <a:rPr lang="en-US" sz="2000" b="1" i="1" dirty="0">
                <a:solidFill>
                  <a:srgbClr val="0000FF"/>
                </a:solidFill>
                <a:latin typeface="Courier New" pitchFamily="49" charset="0"/>
              </a:rPr>
              <a:t>#</a:t>
            </a:r>
            <a:r>
              <a:rPr lang="en-US" sz="2000" b="1" dirty="0" err="1">
                <a:solidFill>
                  <a:srgbClr val="0000FF"/>
                </a:solidFill>
                <a:latin typeface="Courier New" pitchFamily="49" charset="0"/>
              </a:rPr>
              <a:t>x,</a:t>
            </a:r>
            <a:r>
              <a:rPr lang="en-US" sz="2000" b="1" i="1" dirty="0" err="1">
                <a:solidFill>
                  <a:srgbClr val="0000FF"/>
                </a:solidFill>
                <a:latin typeface="Courier New" pitchFamily="49" charset="0"/>
              </a:rPr>
              <a:t>#</a:t>
            </a:r>
            <a:r>
              <a:rPr lang="en-US" sz="2000" b="1" dirty="0" err="1">
                <a:solidFill>
                  <a:srgbClr val="0000FF"/>
                </a:solidFill>
                <a:latin typeface="Courier New" pitchFamily="49" charset="0"/>
              </a:rPr>
              <a:t>y,</a:t>
            </a:r>
            <a:r>
              <a:rPr lang="en-US" sz="2000" b="1" i="1" dirty="0" err="1">
                <a:solidFill>
                  <a:srgbClr val="0000FF"/>
                </a:solidFill>
                <a:latin typeface="Courier New" pitchFamily="49" charset="0"/>
              </a:rPr>
              <a:t>#</a:t>
            </a:r>
            <a:r>
              <a:rPr lang="en-US" sz="2000" b="1" dirty="0" err="1">
                <a:solidFill>
                  <a:srgbClr val="0000FF"/>
                </a:solidFill>
                <a:latin typeface="Courier New" pitchFamily="49" charset="0"/>
              </a:rPr>
              <a:t>layers</a:t>
            </a:r>
            <a:r>
              <a:rPr lang="en-US" sz="2000" b="1" dirty="0">
                <a:solidFill>
                  <a:srgbClr val="0000FF"/>
                </a:solidFill>
                <a:latin typeface="Courier New" pitchFamily="49" charset="0"/>
              </a:rPr>
              <a:t>, </a:t>
            </a:r>
            <a:r>
              <a:rPr lang="en-US" sz="2000" b="1" i="1" dirty="0">
                <a:solidFill>
                  <a:srgbClr val="0000FF"/>
                </a:solidFill>
                <a:latin typeface="Courier New" pitchFamily="49" charset="0"/>
              </a:rPr>
              <a:t>#</a:t>
            </a:r>
            <a:r>
              <a:rPr lang="en-US" sz="2000" b="1" dirty="0">
                <a:solidFill>
                  <a:srgbClr val="0000FF"/>
                </a:solidFill>
                <a:latin typeface="Courier New" pitchFamily="49" charset="0"/>
              </a:rPr>
              <a:t>bed props.)</a:t>
            </a:r>
          </a:p>
          <a:p>
            <a:pPr lvl="1">
              <a:lnSpc>
                <a:spcPct val="80000"/>
              </a:lnSpc>
            </a:pPr>
            <a:r>
              <a:rPr lang="en-US" sz="1800" dirty="0"/>
              <a:t>Thickness, volume solids fraction of each class, porosity, age, </a:t>
            </a:r>
            <a:r>
              <a:rPr lang="en-US" sz="1800" dirty="0">
                <a:solidFill>
                  <a:schemeClr val="folHlink"/>
                </a:solidFill>
              </a:rPr>
              <a:t>bed critical shear stress, </a:t>
            </a:r>
            <a:r>
              <a:rPr lang="en-US" sz="1800" dirty="0">
                <a:solidFill>
                  <a:srgbClr val="CC6600"/>
                </a:solidFill>
              </a:rPr>
              <a:t>mixed bed behavior</a:t>
            </a:r>
            <a:r>
              <a:rPr lang="en-US" sz="1800" dirty="0">
                <a:solidFill>
                  <a:schemeClr val="folHlink"/>
                </a:solidFill>
              </a:rPr>
              <a:t>, </a:t>
            </a:r>
            <a:r>
              <a:rPr lang="en-US" sz="1800" dirty="0" err="1">
                <a:solidFill>
                  <a:srgbClr val="CC0099"/>
                </a:solidFill>
              </a:rPr>
              <a:t>biodiffusivity</a:t>
            </a:r>
            <a:endParaRPr lang="en-US" sz="1800" dirty="0">
              <a:solidFill>
                <a:srgbClr val="CC0099"/>
              </a:solidFill>
            </a:endParaRPr>
          </a:p>
          <a:p>
            <a:pPr lvl="1">
              <a:lnSpc>
                <a:spcPct val="80000"/>
              </a:lnSpc>
            </a:pPr>
            <a:endParaRPr lang="en-US" sz="1800" dirty="0">
              <a:solidFill>
                <a:srgbClr val="CC0099"/>
              </a:solidFill>
            </a:endParaRPr>
          </a:p>
          <a:p>
            <a:pPr>
              <a:lnSpc>
                <a:spcPct val="80000"/>
              </a:lnSpc>
            </a:pPr>
            <a:r>
              <a:rPr lang="en-US" sz="2000" dirty="0"/>
              <a:t>Bed mass </a:t>
            </a:r>
            <a:r>
              <a:rPr lang="en-US" sz="2000" b="1" dirty="0">
                <a:solidFill>
                  <a:srgbClr val="0000FF"/>
                </a:solidFill>
                <a:latin typeface="Courier New" pitchFamily="49" charset="0"/>
              </a:rPr>
              <a:t>dimension(</a:t>
            </a:r>
            <a:r>
              <a:rPr lang="en-US" sz="2000" b="1" i="1" dirty="0">
                <a:solidFill>
                  <a:srgbClr val="0000FF"/>
                </a:solidFill>
                <a:latin typeface="Courier New" pitchFamily="49" charset="0"/>
              </a:rPr>
              <a:t>#</a:t>
            </a:r>
            <a:r>
              <a:rPr lang="en-US" sz="2000" b="1" dirty="0">
                <a:solidFill>
                  <a:srgbClr val="0000FF"/>
                </a:solidFill>
                <a:latin typeface="Courier New" pitchFamily="49" charset="0"/>
              </a:rPr>
              <a:t>x,</a:t>
            </a:r>
            <a:r>
              <a:rPr lang="en-US" sz="2000" b="1" i="1" dirty="0">
                <a:solidFill>
                  <a:srgbClr val="0000FF"/>
                </a:solidFill>
                <a:latin typeface="Courier New" pitchFamily="49" charset="0"/>
              </a:rPr>
              <a:t>#</a:t>
            </a:r>
            <a:r>
              <a:rPr lang="en-US" sz="2000" b="1" dirty="0">
                <a:solidFill>
                  <a:srgbClr val="0000FF"/>
                </a:solidFill>
                <a:latin typeface="Courier New" pitchFamily="49" charset="0"/>
              </a:rPr>
              <a:t>y,</a:t>
            </a:r>
            <a:r>
              <a:rPr lang="en-US" sz="2000" b="1" i="1" dirty="0">
                <a:solidFill>
                  <a:srgbClr val="0000FF"/>
                </a:solidFill>
                <a:latin typeface="Courier New" pitchFamily="49" charset="0"/>
              </a:rPr>
              <a:t>#</a:t>
            </a:r>
            <a:r>
              <a:rPr lang="en-US" sz="2000" b="1" dirty="0">
                <a:solidFill>
                  <a:srgbClr val="0000FF"/>
                </a:solidFill>
                <a:latin typeface="Courier New" pitchFamily="49" charset="0"/>
              </a:rPr>
              <a:t>layers,</a:t>
            </a:r>
            <a:r>
              <a:rPr lang="en-US" sz="2000" b="1" i="1" dirty="0">
                <a:solidFill>
                  <a:srgbClr val="0000FF"/>
                </a:solidFill>
                <a:latin typeface="Courier New" pitchFamily="49" charset="0"/>
              </a:rPr>
              <a:t>#</a:t>
            </a:r>
            <a:r>
              <a:rPr lang="en-US" sz="2000" b="1" dirty="0" err="1">
                <a:solidFill>
                  <a:srgbClr val="0000FF"/>
                </a:solidFill>
                <a:latin typeface="Courier New" pitchFamily="49" charset="0"/>
              </a:rPr>
              <a:t>sed.classes</a:t>
            </a:r>
            <a:r>
              <a:rPr lang="en-US" sz="2000" b="1" dirty="0">
                <a:solidFill>
                  <a:srgbClr val="0000FF"/>
                </a:solidFill>
                <a:latin typeface="Courier New" pitchFamily="49" charset="0"/>
              </a:rPr>
              <a:t>)</a:t>
            </a:r>
          </a:p>
          <a:p>
            <a:pPr>
              <a:lnSpc>
                <a:spcPct val="80000"/>
              </a:lnSpc>
            </a:pPr>
            <a:endParaRPr lang="en-US" sz="2000" dirty="0"/>
          </a:p>
          <a:p>
            <a:pPr>
              <a:lnSpc>
                <a:spcPct val="80000"/>
              </a:lnSpc>
            </a:pPr>
            <a:r>
              <a:rPr lang="en-US" sz="2000" dirty="0"/>
              <a:t>Bed fraction </a:t>
            </a:r>
            <a:r>
              <a:rPr lang="en-US" sz="2000" b="1" dirty="0">
                <a:solidFill>
                  <a:srgbClr val="0000FF"/>
                </a:solidFill>
                <a:latin typeface="Courier New" pitchFamily="49" charset="0"/>
              </a:rPr>
              <a:t>dimension(</a:t>
            </a:r>
            <a:r>
              <a:rPr lang="en-US" sz="2000" b="1" i="1" dirty="0">
                <a:solidFill>
                  <a:srgbClr val="0000FF"/>
                </a:solidFill>
                <a:latin typeface="Courier New" pitchFamily="49" charset="0"/>
              </a:rPr>
              <a:t>#</a:t>
            </a:r>
            <a:r>
              <a:rPr lang="en-US" sz="2000" b="1" dirty="0">
                <a:solidFill>
                  <a:srgbClr val="0000FF"/>
                </a:solidFill>
                <a:latin typeface="Courier New" pitchFamily="49" charset="0"/>
              </a:rPr>
              <a:t>x,</a:t>
            </a:r>
            <a:r>
              <a:rPr lang="en-US" sz="2000" b="1" i="1" dirty="0">
                <a:solidFill>
                  <a:srgbClr val="0000FF"/>
                </a:solidFill>
                <a:latin typeface="Courier New" pitchFamily="49" charset="0"/>
              </a:rPr>
              <a:t>#</a:t>
            </a:r>
            <a:r>
              <a:rPr lang="en-US" sz="2000" b="1" dirty="0">
                <a:solidFill>
                  <a:srgbClr val="0000FF"/>
                </a:solidFill>
                <a:latin typeface="Courier New" pitchFamily="49" charset="0"/>
              </a:rPr>
              <a:t>y,</a:t>
            </a:r>
            <a:r>
              <a:rPr lang="en-US" sz="2000" b="1" i="1" dirty="0">
                <a:solidFill>
                  <a:srgbClr val="0000FF"/>
                </a:solidFill>
                <a:latin typeface="Courier New" pitchFamily="49" charset="0"/>
              </a:rPr>
              <a:t>#</a:t>
            </a:r>
            <a:r>
              <a:rPr lang="en-US" sz="2000" b="1" dirty="0">
                <a:solidFill>
                  <a:srgbClr val="0000FF"/>
                </a:solidFill>
                <a:latin typeface="Courier New" pitchFamily="49" charset="0"/>
              </a:rPr>
              <a:t>layers,</a:t>
            </a:r>
            <a:r>
              <a:rPr lang="en-US" sz="2000" b="1" i="1" dirty="0">
                <a:solidFill>
                  <a:srgbClr val="0000FF"/>
                </a:solidFill>
                <a:latin typeface="Courier New" pitchFamily="49" charset="0"/>
              </a:rPr>
              <a:t>#</a:t>
            </a:r>
            <a:r>
              <a:rPr lang="en-US" sz="2000" b="1" dirty="0" err="1">
                <a:solidFill>
                  <a:srgbClr val="0000FF"/>
                </a:solidFill>
                <a:latin typeface="Courier New" pitchFamily="49" charset="0"/>
              </a:rPr>
              <a:t>sed.classes</a:t>
            </a:r>
            <a:r>
              <a:rPr lang="en-US" sz="2000" b="1" dirty="0">
                <a:solidFill>
                  <a:srgbClr val="0000FF"/>
                </a:solidFill>
                <a:latin typeface="Courier New" pitchFamily="49" charset="0"/>
              </a:rPr>
              <a:t>)</a:t>
            </a:r>
          </a:p>
          <a:p>
            <a:pPr>
              <a:lnSpc>
                <a:spcPct val="80000"/>
              </a:lnSpc>
            </a:pPr>
            <a:endParaRPr lang="en-US" sz="2000" dirty="0">
              <a:solidFill>
                <a:srgbClr val="0000FF"/>
              </a:solidFill>
              <a:latin typeface="Courier New" pitchFamily="49" charset="0"/>
            </a:endParaRPr>
          </a:p>
          <a:p>
            <a:pPr>
              <a:lnSpc>
                <a:spcPct val="80000"/>
              </a:lnSpc>
            </a:pPr>
            <a:r>
              <a:rPr lang="en-US" sz="2000" dirty="0"/>
              <a:t>Erosion-rate coefficient, mixed-layer specification</a:t>
            </a:r>
          </a:p>
          <a:p>
            <a:pPr>
              <a:lnSpc>
                <a:spcPct val="80000"/>
              </a:lnSpc>
            </a:pPr>
            <a:endParaRPr lang="en-US" sz="2000" dirty="0"/>
          </a:p>
        </p:txBody>
      </p:sp>
      <p:pic>
        <p:nvPicPr>
          <p:cNvPr id="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177BB26E-2232-F74A-BCA6-9903D9BFFBB8}" type="slidenum">
              <a:rPr lang="en-US" smtClean="0"/>
              <a:t>51</a:t>
            </a:fld>
            <a:endParaRPr lang="en-US"/>
          </a:p>
        </p:txBody>
      </p:sp>
    </p:spTree>
    <p:extLst>
      <p:ext uri="{BB962C8B-B14F-4D97-AF65-F5344CB8AC3E}">
        <p14:creationId xmlns:p14="http://schemas.microsoft.com/office/powerpoint/2010/main" val="258721020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342516" y="29207"/>
            <a:ext cx="658812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ocean*.in</a:t>
            </a:r>
          </a:p>
          <a:p>
            <a:r>
              <a:rPr lang="en-US" sz="2400" b="1" dirty="0" smtClean="0"/>
              <a:t>(Examples from </a:t>
            </a:r>
            <a:r>
              <a:rPr lang="en-US" sz="2400" b="1" dirty="0" err="1" smtClean="0"/>
              <a:t>sed_floc_toy</a:t>
            </a:r>
            <a:r>
              <a:rPr lang="en-US" sz="2400" b="1" dirty="0" smtClean="0"/>
              <a:t>)</a:t>
            </a:r>
            <a:endParaRPr lang="en-US" sz="2400" b="1" dirty="0"/>
          </a:p>
        </p:txBody>
      </p:sp>
      <p:sp>
        <p:nvSpPr>
          <p:cNvPr id="6" name="Rectangle 5"/>
          <p:cNvSpPr/>
          <p:nvPr/>
        </p:nvSpPr>
        <p:spPr>
          <a:xfrm>
            <a:off x="707890" y="1163498"/>
            <a:ext cx="5333891" cy="369332"/>
          </a:xfrm>
          <a:prstGeom prst="rect">
            <a:avLst/>
          </a:prstGeom>
        </p:spPr>
        <p:txBody>
          <a:bodyPr wrap="square">
            <a:spAutoFit/>
          </a:bodyPr>
          <a:lstStyle/>
          <a:p>
            <a:r>
              <a:rPr lang="en-US" b="1" dirty="0" err="1" smtClean="0"/>
              <a:t>Nbed</a:t>
            </a:r>
            <a:r>
              <a:rPr lang="en-US" b="1" dirty="0" smtClean="0"/>
              <a:t>, NCS, NNS</a:t>
            </a:r>
          </a:p>
        </p:txBody>
      </p:sp>
      <p:pic>
        <p:nvPicPr>
          <p:cNvPr id="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TextBox 2"/>
          <p:cNvSpPr txBox="1"/>
          <p:nvPr/>
        </p:nvSpPr>
        <p:spPr>
          <a:xfrm>
            <a:off x="355600" y="1704872"/>
            <a:ext cx="8561959" cy="3323987"/>
          </a:xfrm>
          <a:prstGeom prst="rect">
            <a:avLst/>
          </a:prstGeom>
          <a:noFill/>
        </p:spPr>
        <p:txBody>
          <a:bodyPr wrap="none" rtlCol="0">
            <a:spAutoFit/>
          </a:bodyPr>
          <a:lstStyle/>
          <a:p>
            <a:r>
              <a:rPr lang="en-US" sz="1400" dirty="0">
                <a:latin typeface="Courier New" panose="02070309020205020404" pitchFamily="49" charset="0"/>
                <a:cs typeface="Courier New" panose="02070309020205020404" pitchFamily="49" charset="0"/>
              </a:rPr>
              <a:t>! Grid dimension parameters. See notes below in the Glossary for how to set</a:t>
            </a:r>
          </a:p>
          <a:p>
            <a:r>
              <a:rPr lang="en-US" sz="1400" dirty="0">
                <a:latin typeface="Courier New" panose="02070309020205020404" pitchFamily="49" charset="0"/>
                <a:cs typeface="Courier New" panose="02070309020205020404" pitchFamily="49" charset="0"/>
              </a:rPr>
              <a:t>! these parameters correctly.</a:t>
            </a:r>
          </a:p>
          <a:p>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Lm == 6             ! Number of I-direction INTERIOR RHO-points</a:t>
            </a:r>
          </a:p>
          <a:p>
            <a:r>
              <a:rPr lang="en-US" sz="1400" dirty="0">
                <a:latin typeface="Courier New" panose="02070309020205020404" pitchFamily="49" charset="0"/>
                <a:cs typeface="Courier New" panose="02070309020205020404" pitchFamily="49" charset="0"/>
              </a:rPr>
              <a:t>          Mm == 5             ! Number of J-direction INTERIOR RHO-points</a:t>
            </a:r>
          </a:p>
          <a:p>
            <a:r>
              <a:rPr lang="en-US" sz="1400" dirty="0">
                <a:latin typeface="Courier New" panose="02070309020205020404" pitchFamily="49" charset="0"/>
                <a:cs typeface="Courier New" panose="02070309020205020404" pitchFamily="49" charset="0"/>
              </a:rPr>
              <a:t>           N == 50            ! Number of vertical levels</a:t>
            </a:r>
          </a:p>
          <a:p>
            <a:endParaRPr lang="en-US" sz="1400" dirty="0">
              <a:latin typeface="Courier New" panose="02070309020205020404" pitchFamily="49" charset="0"/>
              <a:cs typeface="Courier New" panose="02070309020205020404" pitchFamily="49" charset="0"/>
            </a:endParaRPr>
          </a:p>
          <a:p>
            <a:r>
              <a:rPr lang="en-US" sz="1400" dirty="0">
                <a:solidFill>
                  <a:srgbClr val="FF0000"/>
                </a:solidFill>
                <a:latin typeface="Courier New" panose="02070309020205020404" pitchFamily="49" charset="0"/>
                <a:cs typeface="Courier New" panose="02070309020205020404" pitchFamily="49" charset="0"/>
              </a:rPr>
              <a:t>        </a:t>
            </a:r>
            <a:r>
              <a:rPr lang="en-US" sz="1400" dirty="0" err="1" smtClean="0">
                <a:solidFill>
                  <a:srgbClr val="FF0000"/>
                </a:solidFill>
                <a:latin typeface="Courier New" panose="02070309020205020404" pitchFamily="49" charset="0"/>
                <a:cs typeface="Courier New" panose="02070309020205020404" pitchFamily="49" charset="0"/>
              </a:rPr>
              <a:t>Nbed</a:t>
            </a:r>
            <a:r>
              <a:rPr lang="en-US" sz="1400" dirty="0" smtClean="0">
                <a:solidFill>
                  <a:srgbClr val="FF0000"/>
                </a:solidFill>
                <a:latin typeface="Courier New" panose="02070309020205020404" pitchFamily="49" charset="0"/>
                <a:cs typeface="Courier New" panose="02070309020205020404" pitchFamily="49" charset="0"/>
              </a:rPr>
              <a:t> </a:t>
            </a:r>
            <a:r>
              <a:rPr lang="en-US" sz="1400" dirty="0">
                <a:solidFill>
                  <a:srgbClr val="FF0000"/>
                </a:solidFill>
                <a:latin typeface="Courier New" panose="02070309020205020404" pitchFamily="49" charset="0"/>
                <a:cs typeface="Courier New" panose="02070309020205020404" pitchFamily="49" charset="0"/>
              </a:rPr>
              <a:t>=  20         </a:t>
            </a:r>
            <a:r>
              <a:rPr lang="en-US" sz="1400" dirty="0" smtClean="0">
                <a:solidFill>
                  <a:srgbClr val="FF0000"/>
                </a:solidFill>
                <a:latin typeface="Courier New" panose="02070309020205020404" pitchFamily="49" charset="0"/>
                <a:cs typeface="Courier New" panose="02070309020205020404" pitchFamily="49" charset="0"/>
              </a:rPr>
              <a:t>   </a:t>
            </a:r>
            <a:r>
              <a:rPr lang="en-US" sz="1400" dirty="0">
                <a:solidFill>
                  <a:srgbClr val="FF0000"/>
                </a:solidFill>
                <a:latin typeface="Courier New" panose="02070309020205020404" pitchFamily="49" charset="0"/>
                <a:cs typeface="Courier New" panose="02070309020205020404" pitchFamily="49" charset="0"/>
              </a:rPr>
              <a:t>! Number of sediment bed layers</a:t>
            </a:r>
          </a:p>
          <a:p>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NAT =  2             ! Number of active tracers (usually, 2)</a:t>
            </a:r>
          </a:p>
          <a:p>
            <a:r>
              <a:rPr lang="en-US" sz="1400" dirty="0">
                <a:latin typeface="Courier New" panose="02070309020205020404" pitchFamily="49" charset="0"/>
                <a:cs typeface="Courier New" panose="02070309020205020404" pitchFamily="49" charset="0"/>
              </a:rPr>
              <a:t>         NPT =  0             ! Number of inactive passive tracers</a:t>
            </a:r>
          </a:p>
          <a:p>
            <a:r>
              <a:rPr lang="en-US" sz="1400" dirty="0">
                <a:solidFill>
                  <a:srgbClr val="FF0000"/>
                </a:solidFill>
                <a:latin typeface="Courier New" panose="02070309020205020404" pitchFamily="49" charset="0"/>
                <a:cs typeface="Courier New" panose="02070309020205020404" pitchFamily="49" charset="0"/>
              </a:rPr>
              <a:t>         NCS =  15            ! Number of cohesive (mud) sediment tracers</a:t>
            </a:r>
          </a:p>
          <a:p>
            <a:r>
              <a:rPr lang="en-US" sz="1400" dirty="0">
                <a:solidFill>
                  <a:srgbClr val="FF0000"/>
                </a:solidFill>
                <a:latin typeface="Courier New" panose="02070309020205020404" pitchFamily="49" charset="0"/>
                <a:cs typeface="Courier New" panose="02070309020205020404" pitchFamily="49" charset="0"/>
              </a:rPr>
              <a:t>         NNS =  4          </a:t>
            </a:r>
            <a:r>
              <a:rPr lang="en-US" sz="1400" dirty="0" smtClean="0">
                <a:solidFill>
                  <a:srgbClr val="FF0000"/>
                </a:solidFill>
                <a:latin typeface="Courier New" panose="02070309020205020404" pitchFamily="49" charset="0"/>
                <a:cs typeface="Courier New" panose="02070309020205020404" pitchFamily="49" charset="0"/>
              </a:rPr>
              <a:t>   </a:t>
            </a:r>
            <a:r>
              <a:rPr lang="en-US" sz="1400" dirty="0">
                <a:solidFill>
                  <a:srgbClr val="FF0000"/>
                </a:solidFill>
                <a:latin typeface="Courier New" panose="02070309020205020404" pitchFamily="49" charset="0"/>
                <a:cs typeface="Courier New" panose="02070309020205020404" pitchFamily="49" charset="0"/>
              </a:rPr>
              <a:t>! Number of non-cohesive (sand) sediment tracers</a:t>
            </a:r>
          </a:p>
          <a:p>
            <a:endParaRPr lang="en-US" sz="1400" dirty="0">
              <a:latin typeface="Courier New" panose="02070309020205020404" pitchFamily="49" charset="0"/>
              <a:cs typeface="Courier New" panose="02070309020205020404" pitchFamily="49" charset="0"/>
            </a:endParaRPr>
          </a:p>
          <a:p>
            <a:endParaRPr lang="en-US" sz="1400" dirty="0">
              <a:latin typeface="Courier New" panose="02070309020205020404" pitchFamily="49" charset="0"/>
              <a:cs typeface="Courier New" panose="02070309020205020404" pitchFamily="49" charset="0"/>
            </a:endParaRPr>
          </a:p>
        </p:txBody>
      </p:sp>
      <p:sp>
        <p:nvSpPr>
          <p:cNvPr id="2" name="Slide Number Placeholder 1"/>
          <p:cNvSpPr>
            <a:spLocks noGrp="1"/>
          </p:cNvSpPr>
          <p:nvPr>
            <p:ph type="sldNum" sz="quarter" idx="12"/>
          </p:nvPr>
        </p:nvSpPr>
        <p:spPr/>
        <p:txBody>
          <a:bodyPr/>
          <a:lstStyle/>
          <a:p>
            <a:fld id="{177BB26E-2232-F74A-BCA6-9903D9BFFBB8}" type="slidenum">
              <a:rPr lang="en-US" smtClean="0"/>
              <a:t>52</a:t>
            </a:fld>
            <a:endParaRPr lang="en-US"/>
          </a:p>
        </p:txBody>
      </p:sp>
    </p:spTree>
    <p:extLst>
      <p:ext uri="{BB962C8B-B14F-4D97-AF65-F5344CB8AC3E}">
        <p14:creationId xmlns:p14="http://schemas.microsoft.com/office/powerpoint/2010/main" val="324920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01053" y="46444"/>
            <a:ext cx="658812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a:t>
            </a:r>
          </a:p>
          <a:p>
            <a:r>
              <a:rPr lang="en-US" sz="2800" b="1" dirty="0" smtClean="0"/>
              <a:t>(examples from </a:t>
            </a:r>
            <a:r>
              <a:rPr lang="en-US" sz="2800" b="1" dirty="0" err="1" smtClean="0"/>
              <a:t>sed_floc_toy</a:t>
            </a:r>
            <a:r>
              <a:rPr lang="en-US" sz="2800" b="1" dirty="0" smtClean="0"/>
              <a:t>)</a:t>
            </a:r>
            <a:endParaRPr lang="en-US" sz="2800" b="1" dirty="0"/>
          </a:p>
        </p:txBody>
      </p:sp>
      <p:sp>
        <p:nvSpPr>
          <p:cNvPr id="8" name="Rectangle 7"/>
          <p:cNvSpPr/>
          <p:nvPr/>
        </p:nvSpPr>
        <p:spPr>
          <a:xfrm>
            <a:off x="548749" y="3600468"/>
            <a:ext cx="5333891" cy="369332"/>
          </a:xfrm>
          <a:prstGeom prst="rect">
            <a:avLst/>
          </a:prstGeom>
        </p:spPr>
        <p:txBody>
          <a:bodyPr wrap="square">
            <a:spAutoFit/>
          </a:bodyPr>
          <a:lstStyle/>
          <a:p>
            <a:r>
              <a:rPr lang="en-US" b="1" dirty="0" smtClean="0"/>
              <a:t>For </a:t>
            </a:r>
            <a:r>
              <a:rPr lang="en-US" b="1" dirty="0" err="1" smtClean="0"/>
              <a:t>bedload</a:t>
            </a:r>
            <a:r>
              <a:rPr lang="en-US" b="1" dirty="0" smtClean="0"/>
              <a:t>, a tuning parameter:</a:t>
            </a:r>
          </a:p>
        </p:txBody>
      </p:sp>
      <p:sp>
        <p:nvSpPr>
          <p:cNvPr id="9" name="Rectangle 8"/>
          <p:cNvSpPr/>
          <p:nvPr/>
        </p:nvSpPr>
        <p:spPr>
          <a:xfrm>
            <a:off x="548749" y="1143000"/>
            <a:ext cx="5333891" cy="369332"/>
          </a:xfrm>
          <a:prstGeom prst="rect">
            <a:avLst/>
          </a:prstGeom>
        </p:spPr>
        <p:txBody>
          <a:bodyPr wrap="square">
            <a:spAutoFit/>
          </a:bodyPr>
          <a:lstStyle/>
          <a:p>
            <a:r>
              <a:rPr lang="en-US" b="1" dirty="0" smtClean="0"/>
              <a:t>All applications need boundary conditions:</a:t>
            </a:r>
          </a:p>
        </p:txBody>
      </p:sp>
      <p:pic>
        <p:nvPicPr>
          <p:cNvPr id="1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 name="TextBox 11"/>
          <p:cNvSpPr txBox="1"/>
          <p:nvPr/>
        </p:nvSpPr>
        <p:spPr>
          <a:xfrm>
            <a:off x="438332" y="1565645"/>
            <a:ext cx="7702750" cy="307777"/>
          </a:xfrm>
          <a:prstGeom prst="rect">
            <a:avLst/>
          </a:prstGeom>
          <a:noFill/>
        </p:spPr>
        <p:txBody>
          <a:bodyPr wrap="none" rtlCol="0">
            <a:spAutoFit/>
          </a:bodyPr>
          <a:lstStyle/>
          <a:p>
            <a:r>
              <a:rPr lang="pt-BR" sz="1400" dirty="0">
                <a:latin typeface="Courier New" panose="02070309020205020404" pitchFamily="49" charset="0"/>
                <a:cs typeface="Courier New" panose="02070309020205020404" pitchFamily="49" charset="0"/>
              </a:rPr>
              <a:t> LBC(isTvar) ==   Gra     Clo     Gra     Clo      ! idsed(:), compact</a:t>
            </a:r>
            <a:endParaRPr lang="en-US" sz="1400" dirty="0">
              <a:latin typeface="Courier New" panose="02070309020205020404" pitchFamily="49" charset="0"/>
              <a:cs typeface="Courier New" panose="02070309020205020404" pitchFamily="49" charset="0"/>
            </a:endParaRPr>
          </a:p>
        </p:txBody>
      </p:sp>
      <p:sp>
        <p:nvSpPr>
          <p:cNvPr id="16" name="TextBox 15"/>
          <p:cNvSpPr txBox="1"/>
          <p:nvPr/>
        </p:nvSpPr>
        <p:spPr>
          <a:xfrm>
            <a:off x="438331" y="4032201"/>
            <a:ext cx="5554726" cy="738664"/>
          </a:xfrm>
          <a:prstGeom prst="rect">
            <a:avLst/>
          </a:prstGeom>
          <a:noFill/>
        </p:spPr>
        <p:txBody>
          <a:bodyPr wrap="none" rtlCol="0">
            <a:spAutoFit/>
          </a:bodyPr>
          <a:lstStyle/>
          <a:p>
            <a:r>
              <a:rPr lang="en-US" sz="1400" dirty="0">
                <a:latin typeface="Courier New" panose="02070309020205020404" pitchFamily="49" charset="0"/>
                <a:cs typeface="Courier New" panose="02070309020205020404" pitchFamily="49" charset="0"/>
              </a:rPr>
              <a:t>! Bed load transport rate coefficient, [1:Ngrids].</a:t>
            </a:r>
          </a:p>
          <a:p>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BEDLOAD_COEFF == 0.15d0</a:t>
            </a:r>
          </a:p>
        </p:txBody>
      </p:sp>
      <p:sp>
        <p:nvSpPr>
          <p:cNvPr id="17" name="TextBox 16"/>
          <p:cNvSpPr txBox="1"/>
          <p:nvPr/>
        </p:nvSpPr>
        <p:spPr>
          <a:xfrm>
            <a:off x="355600" y="2583960"/>
            <a:ext cx="8024954" cy="954107"/>
          </a:xfrm>
          <a:prstGeom prst="rect">
            <a:avLst/>
          </a:prstGeom>
          <a:noFill/>
        </p:spPr>
        <p:txBody>
          <a:bodyPr wrap="none" rtlCol="0">
            <a:spAutoFit/>
          </a:bodyPr>
          <a:lstStyle/>
          <a:p>
            <a:r>
              <a:rPr lang="en-US" sz="1400" dirty="0">
                <a:latin typeface="Courier New" panose="02070309020205020404" pitchFamily="49" charset="0"/>
                <a:cs typeface="Courier New" panose="02070309020205020404" pitchFamily="49" charset="0"/>
              </a:rPr>
              <a:t>! Depositional bed layer thickness criteria to create a new layer (m). If</a:t>
            </a:r>
          </a:p>
          <a:p>
            <a:r>
              <a:rPr lang="en-US" sz="1400" dirty="0">
                <a:latin typeface="Courier New" panose="02070309020205020404" pitchFamily="49" charset="0"/>
                <a:cs typeface="Courier New" panose="02070309020205020404" pitchFamily="49" charset="0"/>
              </a:rPr>
              <a:t>! deposition exceeds this value, then a new layer is created, [1:Ngrids].</a:t>
            </a:r>
          </a:p>
          <a:p>
            <a:endParaRPr lang="en-US" sz="1400" dirty="0">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NEWLAYER_THICK == </a:t>
            </a:r>
            <a:r>
              <a:rPr lang="en-US" sz="1400" dirty="0" smtClean="0">
                <a:latin typeface="Courier New" panose="02070309020205020404" pitchFamily="49" charset="0"/>
                <a:cs typeface="Courier New" panose="02070309020205020404" pitchFamily="49" charset="0"/>
              </a:rPr>
              <a:t>0.001d0</a:t>
            </a:r>
            <a:endParaRPr lang="en-US" sz="1400" dirty="0">
              <a:latin typeface="Courier New" panose="02070309020205020404" pitchFamily="49" charset="0"/>
              <a:cs typeface="Courier New" panose="02070309020205020404" pitchFamily="49" charset="0"/>
            </a:endParaRPr>
          </a:p>
        </p:txBody>
      </p:sp>
      <p:sp>
        <p:nvSpPr>
          <p:cNvPr id="18" name="Rectangle 17"/>
          <p:cNvSpPr/>
          <p:nvPr/>
        </p:nvSpPr>
        <p:spPr>
          <a:xfrm>
            <a:off x="548749" y="2137593"/>
            <a:ext cx="5333891" cy="369332"/>
          </a:xfrm>
          <a:prstGeom prst="rect">
            <a:avLst/>
          </a:prstGeom>
        </p:spPr>
        <p:txBody>
          <a:bodyPr wrap="square">
            <a:spAutoFit/>
          </a:bodyPr>
          <a:lstStyle/>
          <a:p>
            <a:r>
              <a:rPr lang="en-US" b="1" dirty="0" smtClean="0"/>
              <a:t>Layer thickness affects stratigraphic fidelity:</a:t>
            </a:r>
          </a:p>
        </p:txBody>
      </p:sp>
      <p:sp>
        <p:nvSpPr>
          <p:cNvPr id="2" name="Slide Number Placeholder 1"/>
          <p:cNvSpPr>
            <a:spLocks noGrp="1"/>
          </p:cNvSpPr>
          <p:nvPr>
            <p:ph type="sldNum" sz="quarter" idx="12"/>
          </p:nvPr>
        </p:nvSpPr>
        <p:spPr/>
        <p:txBody>
          <a:bodyPr/>
          <a:lstStyle/>
          <a:p>
            <a:fld id="{177BB26E-2232-F74A-BCA6-9903D9BFFBB8}" type="slidenum">
              <a:rPr lang="en-US" smtClean="0"/>
              <a:t>53</a:t>
            </a:fld>
            <a:endParaRPr lang="en-US"/>
          </a:p>
        </p:txBody>
      </p:sp>
    </p:spTree>
    <p:extLst>
      <p:ext uri="{BB962C8B-B14F-4D97-AF65-F5344CB8AC3E}">
        <p14:creationId xmlns:p14="http://schemas.microsoft.com/office/powerpoint/2010/main" val="2115299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144" t="20105" r="15799" b="33829"/>
          <a:stretch/>
        </p:blipFill>
        <p:spPr>
          <a:xfrm>
            <a:off x="245009" y="1800210"/>
            <a:ext cx="2682241" cy="2385746"/>
          </a:xfrm>
          <a:prstGeom prst="rect">
            <a:avLst/>
          </a:prstGeom>
        </p:spPr>
      </p:pic>
      <p:pic>
        <p:nvPicPr>
          <p:cNvPr id="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701887" y="1564251"/>
            <a:ext cx="6306535" cy="4401205"/>
          </a:xfrm>
          <a:prstGeom prst="rect">
            <a:avLst/>
          </a:prstGeom>
          <a:noFill/>
        </p:spPr>
        <p:txBody>
          <a:bodyPr wrap="none" rtlCol="0">
            <a:spAutoFit/>
          </a:bodyPr>
          <a:lstStyle/>
          <a:p>
            <a:endParaRPr lang="pt-BR" sz="1400" dirty="0">
              <a:latin typeface="Courier New" panose="02070309020205020404" pitchFamily="49" charset="0"/>
              <a:cs typeface="Courier New" panose="02070309020205020404" pitchFamily="49" charset="0"/>
            </a:endParaRPr>
          </a:p>
          <a:p>
            <a:r>
              <a:rPr lang="pt-BR" sz="1400" dirty="0">
                <a:latin typeface="Courier New" panose="02070309020205020404" pitchFamily="49" charset="0"/>
                <a:cs typeface="Courier New" panose="02070309020205020404" pitchFamily="49" charset="0"/>
              </a:rPr>
              <a:t>! Maximum biodiffusivity, [1:Ngrids].</a:t>
            </a:r>
          </a:p>
          <a:p>
            <a:endParaRPr lang="pt-BR" sz="1400" dirty="0">
              <a:latin typeface="Courier New" panose="02070309020205020404" pitchFamily="49" charset="0"/>
              <a:cs typeface="Courier New" panose="02070309020205020404" pitchFamily="49" charset="0"/>
            </a:endParaRPr>
          </a:p>
          <a:p>
            <a:r>
              <a:rPr lang="pt-BR" sz="1400" dirty="0">
                <a:latin typeface="Courier New" panose="02070309020205020404" pitchFamily="49" charset="0"/>
                <a:cs typeface="Courier New" panose="02070309020205020404" pitchFamily="49" charset="0"/>
              </a:rPr>
              <a:t>   DBMAX == 1.0d-10</a:t>
            </a:r>
          </a:p>
          <a:p>
            <a:endParaRPr lang="pt-BR" sz="1400" dirty="0">
              <a:latin typeface="Courier New" panose="02070309020205020404" pitchFamily="49" charset="0"/>
              <a:cs typeface="Courier New" panose="02070309020205020404" pitchFamily="49" charset="0"/>
            </a:endParaRPr>
          </a:p>
          <a:p>
            <a:r>
              <a:rPr lang="pt-BR" sz="1400" dirty="0">
                <a:latin typeface="Courier New" panose="02070309020205020404" pitchFamily="49" charset="0"/>
                <a:cs typeface="Courier New" panose="02070309020205020404" pitchFamily="49" charset="0"/>
              </a:rPr>
              <a:t>! Minimum biodiffusivity, [1:Ngrids].</a:t>
            </a:r>
          </a:p>
          <a:p>
            <a:endParaRPr lang="pt-BR" sz="1400" dirty="0">
              <a:latin typeface="Courier New" panose="02070309020205020404" pitchFamily="49" charset="0"/>
              <a:cs typeface="Courier New" panose="02070309020205020404" pitchFamily="49" charset="0"/>
            </a:endParaRPr>
          </a:p>
          <a:p>
            <a:r>
              <a:rPr lang="pt-BR" sz="1400" dirty="0">
                <a:latin typeface="Courier New" panose="02070309020205020404" pitchFamily="49" charset="0"/>
                <a:cs typeface="Courier New" panose="02070309020205020404" pitchFamily="49" charset="0"/>
              </a:rPr>
              <a:t>   DBMIN == 1.0d-12</a:t>
            </a:r>
          </a:p>
          <a:p>
            <a:endParaRPr lang="pt-BR" sz="1400" dirty="0">
              <a:latin typeface="Courier New" panose="02070309020205020404" pitchFamily="49" charset="0"/>
              <a:cs typeface="Courier New" panose="02070309020205020404" pitchFamily="49" charset="0"/>
            </a:endParaRPr>
          </a:p>
          <a:p>
            <a:r>
              <a:rPr lang="pt-BR" sz="1400" dirty="0">
                <a:latin typeface="Courier New" panose="02070309020205020404" pitchFamily="49" charset="0"/>
                <a:cs typeface="Courier New" panose="02070309020205020404" pitchFamily="49" charset="0"/>
              </a:rPr>
              <a:t>! Depth of maximum biodiffusivity, [1:Ngrids].</a:t>
            </a:r>
          </a:p>
          <a:p>
            <a:endParaRPr lang="pt-BR" sz="1400" dirty="0">
              <a:latin typeface="Courier New" panose="02070309020205020404" pitchFamily="49" charset="0"/>
              <a:cs typeface="Courier New" panose="02070309020205020404" pitchFamily="49" charset="0"/>
            </a:endParaRPr>
          </a:p>
          <a:p>
            <a:r>
              <a:rPr lang="pt-BR" sz="1400" dirty="0">
                <a:latin typeface="Courier New" panose="02070309020205020404" pitchFamily="49" charset="0"/>
                <a:cs typeface="Courier New" panose="02070309020205020404" pitchFamily="49" charset="0"/>
              </a:rPr>
              <a:t>   DBZS == 0.002d0</a:t>
            </a:r>
          </a:p>
          <a:p>
            <a:endParaRPr lang="pt-BR" sz="1400" dirty="0">
              <a:latin typeface="Courier New" panose="02070309020205020404" pitchFamily="49" charset="0"/>
              <a:cs typeface="Courier New" panose="02070309020205020404" pitchFamily="49" charset="0"/>
            </a:endParaRPr>
          </a:p>
          <a:p>
            <a:r>
              <a:rPr lang="pt-BR" sz="1400" dirty="0">
                <a:latin typeface="Courier New" panose="02070309020205020404" pitchFamily="49" charset="0"/>
                <a:cs typeface="Courier New" panose="02070309020205020404" pitchFamily="49" charset="0"/>
              </a:rPr>
              <a:t>! Depth of end of exponential biodiffusivity, [1:Ngrids].</a:t>
            </a:r>
          </a:p>
          <a:p>
            <a:endParaRPr lang="pt-BR" sz="1400" dirty="0">
              <a:latin typeface="Courier New" panose="02070309020205020404" pitchFamily="49" charset="0"/>
              <a:cs typeface="Courier New" panose="02070309020205020404" pitchFamily="49" charset="0"/>
            </a:endParaRPr>
          </a:p>
          <a:p>
            <a:r>
              <a:rPr lang="pt-BR" sz="1400" dirty="0">
                <a:latin typeface="Courier New" panose="02070309020205020404" pitchFamily="49" charset="0"/>
                <a:cs typeface="Courier New" panose="02070309020205020404" pitchFamily="49" charset="0"/>
              </a:rPr>
              <a:t>   DBZM == 0.08d0</a:t>
            </a:r>
          </a:p>
          <a:p>
            <a:endParaRPr lang="pt-BR" sz="1400" dirty="0">
              <a:latin typeface="Courier New" panose="02070309020205020404" pitchFamily="49" charset="0"/>
              <a:cs typeface="Courier New" panose="02070309020205020404" pitchFamily="49" charset="0"/>
            </a:endParaRPr>
          </a:p>
          <a:p>
            <a:r>
              <a:rPr lang="pt-BR" sz="1400" dirty="0">
                <a:latin typeface="Courier New" panose="02070309020205020404" pitchFamily="49" charset="0"/>
                <a:cs typeface="Courier New" panose="02070309020205020404" pitchFamily="49" charset="0"/>
              </a:rPr>
              <a:t>! Depth of minimum biodiffusivity, [1:Ngrids]. </a:t>
            </a:r>
          </a:p>
          <a:p>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   DBZP == 0.01d0</a:t>
            </a:r>
          </a:p>
        </p:txBody>
      </p:sp>
      <p:sp>
        <p:nvSpPr>
          <p:cNvPr id="8" name="Rectangle 7"/>
          <p:cNvSpPr/>
          <p:nvPr/>
        </p:nvSpPr>
        <p:spPr>
          <a:xfrm>
            <a:off x="627126" y="1194919"/>
            <a:ext cx="6853537" cy="369332"/>
          </a:xfrm>
          <a:prstGeom prst="rect">
            <a:avLst/>
          </a:prstGeom>
        </p:spPr>
        <p:txBody>
          <a:bodyPr wrap="square">
            <a:spAutoFit/>
          </a:bodyPr>
          <a:lstStyle/>
          <a:p>
            <a:r>
              <a:rPr lang="en-US" b="1" dirty="0" smtClean="0"/>
              <a:t>Controls on biodiffusive </a:t>
            </a:r>
            <a:r>
              <a:rPr lang="en-US" b="1" dirty="0"/>
              <a:t>mixing profile (# </a:t>
            </a:r>
            <a:r>
              <a:rPr lang="en-US" b="1" dirty="0" smtClean="0"/>
              <a:t>define  SED_BIODIFF):</a:t>
            </a:r>
          </a:p>
        </p:txBody>
      </p:sp>
      <p:sp>
        <p:nvSpPr>
          <p:cNvPr id="10"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2" name="Slide Number Placeholder 1"/>
          <p:cNvSpPr>
            <a:spLocks noGrp="1"/>
          </p:cNvSpPr>
          <p:nvPr>
            <p:ph type="sldNum" sz="quarter" idx="12"/>
          </p:nvPr>
        </p:nvSpPr>
        <p:spPr/>
        <p:txBody>
          <a:bodyPr/>
          <a:lstStyle/>
          <a:p>
            <a:fld id="{177BB26E-2232-F74A-BCA6-9903D9BFFBB8}" type="slidenum">
              <a:rPr lang="en-US" smtClean="0"/>
              <a:t>54</a:t>
            </a:fld>
            <a:endParaRPr lang="en-US"/>
          </a:p>
        </p:txBody>
      </p:sp>
    </p:spTree>
    <p:extLst>
      <p:ext uri="{BB962C8B-B14F-4D97-AF65-F5344CB8AC3E}">
        <p14:creationId xmlns:p14="http://schemas.microsoft.com/office/powerpoint/2010/main" val="1134767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508794" y="719223"/>
            <a:ext cx="6417141" cy="5940088"/>
          </a:xfrm>
          <a:prstGeom prst="rect">
            <a:avLst/>
          </a:prstGeom>
          <a:noFill/>
        </p:spPr>
        <p:txBody>
          <a:bodyPr wrap="none" rtlCol="0">
            <a:spAutoFit/>
          </a:bodyPr>
          <a:lstStyle/>
          <a:p>
            <a:r>
              <a:rPr lang="pt-BR" sz="1000" dirty="0">
                <a:latin typeface="Courier New" panose="02070309020205020404" pitchFamily="49" charset="0"/>
                <a:cs typeface="Courier New" panose="02070309020205020404" pitchFamily="49" charset="0"/>
              </a:rPr>
              <a:t>! Logical switches (TRUE/FALSE) to activate writing of bed layer </a:t>
            </a:r>
          </a:p>
          <a:p>
            <a:r>
              <a:rPr lang="pt-BR" sz="1000" dirty="0">
                <a:latin typeface="Courier New" panose="02070309020205020404" pitchFamily="49" charset="0"/>
                <a:cs typeface="Courier New" panose="02070309020205020404" pitchFamily="49" charset="0"/>
              </a:rPr>
              <a:t>! parameters, [1:Ngrids] values expected.</a:t>
            </a:r>
          </a:p>
          <a:p>
            <a:r>
              <a:rPr lang="pt-BR" sz="1000" dirty="0">
                <a:latin typeface="Courier New" panose="02070309020205020404" pitchFamily="49" charset="0"/>
                <a:cs typeface="Courier New" panose="02070309020205020404" pitchFamily="49" charset="0"/>
              </a:rPr>
              <a:t> </a:t>
            </a:r>
          </a:p>
          <a:p>
            <a:r>
              <a:rPr lang="pt-BR" sz="1000" dirty="0">
                <a:latin typeface="Courier New" panose="02070309020205020404" pitchFamily="49" charset="0"/>
                <a:cs typeface="Courier New" panose="02070309020205020404" pitchFamily="49" charset="0"/>
              </a:rPr>
              <a:t>Hout(ithck) == T                               ! sediment layer thickness</a:t>
            </a:r>
          </a:p>
          <a:p>
            <a:r>
              <a:rPr lang="pt-BR" sz="1000" dirty="0">
                <a:latin typeface="Courier New" panose="02070309020205020404" pitchFamily="49" charset="0"/>
                <a:cs typeface="Courier New" panose="02070309020205020404" pitchFamily="49" charset="0"/>
              </a:rPr>
              <a:t>Hout(iaged) == T                               ! sediment layer age</a:t>
            </a:r>
          </a:p>
          <a:p>
            <a:r>
              <a:rPr lang="pt-BR" sz="1000" dirty="0">
                <a:latin typeface="Courier New" panose="02070309020205020404" pitchFamily="49" charset="0"/>
                <a:cs typeface="Courier New" panose="02070309020205020404" pitchFamily="49" charset="0"/>
              </a:rPr>
              <a:t>Hout(iporo) == T                               ! sediment layer porosity</a:t>
            </a:r>
          </a:p>
          <a:p>
            <a:r>
              <a:rPr lang="pt-BR" sz="1000" dirty="0">
                <a:latin typeface="Courier New" panose="02070309020205020404" pitchFamily="49" charset="0"/>
                <a:cs typeface="Courier New" panose="02070309020205020404" pitchFamily="49" charset="0"/>
              </a:rPr>
              <a:t>Hout(idiff) == T                               ! biodiffusivity</a:t>
            </a:r>
          </a:p>
          <a:p>
            <a:r>
              <a:rPr lang="pt-BR" sz="1000" dirty="0">
                <a:latin typeface="Courier New" panose="02070309020205020404" pitchFamily="49" charset="0"/>
                <a:cs typeface="Courier New" panose="02070309020205020404" pitchFamily="49" charset="0"/>
              </a:rPr>
              <a:t> </a:t>
            </a:r>
          </a:p>
          <a:p>
            <a:r>
              <a:rPr lang="pt-BR" sz="1000" dirty="0">
                <a:latin typeface="Courier New" panose="02070309020205020404" pitchFamily="49" charset="0"/>
                <a:cs typeface="Courier New" panose="02070309020205020404" pitchFamily="49" charset="0"/>
              </a:rPr>
              <a:t>! Logical switches (TRUE/FALSE) to activate writing of bed </a:t>
            </a:r>
          </a:p>
          <a:p>
            <a:r>
              <a:rPr lang="pt-BR" sz="1000" dirty="0">
                <a:latin typeface="Courier New" panose="02070309020205020404" pitchFamily="49" charset="0"/>
                <a:cs typeface="Courier New" panose="02070309020205020404" pitchFamily="49" charset="0"/>
              </a:rPr>
              <a:t>! bottom sediment parameters, [1:Ngrids] values expected.</a:t>
            </a:r>
          </a:p>
          <a:p>
            <a:r>
              <a:rPr lang="pt-BR" sz="1000" dirty="0">
                <a:latin typeface="Courier New" panose="02070309020205020404" pitchFamily="49" charset="0"/>
                <a:cs typeface="Courier New" panose="02070309020205020404" pitchFamily="49" charset="0"/>
              </a:rPr>
              <a:t> </a:t>
            </a:r>
          </a:p>
          <a:p>
            <a:r>
              <a:rPr lang="pt-BR" sz="1000" dirty="0">
                <a:latin typeface="Courier New" panose="02070309020205020404" pitchFamily="49" charset="0"/>
                <a:cs typeface="Courier New" panose="02070309020205020404" pitchFamily="49" charset="0"/>
              </a:rPr>
              <a:t>Hout(isd50) == T                               ! mean grain diameter</a:t>
            </a:r>
          </a:p>
          <a:p>
            <a:r>
              <a:rPr lang="pt-BR" sz="1000" dirty="0">
                <a:latin typeface="Courier New" panose="02070309020205020404" pitchFamily="49" charset="0"/>
                <a:cs typeface="Courier New" panose="02070309020205020404" pitchFamily="49" charset="0"/>
              </a:rPr>
              <a:t>Hout(idens) == T                               ! mean grain density</a:t>
            </a:r>
          </a:p>
          <a:p>
            <a:r>
              <a:rPr lang="pt-BR" sz="1000" dirty="0">
                <a:latin typeface="Courier New" panose="02070309020205020404" pitchFamily="49" charset="0"/>
                <a:cs typeface="Courier New" panose="02070309020205020404" pitchFamily="49" charset="0"/>
              </a:rPr>
              <a:t>Hout(iwsed) == T                               ! mean settling velocity</a:t>
            </a:r>
          </a:p>
          <a:p>
            <a:r>
              <a:rPr lang="pt-BR" sz="1000" dirty="0">
                <a:latin typeface="Courier New" panose="02070309020205020404" pitchFamily="49" charset="0"/>
                <a:cs typeface="Courier New" panose="02070309020205020404" pitchFamily="49" charset="0"/>
              </a:rPr>
              <a:t>Hout(itauc) == T                               ! critical erosion stress</a:t>
            </a:r>
          </a:p>
          <a:p>
            <a:r>
              <a:rPr lang="pt-BR" sz="1000" dirty="0">
                <a:latin typeface="Courier New" panose="02070309020205020404" pitchFamily="49" charset="0"/>
                <a:cs typeface="Courier New" panose="02070309020205020404" pitchFamily="49" charset="0"/>
              </a:rPr>
              <a:t>Hout(irlen) == T                               ! ripple length</a:t>
            </a:r>
          </a:p>
          <a:p>
            <a:r>
              <a:rPr lang="pt-BR" sz="1000" dirty="0">
                <a:latin typeface="Courier New" panose="02070309020205020404" pitchFamily="49" charset="0"/>
                <a:cs typeface="Courier New" panose="02070309020205020404" pitchFamily="49" charset="0"/>
              </a:rPr>
              <a:t>Hout(irhgt) == T                               ! ripple height</a:t>
            </a:r>
          </a:p>
          <a:p>
            <a:r>
              <a:rPr lang="pt-BR" sz="1000" dirty="0">
                <a:latin typeface="Courier New" panose="02070309020205020404" pitchFamily="49" charset="0"/>
                <a:cs typeface="Courier New" panose="02070309020205020404" pitchFamily="49" charset="0"/>
              </a:rPr>
              <a:t>Hout(ibwav) == T                               ! wave excursion amplitude     </a:t>
            </a:r>
          </a:p>
          <a:p>
            <a:r>
              <a:rPr lang="pt-BR" sz="1000" dirty="0">
                <a:latin typeface="Courier New" panose="02070309020205020404" pitchFamily="49" charset="0"/>
                <a:cs typeface="Courier New" panose="02070309020205020404" pitchFamily="49" charset="0"/>
              </a:rPr>
              <a:t>Hout(izdef) == T                               ! default bottom roughness</a:t>
            </a:r>
          </a:p>
          <a:p>
            <a:r>
              <a:rPr lang="pt-BR" sz="1000" dirty="0">
                <a:latin typeface="Courier New" panose="02070309020205020404" pitchFamily="49" charset="0"/>
                <a:cs typeface="Courier New" panose="02070309020205020404" pitchFamily="49" charset="0"/>
              </a:rPr>
              <a:t>Hout(izapp) == T                               ! apparent bottom roughness</a:t>
            </a:r>
          </a:p>
          <a:p>
            <a:r>
              <a:rPr lang="pt-BR" sz="1000" dirty="0">
                <a:latin typeface="Courier New" panose="02070309020205020404" pitchFamily="49" charset="0"/>
                <a:cs typeface="Courier New" panose="02070309020205020404" pitchFamily="49" charset="0"/>
              </a:rPr>
              <a:t>Hout(izNik) == T                               ! Nikuradse bottom roughness</a:t>
            </a:r>
          </a:p>
          <a:p>
            <a:r>
              <a:rPr lang="pt-BR" sz="1000" dirty="0">
                <a:latin typeface="Courier New" panose="02070309020205020404" pitchFamily="49" charset="0"/>
                <a:cs typeface="Courier New" panose="02070309020205020404" pitchFamily="49" charset="0"/>
              </a:rPr>
              <a:t>Hout(izbio) == T                               ! biological bottom roughness</a:t>
            </a:r>
          </a:p>
          <a:p>
            <a:r>
              <a:rPr lang="pt-BR" sz="1000" dirty="0">
                <a:latin typeface="Courier New" panose="02070309020205020404" pitchFamily="49" charset="0"/>
                <a:cs typeface="Courier New" panose="02070309020205020404" pitchFamily="49" charset="0"/>
              </a:rPr>
              <a:t>Hout(izbfm) == T                               ! bed form bottom roughness</a:t>
            </a:r>
          </a:p>
          <a:p>
            <a:r>
              <a:rPr lang="pt-BR" sz="1000" dirty="0">
                <a:latin typeface="Courier New" panose="02070309020205020404" pitchFamily="49" charset="0"/>
                <a:cs typeface="Courier New" panose="02070309020205020404" pitchFamily="49" charset="0"/>
              </a:rPr>
              <a:t>Hout(izbld) == T                               ! bed load bottom roughness</a:t>
            </a:r>
          </a:p>
          <a:p>
            <a:r>
              <a:rPr lang="pt-BR" sz="1000" dirty="0">
                <a:latin typeface="Courier New" panose="02070309020205020404" pitchFamily="49" charset="0"/>
                <a:cs typeface="Courier New" panose="02070309020205020404" pitchFamily="49" charset="0"/>
              </a:rPr>
              <a:t>Hout(izwbl) == T                               ! wave bottom roughness</a:t>
            </a:r>
          </a:p>
          <a:p>
            <a:r>
              <a:rPr lang="pt-BR" sz="1000" dirty="0">
                <a:latin typeface="Courier New" panose="02070309020205020404" pitchFamily="49" charset="0"/>
                <a:cs typeface="Courier New" panose="02070309020205020404" pitchFamily="49" charset="0"/>
              </a:rPr>
              <a:t>Hout(iactv) == T                               ! active layer thickness</a:t>
            </a:r>
          </a:p>
          <a:p>
            <a:r>
              <a:rPr lang="pt-BR" sz="1000" dirty="0">
                <a:latin typeface="Courier New" panose="02070309020205020404" pitchFamily="49" charset="0"/>
                <a:cs typeface="Courier New" panose="02070309020205020404" pitchFamily="49" charset="0"/>
              </a:rPr>
              <a:t>Hout(ishgt) == F                               ! saltation height</a:t>
            </a:r>
          </a:p>
          <a:p>
            <a:r>
              <a:rPr lang="pt-BR" sz="1000" dirty="0">
                <a:latin typeface="Courier New" panose="02070309020205020404" pitchFamily="49" charset="0"/>
                <a:cs typeface="Courier New" panose="02070309020205020404" pitchFamily="49" charset="0"/>
              </a:rPr>
              <a:t>Hout(imaxD) == F                               ! maximum inundation depth</a:t>
            </a:r>
          </a:p>
          <a:p>
            <a:r>
              <a:rPr lang="pt-BR" sz="1000" dirty="0">
                <a:latin typeface="Courier New" panose="02070309020205020404" pitchFamily="49" charset="0"/>
                <a:cs typeface="Courier New" panose="02070309020205020404" pitchFamily="49" charset="0"/>
              </a:rPr>
              <a:t>Hout(idnet) == F                               ! Erosion or deposition</a:t>
            </a:r>
          </a:p>
          <a:p>
            <a:r>
              <a:rPr lang="pt-BR" sz="1000" dirty="0">
                <a:latin typeface="Courier New" panose="02070309020205020404" pitchFamily="49" charset="0"/>
                <a:cs typeface="Courier New" panose="02070309020205020404" pitchFamily="49" charset="0"/>
              </a:rPr>
              <a:t>Hout(idoff) == F                               ! dmix erodibility profile offset</a:t>
            </a:r>
          </a:p>
          <a:p>
            <a:r>
              <a:rPr lang="pt-BR" sz="1000" dirty="0">
                <a:latin typeface="Courier New" panose="02070309020205020404" pitchFamily="49" charset="0"/>
                <a:cs typeface="Courier New" panose="02070309020205020404" pitchFamily="49" charset="0"/>
              </a:rPr>
              <a:t>Hout(idslp) == F                               ! dmix or erodibility slope</a:t>
            </a:r>
          </a:p>
          <a:p>
            <a:r>
              <a:rPr lang="pt-BR" sz="1000" dirty="0">
                <a:latin typeface="Courier New" panose="02070309020205020404" pitchFamily="49" charset="0"/>
                <a:cs typeface="Courier New" panose="02070309020205020404" pitchFamily="49" charset="0"/>
              </a:rPr>
              <a:t>Hout(idtim) == F                               ! erodibility profile restore time</a:t>
            </a:r>
          </a:p>
          <a:p>
            <a:r>
              <a:rPr lang="pt-BR" sz="1000" dirty="0">
                <a:latin typeface="Courier New" panose="02070309020205020404" pitchFamily="49" charset="0"/>
                <a:cs typeface="Courier New" panose="02070309020205020404" pitchFamily="49" charset="0"/>
              </a:rPr>
              <a:t>Hout(idbmx) == F                               ! Bed biodifusivity maximum</a:t>
            </a:r>
          </a:p>
          <a:p>
            <a:r>
              <a:rPr lang="pt-BR" sz="1000" dirty="0">
                <a:latin typeface="Courier New" panose="02070309020205020404" pitchFamily="49" charset="0"/>
                <a:cs typeface="Courier New" panose="02070309020205020404" pitchFamily="49" charset="0"/>
              </a:rPr>
              <a:t>Hout(idbmm) == F                               ! Bed biodifusivity minimum</a:t>
            </a:r>
          </a:p>
          <a:p>
            <a:r>
              <a:rPr lang="pt-BR" sz="1000" dirty="0">
                <a:latin typeface="Courier New" panose="02070309020205020404" pitchFamily="49" charset="0"/>
                <a:cs typeface="Courier New" panose="02070309020205020404" pitchFamily="49" charset="0"/>
              </a:rPr>
              <a:t>Hout(idbzs) == F                               ! Bed biodifusivity zs</a:t>
            </a:r>
          </a:p>
          <a:p>
            <a:r>
              <a:rPr lang="pt-BR" sz="1000" dirty="0">
                <a:latin typeface="Courier New" panose="02070309020205020404" pitchFamily="49" charset="0"/>
                <a:cs typeface="Courier New" panose="02070309020205020404" pitchFamily="49" charset="0"/>
              </a:rPr>
              <a:t>Hout(idbzm) == F                               ! Bed biodifusivity zm</a:t>
            </a:r>
          </a:p>
          <a:p>
            <a:r>
              <a:rPr lang="pt-BR" sz="1000" dirty="0">
                <a:latin typeface="Courier New" panose="02070309020205020404" pitchFamily="49" charset="0"/>
                <a:cs typeface="Courier New" panose="02070309020205020404" pitchFamily="49" charset="0"/>
              </a:rPr>
              <a:t>Hout(idbzp) == F                               ! Bed biodifusivity phi</a:t>
            </a:r>
          </a:p>
          <a:p>
            <a:r>
              <a:rPr lang="pt-BR" sz="1000" dirty="0">
                <a:latin typeface="Courier New" panose="02070309020205020404" pitchFamily="49" charset="0"/>
                <a:cs typeface="Courier New" panose="02070309020205020404" pitchFamily="49" charset="0"/>
              </a:rPr>
              <a:t>Hout(idprp) == F                               ! cohesive behavior</a:t>
            </a:r>
          </a:p>
        </p:txBody>
      </p:sp>
      <p:sp>
        <p:nvSpPr>
          <p:cNvPr id="2" name="TextBox 1"/>
          <p:cNvSpPr txBox="1"/>
          <p:nvPr/>
        </p:nvSpPr>
        <p:spPr>
          <a:xfrm>
            <a:off x="355600" y="1168058"/>
            <a:ext cx="2153194" cy="1754326"/>
          </a:xfrm>
          <a:prstGeom prst="rect">
            <a:avLst/>
          </a:prstGeom>
          <a:noFill/>
        </p:spPr>
        <p:txBody>
          <a:bodyPr wrap="square" rtlCol="0">
            <a:spAutoFit/>
          </a:bodyPr>
          <a:lstStyle/>
          <a:p>
            <a:r>
              <a:rPr lang="en-US" dirty="0" smtClean="0"/>
              <a:t>Switches to control sediment bed output.</a:t>
            </a:r>
          </a:p>
          <a:p>
            <a:endParaRPr lang="en-US" dirty="0"/>
          </a:p>
          <a:p>
            <a:r>
              <a:rPr lang="en-US" dirty="0" smtClean="0"/>
              <a:t>These used to be in ocean*.in</a:t>
            </a:r>
            <a:endParaRPr lang="en-US" dirty="0"/>
          </a:p>
        </p:txBody>
      </p:sp>
      <p:sp>
        <p:nvSpPr>
          <p:cNvPr id="9"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3" name="Slide Number Placeholder 2"/>
          <p:cNvSpPr>
            <a:spLocks noGrp="1"/>
          </p:cNvSpPr>
          <p:nvPr>
            <p:ph type="sldNum" sz="quarter" idx="12"/>
          </p:nvPr>
        </p:nvSpPr>
        <p:spPr/>
        <p:txBody>
          <a:bodyPr/>
          <a:lstStyle/>
          <a:p>
            <a:fld id="{177BB26E-2232-F74A-BCA6-9903D9BFFBB8}" type="slidenum">
              <a:rPr lang="en-US" smtClean="0"/>
              <a:t>55</a:t>
            </a:fld>
            <a:endParaRPr lang="en-US"/>
          </a:p>
        </p:txBody>
      </p:sp>
    </p:spTree>
    <p:extLst>
      <p:ext uri="{BB962C8B-B14F-4D97-AF65-F5344CB8AC3E}">
        <p14:creationId xmlns:p14="http://schemas.microsoft.com/office/powerpoint/2010/main" val="2054836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022611" y="850773"/>
            <a:ext cx="6263253" cy="5016758"/>
          </a:xfrm>
          <a:prstGeom prst="rect">
            <a:avLst/>
          </a:prstGeom>
          <a:noFill/>
        </p:spPr>
        <p:txBody>
          <a:bodyPr wrap="none" rtlCol="0">
            <a:spAutoFit/>
          </a:bodyPr>
          <a:lstStyle/>
          <a:p>
            <a:r>
              <a:rPr lang="pt-BR" sz="1000" dirty="0">
                <a:latin typeface="Courier New" panose="02070309020205020404" pitchFamily="49" charset="0"/>
                <a:cs typeface="Courier New" panose="02070309020205020404" pitchFamily="49" charset="0"/>
              </a:rPr>
              <a:t>!------------------------------------------------------------------------------</a:t>
            </a:r>
          </a:p>
          <a:p>
            <a:r>
              <a:rPr lang="pt-BR" sz="1000" dirty="0">
                <a:latin typeface="Courier New" panose="02070309020205020404" pitchFamily="49" charset="0"/>
                <a:cs typeface="Courier New" panose="02070309020205020404" pitchFamily="49" charset="0"/>
              </a:rPr>
              <a:t>! Non-cohesive Sediment Parameters, [1:NNS,1:Ngrids] values expected.</a:t>
            </a:r>
          </a:p>
          <a:p>
            <a:r>
              <a:rPr lang="pt-BR" sz="1000" dirty="0">
                <a:latin typeface="Courier New" panose="02070309020205020404" pitchFamily="49" charset="0"/>
                <a:cs typeface="Courier New" panose="02070309020205020404" pitchFamily="49" charset="0"/>
              </a:rPr>
              <a:t>!------------------------------------------------------------------------------</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Median sediment grain diameter (mm).</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SAND_SD50 == 0.0300d0 0.0625d0 0.1250d0 0.2500d0  </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Sediment concentration (kg/m3).</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SAND_CSED == 0.000000d0 0.000000d0 0.000000d0 0.000000d0 </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Sediment grain density (kg/m3).</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SAND_SRHO == 2650.0d0 2650.0d0 2650.0d0 2650.0d0</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Particle settling velocity (mm/s).</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SAND_WSED ==  0.4722d0 2.0421d0 7.9478d0 26.9607d0</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Surface erosion rate (kg/m2/s).</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SAND_ERATE == 5.0d-4 5.0d-4 5.0d-4 5.0d-4</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Critical shear for erosion and deposition (N/m2).</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SAND_TAU_CE ==  0.0854d0 0.1244d0 0.1601d0 0.1980d0</a:t>
            </a:r>
          </a:p>
          <a:p>
            <a:r>
              <a:rPr lang="pt-BR" sz="1000" dirty="0">
                <a:latin typeface="Courier New" panose="02070309020205020404" pitchFamily="49" charset="0"/>
                <a:cs typeface="Courier New" panose="02070309020205020404" pitchFamily="49" charset="0"/>
              </a:rPr>
              <a:t>   SAND_TAU_CD ==  60.0d0 60.0d0 60.0d0 60.0d0</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Porosity (nondimensional: 0.0-1.0):  Vwater/(Vwater+Vsed).</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SAND_POROS == 0.5d0 0.5d0 0.5d0 0.5d0</a:t>
            </a:r>
          </a:p>
        </p:txBody>
      </p:sp>
      <p:sp>
        <p:nvSpPr>
          <p:cNvPr id="2" name="TextBox 1"/>
          <p:cNvSpPr txBox="1"/>
          <p:nvPr/>
        </p:nvSpPr>
        <p:spPr>
          <a:xfrm>
            <a:off x="322258" y="1049234"/>
            <a:ext cx="1700353" cy="4247317"/>
          </a:xfrm>
          <a:prstGeom prst="rect">
            <a:avLst/>
          </a:prstGeom>
          <a:noFill/>
        </p:spPr>
        <p:txBody>
          <a:bodyPr wrap="square" rtlCol="0">
            <a:spAutoFit/>
          </a:bodyPr>
          <a:lstStyle/>
          <a:p>
            <a:r>
              <a:rPr lang="en-US" dirty="0" smtClean="0"/>
              <a:t>Important!</a:t>
            </a:r>
          </a:p>
          <a:p>
            <a:r>
              <a:rPr lang="en-US" dirty="0" smtClean="0"/>
              <a:t>Sand properties.</a:t>
            </a:r>
          </a:p>
          <a:p>
            <a:endParaRPr lang="en-US" dirty="0"/>
          </a:p>
          <a:p>
            <a:r>
              <a:rPr lang="en-US" dirty="0" smtClean="0"/>
              <a:t>One value per NNS class.</a:t>
            </a:r>
          </a:p>
          <a:p>
            <a:endParaRPr lang="en-US" dirty="0"/>
          </a:p>
          <a:p>
            <a:r>
              <a:rPr lang="en-US" dirty="0" smtClean="0"/>
              <a:t>You have to provide the relationship between size, density, settling velocity, and critical shear stress.</a:t>
            </a:r>
          </a:p>
        </p:txBody>
      </p:sp>
      <p:sp>
        <p:nvSpPr>
          <p:cNvPr id="3" name="TextBox 2"/>
          <p:cNvSpPr txBox="1"/>
          <p:nvPr/>
        </p:nvSpPr>
        <p:spPr>
          <a:xfrm>
            <a:off x="6770211" y="1427615"/>
            <a:ext cx="2153194" cy="738664"/>
          </a:xfrm>
          <a:prstGeom prst="rect">
            <a:avLst/>
          </a:prstGeom>
          <a:solidFill>
            <a:schemeClr val="bg1">
              <a:lumMod val="75000"/>
            </a:schemeClr>
          </a:solidFill>
        </p:spPr>
        <p:txBody>
          <a:bodyPr wrap="square" rtlCol="0">
            <a:spAutoFit/>
          </a:bodyPr>
          <a:lstStyle/>
          <a:p>
            <a:r>
              <a:rPr lang="en-US" sz="1400" dirty="0" smtClean="0"/>
              <a:t>Affects roughness and minimum mixed layer thickness</a:t>
            </a:r>
            <a:endParaRPr lang="en-US" sz="1400" dirty="0"/>
          </a:p>
        </p:txBody>
      </p:sp>
      <p:sp>
        <p:nvSpPr>
          <p:cNvPr id="8" name="TextBox 7"/>
          <p:cNvSpPr txBox="1"/>
          <p:nvPr/>
        </p:nvSpPr>
        <p:spPr>
          <a:xfrm>
            <a:off x="6770211" y="2269197"/>
            <a:ext cx="2153194" cy="307777"/>
          </a:xfrm>
          <a:prstGeom prst="rect">
            <a:avLst/>
          </a:prstGeom>
          <a:solidFill>
            <a:schemeClr val="bg1">
              <a:lumMod val="75000"/>
            </a:schemeClr>
          </a:solidFill>
        </p:spPr>
        <p:txBody>
          <a:bodyPr wrap="square" rtlCol="0">
            <a:spAutoFit/>
          </a:bodyPr>
          <a:lstStyle/>
          <a:p>
            <a:r>
              <a:rPr lang="en-US" sz="1400" dirty="0" smtClean="0"/>
              <a:t>Global initial conditions</a:t>
            </a:r>
            <a:endParaRPr lang="en-US" sz="1400" dirty="0"/>
          </a:p>
        </p:txBody>
      </p:sp>
      <p:sp>
        <p:nvSpPr>
          <p:cNvPr id="9" name="TextBox 8"/>
          <p:cNvSpPr txBox="1"/>
          <p:nvPr/>
        </p:nvSpPr>
        <p:spPr>
          <a:xfrm>
            <a:off x="6770211" y="2658144"/>
            <a:ext cx="2153194" cy="738664"/>
          </a:xfrm>
          <a:prstGeom prst="rect">
            <a:avLst/>
          </a:prstGeom>
          <a:solidFill>
            <a:schemeClr val="bg1">
              <a:lumMod val="75000"/>
            </a:schemeClr>
          </a:solidFill>
        </p:spPr>
        <p:txBody>
          <a:bodyPr wrap="square" rtlCol="0">
            <a:spAutoFit/>
          </a:bodyPr>
          <a:lstStyle/>
          <a:p>
            <a:r>
              <a:rPr lang="en-US" sz="1400" dirty="0" smtClean="0"/>
              <a:t>Affects bed mass / thickness and stratification #</a:t>
            </a:r>
            <a:r>
              <a:rPr lang="en-US" sz="1400" dirty="0" err="1" smtClean="0"/>
              <a:t>ifdef</a:t>
            </a:r>
            <a:r>
              <a:rPr lang="en-US" sz="1400" dirty="0" smtClean="0"/>
              <a:t> SED_DENS</a:t>
            </a:r>
            <a:endParaRPr lang="en-US" sz="1400" dirty="0"/>
          </a:p>
        </p:txBody>
      </p:sp>
      <p:sp>
        <p:nvSpPr>
          <p:cNvPr id="11" name="TextBox 10"/>
          <p:cNvSpPr txBox="1"/>
          <p:nvPr/>
        </p:nvSpPr>
        <p:spPr>
          <a:xfrm>
            <a:off x="6770211" y="3540131"/>
            <a:ext cx="2153194" cy="307777"/>
          </a:xfrm>
          <a:prstGeom prst="rect">
            <a:avLst/>
          </a:prstGeom>
          <a:solidFill>
            <a:schemeClr val="bg1">
              <a:lumMod val="75000"/>
            </a:schemeClr>
          </a:solidFill>
        </p:spPr>
        <p:txBody>
          <a:bodyPr wrap="square" rtlCol="0">
            <a:spAutoFit/>
          </a:bodyPr>
          <a:lstStyle/>
          <a:p>
            <a:r>
              <a:rPr lang="en-US" sz="1400" dirty="0" smtClean="0"/>
              <a:t>Settling velocity is constant</a:t>
            </a:r>
            <a:endParaRPr lang="en-US" sz="1400" dirty="0"/>
          </a:p>
        </p:txBody>
      </p:sp>
      <p:sp>
        <p:nvSpPr>
          <p:cNvPr id="12" name="TextBox 11"/>
          <p:cNvSpPr txBox="1"/>
          <p:nvPr/>
        </p:nvSpPr>
        <p:spPr>
          <a:xfrm>
            <a:off x="6770211" y="4136329"/>
            <a:ext cx="2153194" cy="307777"/>
          </a:xfrm>
          <a:prstGeom prst="rect">
            <a:avLst/>
          </a:prstGeom>
          <a:solidFill>
            <a:schemeClr val="bg1">
              <a:lumMod val="75000"/>
            </a:schemeClr>
          </a:solidFill>
        </p:spPr>
        <p:txBody>
          <a:bodyPr wrap="square" rtlCol="0">
            <a:spAutoFit/>
          </a:bodyPr>
          <a:lstStyle/>
          <a:p>
            <a:r>
              <a:rPr lang="en-US" sz="1400" dirty="0" smtClean="0"/>
              <a:t>Tunable parameter</a:t>
            </a:r>
            <a:endParaRPr lang="en-US" sz="1400" dirty="0"/>
          </a:p>
        </p:txBody>
      </p:sp>
      <p:sp>
        <p:nvSpPr>
          <p:cNvPr id="13" name="TextBox 12"/>
          <p:cNvSpPr txBox="1"/>
          <p:nvPr/>
        </p:nvSpPr>
        <p:spPr>
          <a:xfrm>
            <a:off x="6770211" y="4606344"/>
            <a:ext cx="2153194" cy="738664"/>
          </a:xfrm>
          <a:prstGeom prst="rect">
            <a:avLst/>
          </a:prstGeom>
          <a:solidFill>
            <a:schemeClr val="bg1">
              <a:lumMod val="75000"/>
            </a:schemeClr>
          </a:solidFill>
        </p:spPr>
        <p:txBody>
          <a:bodyPr wrap="square" rtlCol="0">
            <a:spAutoFit/>
          </a:bodyPr>
          <a:lstStyle/>
          <a:p>
            <a:r>
              <a:rPr lang="en-US" sz="1400" dirty="0" smtClean="0"/>
              <a:t>Critical stress for erosion and deposition #</a:t>
            </a:r>
            <a:r>
              <a:rPr lang="en-US" sz="1400" dirty="0" err="1" smtClean="0"/>
              <a:t>idef</a:t>
            </a:r>
            <a:r>
              <a:rPr lang="en-US" sz="1400" dirty="0" smtClean="0"/>
              <a:t> </a:t>
            </a:r>
            <a:r>
              <a:rPr lang="en-US" sz="1400" dirty="0" err="1" smtClean="0"/>
              <a:t>SED_TAU_CD_xxx</a:t>
            </a:r>
            <a:endParaRPr lang="en-US" sz="1400" dirty="0"/>
          </a:p>
        </p:txBody>
      </p:sp>
      <p:sp>
        <p:nvSpPr>
          <p:cNvPr id="14" name="TextBox 13"/>
          <p:cNvSpPr txBox="1"/>
          <p:nvPr/>
        </p:nvSpPr>
        <p:spPr>
          <a:xfrm>
            <a:off x="6770211" y="5569861"/>
            <a:ext cx="2153194" cy="523220"/>
          </a:xfrm>
          <a:prstGeom prst="rect">
            <a:avLst/>
          </a:prstGeom>
          <a:solidFill>
            <a:schemeClr val="bg1">
              <a:lumMod val="75000"/>
            </a:schemeClr>
          </a:solidFill>
        </p:spPr>
        <p:txBody>
          <a:bodyPr wrap="square" rtlCol="0">
            <a:spAutoFit/>
          </a:bodyPr>
          <a:lstStyle/>
          <a:p>
            <a:r>
              <a:rPr lang="en-US" sz="1400" dirty="0" smtClean="0"/>
              <a:t>Affects bed mass / thickness relationship</a:t>
            </a:r>
            <a:endParaRPr lang="en-US" sz="1400" dirty="0"/>
          </a:p>
        </p:txBody>
      </p:sp>
      <p:sp>
        <p:nvSpPr>
          <p:cNvPr id="15"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4" name="Slide Number Placeholder 3"/>
          <p:cNvSpPr>
            <a:spLocks noGrp="1"/>
          </p:cNvSpPr>
          <p:nvPr>
            <p:ph type="sldNum" sz="quarter" idx="12"/>
          </p:nvPr>
        </p:nvSpPr>
        <p:spPr/>
        <p:txBody>
          <a:bodyPr/>
          <a:lstStyle/>
          <a:p>
            <a:fld id="{177BB26E-2232-F74A-BCA6-9903D9BFFBB8}" type="slidenum">
              <a:rPr lang="en-US" smtClean="0"/>
              <a:t>56</a:t>
            </a:fld>
            <a:endParaRPr lang="en-US"/>
          </a:p>
        </p:txBody>
      </p:sp>
    </p:spTree>
    <p:extLst>
      <p:ext uri="{BB962C8B-B14F-4D97-AF65-F5344CB8AC3E}">
        <p14:creationId xmlns:p14="http://schemas.microsoft.com/office/powerpoint/2010/main" val="424593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508794" y="719223"/>
            <a:ext cx="5724644" cy="6093976"/>
          </a:xfrm>
          <a:prstGeom prst="rect">
            <a:avLst/>
          </a:prstGeom>
          <a:noFill/>
        </p:spPr>
        <p:txBody>
          <a:bodyPr wrap="none" rtlCol="0">
            <a:spAutoFit/>
          </a:bodyPr>
          <a:lstStyle/>
          <a:p>
            <a:r>
              <a:rPr lang="en-US" sz="1000" dirty="0">
                <a:latin typeface="Courier New" panose="02070309020205020404" pitchFamily="49" charset="0"/>
                <a:cs typeface="Courier New" panose="02070309020205020404" pitchFamily="49" charset="0"/>
              </a:rPr>
              <a:t>! Harmonic/</a:t>
            </a:r>
            <a:r>
              <a:rPr lang="en-US" sz="1000" dirty="0" err="1">
                <a:latin typeface="Courier New" panose="02070309020205020404" pitchFamily="49" charset="0"/>
                <a:cs typeface="Courier New" panose="02070309020205020404" pitchFamily="49" charset="0"/>
              </a:rPr>
              <a:t>biharmonic</a:t>
            </a:r>
            <a:r>
              <a:rPr lang="en-US" sz="1000" dirty="0">
                <a:latin typeface="Courier New" panose="02070309020205020404" pitchFamily="49" charset="0"/>
                <a:cs typeface="Courier New" panose="02070309020205020404" pitchFamily="49" charset="0"/>
              </a:rPr>
              <a:t> horizontal diffusion of tracer for nonlinear model</a:t>
            </a:r>
          </a:p>
          <a:p>
            <a:r>
              <a:rPr lang="en-US" sz="1000" dirty="0">
                <a:latin typeface="Courier New" panose="02070309020205020404" pitchFamily="49" charset="0"/>
                <a:cs typeface="Courier New" panose="02070309020205020404" pitchFamily="49" charset="0"/>
              </a:rPr>
              <a:t>! and </a:t>
            </a:r>
            <a:r>
              <a:rPr lang="en-US" sz="1000" dirty="0" err="1">
                <a:latin typeface="Courier New" panose="02070309020205020404" pitchFamily="49" charset="0"/>
                <a:cs typeface="Courier New" panose="02070309020205020404" pitchFamily="49" charset="0"/>
              </a:rPr>
              <a:t>adjoint</a:t>
            </a:r>
            <a:r>
              <a:rPr lang="en-US" sz="1000" dirty="0">
                <a:latin typeface="Courier New" panose="02070309020205020404" pitchFamily="49" charset="0"/>
                <a:cs typeface="Courier New" panose="02070309020205020404" pitchFamily="49" charset="0"/>
              </a:rPr>
              <a:t>-based algorithms.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SAND_TNU2 == 0.0d0                              ! m2/s</a:t>
            </a:r>
          </a:p>
          <a:p>
            <a:r>
              <a:rPr lang="en-US" sz="1000" dirty="0">
                <a:latin typeface="Courier New" panose="02070309020205020404" pitchFamily="49" charset="0"/>
                <a:cs typeface="Courier New" panose="02070309020205020404" pitchFamily="49" charset="0"/>
              </a:rPr>
              <a:t>   SAND_TNU4 == 0.0d0                              ! m4/s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ad_SAND_TNU2 == 0.0d0                           ! m2/s</a:t>
            </a:r>
          </a:p>
          <a:p>
            <a:r>
              <a:rPr lang="en-US" sz="1000" dirty="0">
                <a:latin typeface="Courier New" panose="02070309020205020404" pitchFamily="49" charset="0"/>
                <a:cs typeface="Courier New" panose="02070309020205020404" pitchFamily="49" charset="0"/>
              </a:rPr>
              <a:t>   ad_SAND_TNU4 == 0.0d0                           ! m4/s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Logical switches (TRUE/FALSE) to increase horizontal diffusivity</a:t>
            </a:r>
          </a:p>
          <a:p>
            <a:r>
              <a:rPr lang="en-US" sz="1000" dirty="0">
                <a:latin typeface="Courier New" panose="02070309020205020404" pitchFamily="49" charset="0"/>
                <a:cs typeface="Courier New" panose="02070309020205020404" pitchFamily="49" charset="0"/>
              </a:rPr>
              <a:t>! of </a:t>
            </a:r>
            <a:r>
              <a:rPr lang="en-US" sz="1000" dirty="0" err="1">
                <a:latin typeface="Courier New" panose="02070309020205020404" pitchFamily="49" charset="0"/>
                <a:cs typeface="Courier New" panose="02070309020205020404" pitchFamily="49" charset="0"/>
              </a:rPr>
              <a:t>noncohesive</a:t>
            </a:r>
            <a:r>
              <a:rPr lang="en-US" sz="1000" dirty="0">
                <a:latin typeface="Courier New" panose="02070309020205020404" pitchFamily="49" charset="0"/>
                <a:cs typeface="Courier New" panose="02070309020205020404" pitchFamily="49" charset="0"/>
              </a:rPr>
              <a:t> sediment trace in specific areas of the application</a:t>
            </a:r>
          </a:p>
          <a:p>
            <a:r>
              <a:rPr lang="en-US" sz="1000" dirty="0">
                <a:latin typeface="Courier New" panose="02070309020205020404" pitchFamily="49" charset="0"/>
                <a:cs typeface="Courier New" panose="02070309020205020404" pitchFamily="49" charset="0"/>
              </a:rPr>
              <a:t>! domain (like sponge areas) for the desired grid:</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SAND_Sponge</a:t>
            </a:r>
            <a:r>
              <a:rPr lang="en-US" sz="1000" dirty="0">
                <a:latin typeface="Courier New" panose="02070309020205020404" pitchFamily="49" charset="0"/>
                <a:cs typeface="Courier New" panose="02070309020205020404" pitchFamily="49" charset="0"/>
              </a:rPr>
              <a:t> == F</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Vertical mixing coefficients for tracers in nonlinear model and</a:t>
            </a:r>
          </a:p>
          <a:p>
            <a:r>
              <a:rPr lang="en-US" sz="1000" dirty="0">
                <a:latin typeface="Courier New" panose="02070309020205020404" pitchFamily="49" charset="0"/>
                <a:cs typeface="Courier New" panose="02070309020205020404" pitchFamily="49" charset="0"/>
              </a:rPr>
              <a:t>! basic state scale factor in </a:t>
            </a:r>
            <a:r>
              <a:rPr lang="en-US" sz="1000" dirty="0" err="1">
                <a:latin typeface="Courier New" panose="02070309020205020404" pitchFamily="49" charset="0"/>
                <a:cs typeface="Courier New" panose="02070309020205020404" pitchFamily="49" charset="0"/>
              </a:rPr>
              <a:t>adjoint</a:t>
            </a:r>
            <a:r>
              <a:rPr lang="en-US" sz="1000" dirty="0">
                <a:latin typeface="Courier New" panose="02070309020205020404" pitchFamily="49" charset="0"/>
                <a:cs typeface="Courier New" panose="02070309020205020404" pitchFamily="49" charset="0"/>
              </a:rPr>
              <a:t>-based algorithms.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SAND_AKT_BAK == 5.0d-6                          ! </a:t>
            </a:r>
            <a:r>
              <a:rPr lang="en-US" sz="1000" dirty="0" smtClean="0">
                <a:latin typeface="Courier New" panose="02070309020205020404" pitchFamily="49" charset="0"/>
                <a:cs typeface="Courier New" panose="02070309020205020404" pitchFamily="49" charset="0"/>
              </a:rPr>
              <a:t>m2/s</a:t>
            </a:r>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SAND_AKT_fac</a:t>
            </a:r>
            <a:r>
              <a:rPr lang="en-US" sz="1000" dirty="0">
                <a:latin typeface="Courier New" panose="02070309020205020404" pitchFamily="49" charset="0"/>
                <a:cs typeface="Courier New" panose="02070309020205020404" pitchFamily="49" charset="0"/>
              </a:rPr>
              <a:t> == 1.0d0                           ! </a:t>
            </a:r>
            <a:r>
              <a:rPr lang="en-US" sz="1000" dirty="0" err="1">
                <a:latin typeface="Courier New" panose="02070309020205020404" pitchFamily="49" charset="0"/>
                <a:cs typeface="Courier New" panose="02070309020205020404" pitchFamily="49" charset="0"/>
              </a:rPr>
              <a:t>nondimensional</a:t>
            </a:r>
            <a:endParaRPr lang="en-US" sz="1000" dirty="0">
              <a:latin typeface="Courier New" panose="02070309020205020404" pitchFamily="49" charset="0"/>
              <a:cs typeface="Courier New" panose="02070309020205020404" pitchFamily="49" charset="0"/>
            </a:endParaRP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Nudging/relaxation time scales, inverse scales will be computed</a:t>
            </a:r>
          </a:p>
          <a:p>
            <a:r>
              <a:rPr lang="en-US" sz="1000" dirty="0">
                <a:latin typeface="Courier New" panose="02070309020205020404" pitchFamily="49" charset="0"/>
                <a:cs typeface="Courier New" panose="02070309020205020404" pitchFamily="49" charset="0"/>
              </a:rPr>
              <a:t>! internally.</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SAND_TNUDG == 0.0d0                             ! days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Morphological time scale factor (greater than or equal to 1.0). A</a:t>
            </a:r>
          </a:p>
          <a:p>
            <a:r>
              <a:rPr lang="en-US" sz="1000" dirty="0">
                <a:latin typeface="Courier New" panose="02070309020205020404" pitchFamily="49" charset="0"/>
                <a:cs typeface="Courier New" panose="02070309020205020404" pitchFamily="49" charset="0"/>
              </a:rPr>
              <a:t>! value of 1.0 has no scale effect</a:t>
            </a:r>
            <a:r>
              <a:rPr lang="en-US" sz="1000" dirty="0" smtClean="0">
                <a:latin typeface="Courier New" panose="02070309020205020404" pitchFamily="49" charset="0"/>
                <a:cs typeface="Courier New" panose="02070309020205020404" pitchFamily="49" charset="0"/>
              </a:rPr>
              <a:t>.</a:t>
            </a:r>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t>
            </a:r>
            <a:endParaRPr lang="en-US" sz="1000" dirty="0" smtClean="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t>
            </a:r>
            <a:r>
              <a:rPr lang="en-US" sz="1000" dirty="0" smtClean="0">
                <a:latin typeface="Courier New" panose="02070309020205020404" pitchFamily="49" charset="0"/>
                <a:cs typeface="Courier New" panose="02070309020205020404" pitchFamily="49" charset="0"/>
              </a:rPr>
              <a:t>  </a:t>
            </a:r>
            <a:r>
              <a:rPr lang="en-US" sz="1000" dirty="0" smtClean="0">
                <a:solidFill>
                  <a:srgbClr val="FF0000"/>
                </a:solidFill>
                <a:latin typeface="Courier New" panose="02070309020205020404" pitchFamily="49" charset="0"/>
                <a:cs typeface="Courier New" panose="02070309020205020404" pitchFamily="49" charset="0"/>
              </a:rPr>
              <a:t>SAND_MORPH_FAC </a:t>
            </a:r>
            <a:r>
              <a:rPr lang="en-US" sz="1000" dirty="0">
                <a:solidFill>
                  <a:srgbClr val="FF0000"/>
                </a:solidFill>
                <a:latin typeface="Courier New" panose="02070309020205020404" pitchFamily="49" charset="0"/>
                <a:cs typeface="Courier New" panose="02070309020205020404" pitchFamily="49" charset="0"/>
              </a:rPr>
              <a:t>== 1.0d0                         ! </a:t>
            </a:r>
            <a:r>
              <a:rPr lang="en-US" sz="1000" dirty="0" err="1">
                <a:solidFill>
                  <a:srgbClr val="FF0000"/>
                </a:solidFill>
                <a:latin typeface="Courier New" panose="02070309020205020404" pitchFamily="49" charset="0"/>
                <a:cs typeface="Courier New" panose="02070309020205020404" pitchFamily="49" charset="0"/>
              </a:rPr>
              <a:t>nondimensional</a:t>
            </a:r>
            <a:endParaRPr lang="en-US" sz="1000" dirty="0">
              <a:solidFill>
                <a:srgbClr val="FF0000"/>
              </a:solidFill>
              <a:latin typeface="Courier New" panose="02070309020205020404" pitchFamily="49" charset="0"/>
              <a:cs typeface="Courier New" panose="02070309020205020404" pitchFamily="49" charset="0"/>
            </a:endParaRPr>
          </a:p>
          <a:p>
            <a:endParaRPr lang="en-US" sz="1000" dirty="0">
              <a:solidFill>
                <a:srgbClr val="FF0000"/>
              </a:solidFill>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Logical switches (TRUE/FALSE) to activate tracers point Sources/Sinks</a:t>
            </a:r>
          </a:p>
          <a:p>
            <a:r>
              <a:rPr lang="en-US" sz="1000" dirty="0">
                <a:latin typeface="Courier New" panose="02070309020205020404" pitchFamily="49" charset="0"/>
                <a:cs typeface="Courier New" panose="02070309020205020404" pitchFamily="49" charset="0"/>
              </a:rPr>
              <a:t>! (like river runoff) and to specify which tracer variables to consider.</a:t>
            </a:r>
          </a:p>
          <a:p>
            <a:r>
              <a:rPr lang="en-US" sz="1000" dirty="0">
                <a:latin typeface="Courier New" panose="02070309020205020404" pitchFamily="49" charset="0"/>
                <a:cs typeface="Courier New" panose="02070309020205020404" pitchFamily="49" charset="0"/>
              </a:rPr>
              <a:t>! See glossary below for details</a:t>
            </a:r>
            <a:r>
              <a:rPr lang="en-US" sz="1000" dirty="0" smtClean="0">
                <a:latin typeface="Courier New" panose="02070309020205020404" pitchFamily="49" charset="0"/>
                <a:cs typeface="Courier New" panose="02070309020205020404" pitchFamily="49" charset="0"/>
              </a:rPr>
              <a:t>.</a:t>
            </a:r>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SAND_Ltsrc</a:t>
            </a:r>
            <a:r>
              <a:rPr lang="en-US" sz="1000" dirty="0">
                <a:latin typeface="Courier New" panose="02070309020205020404" pitchFamily="49" charset="0"/>
                <a:cs typeface="Courier New" panose="02070309020205020404" pitchFamily="49" charset="0"/>
              </a:rPr>
              <a:t> == F</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Logical switches (TRUE/FALSE) to read and process </a:t>
            </a:r>
            <a:r>
              <a:rPr lang="en-US" sz="1000" dirty="0" err="1">
                <a:latin typeface="Courier New" panose="02070309020205020404" pitchFamily="49" charset="0"/>
                <a:cs typeface="Courier New" panose="02070309020205020404" pitchFamily="49" charset="0"/>
              </a:rPr>
              <a:t>noncohesive</a:t>
            </a:r>
            <a:r>
              <a:rPr lang="en-US" sz="1000" dirty="0">
                <a:latin typeface="Courier New" panose="02070309020205020404" pitchFamily="49" charset="0"/>
                <a:cs typeface="Courier New" panose="02070309020205020404" pitchFamily="49" charset="0"/>
              </a:rPr>
              <a:t> sediment</a:t>
            </a:r>
          </a:p>
          <a:p>
            <a:r>
              <a:rPr lang="en-US" sz="1000" dirty="0">
                <a:latin typeface="Courier New" panose="02070309020205020404" pitchFamily="49" charset="0"/>
                <a:cs typeface="Courier New" panose="02070309020205020404" pitchFamily="49" charset="0"/>
              </a:rPr>
              <a:t>! tracers climatology. See glossary below for details</a:t>
            </a:r>
            <a:r>
              <a:rPr lang="en-US" sz="1000" dirty="0" smtClean="0">
                <a:latin typeface="Courier New" panose="02070309020205020404" pitchFamily="49" charset="0"/>
                <a:cs typeface="Courier New" panose="02070309020205020404" pitchFamily="49" charset="0"/>
              </a:rPr>
              <a:t>.</a:t>
            </a:r>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SAND_Ltclm</a:t>
            </a:r>
            <a:r>
              <a:rPr lang="en-US" sz="1000" dirty="0">
                <a:latin typeface="Courier New" panose="02070309020205020404" pitchFamily="49" charset="0"/>
                <a:cs typeface="Courier New" panose="02070309020205020404" pitchFamily="49" charset="0"/>
              </a:rPr>
              <a:t> == F</a:t>
            </a:r>
            <a:endParaRPr lang="pt-BR" sz="1000" dirty="0">
              <a:latin typeface="Courier New" panose="02070309020205020404" pitchFamily="49" charset="0"/>
              <a:cs typeface="Courier New" panose="02070309020205020404" pitchFamily="49" charset="0"/>
            </a:endParaRPr>
          </a:p>
        </p:txBody>
      </p:sp>
      <p:sp>
        <p:nvSpPr>
          <p:cNvPr id="2" name="TextBox 1"/>
          <p:cNvSpPr txBox="1"/>
          <p:nvPr/>
        </p:nvSpPr>
        <p:spPr>
          <a:xfrm>
            <a:off x="355600" y="1168058"/>
            <a:ext cx="2153194" cy="1477328"/>
          </a:xfrm>
          <a:prstGeom prst="rect">
            <a:avLst/>
          </a:prstGeom>
          <a:noFill/>
        </p:spPr>
        <p:txBody>
          <a:bodyPr wrap="square" rtlCol="0">
            <a:spAutoFit/>
          </a:bodyPr>
          <a:lstStyle/>
          <a:p>
            <a:r>
              <a:rPr lang="en-US" dirty="0" smtClean="0"/>
              <a:t>Seldom-used switches.</a:t>
            </a:r>
          </a:p>
          <a:p>
            <a:endParaRPr lang="en-US" dirty="0"/>
          </a:p>
          <a:p>
            <a:r>
              <a:rPr lang="en-US" dirty="0" smtClean="0"/>
              <a:t>These used to be in ocean*.in</a:t>
            </a:r>
            <a:endParaRPr lang="en-US" dirty="0"/>
          </a:p>
        </p:txBody>
      </p:sp>
      <p:sp>
        <p:nvSpPr>
          <p:cNvPr id="9"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3" name="Slide Number Placeholder 2"/>
          <p:cNvSpPr>
            <a:spLocks noGrp="1"/>
          </p:cNvSpPr>
          <p:nvPr>
            <p:ph type="sldNum" sz="quarter" idx="12"/>
          </p:nvPr>
        </p:nvSpPr>
        <p:spPr/>
        <p:txBody>
          <a:bodyPr/>
          <a:lstStyle/>
          <a:p>
            <a:fld id="{177BB26E-2232-F74A-BCA6-9903D9BFFBB8}" type="slidenum">
              <a:rPr lang="en-US" smtClean="0"/>
              <a:t>57</a:t>
            </a:fld>
            <a:endParaRPr lang="en-US"/>
          </a:p>
        </p:txBody>
      </p:sp>
    </p:spTree>
    <p:extLst>
      <p:ext uri="{BB962C8B-B14F-4D97-AF65-F5344CB8AC3E}">
        <p14:creationId xmlns:p14="http://schemas.microsoft.com/office/powerpoint/2010/main" val="3146918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508794" y="719223"/>
            <a:ext cx="6186309" cy="5632311"/>
          </a:xfrm>
          <a:prstGeom prst="rect">
            <a:avLst/>
          </a:prstGeom>
          <a:noFill/>
        </p:spPr>
        <p:txBody>
          <a:bodyPr wrap="none" rtlCol="0">
            <a:spAutoFit/>
          </a:bodyPr>
          <a:lstStyle/>
          <a:p>
            <a:r>
              <a:rPr lang="en-US" sz="1000" dirty="0">
                <a:latin typeface="Courier New" panose="02070309020205020404" pitchFamily="49" charset="0"/>
                <a:cs typeface="Courier New" panose="02070309020205020404" pitchFamily="49" charset="0"/>
              </a:rPr>
              <a:t>! Logical switches (TRUE/FALSE) to activate writing of non-cohesive</a:t>
            </a:r>
          </a:p>
          <a:p>
            <a:r>
              <a:rPr lang="en-US" sz="1000" dirty="0">
                <a:latin typeface="Courier New" panose="02070309020205020404" pitchFamily="49" charset="0"/>
                <a:cs typeface="Courier New" panose="02070309020205020404" pitchFamily="49" charset="0"/>
              </a:rPr>
              <a:t>! sediment into HISTORY output file.</a:t>
            </a:r>
          </a:p>
          <a:p>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Hout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idsand</a:t>
            </a:r>
            <a:r>
              <a:rPr lang="en-US" sz="1000" dirty="0">
                <a:latin typeface="Courier New" panose="02070309020205020404" pitchFamily="49" charset="0"/>
                <a:cs typeface="Courier New" panose="02070309020205020404" pitchFamily="49" charset="0"/>
              </a:rPr>
              <a:t>) == T                               ! suspended concentration</a:t>
            </a:r>
          </a:p>
          <a:p>
            <a:r>
              <a:rPr lang="en-US" sz="1000" dirty="0" err="1">
                <a:latin typeface="Courier New" panose="02070309020205020404" pitchFamily="49" charset="0"/>
                <a:cs typeface="Courier New" panose="02070309020205020404" pitchFamily="49" charset="0"/>
              </a:rPr>
              <a:t>Hout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iSfrac</a:t>
            </a:r>
            <a:r>
              <a:rPr lang="en-US" sz="1000" dirty="0">
                <a:latin typeface="Courier New" panose="02070309020205020404" pitchFamily="49" charset="0"/>
                <a:cs typeface="Courier New" panose="02070309020205020404" pitchFamily="49" charset="0"/>
              </a:rPr>
              <a:t>) == T                               ! bed layer fraction</a:t>
            </a:r>
          </a:p>
          <a:p>
            <a:r>
              <a:rPr lang="en-US" sz="1000" dirty="0" err="1">
                <a:latin typeface="Courier New" panose="02070309020205020404" pitchFamily="49" charset="0"/>
                <a:cs typeface="Courier New" panose="02070309020205020404" pitchFamily="49" charset="0"/>
              </a:rPr>
              <a:t>Hout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iSmass</a:t>
            </a:r>
            <a:r>
              <a:rPr lang="en-US" sz="1000" dirty="0">
                <a:latin typeface="Courier New" panose="02070309020205020404" pitchFamily="49" charset="0"/>
                <a:cs typeface="Courier New" panose="02070309020205020404" pitchFamily="49" charset="0"/>
              </a:rPr>
              <a:t>) == T                               ! bed layer mass</a:t>
            </a:r>
          </a:p>
          <a:p>
            <a:r>
              <a:rPr lang="en-US" sz="1000" dirty="0" err="1">
                <a:latin typeface="Courier New" panose="02070309020205020404" pitchFamily="49" charset="0"/>
                <a:cs typeface="Courier New" panose="02070309020205020404" pitchFamily="49" charset="0"/>
              </a:rPr>
              <a:t>Hout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iSUbld</a:t>
            </a:r>
            <a:r>
              <a:rPr lang="en-US" sz="1000" dirty="0">
                <a:latin typeface="Courier New" panose="02070309020205020404" pitchFamily="49" charset="0"/>
                <a:cs typeface="Courier New" panose="02070309020205020404" pitchFamily="49" charset="0"/>
              </a:rPr>
              <a:t>) == T                               ! bed load at U-points</a:t>
            </a:r>
          </a:p>
          <a:p>
            <a:r>
              <a:rPr lang="en-US" sz="1000" dirty="0" err="1">
                <a:latin typeface="Courier New" panose="02070309020205020404" pitchFamily="49" charset="0"/>
                <a:cs typeface="Courier New" panose="02070309020205020404" pitchFamily="49" charset="0"/>
              </a:rPr>
              <a:t>Hout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iSVbld</a:t>
            </a:r>
            <a:r>
              <a:rPr lang="en-US" sz="1000" dirty="0">
                <a:latin typeface="Courier New" panose="02070309020205020404" pitchFamily="49" charset="0"/>
                <a:cs typeface="Courier New" panose="02070309020205020404" pitchFamily="49" charset="0"/>
              </a:rPr>
              <a:t>) == T                               ! bed load at V-points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Logical switches (TRUE/FALSE) to activate writing of time-averaged</a:t>
            </a:r>
          </a:p>
          <a:p>
            <a:r>
              <a:rPr lang="en-US" sz="1000" dirty="0">
                <a:latin typeface="Courier New" panose="02070309020205020404" pitchFamily="49" charset="0"/>
                <a:cs typeface="Courier New" panose="02070309020205020404" pitchFamily="49" charset="0"/>
              </a:rPr>
              <a:t>! non-cohesive sediment fields into AVERAGE output file.</a:t>
            </a:r>
          </a:p>
          <a:p>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idsand</a:t>
            </a:r>
            <a:r>
              <a:rPr lang="en-US" sz="1000" dirty="0">
                <a:latin typeface="Courier New" panose="02070309020205020404" pitchFamily="49" charset="0"/>
                <a:cs typeface="Courier New" panose="02070309020205020404" pitchFamily="49" charset="0"/>
              </a:rPr>
              <a:t>) == F       ! sand_01, ...            suspended concentration</a:t>
            </a:r>
          </a:p>
          <a:p>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iSTTav</a:t>
            </a:r>
            <a:r>
              <a:rPr lang="en-US" sz="1000" dirty="0">
                <a:latin typeface="Courier New" panose="02070309020205020404" pitchFamily="49" charset="0"/>
                <a:cs typeface="Courier New" panose="02070309020205020404" pitchFamily="49" charset="0"/>
              </a:rPr>
              <a:t>) == F       ! sand_01_2, ...          quadratic &lt;t*t&gt; tracer terms</a:t>
            </a: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iSUTav</a:t>
            </a:r>
            <a:r>
              <a:rPr lang="en-US" sz="1000" dirty="0">
                <a:latin typeface="Courier New" panose="02070309020205020404" pitchFamily="49" charset="0"/>
                <a:cs typeface="Courier New" panose="02070309020205020404" pitchFamily="49" charset="0"/>
              </a:rPr>
              <a:t>) == F       ! u_sand_01, ...          quadratic &lt;u*t&gt; tracer terms</a:t>
            </a: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iSVTav</a:t>
            </a:r>
            <a:r>
              <a:rPr lang="en-US" sz="1000" dirty="0">
                <a:latin typeface="Courier New" panose="02070309020205020404" pitchFamily="49" charset="0"/>
                <a:cs typeface="Courier New" panose="02070309020205020404" pitchFamily="49" charset="0"/>
              </a:rPr>
              <a:t>) == F       ! v_sand_01, ...          quadratic &lt;v*t&gt; tracer terms</a:t>
            </a: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SHUTav</a:t>
            </a:r>
            <a:r>
              <a:rPr lang="en-US" sz="1000" dirty="0">
                <a:latin typeface="Courier New" panose="02070309020205020404" pitchFamily="49" charset="0"/>
                <a:cs typeface="Courier New" panose="02070309020205020404" pitchFamily="49" charset="0"/>
              </a:rPr>
              <a:t>) == F       ! Huon_sand_01, ...       tracer volume flux, &lt;Huon*t&gt;</a:t>
            </a: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SHVTav</a:t>
            </a:r>
            <a:r>
              <a:rPr lang="en-US" sz="1000" dirty="0">
                <a:latin typeface="Courier New" panose="02070309020205020404" pitchFamily="49" charset="0"/>
                <a:cs typeface="Courier New" panose="02070309020205020404" pitchFamily="49" charset="0"/>
              </a:rPr>
              <a:t>) == F       ! Hvom_sand_01, ...       tracer volume flux, &lt;</a:t>
            </a:r>
            <a:r>
              <a:rPr lang="en-US" sz="1000" dirty="0" err="1">
                <a:latin typeface="Courier New" panose="02070309020205020404" pitchFamily="49" charset="0"/>
                <a:cs typeface="Courier New" panose="02070309020205020404" pitchFamily="49" charset="0"/>
              </a:rPr>
              <a:t>Hvom</a:t>
            </a:r>
            <a:r>
              <a:rPr lang="en-US" sz="1000" dirty="0">
                <a:latin typeface="Courier New" panose="02070309020205020404" pitchFamily="49" charset="0"/>
                <a:cs typeface="Courier New" panose="02070309020205020404" pitchFamily="49" charset="0"/>
              </a:rPr>
              <a:t>*t&gt;</a:t>
            </a:r>
          </a:p>
          <a:p>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iSUbld</a:t>
            </a:r>
            <a:r>
              <a:rPr lang="en-US" sz="1000" dirty="0">
                <a:latin typeface="Courier New" panose="02070309020205020404" pitchFamily="49" charset="0"/>
                <a:cs typeface="Courier New" panose="02070309020205020404" pitchFamily="49" charset="0"/>
              </a:rPr>
              <a:t>) == F       ! bedload_Usand_01, ...   bed load at U-points</a:t>
            </a: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iSVbld</a:t>
            </a:r>
            <a:r>
              <a:rPr lang="en-US" sz="1000" dirty="0">
                <a:latin typeface="Courier New" panose="02070309020205020404" pitchFamily="49" charset="0"/>
                <a:cs typeface="Courier New" panose="02070309020205020404" pitchFamily="49" charset="0"/>
              </a:rPr>
              <a:t>) == F       ! bedload_Vsand_01, ...   bed load at V-points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Logical switches (TRUE/FALSE) to activate writing of time-averaged,</a:t>
            </a:r>
          </a:p>
          <a:p>
            <a:r>
              <a:rPr lang="en-US" sz="1000" dirty="0">
                <a:latin typeface="Courier New" panose="02070309020205020404" pitchFamily="49" charset="0"/>
                <a:cs typeface="Courier New" panose="02070309020205020404" pitchFamily="49" charset="0"/>
              </a:rPr>
              <a:t>! non-cohesive sediment diagnostic terms into DIAGNOSTIC output file.</a:t>
            </a:r>
          </a:p>
          <a:p>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STrate</a:t>
            </a:r>
            <a:r>
              <a:rPr lang="en-US" sz="1000" dirty="0">
                <a:latin typeface="Courier New" panose="02070309020205020404" pitchFamily="49" charset="0"/>
                <a:cs typeface="Courier New" panose="02070309020205020404" pitchFamily="49" charset="0"/>
              </a:rPr>
              <a:t>) == F       ! sand_01_rate, ...       time rate of change</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SThadv</a:t>
            </a:r>
            <a:r>
              <a:rPr lang="en-US" sz="1000" dirty="0">
                <a:latin typeface="Courier New" panose="02070309020205020404" pitchFamily="49" charset="0"/>
                <a:cs typeface="Courier New" panose="02070309020205020404" pitchFamily="49" charset="0"/>
              </a:rPr>
              <a:t>) == F       ! sand_01_hadv, ...       horizontal total advection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STxadv</a:t>
            </a:r>
            <a:r>
              <a:rPr lang="en-US" sz="1000" dirty="0">
                <a:latin typeface="Courier New" panose="02070309020205020404" pitchFamily="49" charset="0"/>
                <a:cs typeface="Courier New" panose="02070309020205020404" pitchFamily="49" charset="0"/>
              </a:rPr>
              <a:t>) == F       ! sand_01_xadv, ...       horizontal XI-advection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STyadv</a:t>
            </a:r>
            <a:r>
              <a:rPr lang="en-US" sz="1000" dirty="0">
                <a:latin typeface="Courier New" panose="02070309020205020404" pitchFamily="49" charset="0"/>
                <a:cs typeface="Courier New" panose="02070309020205020404" pitchFamily="49" charset="0"/>
              </a:rPr>
              <a:t>) == F       ! sand_01_yadv, ...       horizontal ETA-advection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STvadv</a:t>
            </a:r>
            <a:r>
              <a:rPr lang="en-US" sz="1000" dirty="0">
                <a:latin typeface="Courier New" panose="02070309020205020404" pitchFamily="49" charset="0"/>
                <a:cs typeface="Courier New" panose="02070309020205020404" pitchFamily="49" charset="0"/>
              </a:rPr>
              <a:t>) == F       ! sand_01_vadv, ...       vertical advection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SThdif</a:t>
            </a:r>
            <a:r>
              <a:rPr lang="en-US" sz="1000" dirty="0">
                <a:latin typeface="Courier New" panose="02070309020205020404" pitchFamily="49" charset="0"/>
                <a:cs typeface="Courier New" panose="02070309020205020404" pitchFamily="49" charset="0"/>
              </a:rPr>
              <a:t>) == F       ! sand_01_hdiff, ...      horizontal total diffusion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STxdif</a:t>
            </a:r>
            <a:r>
              <a:rPr lang="en-US" sz="1000" dirty="0">
                <a:latin typeface="Courier New" panose="02070309020205020404" pitchFamily="49" charset="0"/>
                <a:cs typeface="Courier New" panose="02070309020205020404" pitchFamily="49" charset="0"/>
              </a:rPr>
              <a:t>) == F       ! sand_01_xdiff, ...      horizontal XI-diffusion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STydif</a:t>
            </a:r>
            <a:r>
              <a:rPr lang="en-US" sz="1000" dirty="0">
                <a:latin typeface="Courier New" panose="02070309020205020404" pitchFamily="49" charset="0"/>
                <a:cs typeface="Courier New" panose="02070309020205020404" pitchFamily="49" charset="0"/>
              </a:rPr>
              <a:t>) == F       ! sand_01_ydiff, ...      horizontal ETA-diffusion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STsdif</a:t>
            </a:r>
            <a:r>
              <a:rPr lang="en-US" sz="1000" dirty="0">
                <a:latin typeface="Courier New" panose="02070309020205020404" pitchFamily="49" charset="0"/>
                <a:cs typeface="Courier New" panose="02070309020205020404" pitchFamily="49" charset="0"/>
              </a:rPr>
              <a:t>) == F       ! sand_01_sdiff, ...      horizontal S-diffusion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STvdif</a:t>
            </a:r>
            <a:r>
              <a:rPr lang="en-US" sz="1000" dirty="0">
                <a:latin typeface="Courier New" panose="02070309020205020404" pitchFamily="49" charset="0"/>
                <a:cs typeface="Courier New" panose="02070309020205020404" pitchFamily="49" charset="0"/>
              </a:rPr>
              <a:t>) == F       ! sand_01_vdiff, ...      vertical diffusion</a:t>
            </a:r>
          </a:p>
        </p:txBody>
      </p:sp>
      <p:sp>
        <p:nvSpPr>
          <p:cNvPr id="2" name="TextBox 1"/>
          <p:cNvSpPr txBox="1"/>
          <p:nvPr/>
        </p:nvSpPr>
        <p:spPr>
          <a:xfrm>
            <a:off x="355600" y="1168058"/>
            <a:ext cx="2153194" cy="1754326"/>
          </a:xfrm>
          <a:prstGeom prst="rect">
            <a:avLst/>
          </a:prstGeom>
          <a:noFill/>
        </p:spPr>
        <p:txBody>
          <a:bodyPr wrap="square" rtlCol="0">
            <a:spAutoFit/>
          </a:bodyPr>
          <a:lstStyle/>
          <a:p>
            <a:r>
              <a:rPr lang="en-US" dirty="0" smtClean="0"/>
              <a:t>Switches to control non-cohesive sediment output.</a:t>
            </a:r>
          </a:p>
          <a:p>
            <a:endParaRPr lang="en-US" dirty="0"/>
          </a:p>
          <a:p>
            <a:r>
              <a:rPr lang="en-US" dirty="0" smtClean="0"/>
              <a:t>These also used to be in ocean*.in</a:t>
            </a:r>
            <a:endParaRPr lang="en-US" dirty="0"/>
          </a:p>
        </p:txBody>
      </p:sp>
      <p:sp>
        <p:nvSpPr>
          <p:cNvPr id="9"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3" name="Slide Number Placeholder 2"/>
          <p:cNvSpPr>
            <a:spLocks noGrp="1"/>
          </p:cNvSpPr>
          <p:nvPr>
            <p:ph type="sldNum" sz="quarter" idx="12"/>
          </p:nvPr>
        </p:nvSpPr>
        <p:spPr/>
        <p:txBody>
          <a:bodyPr/>
          <a:lstStyle/>
          <a:p>
            <a:fld id="{177BB26E-2232-F74A-BCA6-9903D9BFFBB8}" type="slidenum">
              <a:rPr lang="en-US" smtClean="0"/>
              <a:t>58</a:t>
            </a:fld>
            <a:endParaRPr lang="en-US"/>
          </a:p>
        </p:txBody>
      </p:sp>
    </p:spTree>
    <p:extLst>
      <p:ext uri="{BB962C8B-B14F-4D97-AF65-F5344CB8AC3E}">
        <p14:creationId xmlns:p14="http://schemas.microsoft.com/office/powerpoint/2010/main" val="1502618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022611" y="850773"/>
            <a:ext cx="6263253" cy="5170646"/>
          </a:xfrm>
          <a:prstGeom prst="rect">
            <a:avLst/>
          </a:prstGeom>
          <a:noFill/>
        </p:spPr>
        <p:txBody>
          <a:bodyPr wrap="none" rtlCol="0">
            <a:spAutoFit/>
          </a:bodyPr>
          <a:lstStyle/>
          <a:p>
            <a:r>
              <a:rPr lang="pt-BR" sz="1000" dirty="0">
                <a:latin typeface="Courier New" panose="02070309020205020404" pitchFamily="49" charset="0"/>
                <a:cs typeface="Courier New" panose="02070309020205020404" pitchFamily="49" charset="0"/>
              </a:rPr>
              <a:t>!------------------------------------------------------------------------------</a:t>
            </a:r>
          </a:p>
          <a:p>
            <a:r>
              <a:rPr lang="pt-BR" sz="1000" dirty="0">
                <a:latin typeface="Courier New" panose="02070309020205020404" pitchFamily="49" charset="0"/>
                <a:cs typeface="Courier New" panose="02070309020205020404" pitchFamily="49" charset="0"/>
              </a:rPr>
              <a:t>! Suspended Cohesive Sediment Parameters, [1:NCS,1:Ngrids] values expected.</a:t>
            </a:r>
          </a:p>
          <a:p>
            <a:r>
              <a:rPr lang="pt-BR" sz="1000" dirty="0">
                <a:latin typeface="Courier New" panose="02070309020205020404" pitchFamily="49" charset="0"/>
                <a:cs typeface="Courier New" panose="02070309020205020404" pitchFamily="49" charset="0"/>
              </a:rPr>
              <a:t>!------------------------------------------------------------------------------</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Median sediment grain diameter (mm).</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MUD_SD50 == 0.020000d0 0.027225d0 0.037059d0 </a:t>
            </a:r>
            <a:r>
              <a:rPr lang="pt-BR" sz="1000" dirty="0" smtClean="0">
                <a:latin typeface="Courier New" panose="02070309020205020404" pitchFamily="49" charset="0"/>
                <a:cs typeface="Courier New" panose="02070309020205020404" pitchFamily="49" charset="0"/>
              </a:rPr>
              <a:t>0.050446d0</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Sediment concentration (kg/m3).</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MUD_CSED ==  0.0d0 0.0d0 0.0d0 0.0d0 0.0d0 0.0d0 0.0d0 </a:t>
            </a:r>
            <a:endParaRPr lang="pt-BR" sz="1000" dirty="0" smtClean="0">
              <a:latin typeface="Courier New" panose="02070309020205020404" pitchFamily="49" charset="0"/>
              <a:cs typeface="Courier New" panose="02070309020205020404" pitchFamily="49" charset="0"/>
            </a:endParaRP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Sediment grain density (kg/m3).</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a:t>
            </a:r>
            <a:r>
              <a:rPr lang="pt-BR" sz="1000" dirty="0">
                <a:solidFill>
                  <a:srgbClr val="FF0000"/>
                </a:solidFill>
                <a:latin typeface="Courier New" panose="02070309020205020404" pitchFamily="49" charset="0"/>
                <a:cs typeface="Courier New" panose="02070309020205020404" pitchFamily="49" charset="0"/>
              </a:rPr>
              <a:t>MUD_SRHO ==  1350.000000d0 1263.753867d0 1200.395104d0 </a:t>
            </a:r>
            <a:endParaRPr lang="pt-BR" sz="1000" dirty="0" smtClean="0">
              <a:solidFill>
                <a:srgbClr val="FF0000"/>
              </a:solidFill>
              <a:latin typeface="Courier New" panose="02070309020205020404" pitchFamily="49" charset="0"/>
              <a:cs typeface="Courier New" panose="02070309020205020404" pitchFamily="49" charset="0"/>
            </a:endParaRPr>
          </a:p>
          <a:p>
            <a:endParaRPr lang="pt-BR" sz="1000" dirty="0">
              <a:solidFill>
                <a:srgbClr val="FF0000"/>
              </a:solidFill>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Particle settling velocity (mm/s).</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a:t>
            </a:r>
            <a:r>
              <a:rPr lang="pt-BR" sz="1000" dirty="0">
                <a:solidFill>
                  <a:srgbClr val="FF0000"/>
                </a:solidFill>
                <a:latin typeface="Courier New" panose="02070309020205020404" pitchFamily="49" charset="0"/>
                <a:cs typeface="Courier New" panose="02070309020205020404" pitchFamily="49" charset="0"/>
              </a:rPr>
              <a:t>MUD_WSED ==  0.070850d0 0.096443d0 0.131282d0 </a:t>
            </a:r>
            <a:r>
              <a:rPr lang="pt-BR" sz="1000" dirty="0" smtClean="0">
                <a:solidFill>
                  <a:srgbClr val="FF0000"/>
                </a:solidFill>
                <a:latin typeface="Courier New" panose="02070309020205020404" pitchFamily="49" charset="0"/>
                <a:cs typeface="Courier New" panose="02070309020205020404" pitchFamily="49" charset="0"/>
              </a:rPr>
              <a:t>0.178706d0</a:t>
            </a:r>
          </a:p>
          <a:p>
            <a:endParaRPr lang="pt-BR" sz="1000" dirty="0">
              <a:solidFill>
                <a:srgbClr val="FF0000"/>
              </a:solidFill>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Surface erosion rate (kg/m2/s).</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MUD_ERATE ==  0.000500d0 0.000500d0 0.000500d0 </a:t>
            </a:r>
            <a:r>
              <a:rPr lang="pt-BR" sz="1000" dirty="0" smtClean="0">
                <a:latin typeface="Courier New" panose="02070309020205020404" pitchFamily="49" charset="0"/>
                <a:cs typeface="Courier New" panose="02070309020205020404" pitchFamily="49" charset="0"/>
              </a:rPr>
              <a:t>0.000500d0</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Critical shear for erosion and deposition (N/m2).</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MUD_TAU_CE ==  0.03d0 0.03d0 0.03d0 0.03d0 0.03d0 0.03d0 </a:t>
            </a:r>
            <a:endParaRPr lang="pt-BR" sz="1000" dirty="0" smtClean="0">
              <a:latin typeface="Courier New" panose="02070309020205020404" pitchFamily="49" charset="0"/>
              <a:cs typeface="Courier New" panose="02070309020205020404" pitchFamily="49" charset="0"/>
            </a:endParaRPr>
          </a:p>
          <a:p>
            <a:r>
              <a:rPr lang="pt-BR" sz="1000" dirty="0" smtClean="0">
                <a:latin typeface="Courier New" panose="02070309020205020404" pitchFamily="49" charset="0"/>
                <a:cs typeface="Courier New" panose="02070309020205020404" pitchFamily="49" charset="0"/>
              </a:rPr>
              <a:t>MUD_TAU_CD </a:t>
            </a:r>
            <a:r>
              <a:rPr lang="pt-BR" sz="1000" dirty="0">
                <a:latin typeface="Courier New" panose="02070309020205020404" pitchFamily="49" charset="0"/>
                <a:cs typeface="Courier New" panose="02070309020205020404" pitchFamily="49" charset="0"/>
              </a:rPr>
              <a:t>==  60.00d0 60.00d0 60.00d0 60.00d0 60.00d0 </a:t>
            </a:r>
            <a:r>
              <a:rPr lang="pt-BR" sz="1000" dirty="0" smtClean="0">
                <a:latin typeface="Courier New" panose="02070309020205020404" pitchFamily="49" charset="0"/>
                <a:cs typeface="Courier New" panose="02070309020205020404" pitchFamily="49" charset="0"/>
              </a:rPr>
              <a:t>60.00d</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Porosity (nondimensional: 0.0-1.0):  Vwater/(Vwater+Vsed).</a:t>
            </a:r>
          </a:p>
          <a:p>
            <a:endParaRPr lang="pt-BR" sz="1000" dirty="0">
              <a:latin typeface="Courier New" panose="02070309020205020404" pitchFamily="49" charset="0"/>
              <a:cs typeface="Courier New" panose="02070309020205020404" pitchFamily="49" charset="0"/>
            </a:endParaRPr>
          </a:p>
          <a:p>
            <a:r>
              <a:rPr lang="pt-BR" sz="1000" dirty="0">
                <a:latin typeface="Courier New" panose="02070309020205020404" pitchFamily="49" charset="0"/>
                <a:cs typeface="Courier New" panose="02070309020205020404" pitchFamily="49" charset="0"/>
              </a:rPr>
              <a:t>   MUD_POROS ==  0.500d0 0.500d0 0.500d0 0.500d0 0.500d0 </a:t>
            </a:r>
            <a:r>
              <a:rPr lang="pt-BR" sz="1000" dirty="0" smtClean="0">
                <a:latin typeface="Courier New" panose="02070309020205020404" pitchFamily="49" charset="0"/>
                <a:cs typeface="Courier New" panose="02070309020205020404" pitchFamily="49" charset="0"/>
              </a:rPr>
              <a:t>0.50</a:t>
            </a:r>
          </a:p>
          <a:p>
            <a:r>
              <a:rPr lang="pt-BR" sz="1000" dirty="0" smtClean="0">
                <a:latin typeface="Courier New" panose="02070309020205020404" pitchFamily="49" charset="0"/>
                <a:cs typeface="Courier New" panose="02070309020205020404" pitchFamily="49" charset="0"/>
              </a:rPr>
              <a:t>0d0 0.500d0 0.500d0 0.500d0 0.500d0 0.500d0 0.500d0 0.500d0 0.500d0 0.500d0</a:t>
            </a:r>
            <a:endParaRPr lang="pt-BR" sz="1000" dirty="0">
              <a:latin typeface="Courier New" panose="02070309020205020404" pitchFamily="49" charset="0"/>
              <a:cs typeface="Courier New" panose="02070309020205020404" pitchFamily="49" charset="0"/>
            </a:endParaRPr>
          </a:p>
        </p:txBody>
      </p:sp>
      <p:sp>
        <p:nvSpPr>
          <p:cNvPr id="2" name="TextBox 1"/>
          <p:cNvSpPr txBox="1"/>
          <p:nvPr/>
        </p:nvSpPr>
        <p:spPr>
          <a:xfrm>
            <a:off x="322258" y="1049234"/>
            <a:ext cx="1700353" cy="4801314"/>
          </a:xfrm>
          <a:prstGeom prst="rect">
            <a:avLst/>
          </a:prstGeom>
          <a:noFill/>
        </p:spPr>
        <p:txBody>
          <a:bodyPr wrap="square" rtlCol="0">
            <a:spAutoFit/>
          </a:bodyPr>
          <a:lstStyle/>
          <a:p>
            <a:r>
              <a:rPr lang="en-US" dirty="0" smtClean="0"/>
              <a:t>Important!</a:t>
            </a:r>
          </a:p>
          <a:p>
            <a:r>
              <a:rPr lang="en-US" dirty="0" smtClean="0"/>
              <a:t>Mud/floc properties.</a:t>
            </a:r>
          </a:p>
          <a:p>
            <a:endParaRPr lang="en-US" dirty="0"/>
          </a:p>
          <a:p>
            <a:r>
              <a:rPr lang="en-US" dirty="0" smtClean="0"/>
              <a:t>One value per NCS class…similar to non-cohesive parameters except </a:t>
            </a:r>
            <a:r>
              <a:rPr lang="en-US" dirty="0" smtClean="0">
                <a:solidFill>
                  <a:srgbClr val="FF0000"/>
                </a:solidFill>
              </a:rPr>
              <a:t>MUD_SRHO</a:t>
            </a:r>
            <a:r>
              <a:rPr lang="en-US" dirty="0" smtClean="0"/>
              <a:t> and </a:t>
            </a:r>
            <a:r>
              <a:rPr lang="en-US" dirty="0" smtClean="0">
                <a:solidFill>
                  <a:srgbClr val="FF0000"/>
                </a:solidFill>
              </a:rPr>
              <a:t>MUD_WSED</a:t>
            </a:r>
            <a:r>
              <a:rPr lang="en-US" dirty="0" smtClean="0"/>
              <a:t> depend on MUD_SD50 and fractal dimension.</a:t>
            </a:r>
          </a:p>
        </p:txBody>
      </p:sp>
      <p:sp>
        <p:nvSpPr>
          <p:cNvPr id="3" name="TextBox 2"/>
          <p:cNvSpPr txBox="1"/>
          <p:nvPr/>
        </p:nvSpPr>
        <p:spPr>
          <a:xfrm>
            <a:off x="6770211" y="1427615"/>
            <a:ext cx="2153194" cy="738664"/>
          </a:xfrm>
          <a:prstGeom prst="rect">
            <a:avLst/>
          </a:prstGeom>
          <a:solidFill>
            <a:schemeClr val="bg1">
              <a:lumMod val="75000"/>
            </a:schemeClr>
          </a:solidFill>
        </p:spPr>
        <p:txBody>
          <a:bodyPr wrap="square" rtlCol="0">
            <a:spAutoFit/>
          </a:bodyPr>
          <a:lstStyle/>
          <a:p>
            <a:r>
              <a:rPr lang="en-US" sz="1400" dirty="0" smtClean="0"/>
              <a:t>Affects roughness and minimum mixed layer thickness</a:t>
            </a:r>
            <a:endParaRPr lang="en-US" sz="1400" dirty="0"/>
          </a:p>
        </p:txBody>
      </p:sp>
      <p:sp>
        <p:nvSpPr>
          <p:cNvPr id="8" name="TextBox 7"/>
          <p:cNvSpPr txBox="1"/>
          <p:nvPr/>
        </p:nvSpPr>
        <p:spPr>
          <a:xfrm>
            <a:off x="6770211" y="2269197"/>
            <a:ext cx="2153194" cy="307777"/>
          </a:xfrm>
          <a:prstGeom prst="rect">
            <a:avLst/>
          </a:prstGeom>
          <a:solidFill>
            <a:schemeClr val="bg1">
              <a:lumMod val="75000"/>
            </a:schemeClr>
          </a:solidFill>
        </p:spPr>
        <p:txBody>
          <a:bodyPr wrap="square" rtlCol="0">
            <a:spAutoFit/>
          </a:bodyPr>
          <a:lstStyle/>
          <a:p>
            <a:r>
              <a:rPr lang="en-US" sz="1400" dirty="0" smtClean="0"/>
              <a:t>Initial conditions only</a:t>
            </a:r>
            <a:endParaRPr lang="en-US" sz="1400" dirty="0"/>
          </a:p>
        </p:txBody>
      </p:sp>
      <p:sp>
        <p:nvSpPr>
          <p:cNvPr id="9" name="TextBox 8"/>
          <p:cNvSpPr txBox="1"/>
          <p:nvPr/>
        </p:nvSpPr>
        <p:spPr>
          <a:xfrm>
            <a:off x="6770211" y="2658144"/>
            <a:ext cx="2153194" cy="738664"/>
          </a:xfrm>
          <a:prstGeom prst="rect">
            <a:avLst/>
          </a:prstGeom>
          <a:solidFill>
            <a:schemeClr val="bg1">
              <a:lumMod val="75000"/>
            </a:schemeClr>
          </a:solidFill>
        </p:spPr>
        <p:txBody>
          <a:bodyPr wrap="square" rtlCol="0">
            <a:spAutoFit/>
          </a:bodyPr>
          <a:lstStyle/>
          <a:p>
            <a:r>
              <a:rPr lang="en-US" sz="1400" dirty="0" smtClean="0"/>
              <a:t>Affects bed mass / thickness and stratification #</a:t>
            </a:r>
            <a:r>
              <a:rPr lang="en-US" sz="1400" dirty="0" err="1" smtClean="0"/>
              <a:t>ifdef</a:t>
            </a:r>
            <a:r>
              <a:rPr lang="en-US" sz="1400" dirty="0" smtClean="0"/>
              <a:t> SED_DENS</a:t>
            </a:r>
            <a:endParaRPr lang="en-US" sz="1400" dirty="0"/>
          </a:p>
        </p:txBody>
      </p:sp>
      <p:sp>
        <p:nvSpPr>
          <p:cNvPr id="11" name="TextBox 10"/>
          <p:cNvSpPr txBox="1"/>
          <p:nvPr/>
        </p:nvSpPr>
        <p:spPr>
          <a:xfrm>
            <a:off x="6770211" y="3540131"/>
            <a:ext cx="2153194" cy="307777"/>
          </a:xfrm>
          <a:prstGeom prst="rect">
            <a:avLst/>
          </a:prstGeom>
          <a:solidFill>
            <a:schemeClr val="bg1">
              <a:lumMod val="75000"/>
            </a:schemeClr>
          </a:solidFill>
        </p:spPr>
        <p:txBody>
          <a:bodyPr wrap="square" rtlCol="0">
            <a:spAutoFit/>
          </a:bodyPr>
          <a:lstStyle/>
          <a:p>
            <a:r>
              <a:rPr lang="en-US" sz="1400" dirty="0" smtClean="0"/>
              <a:t>Settling velocity is constant</a:t>
            </a:r>
            <a:endParaRPr lang="en-US" sz="1400" dirty="0"/>
          </a:p>
        </p:txBody>
      </p:sp>
      <p:sp>
        <p:nvSpPr>
          <p:cNvPr id="12" name="TextBox 11"/>
          <p:cNvSpPr txBox="1"/>
          <p:nvPr/>
        </p:nvSpPr>
        <p:spPr>
          <a:xfrm>
            <a:off x="6770211" y="4136329"/>
            <a:ext cx="2153194" cy="307777"/>
          </a:xfrm>
          <a:prstGeom prst="rect">
            <a:avLst/>
          </a:prstGeom>
          <a:solidFill>
            <a:schemeClr val="bg1">
              <a:lumMod val="75000"/>
            </a:schemeClr>
          </a:solidFill>
        </p:spPr>
        <p:txBody>
          <a:bodyPr wrap="square" rtlCol="0">
            <a:spAutoFit/>
          </a:bodyPr>
          <a:lstStyle/>
          <a:p>
            <a:r>
              <a:rPr lang="en-US" sz="1400" dirty="0" smtClean="0"/>
              <a:t>Tunable parameter</a:t>
            </a:r>
            <a:endParaRPr lang="en-US" sz="1400" dirty="0"/>
          </a:p>
        </p:txBody>
      </p:sp>
      <p:sp>
        <p:nvSpPr>
          <p:cNvPr id="13" name="TextBox 12"/>
          <p:cNvSpPr txBox="1"/>
          <p:nvPr/>
        </p:nvSpPr>
        <p:spPr>
          <a:xfrm>
            <a:off x="6770211" y="4606344"/>
            <a:ext cx="2153194" cy="738664"/>
          </a:xfrm>
          <a:prstGeom prst="rect">
            <a:avLst/>
          </a:prstGeom>
          <a:solidFill>
            <a:schemeClr val="bg1">
              <a:lumMod val="75000"/>
            </a:schemeClr>
          </a:solidFill>
        </p:spPr>
        <p:txBody>
          <a:bodyPr wrap="square" rtlCol="0">
            <a:spAutoFit/>
          </a:bodyPr>
          <a:lstStyle/>
          <a:p>
            <a:r>
              <a:rPr lang="en-US" sz="1400" dirty="0" smtClean="0"/>
              <a:t>Critical stress for erosion and deposition #</a:t>
            </a:r>
            <a:r>
              <a:rPr lang="en-US" sz="1400" dirty="0" err="1" smtClean="0"/>
              <a:t>idef</a:t>
            </a:r>
            <a:r>
              <a:rPr lang="en-US" sz="1400" dirty="0" smtClean="0"/>
              <a:t> </a:t>
            </a:r>
            <a:r>
              <a:rPr lang="en-US" sz="1400" dirty="0" err="1" smtClean="0"/>
              <a:t>SED_TAU_CD_xxx</a:t>
            </a:r>
            <a:endParaRPr lang="en-US" sz="1400" dirty="0"/>
          </a:p>
        </p:txBody>
      </p:sp>
      <p:sp>
        <p:nvSpPr>
          <p:cNvPr id="14" name="TextBox 13"/>
          <p:cNvSpPr txBox="1"/>
          <p:nvPr/>
        </p:nvSpPr>
        <p:spPr>
          <a:xfrm>
            <a:off x="6770211" y="5569861"/>
            <a:ext cx="2153194" cy="523220"/>
          </a:xfrm>
          <a:prstGeom prst="rect">
            <a:avLst/>
          </a:prstGeom>
          <a:solidFill>
            <a:schemeClr val="bg1">
              <a:lumMod val="75000"/>
            </a:schemeClr>
          </a:solidFill>
        </p:spPr>
        <p:txBody>
          <a:bodyPr wrap="square" rtlCol="0">
            <a:spAutoFit/>
          </a:bodyPr>
          <a:lstStyle/>
          <a:p>
            <a:r>
              <a:rPr lang="en-US" sz="1400" dirty="0" smtClean="0"/>
              <a:t>Affects bed mass / thickness relationship</a:t>
            </a:r>
            <a:endParaRPr lang="en-US" sz="1400" dirty="0"/>
          </a:p>
        </p:txBody>
      </p:sp>
      <p:sp>
        <p:nvSpPr>
          <p:cNvPr id="15"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4" name="Slide Number Placeholder 3"/>
          <p:cNvSpPr>
            <a:spLocks noGrp="1"/>
          </p:cNvSpPr>
          <p:nvPr>
            <p:ph type="sldNum" sz="quarter" idx="12"/>
          </p:nvPr>
        </p:nvSpPr>
        <p:spPr/>
        <p:txBody>
          <a:bodyPr/>
          <a:lstStyle/>
          <a:p>
            <a:fld id="{177BB26E-2232-F74A-BCA6-9903D9BFFBB8}" type="slidenum">
              <a:rPr lang="en-US" smtClean="0"/>
              <a:t>59</a:t>
            </a:fld>
            <a:endParaRPr lang="en-US"/>
          </a:p>
        </p:txBody>
      </p:sp>
    </p:spTree>
    <p:extLst>
      <p:ext uri="{BB962C8B-B14F-4D97-AF65-F5344CB8AC3E}">
        <p14:creationId xmlns:p14="http://schemas.microsoft.com/office/powerpoint/2010/main" val="2414413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449" y="0"/>
            <a:ext cx="6636004" cy="1143000"/>
          </a:xfrm>
        </p:spPr>
        <p:txBody>
          <a:bodyPr>
            <a:normAutofit/>
          </a:bodyPr>
          <a:lstStyle/>
          <a:p>
            <a:r>
              <a:rPr lang="en-US" sz="3600" b="1" dirty="0" smtClean="0"/>
              <a:t>Bottom Boundary Layer</a:t>
            </a:r>
            <a:endParaRPr lang="en-US" sz="3600" b="1" dirty="0"/>
          </a:p>
        </p:txBody>
      </p:sp>
      <p:sp>
        <p:nvSpPr>
          <p:cNvPr id="3" name="Content Placeholder 2"/>
          <p:cNvSpPr>
            <a:spLocks noGrp="1"/>
          </p:cNvSpPr>
          <p:nvPr>
            <p:ph idx="1"/>
          </p:nvPr>
        </p:nvSpPr>
        <p:spPr/>
        <p:txBody>
          <a:bodyPr>
            <a:normAutofit fontScale="92500" lnSpcReduction="20000"/>
          </a:bodyPr>
          <a:lstStyle/>
          <a:p>
            <a:r>
              <a:rPr lang="en-US" dirty="0" smtClean="0"/>
              <a:t>Roughness (</a:t>
            </a:r>
            <a:r>
              <a:rPr lang="en-US" i="1" dirty="0" smtClean="0"/>
              <a:t>z</a:t>
            </a:r>
            <a:r>
              <a:rPr lang="en-US" baseline="-25000" dirty="0" smtClean="0"/>
              <a:t>0</a:t>
            </a:r>
            <a:r>
              <a:rPr lang="en-US" dirty="0" smtClean="0"/>
              <a:t>): grains, saltation, ripples, biogenic features</a:t>
            </a:r>
          </a:p>
          <a:p>
            <a:pPr marL="0" indent="0">
              <a:buNone/>
            </a:pPr>
            <a:endParaRPr lang="en-US" dirty="0" smtClean="0"/>
          </a:p>
          <a:p>
            <a:r>
              <a:rPr lang="en-US" dirty="0" smtClean="0"/>
              <a:t>Law of the wall </a:t>
            </a:r>
          </a:p>
          <a:p>
            <a:endParaRPr lang="en-US" dirty="0" smtClean="0"/>
          </a:p>
          <a:p>
            <a:endParaRPr lang="en-US" dirty="0" smtClean="0"/>
          </a:p>
          <a:p>
            <a:pPr marL="0" indent="0">
              <a:buNone/>
            </a:pPr>
            <a:r>
              <a:rPr lang="en-US" dirty="0" smtClean="0"/>
              <a:t>where |</a:t>
            </a:r>
            <a:r>
              <a:rPr lang="en-US" i="1" dirty="0" smtClean="0"/>
              <a:t>u</a:t>
            </a:r>
            <a:r>
              <a:rPr lang="en-US" dirty="0" smtClean="0"/>
              <a:t>| is current speed, </a:t>
            </a:r>
            <a:r>
              <a:rPr lang="en-US" i="1" dirty="0" smtClean="0"/>
              <a:t>u</a:t>
            </a:r>
            <a:r>
              <a:rPr lang="en-US" i="1" baseline="-25000" dirty="0" smtClean="0"/>
              <a:t>*</a:t>
            </a:r>
            <a:r>
              <a:rPr lang="en-US" i="1" baseline="-25000" dirty="0" err="1" smtClean="0"/>
              <a:t>cw</a:t>
            </a:r>
            <a:r>
              <a:rPr lang="en-US" dirty="0" smtClean="0"/>
              <a:t> is shear velocity, </a:t>
            </a:r>
            <a:r>
              <a:rPr lang="en-US" i="1" dirty="0" smtClean="0"/>
              <a:t>z</a:t>
            </a:r>
            <a:r>
              <a:rPr lang="en-US" dirty="0" smtClean="0"/>
              <a:t> is elevation, </a:t>
            </a:r>
            <a:r>
              <a:rPr lang="en-US" i="1" dirty="0" smtClean="0">
                <a:latin typeface="Symbol" pitchFamily="18" charset="2"/>
              </a:rPr>
              <a:t>k</a:t>
            </a:r>
            <a:r>
              <a:rPr lang="en-US" dirty="0" smtClean="0"/>
              <a:t> is von </a:t>
            </a:r>
            <a:r>
              <a:rPr lang="en-US" dirty="0" err="1" smtClean="0"/>
              <a:t>Kármán’s</a:t>
            </a:r>
            <a:r>
              <a:rPr lang="en-US" dirty="0" smtClean="0"/>
              <a:t> constant</a:t>
            </a:r>
            <a:endParaRPr lang="en-US" dirty="0"/>
          </a:p>
          <a:p>
            <a:r>
              <a:rPr lang="en-US" dirty="0" smtClean="0"/>
              <a:t>Apparent roughness (</a:t>
            </a:r>
            <a:r>
              <a:rPr lang="en-US" i="1" dirty="0" smtClean="0"/>
              <a:t>z</a:t>
            </a:r>
            <a:r>
              <a:rPr lang="en-US" baseline="-25000" dirty="0" smtClean="0"/>
              <a:t>0</a:t>
            </a:r>
            <a:r>
              <a:rPr lang="en-US" i="1" baseline="-25000" dirty="0" smtClean="0"/>
              <a:t>a</a:t>
            </a:r>
            <a:r>
              <a:rPr lang="en-US" dirty="0" smtClean="0"/>
              <a:t>) is a function of </a:t>
            </a:r>
            <a:r>
              <a:rPr lang="en-US" i="1" dirty="0" smtClean="0"/>
              <a:t>z</a:t>
            </a:r>
            <a:r>
              <a:rPr lang="en-US" baseline="-25000" dirty="0" smtClean="0"/>
              <a:t>0</a:t>
            </a:r>
            <a:r>
              <a:rPr lang="en-US" dirty="0" smtClean="0"/>
              <a:t> and wave-current interaction</a:t>
            </a:r>
          </a:p>
        </p:txBody>
      </p:sp>
      <p:graphicFrame>
        <p:nvGraphicFramePr>
          <p:cNvPr id="4" name="Object 3"/>
          <p:cNvGraphicFramePr>
            <a:graphicFrameLocks noChangeAspect="1"/>
          </p:cNvGraphicFramePr>
          <p:nvPr>
            <p:extLst>
              <p:ext uri="{D42A27DB-BD31-4B8C-83A1-F6EECF244321}">
                <p14:modId xmlns:p14="http://schemas.microsoft.com/office/powerpoint/2010/main" val="2903256215"/>
              </p:ext>
            </p:extLst>
          </p:nvPr>
        </p:nvGraphicFramePr>
        <p:xfrm>
          <a:off x="2514599" y="2286000"/>
          <a:ext cx="5005137" cy="533400"/>
        </p:xfrm>
        <a:graphic>
          <a:graphicData uri="http://schemas.openxmlformats.org/presentationml/2006/ole">
            <mc:AlternateContent xmlns:mc="http://schemas.openxmlformats.org/markup-compatibility/2006">
              <mc:Choice xmlns:v="urn:schemas-microsoft-com:vml" Requires="v">
                <p:oleObj spid="_x0000_s3353" name="Equation" r:id="rId3" imgW="2145960" imgH="228600" progId="Equation.DSMT4">
                  <p:embed/>
                </p:oleObj>
              </mc:Choice>
              <mc:Fallback>
                <p:oleObj name="Equation" r:id="rId3" imgW="2145960" imgH="228600" progId="Equation.DSMT4">
                  <p:embed/>
                  <p:pic>
                    <p:nvPicPr>
                      <p:cNvPr id="0" name=""/>
                      <p:cNvPicPr>
                        <a:picLocks noChangeAspect="1" noChangeArrowheads="1"/>
                      </p:cNvPicPr>
                      <p:nvPr/>
                    </p:nvPicPr>
                    <p:blipFill>
                      <a:blip r:embed="rId4"/>
                      <a:srcRect/>
                      <a:stretch>
                        <a:fillRect/>
                      </a:stretch>
                    </p:blipFill>
                    <p:spPr bwMode="auto">
                      <a:xfrm>
                        <a:off x="2514599" y="2286000"/>
                        <a:ext cx="5005137" cy="533400"/>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91834126"/>
              </p:ext>
            </p:extLst>
          </p:nvPr>
        </p:nvGraphicFramePr>
        <p:xfrm>
          <a:off x="3581400" y="3048000"/>
          <a:ext cx="2618102" cy="1143000"/>
        </p:xfrm>
        <a:graphic>
          <a:graphicData uri="http://schemas.openxmlformats.org/presentationml/2006/ole">
            <mc:AlternateContent xmlns:mc="http://schemas.openxmlformats.org/markup-compatibility/2006">
              <mc:Choice xmlns:v="urn:schemas-microsoft-com:vml" Requires="v">
                <p:oleObj spid="_x0000_s3354" name="Equation" r:id="rId5" imgW="1104840" imgH="482400" progId="Equation.3">
                  <p:embed/>
                </p:oleObj>
              </mc:Choice>
              <mc:Fallback>
                <p:oleObj name="Equation" r:id="rId5" imgW="1104840" imgH="482400" progId="Equation.3">
                  <p:embed/>
                  <p:pic>
                    <p:nvPicPr>
                      <p:cNvPr id="0" name=""/>
                      <p:cNvPicPr>
                        <a:picLocks noChangeAspect="1" noChangeArrowheads="1"/>
                      </p:cNvPicPr>
                      <p:nvPr/>
                    </p:nvPicPr>
                    <p:blipFill>
                      <a:blip r:embed="rId6"/>
                      <a:srcRect/>
                      <a:stretch>
                        <a:fillRect/>
                      </a:stretch>
                    </p:blipFill>
                    <p:spPr bwMode="auto">
                      <a:xfrm>
                        <a:off x="3581400" y="3048000"/>
                        <a:ext cx="2618102" cy="1143000"/>
                      </a:xfrm>
                      <a:prstGeom prst="rect">
                        <a:avLst/>
                      </a:prstGeom>
                      <a:noFill/>
                      <a:ln>
                        <a:noFill/>
                      </a:ln>
                      <a:effectLst/>
                    </p:spPr>
                  </p:pic>
                </p:oleObj>
              </mc:Fallback>
            </mc:AlternateContent>
          </a:graphicData>
        </a:graphic>
      </p:graphicFrame>
      <p:pic>
        <p:nvPicPr>
          <p:cNvPr id="7"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177BB26E-2232-F74A-BCA6-9903D9BFFBB8}" type="slidenum">
              <a:rPr lang="en-US" smtClean="0"/>
              <a:t>6</a:t>
            </a:fld>
            <a:endParaRPr lang="en-US"/>
          </a:p>
        </p:txBody>
      </p:sp>
    </p:spTree>
    <p:extLst>
      <p:ext uri="{BB962C8B-B14F-4D97-AF65-F5344CB8AC3E}">
        <p14:creationId xmlns:p14="http://schemas.microsoft.com/office/powerpoint/2010/main" val="150220078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508794" y="719223"/>
            <a:ext cx="5724644" cy="6247864"/>
          </a:xfrm>
          <a:prstGeom prst="rect">
            <a:avLst/>
          </a:prstGeom>
          <a:noFill/>
        </p:spPr>
        <p:txBody>
          <a:bodyPr wrap="none" rtlCol="0">
            <a:spAutoFit/>
          </a:bodyPr>
          <a:lstStyle/>
          <a:p>
            <a:r>
              <a:rPr lang="en-US" sz="1000" dirty="0">
                <a:latin typeface="Courier New" panose="02070309020205020404" pitchFamily="49" charset="0"/>
                <a:cs typeface="Courier New" panose="02070309020205020404" pitchFamily="49" charset="0"/>
              </a:rPr>
              <a:t>! Harmonic/</a:t>
            </a:r>
            <a:r>
              <a:rPr lang="en-US" sz="1000" dirty="0" err="1">
                <a:latin typeface="Courier New" panose="02070309020205020404" pitchFamily="49" charset="0"/>
                <a:cs typeface="Courier New" panose="02070309020205020404" pitchFamily="49" charset="0"/>
              </a:rPr>
              <a:t>biharmonic</a:t>
            </a:r>
            <a:r>
              <a:rPr lang="en-US" sz="1000" dirty="0">
                <a:latin typeface="Courier New" panose="02070309020205020404" pitchFamily="49" charset="0"/>
                <a:cs typeface="Courier New" panose="02070309020205020404" pitchFamily="49" charset="0"/>
              </a:rPr>
              <a:t> horizontal diffusion of tracer for nonlinear model</a:t>
            </a:r>
          </a:p>
          <a:p>
            <a:r>
              <a:rPr lang="en-US" sz="1000" dirty="0">
                <a:latin typeface="Courier New" panose="02070309020205020404" pitchFamily="49" charset="0"/>
                <a:cs typeface="Courier New" panose="02070309020205020404" pitchFamily="49" charset="0"/>
              </a:rPr>
              <a:t>! and </a:t>
            </a:r>
            <a:r>
              <a:rPr lang="en-US" sz="1000" dirty="0" err="1">
                <a:latin typeface="Courier New" panose="02070309020205020404" pitchFamily="49" charset="0"/>
                <a:cs typeface="Courier New" panose="02070309020205020404" pitchFamily="49" charset="0"/>
              </a:rPr>
              <a:t>adjoint</a:t>
            </a:r>
            <a:r>
              <a:rPr lang="en-US" sz="1000" dirty="0">
                <a:latin typeface="Courier New" panose="02070309020205020404" pitchFamily="49" charset="0"/>
                <a:cs typeface="Courier New" panose="02070309020205020404" pitchFamily="49" charset="0"/>
              </a:rPr>
              <a:t>-based algorithms.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MUD_TNU2 == 0.0d0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 m2/s</a:t>
            </a:r>
          </a:p>
          <a:p>
            <a:r>
              <a:rPr lang="en-US" sz="1000" dirty="0">
                <a:latin typeface="Courier New" panose="02070309020205020404" pitchFamily="49" charset="0"/>
                <a:cs typeface="Courier New" panose="02070309020205020404" pitchFamily="49" charset="0"/>
              </a:rPr>
              <a:t>   MUD_TNU4 == 0.0d0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 m4/s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ad_MUD_TNU2 == 0.0d0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 m2/s</a:t>
            </a:r>
          </a:p>
          <a:p>
            <a:r>
              <a:rPr lang="en-US" sz="1000" dirty="0">
                <a:latin typeface="Courier New" panose="02070309020205020404" pitchFamily="49" charset="0"/>
                <a:cs typeface="Courier New" panose="02070309020205020404" pitchFamily="49" charset="0"/>
              </a:rPr>
              <a:t>   ad_MUD_TNU4 == 0.0d0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 m4/s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Logical switches (TRUE/FALSE) to increase horizontal diffusivity</a:t>
            </a:r>
          </a:p>
          <a:p>
            <a:r>
              <a:rPr lang="en-US" sz="1000" dirty="0">
                <a:latin typeface="Courier New" panose="02070309020205020404" pitchFamily="49" charset="0"/>
                <a:cs typeface="Courier New" panose="02070309020205020404" pitchFamily="49" charset="0"/>
              </a:rPr>
              <a:t>! of cohesive sediment trace in specific areas of the application</a:t>
            </a:r>
          </a:p>
          <a:p>
            <a:r>
              <a:rPr lang="en-US" sz="1000" dirty="0">
                <a:latin typeface="Courier New" panose="02070309020205020404" pitchFamily="49" charset="0"/>
                <a:cs typeface="Courier New" panose="02070309020205020404" pitchFamily="49" charset="0"/>
              </a:rPr>
              <a:t>! domain (like sponge areas) for the desired grid:</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MUD_Sponge</a:t>
            </a:r>
            <a:r>
              <a:rPr lang="en-US" sz="1000" dirty="0">
                <a:latin typeface="Courier New" panose="02070309020205020404" pitchFamily="49" charset="0"/>
                <a:cs typeface="Courier New" panose="02070309020205020404" pitchFamily="49" charset="0"/>
              </a:rPr>
              <a:t> == F </a:t>
            </a:r>
            <a:r>
              <a:rPr lang="en-US" sz="1000" dirty="0" err="1">
                <a:latin typeface="Courier New" panose="02070309020205020404" pitchFamily="49" charset="0"/>
                <a:cs typeface="Courier New" panose="02070309020205020404" pitchFamily="49" charset="0"/>
              </a:rPr>
              <a:t>F</a:t>
            </a:r>
            <a:endParaRPr lang="en-US" sz="1000" dirty="0">
              <a:latin typeface="Courier New" panose="02070309020205020404" pitchFamily="49" charset="0"/>
              <a:cs typeface="Courier New" panose="02070309020205020404" pitchFamily="49" charset="0"/>
            </a:endParaRP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Vertical mixing coefficients for tracers in nonlinear model and</a:t>
            </a:r>
          </a:p>
          <a:p>
            <a:r>
              <a:rPr lang="en-US" sz="1000" dirty="0">
                <a:latin typeface="Courier New" panose="02070309020205020404" pitchFamily="49" charset="0"/>
                <a:cs typeface="Courier New" panose="02070309020205020404" pitchFamily="49" charset="0"/>
              </a:rPr>
              <a:t>! basic state scale factor in </a:t>
            </a:r>
            <a:r>
              <a:rPr lang="en-US" sz="1000" dirty="0" err="1">
                <a:latin typeface="Courier New" panose="02070309020205020404" pitchFamily="49" charset="0"/>
                <a:cs typeface="Courier New" panose="02070309020205020404" pitchFamily="49" charset="0"/>
              </a:rPr>
              <a:t>adjoint</a:t>
            </a:r>
            <a:r>
              <a:rPr lang="en-US" sz="1000" dirty="0">
                <a:latin typeface="Courier New" panose="02070309020205020404" pitchFamily="49" charset="0"/>
                <a:cs typeface="Courier New" panose="02070309020205020404" pitchFamily="49" charset="0"/>
              </a:rPr>
              <a:t>-based algorithms.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MUD_AKT_BAK == 5.0d-6  </a:t>
            </a:r>
            <a:r>
              <a:rPr lang="en-US" sz="1000" dirty="0" err="1">
                <a:latin typeface="Courier New" panose="02070309020205020404" pitchFamily="49" charset="0"/>
                <a:cs typeface="Courier New" panose="02070309020205020404" pitchFamily="49" charset="0"/>
              </a:rPr>
              <a:t>5.0d-6</a:t>
            </a:r>
            <a:r>
              <a:rPr lang="en-US" sz="1000" dirty="0">
                <a:latin typeface="Courier New" panose="02070309020205020404" pitchFamily="49" charset="0"/>
                <a:cs typeface="Courier New" panose="02070309020205020404" pitchFamily="49" charset="0"/>
              </a:rPr>
              <a:t>               ! </a:t>
            </a:r>
            <a:r>
              <a:rPr lang="en-US" sz="1000" dirty="0" smtClean="0">
                <a:latin typeface="Courier New" panose="02070309020205020404" pitchFamily="49" charset="0"/>
                <a:cs typeface="Courier New" panose="02070309020205020404" pitchFamily="49" charset="0"/>
              </a:rPr>
              <a:t>m2/s</a:t>
            </a:r>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MUD_AKT_fac</a:t>
            </a:r>
            <a:r>
              <a:rPr lang="en-US" sz="1000" dirty="0">
                <a:latin typeface="Courier New" panose="02070309020205020404" pitchFamily="49" charset="0"/>
                <a:cs typeface="Courier New" panose="02070309020205020404" pitchFamily="49" charset="0"/>
              </a:rPr>
              <a:t> == 2*1.0d0                      ! </a:t>
            </a:r>
            <a:r>
              <a:rPr lang="en-US" sz="1000" dirty="0" err="1">
                <a:latin typeface="Courier New" panose="02070309020205020404" pitchFamily="49" charset="0"/>
                <a:cs typeface="Courier New" panose="02070309020205020404" pitchFamily="49" charset="0"/>
              </a:rPr>
              <a:t>nondimensional</a:t>
            </a:r>
            <a:endParaRPr lang="en-US" sz="1000" dirty="0">
              <a:latin typeface="Courier New" panose="02070309020205020404" pitchFamily="49" charset="0"/>
              <a:cs typeface="Courier New" panose="02070309020205020404" pitchFamily="49" charset="0"/>
            </a:endParaRP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Nudging/relaxation time scales, inverse scales will be computed</a:t>
            </a:r>
          </a:p>
          <a:p>
            <a:r>
              <a:rPr lang="en-US" sz="1000" dirty="0">
                <a:latin typeface="Courier New" panose="02070309020205020404" pitchFamily="49" charset="0"/>
                <a:cs typeface="Courier New" panose="02070309020205020404" pitchFamily="49" charset="0"/>
              </a:rPr>
              <a:t>! internally.</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MUD_TNUDG == 0.0d0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 days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Morphological time scale factor (greater than or equal to 1.0). A</a:t>
            </a:r>
          </a:p>
          <a:p>
            <a:r>
              <a:rPr lang="en-US" sz="1000" dirty="0">
                <a:latin typeface="Courier New" panose="02070309020205020404" pitchFamily="49" charset="0"/>
                <a:cs typeface="Courier New" panose="02070309020205020404" pitchFamily="49" charset="0"/>
              </a:rPr>
              <a:t>! value of 1.0 has no scale effect.</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MUD_MORPH_FAC == 1.0d0 </a:t>
            </a:r>
            <a:r>
              <a:rPr lang="en-US" sz="1000" dirty="0" err="1">
                <a:latin typeface="Courier New" panose="02070309020205020404" pitchFamily="49" charset="0"/>
                <a:cs typeface="Courier New" panose="02070309020205020404" pitchFamily="49" charset="0"/>
              </a:rPr>
              <a:t>1.0d0</a:t>
            </a:r>
            <a:r>
              <a:rPr lang="en-US" sz="1000" dirty="0">
                <a:latin typeface="Courier New" panose="02070309020205020404" pitchFamily="49" charset="0"/>
                <a:cs typeface="Courier New" panose="02070309020205020404" pitchFamily="49" charset="0"/>
              </a:rPr>
              <a:t>                ! </a:t>
            </a:r>
            <a:r>
              <a:rPr lang="en-US" sz="1000" dirty="0" err="1">
                <a:latin typeface="Courier New" panose="02070309020205020404" pitchFamily="49" charset="0"/>
                <a:cs typeface="Courier New" panose="02070309020205020404" pitchFamily="49" charset="0"/>
              </a:rPr>
              <a:t>nondimensional</a:t>
            </a:r>
            <a:endParaRPr lang="en-US" sz="1000" dirty="0">
              <a:latin typeface="Courier New" panose="02070309020205020404" pitchFamily="49" charset="0"/>
              <a:cs typeface="Courier New" panose="02070309020205020404" pitchFamily="49" charset="0"/>
            </a:endParaRP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Logical switches (TRUE/FALSE) to activate tracers point Sources/Sinks</a:t>
            </a:r>
          </a:p>
          <a:p>
            <a:r>
              <a:rPr lang="en-US" sz="1000" dirty="0">
                <a:latin typeface="Courier New" panose="02070309020205020404" pitchFamily="49" charset="0"/>
                <a:cs typeface="Courier New" panose="02070309020205020404" pitchFamily="49" charset="0"/>
              </a:rPr>
              <a:t>! (like river runoff) and to specify which tracer variables to consider.</a:t>
            </a:r>
          </a:p>
          <a:p>
            <a:r>
              <a:rPr lang="en-US" sz="1000" dirty="0">
                <a:latin typeface="Courier New" panose="02070309020205020404" pitchFamily="49" charset="0"/>
                <a:cs typeface="Courier New" panose="02070309020205020404" pitchFamily="49" charset="0"/>
              </a:rPr>
              <a:t>! See glossary below for details</a:t>
            </a:r>
            <a:r>
              <a:rPr lang="en-US" sz="1000" dirty="0" smtClean="0">
                <a:latin typeface="Courier New" panose="02070309020205020404" pitchFamily="49" charset="0"/>
                <a:cs typeface="Courier New" panose="02070309020205020404" pitchFamily="49" charset="0"/>
              </a:rPr>
              <a:t>.</a:t>
            </a:r>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MUD_Ltsrc</a:t>
            </a:r>
            <a:r>
              <a:rPr lang="en-US" sz="1000" dirty="0">
                <a:latin typeface="Courier New" panose="02070309020205020404" pitchFamily="49" charset="0"/>
                <a:cs typeface="Courier New" panose="02070309020205020404" pitchFamily="49" charset="0"/>
              </a:rPr>
              <a:t> == F </a:t>
            </a:r>
            <a:r>
              <a:rPr lang="en-US" sz="1000" dirty="0" err="1">
                <a:latin typeface="Courier New" panose="02070309020205020404" pitchFamily="49" charset="0"/>
                <a:cs typeface="Courier New" panose="02070309020205020404" pitchFamily="49" charset="0"/>
              </a:rPr>
              <a:t>F</a:t>
            </a:r>
            <a:endParaRPr lang="en-US" sz="1000" dirty="0">
              <a:latin typeface="Courier New" panose="02070309020205020404" pitchFamily="49" charset="0"/>
              <a:cs typeface="Courier New" panose="02070309020205020404" pitchFamily="49" charset="0"/>
            </a:endParaRP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Logical switches (TRUE/FALSE) to read and process cohesive sediment</a:t>
            </a:r>
          </a:p>
          <a:p>
            <a:r>
              <a:rPr lang="en-US" sz="1000" dirty="0">
                <a:latin typeface="Courier New" panose="02070309020205020404" pitchFamily="49" charset="0"/>
                <a:cs typeface="Courier New" panose="02070309020205020404" pitchFamily="49" charset="0"/>
              </a:rPr>
              <a:t>! tracers climatology. See glossary below for details</a:t>
            </a:r>
            <a:r>
              <a:rPr lang="en-US" sz="1000" dirty="0" smtClean="0">
                <a:latin typeface="Courier New" panose="02070309020205020404" pitchFamily="49" charset="0"/>
                <a:cs typeface="Courier New" panose="02070309020205020404" pitchFamily="49" charset="0"/>
              </a:rPr>
              <a:t>.</a:t>
            </a:r>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MUD_Ltclm</a:t>
            </a:r>
            <a:r>
              <a:rPr lang="en-US" sz="1000" dirty="0">
                <a:latin typeface="Courier New" panose="02070309020205020404" pitchFamily="49" charset="0"/>
                <a:cs typeface="Courier New" panose="02070309020205020404" pitchFamily="49" charset="0"/>
              </a:rPr>
              <a:t> == F </a:t>
            </a:r>
            <a:r>
              <a:rPr lang="en-US" sz="1000" dirty="0" err="1">
                <a:latin typeface="Courier New" panose="02070309020205020404" pitchFamily="49" charset="0"/>
                <a:cs typeface="Courier New" panose="02070309020205020404" pitchFamily="49" charset="0"/>
              </a:rPr>
              <a:t>F</a:t>
            </a:r>
            <a:endParaRPr lang="pt-BR" sz="1000" dirty="0">
              <a:latin typeface="Courier New" panose="02070309020205020404" pitchFamily="49" charset="0"/>
              <a:cs typeface="Courier New" panose="02070309020205020404" pitchFamily="49" charset="0"/>
            </a:endParaRPr>
          </a:p>
        </p:txBody>
      </p:sp>
      <p:sp>
        <p:nvSpPr>
          <p:cNvPr id="2" name="TextBox 1"/>
          <p:cNvSpPr txBox="1"/>
          <p:nvPr/>
        </p:nvSpPr>
        <p:spPr>
          <a:xfrm>
            <a:off x="379741" y="1168058"/>
            <a:ext cx="2153194" cy="1754326"/>
          </a:xfrm>
          <a:prstGeom prst="rect">
            <a:avLst/>
          </a:prstGeom>
          <a:noFill/>
        </p:spPr>
        <p:txBody>
          <a:bodyPr wrap="square" rtlCol="0">
            <a:spAutoFit/>
          </a:bodyPr>
          <a:lstStyle/>
          <a:p>
            <a:r>
              <a:rPr lang="en-US" dirty="0" smtClean="0"/>
              <a:t>Seldom-used non-cohesive switches.</a:t>
            </a:r>
          </a:p>
          <a:p>
            <a:endParaRPr lang="en-US" dirty="0"/>
          </a:p>
          <a:p>
            <a:r>
              <a:rPr lang="en-US" dirty="0" smtClean="0"/>
              <a:t>These have been added for consistency.</a:t>
            </a:r>
            <a:endParaRPr lang="en-US" dirty="0"/>
          </a:p>
        </p:txBody>
      </p:sp>
      <p:sp>
        <p:nvSpPr>
          <p:cNvPr id="9"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8" name="TextBox 7"/>
          <p:cNvSpPr txBox="1"/>
          <p:nvPr/>
        </p:nvSpPr>
        <p:spPr>
          <a:xfrm>
            <a:off x="379741" y="3096496"/>
            <a:ext cx="2153194" cy="738664"/>
          </a:xfrm>
          <a:prstGeom prst="rect">
            <a:avLst/>
          </a:prstGeom>
          <a:solidFill>
            <a:schemeClr val="bg1">
              <a:lumMod val="75000"/>
            </a:schemeClr>
          </a:solidFill>
        </p:spPr>
        <p:txBody>
          <a:bodyPr wrap="square" rtlCol="0">
            <a:spAutoFit/>
          </a:bodyPr>
          <a:lstStyle/>
          <a:p>
            <a:r>
              <a:rPr lang="en-US" sz="1400" dirty="0" smtClean="0"/>
              <a:t>Notes:</a:t>
            </a:r>
          </a:p>
          <a:p>
            <a:r>
              <a:rPr lang="en-US" sz="1400" dirty="0" smtClean="0"/>
              <a:t>These need one value per class.</a:t>
            </a:r>
            <a:endParaRPr lang="en-US" sz="1400" dirty="0"/>
          </a:p>
        </p:txBody>
      </p:sp>
      <p:sp>
        <p:nvSpPr>
          <p:cNvPr id="10" name="TextBox 9"/>
          <p:cNvSpPr txBox="1"/>
          <p:nvPr/>
        </p:nvSpPr>
        <p:spPr>
          <a:xfrm>
            <a:off x="379741" y="4778615"/>
            <a:ext cx="2153194" cy="738664"/>
          </a:xfrm>
          <a:prstGeom prst="rect">
            <a:avLst/>
          </a:prstGeom>
          <a:solidFill>
            <a:schemeClr val="bg1">
              <a:lumMod val="75000"/>
            </a:schemeClr>
          </a:solidFill>
        </p:spPr>
        <p:txBody>
          <a:bodyPr wrap="square" rtlCol="0">
            <a:spAutoFit/>
          </a:bodyPr>
          <a:lstStyle/>
          <a:p>
            <a:r>
              <a:rPr lang="en-US" sz="1400" dirty="0" smtClean="0"/>
              <a:t>Not sure it makes sense to have different values for different classes.</a:t>
            </a:r>
            <a:endParaRPr lang="en-US" sz="1400" dirty="0"/>
          </a:p>
        </p:txBody>
      </p:sp>
      <p:sp>
        <p:nvSpPr>
          <p:cNvPr id="3" name="Slide Number Placeholder 2"/>
          <p:cNvSpPr>
            <a:spLocks noGrp="1"/>
          </p:cNvSpPr>
          <p:nvPr>
            <p:ph type="sldNum" sz="quarter" idx="12"/>
          </p:nvPr>
        </p:nvSpPr>
        <p:spPr/>
        <p:txBody>
          <a:bodyPr/>
          <a:lstStyle/>
          <a:p>
            <a:fld id="{177BB26E-2232-F74A-BCA6-9903D9BFFBB8}" type="slidenum">
              <a:rPr lang="en-US" smtClean="0"/>
              <a:t>60</a:t>
            </a:fld>
            <a:endParaRPr lang="en-US"/>
          </a:p>
        </p:txBody>
      </p:sp>
    </p:spTree>
    <p:extLst>
      <p:ext uri="{BB962C8B-B14F-4D97-AF65-F5344CB8AC3E}">
        <p14:creationId xmlns:p14="http://schemas.microsoft.com/office/powerpoint/2010/main" val="1069281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508794" y="719223"/>
            <a:ext cx="6186309" cy="5786199"/>
          </a:xfrm>
          <a:prstGeom prst="rect">
            <a:avLst/>
          </a:prstGeom>
          <a:noFill/>
        </p:spPr>
        <p:txBody>
          <a:bodyPr wrap="none" rtlCol="0">
            <a:spAutoFit/>
          </a:bodyPr>
          <a:lstStyle/>
          <a:p>
            <a:r>
              <a:rPr lang="en-US" sz="1000" dirty="0">
                <a:latin typeface="Courier New" panose="02070309020205020404" pitchFamily="49" charset="0"/>
                <a:cs typeface="Courier New" panose="02070309020205020404" pitchFamily="49" charset="0"/>
              </a:rPr>
              <a:t>! Logical switches (TRUE/FALSE) to activate writing of cohesive sediment</a:t>
            </a:r>
          </a:p>
          <a:p>
            <a:r>
              <a:rPr lang="en-US" sz="1000" dirty="0">
                <a:latin typeface="Courier New" panose="02070309020205020404" pitchFamily="49" charset="0"/>
                <a:cs typeface="Courier New" panose="02070309020205020404" pitchFamily="49" charset="0"/>
              </a:rPr>
              <a:t>! fields into HISTORY output file.</a:t>
            </a:r>
          </a:p>
          <a:p>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Hout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idmud</a:t>
            </a:r>
            <a:r>
              <a:rPr lang="en-US" sz="1000" dirty="0">
                <a:latin typeface="Courier New" panose="02070309020205020404" pitchFamily="49" charset="0"/>
                <a:cs typeface="Courier New" panose="02070309020205020404" pitchFamily="49" charset="0"/>
              </a:rPr>
              <a:t>)  == T       ! mud_01, ...             suspended concentration</a:t>
            </a:r>
          </a:p>
          <a:p>
            <a:r>
              <a:rPr lang="en-US" sz="1000" dirty="0" err="1">
                <a:latin typeface="Courier New" panose="02070309020205020404" pitchFamily="49" charset="0"/>
                <a:cs typeface="Courier New" panose="02070309020205020404" pitchFamily="49" charset="0"/>
              </a:rPr>
              <a:t>Hout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iMfrac</a:t>
            </a:r>
            <a:r>
              <a:rPr lang="en-US" sz="1000" dirty="0">
                <a:latin typeface="Courier New" panose="02070309020205020404" pitchFamily="49" charset="0"/>
                <a:cs typeface="Courier New" panose="02070309020205020404" pitchFamily="49" charset="0"/>
              </a:rPr>
              <a:t>) == T       ! mudfrac_01, ...         bed layer fraction</a:t>
            </a:r>
          </a:p>
          <a:p>
            <a:r>
              <a:rPr lang="en-US" sz="1000" dirty="0" err="1">
                <a:latin typeface="Courier New" panose="02070309020205020404" pitchFamily="49" charset="0"/>
                <a:cs typeface="Courier New" panose="02070309020205020404" pitchFamily="49" charset="0"/>
              </a:rPr>
              <a:t>Hout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iMmass</a:t>
            </a:r>
            <a:r>
              <a:rPr lang="en-US" sz="1000" dirty="0">
                <a:latin typeface="Courier New" panose="02070309020205020404" pitchFamily="49" charset="0"/>
                <a:cs typeface="Courier New" panose="02070309020205020404" pitchFamily="49" charset="0"/>
              </a:rPr>
              <a:t>) == T       ! mudmass_01, ...         bed layer mass</a:t>
            </a:r>
          </a:p>
          <a:p>
            <a:r>
              <a:rPr lang="en-US" sz="1000" dirty="0" err="1">
                <a:latin typeface="Courier New" panose="02070309020205020404" pitchFamily="49" charset="0"/>
                <a:cs typeface="Courier New" panose="02070309020205020404" pitchFamily="49" charset="0"/>
              </a:rPr>
              <a:t>Hout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iMUbld</a:t>
            </a:r>
            <a:r>
              <a:rPr lang="en-US" sz="1000" dirty="0">
                <a:latin typeface="Courier New" panose="02070309020205020404" pitchFamily="49" charset="0"/>
                <a:cs typeface="Courier New" panose="02070309020205020404" pitchFamily="49" charset="0"/>
              </a:rPr>
              <a:t>) == T       ! bedload_Umud_01, ...    bed load at U-points</a:t>
            </a:r>
          </a:p>
          <a:p>
            <a:r>
              <a:rPr lang="en-US" sz="1000" dirty="0" err="1">
                <a:latin typeface="Courier New" panose="02070309020205020404" pitchFamily="49" charset="0"/>
                <a:cs typeface="Courier New" panose="02070309020205020404" pitchFamily="49" charset="0"/>
              </a:rPr>
              <a:t>Hout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iMVbld</a:t>
            </a:r>
            <a:r>
              <a:rPr lang="en-US" sz="1000" dirty="0">
                <a:latin typeface="Courier New" panose="02070309020205020404" pitchFamily="49" charset="0"/>
                <a:cs typeface="Courier New" panose="02070309020205020404" pitchFamily="49" charset="0"/>
              </a:rPr>
              <a:t>) == T       ! bedload_Vmud_01, ...    bed load at V-points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Logical switches (TRUE/FALSE) to activate writing of time-averaged</a:t>
            </a:r>
          </a:p>
          <a:p>
            <a:r>
              <a:rPr lang="en-US" sz="1000" dirty="0">
                <a:latin typeface="Courier New" panose="02070309020205020404" pitchFamily="49" charset="0"/>
                <a:cs typeface="Courier New" panose="02070309020205020404" pitchFamily="49" charset="0"/>
              </a:rPr>
              <a:t>! cohesive sediment fields into AVERAGE output file.</a:t>
            </a:r>
          </a:p>
          <a:p>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idmud</a:t>
            </a:r>
            <a:r>
              <a:rPr lang="en-US" sz="1000" dirty="0">
                <a:latin typeface="Courier New" panose="02070309020205020404" pitchFamily="49" charset="0"/>
                <a:cs typeface="Courier New" panose="02070309020205020404" pitchFamily="49" charset="0"/>
              </a:rPr>
              <a:t>)  == F       ! mud_01, ...             suspended concentration</a:t>
            </a:r>
          </a:p>
          <a:p>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iMTTav</a:t>
            </a:r>
            <a:r>
              <a:rPr lang="en-US" sz="1000" dirty="0">
                <a:latin typeface="Courier New" panose="02070309020205020404" pitchFamily="49" charset="0"/>
                <a:cs typeface="Courier New" panose="02070309020205020404" pitchFamily="49" charset="0"/>
              </a:rPr>
              <a:t>) == F       ! mud_01_2, ...           quadratic &lt;t*t&gt; tracer terms</a:t>
            </a: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iMUTav</a:t>
            </a:r>
            <a:r>
              <a:rPr lang="en-US" sz="1000" dirty="0">
                <a:latin typeface="Courier New" panose="02070309020205020404" pitchFamily="49" charset="0"/>
                <a:cs typeface="Courier New" panose="02070309020205020404" pitchFamily="49" charset="0"/>
              </a:rPr>
              <a:t>) == F       ! u_mud_01, ...           quadratic &lt;u*t&gt; tracer terms</a:t>
            </a: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iMVTav</a:t>
            </a:r>
            <a:r>
              <a:rPr lang="en-US" sz="1000" dirty="0">
                <a:latin typeface="Courier New" panose="02070309020205020404" pitchFamily="49" charset="0"/>
                <a:cs typeface="Courier New" panose="02070309020205020404" pitchFamily="49" charset="0"/>
              </a:rPr>
              <a:t>) == F       ! v_mud_01, ...           quadratic &lt;v*t&gt; tracer terms</a:t>
            </a: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MHUTav</a:t>
            </a:r>
            <a:r>
              <a:rPr lang="en-US" sz="1000" dirty="0">
                <a:latin typeface="Courier New" panose="02070309020205020404" pitchFamily="49" charset="0"/>
                <a:cs typeface="Courier New" panose="02070309020205020404" pitchFamily="49" charset="0"/>
              </a:rPr>
              <a:t>) == F       ! Huon_mud_01, ...        tracer volume flux, &lt;Huon*t&gt;</a:t>
            </a: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MHVTav</a:t>
            </a:r>
            <a:r>
              <a:rPr lang="en-US" sz="1000" dirty="0">
                <a:latin typeface="Courier New" panose="02070309020205020404" pitchFamily="49" charset="0"/>
                <a:cs typeface="Courier New" panose="02070309020205020404" pitchFamily="49" charset="0"/>
              </a:rPr>
              <a:t>) == F       ! Hvom_mud_01, ...        tracer volume flux, &lt;</a:t>
            </a:r>
            <a:r>
              <a:rPr lang="en-US" sz="1000" dirty="0" err="1">
                <a:latin typeface="Courier New" panose="02070309020205020404" pitchFamily="49" charset="0"/>
                <a:cs typeface="Courier New" panose="02070309020205020404" pitchFamily="49" charset="0"/>
              </a:rPr>
              <a:t>Hvom</a:t>
            </a:r>
            <a:r>
              <a:rPr lang="en-US" sz="1000" dirty="0">
                <a:latin typeface="Courier New" panose="02070309020205020404" pitchFamily="49" charset="0"/>
                <a:cs typeface="Courier New" panose="02070309020205020404" pitchFamily="49" charset="0"/>
              </a:rPr>
              <a:t>*t&gt;</a:t>
            </a:r>
          </a:p>
          <a:p>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iMUbld</a:t>
            </a:r>
            <a:r>
              <a:rPr lang="en-US" sz="1000" dirty="0">
                <a:latin typeface="Courier New" panose="02070309020205020404" pitchFamily="49" charset="0"/>
                <a:cs typeface="Courier New" panose="02070309020205020404" pitchFamily="49" charset="0"/>
              </a:rPr>
              <a:t>) == F       ! bedload_Umud_01, ...    bed load at U-points</a:t>
            </a:r>
          </a:p>
          <a:p>
            <a:r>
              <a:rPr lang="en-US" sz="1000" dirty="0" err="1">
                <a:latin typeface="Courier New" panose="02070309020205020404" pitchFamily="49" charset="0"/>
                <a:cs typeface="Courier New" panose="02070309020205020404" pitchFamily="49" charset="0"/>
              </a:rPr>
              <a:t>Aout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iMVbld</a:t>
            </a:r>
            <a:r>
              <a:rPr lang="en-US" sz="1000" dirty="0">
                <a:latin typeface="Courier New" panose="02070309020205020404" pitchFamily="49" charset="0"/>
                <a:cs typeface="Courier New" panose="02070309020205020404" pitchFamily="49" charset="0"/>
              </a:rPr>
              <a:t>) == F       ! bedload_Vmud_01, ...    bed load at V-points</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Logical switches (TRUE/FALSE) to activate writing of time-averaged,</a:t>
            </a:r>
          </a:p>
          <a:p>
            <a:r>
              <a:rPr lang="en-US" sz="1000" dirty="0">
                <a:latin typeface="Courier New" panose="02070309020205020404" pitchFamily="49" charset="0"/>
                <a:cs typeface="Courier New" panose="02070309020205020404" pitchFamily="49" charset="0"/>
              </a:rPr>
              <a:t>! cohesive sediment diagnostic terms into DIAGNOSTIC output file.</a:t>
            </a:r>
          </a:p>
          <a:p>
            <a:endParaRPr lang="en-US" sz="1000" dirty="0">
              <a:latin typeface="Courier New" panose="02070309020205020404" pitchFamily="49" charset="0"/>
              <a:cs typeface="Courier New" panose="02070309020205020404" pitchFamily="49" charset="0"/>
            </a:endParaRP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MTrate</a:t>
            </a:r>
            <a:r>
              <a:rPr lang="en-US" sz="1000" dirty="0">
                <a:latin typeface="Courier New" panose="02070309020205020404" pitchFamily="49" charset="0"/>
                <a:cs typeface="Courier New" panose="02070309020205020404" pitchFamily="49" charset="0"/>
              </a:rPr>
              <a:t>) == F       ! mud_01_rate, ...        time rate of change</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MThadv</a:t>
            </a:r>
            <a:r>
              <a:rPr lang="en-US" sz="1000" dirty="0">
                <a:latin typeface="Courier New" panose="02070309020205020404" pitchFamily="49" charset="0"/>
                <a:cs typeface="Courier New" panose="02070309020205020404" pitchFamily="49" charset="0"/>
              </a:rPr>
              <a:t>) == F       ! mud_01_hadv, ...        horizontal total advection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MTxadv</a:t>
            </a:r>
            <a:r>
              <a:rPr lang="en-US" sz="1000" dirty="0">
                <a:latin typeface="Courier New" panose="02070309020205020404" pitchFamily="49" charset="0"/>
                <a:cs typeface="Courier New" panose="02070309020205020404" pitchFamily="49" charset="0"/>
              </a:rPr>
              <a:t>) == F       ! mud_01_xadv, ...        horizontal XI-advection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MTyadv</a:t>
            </a:r>
            <a:r>
              <a:rPr lang="en-US" sz="1000" dirty="0">
                <a:latin typeface="Courier New" panose="02070309020205020404" pitchFamily="49" charset="0"/>
                <a:cs typeface="Courier New" panose="02070309020205020404" pitchFamily="49" charset="0"/>
              </a:rPr>
              <a:t>) == F       ! mud_01_yadv, ...        horizontal ETA-advection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MTvadv</a:t>
            </a:r>
            <a:r>
              <a:rPr lang="en-US" sz="1000" dirty="0">
                <a:latin typeface="Courier New" panose="02070309020205020404" pitchFamily="49" charset="0"/>
                <a:cs typeface="Courier New" panose="02070309020205020404" pitchFamily="49" charset="0"/>
              </a:rPr>
              <a:t>) == F       ! mud_01_vadv, ...        vertical advection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MThdif</a:t>
            </a:r>
            <a:r>
              <a:rPr lang="en-US" sz="1000" dirty="0">
                <a:latin typeface="Courier New" panose="02070309020205020404" pitchFamily="49" charset="0"/>
                <a:cs typeface="Courier New" panose="02070309020205020404" pitchFamily="49" charset="0"/>
              </a:rPr>
              <a:t>) == F       ! mud_01_hdiff, ...       horizontal total diffusion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MTxdif</a:t>
            </a:r>
            <a:r>
              <a:rPr lang="en-US" sz="1000" dirty="0">
                <a:latin typeface="Courier New" panose="02070309020205020404" pitchFamily="49" charset="0"/>
                <a:cs typeface="Courier New" panose="02070309020205020404" pitchFamily="49" charset="0"/>
              </a:rPr>
              <a:t>) == F       ! mud_01_xdiff, ...       horizontal XI-diffusion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MTydif</a:t>
            </a:r>
            <a:r>
              <a:rPr lang="en-US" sz="1000" dirty="0">
                <a:latin typeface="Courier New" panose="02070309020205020404" pitchFamily="49" charset="0"/>
                <a:cs typeface="Courier New" panose="02070309020205020404" pitchFamily="49" charset="0"/>
              </a:rPr>
              <a:t>) == F       ! mud_01_ydiff, ...       horizontal ETA-diffusion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MTsdif</a:t>
            </a:r>
            <a:r>
              <a:rPr lang="en-US" sz="1000" dirty="0">
                <a:latin typeface="Courier New" panose="02070309020205020404" pitchFamily="49" charset="0"/>
                <a:cs typeface="Courier New" panose="02070309020205020404" pitchFamily="49" charset="0"/>
              </a:rPr>
              <a:t>) == F       ! mud_01_sdiff, ...       horizontal S-diffusion</a:t>
            </a:r>
          </a:p>
          <a:p>
            <a:r>
              <a:rPr lang="en-US" sz="1000" dirty="0" err="1">
                <a:latin typeface="Courier New" panose="02070309020205020404" pitchFamily="49" charset="0"/>
                <a:cs typeface="Courier New" panose="02070309020205020404" pitchFamily="49" charset="0"/>
              </a:rPr>
              <a:t>Dout</a:t>
            </a:r>
            <a:r>
              <a:rPr lang="en-US" sz="1000" dirty="0">
                <a:latin typeface="Courier New" panose="02070309020205020404" pitchFamily="49" charset="0"/>
                <a:cs typeface="Courier New" panose="02070309020205020404" pitchFamily="49" charset="0"/>
              </a:rPr>
              <a:t>(</a:t>
            </a:r>
            <a:r>
              <a:rPr lang="en-US" sz="1000" dirty="0" err="1">
                <a:latin typeface="Courier New" panose="02070309020205020404" pitchFamily="49" charset="0"/>
                <a:cs typeface="Courier New" panose="02070309020205020404" pitchFamily="49" charset="0"/>
              </a:rPr>
              <a:t>MTvdif</a:t>
            </a:r>
            <a:r>
              <a:rPr lang="en-US" sz="1000" dirty="0">
                <a:latin typeface="Courier New" panose="02070309020205020404" pitchFamily="49" charset="0"/>
                <a:cs typeface="Courier New" panose="02070309020205020404" pitchFamily="49" charset="0"/>
              </a:rPr>
              <a:t>) == F       ! mud_01_vdiff, ...       vertical diffusion</a:t>
            </a:r>
          </a:p>
          <a:p>
            <a:endParaRPr lang="en-US" sz="1000" dirty="0">
              <a:latin typeface="Courier New" panose="02070309020205020404" pitchFamily="49" charset="0"/>
              <a:cs typeface="Courier New" panose="02070309020205020404" pitchFamily="49" charset="0"/>
            </a:endParaRPr>
          </a:p>
        </p:txBody>
      </p:sp>
      <p:sp>
        <p:nvSpPr>
          <p:cNvPr id="2" name="TextBox 1"/>
          <p:cNvSpPr txBox="1"/>
          <p:nvPr/>
        </p:nvSpPr>
        <p:spPr>
          <a:xfrm>
            <a:off x="355600" y="1168058"/>
            <a:ext cx="2153194" cy="1754326"/>
          </a:xfrm>
          <a:prstGeom prst="rect">
            <a:avLst/>
          </a:prstGeom>
          <a:noFill/>
        </p:spPr>
        <p:txBody>
          <a:bodyPr wrap="square" rtlCol="0">
            <a:spAutoFit/>
          </a:bodyPr>
          <a:lstStyle/>
          <a:p>
            <a:r>
              <a:rPr lang="en-US" dirty="0" smtClean="0"/>
              <a:t>Switches to control cohesive sediment output.</a:t>
            </a:r>
          </a:p>
          <a:p>
            <a:endParaRPr lang="en-US" dirty="0"/>
          </a:p>
          <a:p>
            <a:r>
              <a:rPr lang="en-US" dirty="0" smtClean="0"/>
              <a:t>These also used to be in ocean*.in</a:t>
            </a:r>
            <a:endParaRPr lang="en-US" dirty="0"/>
          </a:p>
        </p:txBody>
      </p:sp>
      <p:sp>
        <p:nvSpPr>
          <p:cNvPr id="9"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3" name="Slide Number Placeholder 2"/>
          <p:cNvSpPr>
            <a:spLocks noGrp="1"/>
          </p:cNvSpPr>
          <p:nvPr>
            <p:ph type="sldNum" sz="quarter" idx="12"/>
          </p:nvPr>
        </p:nvSpPr>
        <p:spPr/>
        <p:txBody>
          <a:bodyPr/>
          <a:lstStyle/>
          <a:p>
            <a:fld id="{177BB26E-2232-F74A-BCA6-9903D9BFFBB8}" type="slidenum">
              <a:rPr lang="en-US" smtClean="0"/>
              <a:t>61</a:t>
            </a:fld>
            <a:endParaRPr lang="en-US"/>
          </a:p>
        </p:txBody>
      </p:sp>
    </p:spTree>
    <p:extLst>
      <p:ext uri="{BB962C8B-B14F-4D97-AF65-F5344CB8AC3E}">
        <p14:creationId xmlns:p14="http://schemas.microsoft.com/office/powerpoint/2010/main" val="2361282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508794" y="719223"/>
            <a:ext cx="6263253" cy="6093976"/>
          </a:xfrm>
          <a:prstGeom prst="rect">
            <a:avLst/>
          </a:prstGeom>
          <a:noFill/>
        </p:spPr>
        <p:txBody>
          <a:bodyPr wrap="none" rtlCol="0">
            <a:spAutoFit/>
          </a:bodyPr>
          <a:lstStyle/>
          <a:p>
            <a:r>
              <a:rPr lang="en-US" sz="1000" dirty="0">
                <a:latin typeface="Courier New" panose="02070309020205020404" pitchFamily="49" charset="0"/>
                <a:cs typeface="Courier New" panose="02070309020205020404" pitchFamily="49" charset="0"/>
              </a:rPr>
              <a:t>!------------------------------------------------------------------------------</a:t>
            </a:r>
          </a:p>
          <a:p>
            <a:r>
              <a:rPr lang="en-US" sz="1000" dirty="0">
                <a:latin typeface="Courier New" panose="02070309020205020404" pitchFamily="49" charset="0"/>
                <a:cs typeface="Courier New" panose="02070309020205020404" pitchFamily="49" charset="0"/>
              </a:rPr>
              <a:t>! Mixed Bed parameters- Transition threshold for cohesive mix </a:t>
            </a:r>
          </a:p>
          <a:p>
            <a:r>
              <a:rPr lang="en-US" sz="1000" dirty="0">
                <a:latin typeface="Courier New" panose="02070309020205020404" pitchFamily="49" charset="0"/>
                <a:cs typeface="Courier New" panose="02070309020205020404" pitchFamily="49" charset="0"/>
              </a:rPr>
              <a:t>! and non-cohesive behaviors [1:Ngrids] values expected.</a:t>
            </a:r>
          </a:p>
          <a:p>
            <a:r>
              <a:rPr lang="en-US" sz="1000" dirty="0">
                <a:latin typeface="Courier New" panose="02070309020205020404" pitchFamily="49" charset="0"/>
                <a:cs typeface="Courier New" panose="02070309020205020404" pitchFamily="49" charset="0"/>
              </a:rPr>
              <a:t>!------------------------------------------------------------------------------</a:t>
            </a:r>
          </a:p>
          <a:p>
            <a:r>
              <a:rPr lang="en-US" sz="1000" dirty="0">
                <a:latin typeface="Courier New" panose="02070309020205020404" pitchFamily="49" charset="0"/>
                <a:cs typeface="Courier New" panose="02070309020205020404" pitchFamily="49" charset="0"/>
              </a:rPr>
              <a:t>! Cohesive transition- Under that value of total mud fraction </a:t>
            </a:r>
          </a:p>
          <a:p>
            <a:r>
              <a:rPr lang="en-US" sz="1000" dirty="0">
                <a:latin typeface="Courier New" panose="02070309020205020404" pitchFamily="49" charset="0"/>
                <a:cs typeface="Courier New" panose="02070309020205020404" pitchFamily="49" charset="0"/>
              </a:rPr>
              <a:t>! entire bed behaves as a non-cohesive bed </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TRANSC == 0.03d0</a:t>
            </a:r>
          </a:p>
          <a:p>
            <a:r>
              <a:rPr lang="en-US" sz="1000" dirty="0">
                <a:latin typeface="Courier New" panose="02070309020205020404" pitchFamily="49" charset="0"/>
                <a:cs typeface="Courier New" panose="02070309020205020404" pitchFamily="49" charset="0"/>
              </a:rPr>
              <a:t>    </a:t>
            </a: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Noncohesive</a:t>
            </a:r>
            <a:r>
              <a:rPr lang="en-US" sz="1000" dirty="0">
                <a:latin typeface="Courier New" panose="02070309020205020404" pitchFamily="49" charset="0"/>
                <a:cs typeface="Courier New" panose="02070309020205020404" pitchFamily="49" charset="0"/>
              </a:rPr>
              <a:t> transition- Over that value of total mud fraction</a:t>
            </a:r>
          </a:p>
          <a:p>
            <a:r>
              <a:rPr lang="en-US" sz="1000" dirty="0">
                <a:latin typeface="Courier New" panose="02070309020205020404" pitchFamily="49" charset="0"/>
                <a:cs typeface="Courier New" panose="02070309020205020404" pitchFamily="49" charset="0"/>
              </a:rPr>
              <a:t>! entire bed behaves as a cohesive bed</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TRANSN == 0.2d0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a:t>
            </a:r>
          </a:p>
          <a:p>
            <a:r>
              <a:rPr lang="en-US" sz="1000" dirty="0">
                <a:latin typeface="Courier New" panose="02070309020205020404" pitchFamily="49" charset="0"/>
                <a:cs typeface="Courier New" panose="02070309020205020404" pitchFamily="49" charset="0"/>
              </a:rPr>
              <a:t>! Cohesive/Mixed bed critical shear</a:t>
            </a:r>
          </a:p>
          <a:p>
            <a:r>
              <a:rPr lang="en-US" sz="1000" dirty="0">
                <a:latin typeface="Courier New" panose="02070309020205020404" pitchFamily="49" charset="0"/>
                <a:cs typeface="Courier New" panose="02070309020205020404" pitchFamily="49" charset="0"/>
              </a:rPr>
              <a:t>! Bed critical shear stress values if cohesive or mixed Bed is active </a:t>
            </a:r>
          </a:p>
          <a:p>
            <a:r>
              <a:rPr lang="en-US" sz="1000" dirty="0">
                <a:latin typeface="Courier New" panose="02070309020205020404" pitchFamily="49" charset="0"/>
                <a:cs typeface="Courier New" panose="02070309020205020404" pitchFamily="49" charset="0"/>
              </a:rPr>
              <a:t>! These values are applied to the entire bed. [1:Ngrids] values expected.</a:t>
            </a:r>
          </a:p>
          <a:p>
            <a:r>
              <a:rPr lang="en-US" sz="1000" dirty="0">
                <a:latin typeface="Courier New" panose="02070309020205020404" pitchFamily="49" charset="0"/>
                <a:cs typeface="Courier New" panose="02070309020205020404" pitchFamily="49" charset="0"/>
              </a:rPr>
              <a:t>!------------------------------------------------------------------------------</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Minimum shear for erosion</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MUD_TAUCR_MIN == 0.030000d0</a:t>
            </a:r>
          </a:p>
          <a:p>
            <a:r>
              <a:rPr lang="en-US" sz="1000" dirty="0">
                <a:latin typeface="Courier New" panose="02070309020205020404" pitchFamily="49" charset="0"/>
                <a:cs typeface="Courier New" panose="02070309020205020404" pitchFamily="49" charset="0"/>
              </a:rPr>
              <a:t>    </a:t>
            </a:r>
          </a:p>
          <a:p>
            <a:r>
              <a:rPr lang="en-US" sz="1000" dirty="0">
                <a:latin typeface="Courier New" panose="02070309020205020404" pitchFamily="49" charset="0"/>
                <a:cs typeface="Courier New" panose="02070309020205020404" pitchFamily="49" charset="0"/>
              </a:rPr>
              <a:t>! Maximum shear for erosion</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MUD_TAUCR_MAX == 5.20d0</a:t>
            </a:r>
          </a:p>
          <a:p>
            <a:r>
              <a:rPr lang="en-US" sz="1000" dirty="0">
                <a:latin typeface="Courier New" panose="02070309020205020404" pitchFamily="49" charset="0"/>
                <a:cs typeface="Courier New" panose="02070309020205020404" pitchFamily="49" charset="0"/>
              </a:rPr>
              <a:t>    </a:t>
            </a: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Tau_crit</a:t>
            </a:r>
            <a:r>
              <a:rPr lang="en-US" sz="1000" dirty="0">
                <a:latin typeface="Courier New" panose="02070309020205020404" pitchFamily="49" charset="0"/>
                <a:cs typeface="Courier New" panose="02070309020205020404" pitchFamily="49" charset="0"/>
              </a:rPr>
              <a:t> profile slope</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MUD_TAUCR_SLOPE == 0.300000d0</a:t>
            </a:r>
          </a:p>
          <a:p>
            <a:r>
              <a:rPr lang="en-US" sz="1000" dirty="0">
                <a:latin typeface="Courier New" panose="02070309020205020404" pitchFamily="49" charset="0"/>
                <a:cs typeface="Courier New" panose="02070309020205020404" pitchFamily="49" charset="0"/>
              </a:rPr>
              <a:t>    </a:t>
            </a: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Tau_crit</a:t>
            </a:r>
            <a:r>
              <a:rPr lang="en-US" sz="1000" dirty="0">
                <a:latin typeface="Courier New" panose="02070309020205020404" pitchFamily="49" charset="0"/>
                <a:cs typeface="Courier New" panose="02070309020205020404" pitchFamily="49" charset="0"/>
              </a:rPr>
              <a:t> profile offset</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MUD_TAUCR_OFF == 1.000000d0</a:t>
            </a:r>
          </a:p>
          <a:p>
            <a:r>
              <a:rPr lang="en-US" sz="1000" dirty="0">
                <a:latin typeface="Courier New" panose="02070309020205020404" pitchFamily="49" charset="0"/>
                <a:cs typeface="Courier New" panose="02070309020205020404" pitchFamily="49" charset="0"/>
              </a:rPr>
              <a:t>    </a:t>
            </a:r>
          </a:p>
          <a:p>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Tau_crit</a:t>
            </a:r>
            <a:r>
              <a:rPr lang="en-US" sz="1000" dirty="0">
                <a:latin typeface="Courier New" panose="02070309020205020404" pitchFamily="49" charset="0"/>
                <a:cs typeface="Courier New" panose="02070309020205020404" pitchFamily="49" charset="0"/>
              </a:rPr>
              <a:t> consolidation rate</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MUD_TAUCR_TIME == 28800.0d0</a:t>
            </a:r>
          </a:p>
        </p:txBody>
      </p:sp>
      <p:sp>
        <p:nvSpPr>
          <p:cNvPr id="9"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8" name="TextBox 7"/>
          <p:cNvSpPr txBox="1"/>
          <p:nvPr/>
        </p:nvSpPr>
        <p:spPr>
          <a:xfrm>
            <a:off x="355600" y="814851"/>
            <a:ext cx="2153194" cy="523220"/>
          </a:xfrm>
          <a:prstGeom prst="rect">
            <a:avLst/>
          </a:prstGeom>
          <a:solidFill>
            <a:schemeClr val="bg1">
              <a:lumMod val="75000"/>
            </a:schemeClr>
          </a:solidFill>
        </p:spPr>
        <p:txBody>
          <a:bodyPr wrap="square" rtlCol="0">
            <a:spAutoFit/>
          </a:bodyPr>
          <a:lstStyle/>
          <a:p>
            <a:r>
              <a:rPr lang="en-US" sz="1400" dirty="0" smtClean="0"/>
              <a:t>Defines transition from non-cohesive to cohesive</a:t>
            </a:r>
            <a:endParaRPr lang="en-US" sz="1400" dirty="0"/>
          </a:p>
        </p:txBody>
      </p:sp>
      <p:sp>
        <p:nvSpPr>
          <p:cNvPr id="10" name="TextBox 9"/>
          <p:cNvSpPr txBox="1"/>
          <p:nvPr/>
        </p:nvSpPr>
        <p:spPr>
          <a:xfrm>
            <a:off x="355600" y="2991352"/>
            <a:ext cx="2153194" cy="523220"/>
          </a:xfrm>
          <a:prstGeom prst="rect">
            <a:avLst/>
          </a:prstGeom>
          <a:solidFill>
            <a:schemeClr val="bg1">
              <a:lumMod val="75000"/>
            </a:schemeClr>
          </a:solidFill>
        </p:spPr>
        <p:txBody>
          <a:bodyPr wrap="square" rtlCol="0">
            <a:spAutoFit/>
          </a:bodyPr>
          <a:lstStyle/>
          <a:p>
            <a:r>
              <a:rPr lang="en-US" sz="1400" dirty="0" smtClean="0"/>
              <a:t>Defines critical shear stress profile in bed</a:t>
            </a:r>
            <a:endParaRPr lang="en-US" sz="1400" dirty="0"/>
          </a:p>
        </p:txBody>
      </p:sp>
      <p:pic>
        <p:nvPicPr>
          <p:cNvPr id="11" name="Picture 3"/>
          <p:cNvPicPr>
            <a:picLocks noChangeAspect="1" noChangeArrowheads="1"/>
          </p:cNvPicPr>
          <p:nvPr/>
        </p:nvPicPr>
        <p:blipFill>
          <a:blip r:embed="rId3" cstate="print"/>
          <a:srcRect/>
          <a:stretch>
            <a:fillRect/>
          </a:stretch>
        </p:blipFill>
        <p:spPr bwMode="auto">
          <a:xfrm>
            <a:off x="367925" y="3631474"/>
            <a:ext cx="1666255" cy="2312626"/>
          </a:xfrm>
          <a:prstGeom prst="rect">
            <a:avLst/>
          </a:prstGeom>
          <a:noFill/>
          <a:ln w="9525">
            <a:noFill/>
            <a:miter lim="800000"/>
            <a:headEnd/>
            <a:tailEnd/>
          </a:ln>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67925" y="1506516"/>
            <a:ext cx="1821999" cy="772744"/>
          </a:xfrm>
          <a:prstGeom prst="rect">
            <a:avLst/>
          </a:prstGeom>
          <a:noFill/>
          <a:ln/>
        </p:spPr>
      </p:pic>
      <p:sp>
        <p:nvSpPr>
          <p:cNvPr id="2" name="Slide Number Placeholder 1"/>
          <p:cNvSpPr>
            <a:spLocks noGrp="1"/>
          </p:cNvSpPr>
          <p:nvPr>
            <p:ph type="sldNum" sz="quarter" idx="12"/>
          </p:nvPr>
        </p:nvSpPr>
        <p:spPr/>
        <p:txBody>
          <a:bodyPr/>
          <a:lstStyle/>
          <a:p>
            <a:fld id="{177BB26E-2232-F74A-BCA6-9903D9BFFBB8}" type="slidenum">
              <a:rPr lang="en-US" smtClean="0"/>
              <a:t>62</a:t>
            </a:fld>
            <a:endParaRPr lang="en-US"/>
          </a:p>
        </p:txBody>
      </p:sp>
    </p:spTree>
    <p:extLst>
      <p:ext uri="{BB962C8B-B14F-4D97-AF65-F5344CB8AC3E}">
        <p14:creationId xmlns:p14="http://schemas.microsoft.com/office/powerpoint/2010/main" val="841393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508794" y="719223"/>
            <a:ext cx="6263253" cy="6093976"/>
          </a:xfrm>
          <a:prstGeom prst="rect">
            <a:avLst/>
          </a:prstGeom>
          <a:noFill/>
        </p:spPr>
        <p:txBody>
          <a:bodyPr wrap="none" rtlCol="0">
            <a:spAutoFit/>
          </a:bodyPr>
          <a:lstStyle/>
          <a:p>
            <a:r>
              <a:rPr lang="en-US" sz="1000" dirty="0">
                <a:latin typeface="Courier New" panose="02070309020205020404" pitchFamily="49" charset="0"/>
                <a:cs typeface="Courier New" panose="02070309020205020404" pitchFamily="49" charset="0"/>
              </a:rPr>
              <a:t>!------------------------------------------------------------------------------</a:t>
            </a:r>
          </a:p>
          <a:p>
            <a:r>
              <a:rPr lang="en-US" sz="1000" dirty="0">
                <a:latin typeface="Courier New" panose="02070309020205020404" pitchFamily="49" charset="0"/>
                <a:cs typeface="Courier New" panose="02070309020205020404" pitchFamily="49" charset="0"/>
              </a:rPr>
              <a:t>! Flocculation Sediment Parameters.</a:t>
            </a:r>
          </a:p>
          <a:p>
            <a:r>
              <a:rPr lang="en-US" sz="1000" dirty="0">
                <a:latin typeface="Courier New" panose="02070309020205020404" pitchFamily="49" charset="0"/>
                <a:cs typeface="Courier New" panose="02070309020205020404" pitchFamily="49" charset="0"/>
              </a:rPr>
              <a:t>!------------------------------------------------------------------------------</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Boolean set to .true. if differential settling aggregation </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L_ADS == F</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Boolean set to .true. if shear aggregation</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L_ASH == T</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Boolean set to .true. if collision-induced fragmentation enable</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L_COLLFRAG == F</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Primary particle size (m), typically 4e-6 m</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F_DP0 == 0.000004d0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Floc fractal dimension, typically ranging from 1.6 to 2.6</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F_NF == 2.0d0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Maximum diameter (m)</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F_DMAX == 0.0015d0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Number of fragments by shear erosion, If binary/ternary : 2.0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F_NB_FRAG == 2.0d0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Flocculation efficiency, ranging from 0 to 1.0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F_ALPHA == 0.35d0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Shear fragmentation rate</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F_BETA == </a:t>
            </a:r>
            <a:r>
              <a:rPr lang="en-US" sz="1000" dirty="0" smtClean="0">
                <a:latin typeface="Courier New" panose="02070309020205020404" pitchFamily="49" charset="0"/>
                <a:cs typeface="Courier New" panose="02070309020205020404" pitchFamily="49" charset="0"/>
              </a:rPr>
              <a:t>0.15d0</a:t>
            </a:r>
            <a:endParaRPr lang="en-US" sz="1000" dirty="0">
              <a:latin typeface="Courier New" panose="02070309020205020404" pitchFamily="49" charset="0"/>
              <a:cs typeface="Courier New" panose="02070309020205020404" pitchFamily="49" charset="0"/>
            </a:endParaRPr>
          </a:p>
        </p:txBody>
      </p:sp>
      <p:sp>
        <p:nvSpPr>
          <p:cNvPr id="2" name="TextBox 1"/>
          <p:cNvSpPr txBox="1"/>
          <p:nvPr/>
        </p:nvSpPr>
        <p:spPr>
          <a:xfrm>
            <a:off x="355600" y="1168058"/>
            <a:ext cx="2153194" cy="1477328"/>
          </a:xfrm>
          <a:prstGeom prst="rect">
            <a:avLst/>
          </a:prstGeom>
          <a:noFill/>
        </p:spPr>
        <p:txBody>
          <a:bodyPr wrap="square" rtlCol="0">
            <a:spAutoFit/>
          </a:bodyPr>
          <a:lstStyle/>
          <a:p>
            <a:r>
              <a:rPr lang="en-US" dirty="0" smtClean="0"/>
              <a:t>Floc model parameters.</a:t>
            </a:r>
          </a:p>
          <a:p>
            <a:endParaRPr lang="en-US" dirty="0"/>
          </a:p>
          <a:p>
            <a:r>
              <a:rPr lang="en-US" dirty="0" smtClean="0"/>
              <a:t>See </a:t>
            </a:r>
            <a:r>
              <a:rPr lang="en-US" dirty="0" err="1" smtClean="0"/>
              <a:t>Verney</a:t>
            </a:r>
            <a:r>
              <a:rPr lang="en-US" dirty="0" smtClean="0"/>
              <a:t> et al. (2011)</a:t>
            </a:r>
            <a:endParaRPr lang="en-US" dirty="0"/>
          </a:p>
        </p:txBody>
      </p:sp>
      <p:sp>
        <p:nvSpPr>
          <p:cNvPr id="9"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8" name="TextBox 7"/>
          <p:cNvSpPr txBox="1"/>
          <p:nvPr/>
        </p:nvSpPr>
        <p:spPr>
          <a:xfrm>
            <a:off x="355600" y="2991352"/>
            <a:ext cx="2153194" cy="1384995"/>
          </a:xfrm>
          <a:prstGeom prst="rect">
            <a:avLst/>
          </a:prstGeom>
          <a:solidFill>
            <a:schemeClr val="bg1">
              <a:lumMod val="75000"/>
            </a:schemeClr>
          </a:solidFill>
        </p:spPr>
        <p:txBody>
          <a:bodyPr wrap="square" rtlCol="0">
            <a:spAutoFit/>
          </a:bodyPr>
          <a:lstStyle/>
          <a:p>
            <a:r>
              <a:rPr lang="en-US" sz="1400" dirty="0" smtClean="0"/>
              <a:t>These determine the particle-particle interactions in a </a:t>
            </a:r>
            <a:r>
              <a:rPr lang="en-US" sz="1400" dirty="0" err="1" smtClean="0"/>
              <a:t>Lagrangian</a:t>
            </a:r>
            <a:r>
              <a:rPr lang="en-US" sz="1400" dirty="0" smtClean="0"/>
              <a:t> time-dependent solution for each ROMS cell.</a:t>
            </a:r>
            <a:endParaRPr lang="en-US" sz="1400" dirty="0"/>
          </a:p>
        </p:txBody>
      </p:sp>
      <p:sp>
        <p:nvSpPr>
          <p:cNvPr id="3" name="Slide Number Placeholder 2"/>
          <p:cNvSpPr>
            <a:spLocks noGrp="1"/>
          </p:cNvSpPr>
          <p:nvPr>
            <p:ph type="sldNum" sz="quarter" idx="12"/>
          </p:nvPr>
        </p:nvSpPr>
        <p:spPr/>
        <p:txBody>
          <a:bodyPr/>
          <a:lstStyle/>
          <a:p>
            <a:fld id="{177BB26E-2232-F74A-BCA6-9903D9BFFBB8}" type="slidenum">
              <a:rPr lang="en-US" smtClean="0"/>
              <a:t>63</a:t>
            </a:fld>
            <a:endParaRPr lang="en-US"/>
          </a:p>
        </p:txBody>
      </p:sp>
    </p:spTree>
    <p:extLst>
      <p:ext uri="{BB962C8B-B14F-4D97-AF65-F5344CB8AC3E}">
        <p14:creationId xmlns:p14="http://schemas.microsoft.com/office/powerpoint/2010/main" val="39380006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447834" y="792481"/>
            <a:ext cx="5955476" cy="4708981"/>
          </a:xfrm>
          <a:prstGeom prst="rect">
            <a:avLst/>
          </a:prstGeom>
          <a:noFill/>
        </p:spPr>
        <p:txBody>
          <a:bodyPr wrap="none" rtlCol="0">
            <a:spAutoFit/>
          </a:bodyPr>
          <a:lstStyle/>
          <a:p>
            <a:r>
              <a:rPr lang="en-US" sz="1000" dirty="0" smtClean="0">
                <a:latin typeface="Courier New" panose="02070309020205020404" pitchFamily="49" charset="0"/>
                <a:cs typeface="Courier New" panose="02070309020205020404" pitchFamily="49" charset="0"/>
              </a:rPr>
              <a:t>! </a:t>
            </a:r>
            <a:r>
              <a:rPr lang="en-US" sz="1000" dirty="0">
                <a:latin typeface="Courier New" panose="02070309020205020404" pitchFamily="49" charset="0"/>
                <a:cs typeface="Courier New" panose="02070309020205020404" pitchFamily="49" charset="0"/>
              </a:rPr>
              <a:t>For ternary breakup, use 0.5, for binary : 0. (a </a:t>
            </a:r>
            <a:r>
              <a:rPr lang="en-US" sz="1000" dirty="0" err="1">
                <a:latin typeface="Courier New" panose="02070309020205020404" pitchFamily="49" charset="0"/>
                <a:cs typeface="Courier New" panose="02070309020205020404" pitchFamily="49" charset="0"/>
              </a:rPr>
              <a:t>boolean</a:t>
            </a:r>
            <a:r>
              <a:rPr lang="en-US" sz="1000" dirty="0">
                <a:latin typeface="Courier New" panose="02070309020205020404" pitchFamily="49" charset="0"/>
                <a:cs typeface="Courier New" panose="02070309020205020404" pitchFamily="49" charset="0"/>
              </a:rPr>
              <a:t> could be better)</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F_ATER == 0.0d0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Fraction of the shear fragmentation term </a:t>
            </a:r>
            <a:r>
              <a:rPr lang="en-US" sz="1000" dirty="0" err="1">
                <a:latin typeface="Courier New" panose="02070309020205020404" pitchFamily="49" charset="0"/>
                <a:cs typeface="Courier New" panose="02070309020205020404" pitchFamily="49" charset="0"/>
              </a:rPr>
              <a:t>transfered</a:t>
            </a:r>
            <a:r>
              <a:rPr lang="en-US" sz="1000" dirty="0">
                <a:latin typeface="Courier New" panose="02070309020205020404" pitchFamily="49" charset="0"/>
                <a:cs typeface="Courier New" panose="02070309020205020404" pitchFamily="49" charset="0"/>
              </a:rPr>
              <a:t> to shear erosion. </a:t>
            </a:r>
          </a:p>
          <a:p>
            <a:r>
              <a:rPr lang="en-US" sz="1000" dirty="0">
                <a:latin typeface="Courier New" panose="02070309020205020404" pitchFamily="49" charset="0"/>
                <a:cs typeface="Courier New" panose="02070309020205020404" pitchFamily="49" charset="0"/>
              </a:rPr>
              <a:t>! Ranging from [(0.0 - no erosion to 1.0 - all erosion)]</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F_ERO_FRAC == 0.0d0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Number of fragments induced by shear erosion.   </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F_ERO_NBFRAG == 2.0d0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Fragment size class (could be changed to a particle </a:t>
            </a:r>
          </a:p>
          <a:p>
            <a:r>
              <a:rPr lang="en-US" sz="1000" dirty="0">
                <a:latin typeface="Courier New" panose="02070309020205020404" pitchFamily="49" charset="0"/>
                <a:cs typeface="Courier New" panose="02070309020205020404" pitchFamily="49" charset="0"/>
              </a:rPr>
              <a:t>!  size or a particle distribution) (INTEGER)</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F_ERO_IV == 1</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Fragmentation rate for collision-induced breakup</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F_COLLFRAGPARAM == 0.01d0</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Min concentration below which flocculation processes are not calculated</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F_CLIM == 0.001d0 </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If .TRUE. sets G(t) to values from </a:t>
            </a:r>
            <a:r>
              <a:rPr lang="en-US" sz="1000" dirty="0" err="1">
                <a:latin typeface="Courier New" panose="02070309020205020404" pitchFamily="49" charset="0"/>
                <a:cs typeface="Courier New" panose="02070309020205020404" pitchFamily="49" charset="0"/>
              </a:rPr>
              <a:t>Verney</a:t>
            </a:r>
            <a:r>
              <a:rPr lang="en-US" sz="1000" dirty="0">
                <a:latin typeface="Courier New" panose="02070309020205020404" pitchFamily="49" charset="0"/>
                <a:cs typeface="Courier New" panose="02070309020205020404" pitchFamily="49" charset="0"/>
              </a:rPr>
              <a:t> et al., 2011 lab experiment</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L_TESTCASE == F</a:t>
            </a:r>
          </a:p>
          <a:p>
            <a:endParaRPr lang="en-US" sz="1000" dirty="0">
              <a:latin typeface="Courier New" panose="02070309020205020404" pitchFamily="49" charset="0"/>
              <a:cs typeface="Courier New" panose="02070309020205020404" pitchFamily="49" charset="0"/>
            </a:endParaRPr>
          </a:p>
        </p:txBody>
      </p:sp>
      <p:sp>
        <p:nvSpPr>
          <p:cNvPr id="2" name="TextBox 1"/>
          <p:cNvSpPr txBox="1"/>
          <p:nvPr/>
        </p:nvSpPr>
        <p:spPr>
          <a:xfrm>
            <a:off x="355600" y="1168058"/>
            <a:ext cx="2153194" cy="1477328"/>
          </a:xfrm>
          <a:prstGeom prst="rect">
            <a:avLst/>
          </a:prstGeom>
          <a:noFill/>
        </p:spPr>
        <p:txBody>
          <a:bodyPr wrap="square" rtlCol="0">
            <a:spAutoFit/>
          </a:bodyPr>
          <a:lstStyle/>
          <a:p>
            <a:r>
              <a:rPr lang="en-US" dirty="0" smtClean="0"/>
              <a:t>Floc model parameters cont’d.</a:t>
            </a:r>
          </a:p>
          <a:p>
            <a:endParaRPr lang="en-US" dirty="0"/>
          </a:p>
          <a:p>
            <a:r>
              <a:rPr lang="en-US" dirty="0" smtClean="0"/>
              <a:t>See </a:t>
            </a:r>
            <a:r>
              <a:rPr lang="en-US" dirty="0" err="1" smtClean="0"/>
              <a:t>Verney</a:t>
            </a:r>
            <a:r>
              <a:rPr lang="en-US" dirty="0" smtClean="0"/>
              <a:t> et al. (2011)</a:t>
            </a:r>
            <a:endParaRPr lang="en-US" dirty="0"/>
          </a:p>
        </p:txBody>
      </p:sp>
      <p:sp>
        <p:nvSpPr>
          <p:cNvPr id="9"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3" name="Slide Number Placeholder 2"/>
          <p:cNvSpPr>
            <a:spLocks noGrp="1"/>
          </p:cNvSpPr>
          <p:nvPr>
            <p:ph type="sldNum" sz="quarter" idx="12"/>
          </p:nvPr>
        </p:nvSpPr>
        <p:spPr/>
        <p:txBody>
          <a:bodyPr/>
          <a:lstStyle/>
          <a:p>
            <a:fld id="{177BB26E-2232-F74A-BCA6-9903D9BFFBB8}" type="slidenum">
              <a:rPr lang="en-US" smtClean="0"/>
              <a:t>64</a:t>
            </a:fld>
            <a:endParaRPr lang="en-US"/>
          </a:p>
        </p:txBody>
      </p:sp>
    </p:spTree>
    <p:extLst>
      <p:ext uri="{BB962C8B-B14F-4D97-AF65-F5344CB8AC3E}">
        <p14:creationId xmlns:p14="http://schemas.microsoft.com/office/powerpoint/2010/main" val="3172186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TextBox 6"/>
          <p:cNvSpPr txBox="1"/>
          <p:nvPr/>
        </p:nvSpPr>
        <p:spPr>
          <a:xfrm>
            <a:off x="2508794" y="719223"/>
            <a:ext cx="8956298" cy="2554545"/>
          </a:xfrm>
          <a:prstGeom prst="rect">
            <a:avLst/>
          </a:prstGeom>
          <a:noFill/>
        </p:spPr>
        <p:txBody>
          <a:bodyPr wrap="none" rtlCol="0">
            <a:spAutoFit/>
          </a:bodyPr>
          <a:lstStyle/>
          <a:p>
            <a:r>
              <a:rPr lang="en-US" sz="1000" dirty="0">
                <a:latin typeface="Courier New" panose="02070309020205020404" pitchFamily="49" charset="0"/>
                <a:cs typeface="Courier New" panose="02070309020205020404" pitchFamily="49" charset="0"/>
              </a:rPr>
              <a:t>!------------------------------------------------------------------------------</a:t>
            </a:r>
          </a:p>
          <a:p>
            <a:r>
              <a:rPr lang="en-US" sz="1000" dirty="0">
                <a:latin typeface="Courier New" panose="02070309020205020404" pitchFamily="49" charset="0"/>
                <a:cs typeface="Courier New" panose="02070309020205020404" pitchFamily="49" charset="0"/>
              </a:rPr>
              <a:t>! Flocculation Decomposition in Bed Sediment Parameters </a:t>
            </a:r>
          </a:p>
          <a:p>
            <a:r>
              <a:rPr lang="en-US" sz="1000" dirty="0">
                <a:latin typeface="Courier New" panose="02070309020205020404" pitchFamily="49" charset="0"/>
                <a:cs typeface="Courier New" panose="02070309020205020404" pitchFamily="49" charset="0"/>
              </a:rPr>
              <a:t>! Only #</a:t>
            </a:r>
            <a:r>
              <a:rPr lang="en-US" sz="1000" dirty="0" err="1">
                <a:latin typeface="Courier New" panose="02070309020205020404" pitchFamily="49" charset="0"/>
                <a:cs typeface="Courier New" panose="02070309020205020404" pitchFamily="49" charset="0"/>
              </a:rPr>
              <a:t>ifdef</a:t>
            </a:r>
            <a:r>
              <a:rPr lang="en-US" sz="1000" dirty="0">
                <a:latin typeface="Courier New" panose="02070309020205020404" pitchFamily="49" charset="0"/>
                <a:cs typeface="Courier New" panose="02070309020205020404" pitchFamily="49" charset="0"/>
              </a:rPr>
              <a:t> DEFLOC </a:t>
            </a:r>
          </a:p>
          <a:p>
            <a:r>
              <a:rPr lang="en-US" sz="1000" dirty="0">
                <a:latin typeface="Courier New" panose="02070309020205020404" pitchFamily="49" charset="0"/>
                <a:cs typeface="Courier New" panose="02070309020205020404" pitchFamily="49" charset="0"/>
              </a:rPr>
              <a:t>!------------------------------------------------------------------------------</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Equilibrium fractional class distribution (they should add up to 1).</a:t>
            </a:r>
          </a:p>
          <a:p>
            <a:r>
              <a:rPr lang="en-US" sz="1000" dirty="0">
                <a:latin typeface="Courier New" panose="02070309020205020404" pitchFamily="49" charset="0"/>
                <a:cs typeface="Courier New" panose="02070309020205020404" pitchFamily="49" charset="0"/>
              </a:rPr>
              <a:t>! There is no check for that</a:t>
            </a:r>
          </a:p>
          <a:p>
            <a:r>
              <a:rPr lang="en-US" sz="1000" dirty="0">
                <a:latin typeface="Courier New" panose="02070309020205020404" pitchFamily="49" charset="0"/>
                <a:cs typeface="Courier New" panose="02070309020205020404" pitchFamily="49" charset="0"/>
              </a:rPr>
              <a:t>! [1:NCS,1:Ngrids] values expected.</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MUD_FRAC_EQ == 0.10d0 0.20d0 0.40d0 0.20d0 0.10d0 0.0d0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0.00d0 0.0d0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a:t>
            </a:r>
            <a:r>
              <a:rPr lang="en-US" sz="1000" dirty="0" err="1">
                <a:latin typeface="Courier New" panose="02070309020205020404" pitchFamily="49" charset="0"/>
                <a:cs typeface="Courier New" panose="02070309020205020404" pitchFamily="49" charset="0"/>
              </a:rPr>
              <a:t>0.0d0</a:t>
            </a:r>
            <a:r>
              <a:rPr lang="en-US" sz="1000" dirty="0">
                <a:latin typeface="Courier New" panose="02070309020205020404" pitchFamily="49" charset="0"/>
                <a:cs typeface="Courier New" panose="02070309020205020404" pitchFamily="49" charset="0"/>
              </a:rPr>
              <a:t> </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Time scale of flocculation decomposition in bed</a:t>
            </a:r>
          </a:p>
          <a:p>
            <a:r>
              <a:rPr lang="en-US" sz="1000" dirty="0">
                <a:latin typeface="Courier New" panose="02070309020205020404" pitchFamily="49" charset="0"/>
                <a:cs typeface="Courier New" panose="02070309020205020404" pitchFamily="49" charset="0"/>
              </a:rPr>
              <a:t>! [1:Ngrids] values expected.</a:t>
            </a:r>
          </a:p>
          <a:p>
            <a:endParaRPr lang="en-US" sz="1000" dirty="0">
              <a:latin typeface="Courier New" panose="02070309020205020404" pitchFamily="49" charset="0"/>
              <a:cs typeface="Courier New" panose="02070309020205020404" pitchFamily="49" charset="0"/>
            </a:endParaRPr>
          </a:p>
          <a:p>
            <a:r>
              <a:rPr lang="en-US" sz="1000" dirty="0">
                <a:latin typeface="Courier New" panose="02070309020205020404" pitchFamily="49" charset="0"/>
                <a:cs typeface="Courier New" panose="02070309020205020404" pitchFamily="49" charset="0"/>
              </a:rPr>
              <a:t>   MUD_T_DFLOC == 200.0d0</a:t>
            </a:r>
          </a:p>
          <a:p>
            <a:r>
              <a:rPr lang="en-US" sz="1000" dirty="0">
                <a:latin typeface="Courier New" panose="02070309020205020404" pitchFamily="49" charset="0"/>
                <a:cs typeface="Courier New" panose="02070309020205020404" pitchFamily="49" charset="0"/>
              </a:rPr>
              <a:t>!</a:t>
            </a:r>
          </a:p>
        </p:txBody>
      </p:sp>
      <p:sp>
        <p:nvSpPr>
          <p:cNvPr id="2" name="TextBox 1"/>
          <p:cNvSpPr txBox="1"/>
          <p:nvPr/>
        </p:nvSpPr>
        <p:spPr>
          <a:xfrm>
            <a:off x="355600" y="1168058"/>
            <a:ext cx="2153194" cy="1754326"/>
          </a:xfrm>
          <a:prstGeom prst="rect">
            <a:avLst/>
          </a:prstGeom>
          <a:noFill/>
        </p:spPr>
        <p:txBody>
          <a:bodyPr wrap="square" rtlCol="0">
            <a:spAutoFit/>
          </a:bodyPr>
          <a:lstStyle/>
          <a:p>
            <a:r>
              <a:rPr lang="en-US" dirty="0" smtClean="0"/>
              <a:t>Define equilibrium floc distribution in bed and time scale for nudging to this distribution</a:t>
            </a:r>
            <a:br>
              <a:rPr lang="en-US" dirty="0" smtClean="0"/>
            </a:br>
            <a:r>
              <a:rPr lang="en-US" dirty="0" smtClean="0"/>
              <a:t>#</a:t>
            </a:r>
            <a:r>
              <a:rPr lang="en-US" dirty="0" err="1" smtClean="0"/>
              <a:t>ifdef</a:t>
            </a:r>
            <a:r>
              <a:rPr lang="en-US" dirty="0" smtClean="0"/>
              <a:t> DEFLOC</a:t>
            </a:r>
          </a:p>
        </p:txBody>
      </p:sp>
      <p:sp>
        <p:nvSpPr>
          <p:cNvPr id="9"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sediment*.in (cont’d)</a:t>
            </a:r>
          </a:p>
        </p:txBody>
      </p:sp>
      <p:sp>
        <p:nvSpPr>
          <p:cNvPr id="3" name="Slide Number Placeholder 2"/>
          <p:cNvSpPr>
            <a:spLocks noGrp="1"/>
          </p:cNvSpPr>
          <p:nvPr>
            <p:ph type="sldNum" sz="quarter" idx="12"/>
          </p:nvPr>
        </p:nvSpPr>
        <p:spPr/>
        <p:txBody>
          <a:bodyPr/>
          <a:lstStyle/>
          <a:p>
            <a:fld id="{177BB26E-2232-F74A-BCA6-9903D9BFFBB8}" type="slidenum">
              <a:rPr lang="en-US" smtClean="0"/>
              <a:t>65</a:t>
            </a:fld>
            <a:endParaRPr lang="en-US"/>
          </a:p>
        </p:txBody>
      </p:sp>
    </p:spTree>
    <p:extLst>
      <p:ext uri="{BB962C8B-B14F-4D97-AF65-F5344CB8AC3E}">
        <p14:creationId xmlns:p14="http://schemas.microsoft.com/office/powerpoint/2010/main" val="3191676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TextBox 4"/>
          <p:cNvSpPr txBox="1"/>
          <p:nvPr/>
        </p:nvSpPr>
        <p:spPr>
          <a:xfrm>
            <a:off x="355600" y="702651"/>
            <a:ext cx="8663315" cy="923330"/>
          </a:xfrm>
          <a:prstGeom prst="rect">
            <a:avLst/>
          </a:prstGeom>
          <a:noFill/>
        </p:spPr>
        <p:txBody>
          <a:bodyPr wrap="square" rtlCol="0">
            <a:spAutoFit/>
          </a:bodyPr>
          <a:lstStyle/>
          <a:p>
            <a:r>
              <a:rPr lang="en-US" dirty="0" smtClean="0"/>
              <a:t>../COAWST/Tools/</a:t>
            </a:r>
            <a:r>
              <a:rPr lang="en-US" dirty="0" err="1" smtClean="0"/>
              <a:t>mfiles</a:t>
            </a:r>
            <a:r>
              <a:rPr lang="en-US" dirty="0" smtClean="0"/>
              <a:t>/</a:t>
            </a:r>
            <a:r>
              <a:rPr lang="en-US" dirty="0" err="1" smtClean="0"/>
              <a:t>mtools</a:t>
            </a:r>
            <a:r>
              <a:rPr lang="en-US" dirty="0" smtClean="0"/>
              <a:t>/</a:t>
            </a:r>
            <a:r>
              <a:rPr lang="en-US" dirty="0" err="1" smtClean="0"/>
              <a:t>create_roms_init.m</a:t>
            </a:r>
            <a:r>
              <a:rPr lang="en-US" dirty="0" smtClean="0"/>
              <a:t> </a:t>
            </a:r>
          </a:p>
          <a:p>
            <a:r>
              <a:rPr lang="en-US" dirty="0" smtClean="0"/>
              <a:t>For the creation of the basic input file</a:t>
            </a:r>
          </a:p>
          <a:p>
            <a:r>
              <a:rPr lang="en-US" dirty="0"/>
              <a:t>d</a:t>
            </a:r>
            <a:r>
              <a:rPr lang="en-US" dirty="0" smtClean="0"/>
              <a:t>istributed with COAWST release</a:t>
            </a:r>
          </a:p>
        </p:txBody>
      </p:sp>
      <p:sp>
        <p:nvSpPr>
          <p:cNvPr id="6" name="TextBox 5"/>
          <p:cNvSpPr txBox="1"/>
          <p:nvPr/>
        </p:nvSpPr>
        <p:spPr>
          <a:xfrm>
            <a:off x="5149710" y="1164316"/>
            <a:ext cx="3994290" cy="3323987"/>
          </a:xfrm>
          <a:prstGeom prst="rect">
            <a:avLst/>
          </a:prstGeom>
          <a:noFill/>
        </p:spPr>
        <p:txBody>
          <a:bodyPr wrap="none" rtlCol="0">
            <a:spAutoFit/>
          </a:bodyPr>
          <a:lstStyle/>
          <a:p>
            <a:r>
              <a:rPr lang="en-US" sz="1000" dirty="0"/>
              <a:t>SOULSBY_PARTICLE - </a:t>
            </a:r>
            <a:r>
              <a:rPr lang="en-US" sz="1000" dirty="0" err="1"/>
              <a:t>Critcal</a:t>
            </a:r>
            <a:r>
              <a:rPr lang="en-US" sz="1000" dirty="0"/>
              <a:t> shear stress and settling velocity (MKS units)</a:t>
            </a:r>
          </a:p>
          <a:p>
            <a:r>
              <a:rPr lang="en-US" sz="1000" dirty="0"/>
              <a:t>% p = </a:t>
            </a:r>
            <a:r>
              <a:rPr lang="en-US" sz="1000" dirty="0" err="1"/>
              <a:t>soulsby_particle</a:t>
            </a:r>
            <a:r>
              <a:rPr lang="en-US" sz="1000" dirty="0"/>
              <a:t>( d, </a:t>
            </a:r>
            <a:r>
              <a:rPr lang="en-US" sz="1000" dirty="0" err="1"/>
              <a:t>rhos</a:t>
            </a:r>
            <a:r>
              <a:rPr lang="en-US" sz="1000" dirty="0"/>
              <a:t>, </a:t>
            </a:r>
            <a:r>
              <a:rPr lang="en-US" sz="1000" dirty="0" err="1"/>
              <a:t>rhow</a:t>
            </a:r>
            <a:r>
              <a:rPr lang="en-US" sz="1000" dirty="0"/>
              <a:t>, nu, </a:t>
            </a:r>
            <a:r>
              <a:rPr lang="en-US" sz="1000" dirty="0" err="1"/>
              <a:t>iverbose</a:t>
            </a:r>
            <a:r>
              <a:rPr lang="en-US" sz="1000" dirty="0"/>
              <a:t> </a:t>
            </a:r>
            <a:r>
              <a:rPr lang="en-US" sz="1000" dirty="0" smtClean="0"/>
              <a:t>)</a:t>
            </a:r>
            <a:endParaRPr lang="en-US" sz="1000" dirty="0"/>
          </a:p>
          <a:p>
            <a:r>
              <a:rPr lang="en-US" sz="1000" dirty="0"/>
              <a:t>% Input (MKS units):</a:t>
            </a:r>
          </a:p>
          <a:p>
            <a:r>
              <a:rPr lang="it-IT" sz="1000" dirty="0"/>
              <a:t>%   d - </a:t>
            </a:r>
            <a:r>
              <a:rPr lang="it-IT" sz="1000" dirty="0" err="1"/>
              <a:t>diameter</a:t>
            </a:r>
            <a:r>
              <a:rPr lang="it-IT" sz="1000" dirty="0"/>
              <a:t> (m)</a:t>
            </a:r>
          </a:p>
          <a:p>
            <a:r>
              <a:rPr lang="it-IT" sz="1000" dirty="0"/>
              <a:t>%   </a:t>
            </a:r>
            <a:r>
              <a:rPr lang="it-IT" sz="1000" dirty="0" err="1"/>
              <a:t>rhos</a:t>
            </a:r>
            <a:r>
              <a:rPr lang="it-IT" sz="1000" dirty="0"/>
              <a:t> - </a:t>
            </a:r>
            <a:r>
              <a:rPr lang="it-IT" sz="1000" dirty="0" err="1"/>
              <a:t>sediment</a:t>
            </a:r>
            <a:r>
              <a:rPr lang="it-IT" sz="1000" dirty="0"/>
              <a:t> </a:t>
            </a:r>
            <a:r>
              <a:rPr lang="it-IT" sz="1000" dirty="0" err="1"/>
              <a:t>density</a:t>
            </a:r>
            <a:r>
              <a:rPr lang="it-IT" sz="1000" dirty="0"/>
              <a:t> (optional, default = 2650 kg/m3)</a:t>
            </a:r>
          </a:p>
          <a:p>
            <a:r>
              <a:rPr lang="it-IT" sz="1000" dirty="0"/>
              <a:t>%   </a:t>
            </a:r>
            <a:r>
              <a:rPr lang="it-IT" sz="1000" dirty="0" err="1"/>
              <a:t>rhow</a:t>
            </a:r>
            <a:r>
              <a:rPr lang="it-IT" sz="1000" dirty="0"/>
              <a:t> - water </a:t>
            </a:r>
            <a:r>
              <a:rPr lang="it-IT" sz="1000" dirty="0" err="1"/>
              <a:t>density</a:t>
            </a:r>
            <a:r>
              <a:rPr lang="it-IT" sz="1000" dirty="0"/>
              <a:t> (optional, default = 1027 kg/m3)</a:t>
            </a:r>
          </a:p>
          <a:p>
            <a:r>
              <a:rPr lang="it-IT" sz="1000" dirty="0"/>
              <a:t>%   nu   - </a:t>
            </a:r>
            <a:r>
              <a:rPr lang="it-IT" sz="1000" dirty="0" err="1"/>
              <a:t>kinematic</a:t>
            </a:r>
            <a:r>
              <a:rPr lang="it-IT" sz="1000" dirty="0"/>
              <a:t> </a:t>
            </a:r>
            <a:r>
              <a:rPr lang="it-IT" sz="1000" dirty="0" err="1"/>
              <a:t>viscosity</a:t>
            </a:r>
            <a:r>
              <a:rPr lang="it-IT" sz="1000" dirty="0"/>
              <a:t> (optional, default = 1.36e-6 m2 s-1</a:t>
            </a:r>
            <a:r>
              <a:rPr lang="it-IT" sz="1000" dirty="0" smtClean="0"/>
              <a:t>)</a:t>
            </a:r>
          </a:p>
          <a:p>
            <a:endParaRPr lang="it-IT" sz="1000" dirty="0" smtClean="0"/>
          </a:p>
          <a:p>
            <a:r>
              <a:rPr lang="it-IT" sz="1000" dirty="0" smtClean="0"/>
              <a:t>EXAMPLE: </a:t>
            </a:r>
            <a:endParaRPr lang="it-IT" sz="1000" dirty="0"/>
          </a:p>
          <a:p>
            <a:r>
              <a:rPr lang="en-US" sz="1000" dirty="0"/>
              <a:t>p = </a:t>
            </a:r>
            <a:r>
              <a:rPr lang="en-US" sz="1000" dirty="0" err="1"/>
              <a:t>soulsby_particle</a:t>
            </a:r>
            <a:r>
              <a:rPr lang="en-US" sz="1000" dirty="0"/>
              <a:t>( 1e-4,2650,1027,1.36e-6,1)</a:t>
            </a:r>
          </a:p>
          <a:p>
            <a:r>
              <a:rPr lang="en-US" sz="1000" dirty="0"/>
              <a:t>Grain size (phi)                   d = 3.32255 [phi]</a:t>
            </a:r>
          </a:p>
          <a:p>
            <a:r>
              <a:rPr lang="en-US" sz="1000" dirty="0"/>
              <a:t>Grain size (microns)               d = 100 [um]</a:t>
            </a:r>
          </a:p>
          <a:p>
            <a:r>
              <a:rPr lang="en-US" sz="1000" dirty="0"/>
              <a:t>Particle density                </a:t>
            </a:r>
            <a:r>
              <a:rPr lang="en-US" sz="1000" dirty="0" err="1"/>
              <a:t>rhos</a:t>
            </a:r>
            <a:r>
              <a:rPr lang="en-US" sz="1000" dirty="0"/>
              <a:t> = 2650 [kg m-1]</a:t>
            </a:r>
          </a:p>
          <a:p>
            <a:r>
              <a:rPr lang="en-US" sz="1000" dirty="0"/>
              <a:t>Water density                   </a:t>
            </a:r>
            <a:r>
              <a:rPr lang="en-US" sz="1000" dirty="0" err="1"/>
              <a:t>rhow</a:t>
            </a:r>
            <a:r>
              <a:rPr lang="en-US" sz="1000" dirty="0"/>
              <a:t> = 1027 [kg m-1]</a:t>
            </a:r>
          </a:p>
          <a:p>
            <a:r>
              <a:rPr lang="en-US" sz="1000" dirty="0"/>
              <a:t>Kinematic viscosity               nu = 1.36e-06 [m2 s-1]</a:t>
            </a:r>
          </a:p>
          <a:p>
            <a:r>
              <a:rPr lang="en-US" sz="1000" dirty="0"/>
              <a:t>Dimensionless grain size          D* = 2.03133 [ ]</a:t>
            </a:r>
          </a:p>
          <a:p>
            <a:r>
              <a:rPr lang="en-US" sz="1000" dirty="0"/>
              <a:t>Threshold Shields </a:t>
            </a:r>
            <a:r>
              <a:rPr lang="en-US" sz="1000" dirty="0" err="1"/>
              <a:t>param</a:t>
            </a:r>
            <a:r>
              <a:rPr lang="en-US" sz="1000" dirty="0"/>
              <a:t> </a:t>
            </a:r>
            <a:r>
              <a:rPr lang="en-US" sz="1000" dirty="0" err="1"/>
              <a:t>Shields_crit</a:t>
            </a:r>
            <a:r>
              <a:rPr lang="en-US" sz="1000" dirty="0"/>
              <a:t> = 0.0894601 [ ]</a:t>
            </a:r>
          </a:p>
          <a:p>
            <a:r>
              <a:rPr lang="en-US" sz="1000" dirty="0"/>
              <a:t>Critical shear stress       </a:t>
            </a:r>
            <a:r>
              <a:rPr lang="en-US" sz="1000" dirty="0" err="1"/>
              <a:t>tau_crit</a:t>
            </a:r>
            <a:r>
              <a:rPr lang="en-US" sz="1000" dirty="0"/>
              <a:t> = 0.142435 [N m-2]</a:t>
            </a:r>
          </a:p>
          <a:p>
            <a:r>
              <a:rPr lang="en-US" sz="1000" dirty="0" err="1"/>
              <a:t>Hallermeier</a:t>
            </a:r>
            <a:r>
              <a:rPr lang="en-US" sz="1000" dirty="0"/>
              <a:t> settling velocity     </a:t>
            </a:r>
            <a:r>
              <a:rPr lang="en-US" sz="1000" dirty="0" err="1"/>
              <a:t>ws_h</a:t>
            </a:r>
            <a:r>
              <a:rPr lang="en-US" sz="1000" dirty="0"/>
              <a:t> = 0.00633294 [m s-1]</a:t>
            </a:r>
          </a:p>
          <a:p>
            <a:r>
              <a:rPr lang="en-US" sz="1000" dirty="0"/>
              <a:t>van Rijn settling velocity        </a:t>
            </a:r>
            <a:r>
              <a:rPr lang="en-US" sz="1000" dirty="0" err="1"/>
              <a:t>ws_vr</a:t>
            </a:r>
            <a:r>
              <a:rPr lang="en-US" sz="1000" dirty="0"/>
              <a:t> = 0.00633294 [m s-1]</a:t>
            </a:r>
          </a:p>
          <a:p>
            <a:r>
              <a:rPr lang="en-US" sz="1000" dirty="0" err="1"/>
              <a:t>Soulsby</a:t>
            </a:r>
            <a:r>
              <a:rPr lang="en-US" sz="1000" dirty="0"/>
              <a:t> settling velocity            </a:t>
            </a:r>
            <a:r>
              <a:rPr lang="en-US" sz="1000" dirty="0" err="1"/>
              <a:t>ws</a:t>
            </a:r>
            <a:r>
              <a:rPr lang="en-US" sz="1000" dirty="0"/>
              <a:t> = 0.00565758 [m s-1]</a:t>
            </a:r>
            <a:endParaRPr lang="it-IT" sz="1000" dirty="0"/>
          </a:p>
        </p:txBody>
      </p:sp>
      <p:sp>
        <p:nvSpPr>
          <p:cNvPr id="7"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Creating input files</a:t>
            </a:r>
          </a:p>
        </p:txBody>
      </p:sp>
      <p:sp>
        <p:nvSpPr>
          <p:cNvPr id="34" name="TextBox 33"/>
          <p:cNvSpPr txBox="1"/>
          <p:nvPr/>
        </p:nvSpPr>
        <p:spPr>
          <a:xfrm>
            <a:off x="480686" y="1901794"/>
            <a:ext cx="3940154" cy="1200329"/>
          </a:xfrm>
          <a:prstGeom prst="rect">
            <a:avLst/>
          </a:prstGeom>
          <a:noFill/>
        </p:spPr>
        <p:txBody>
          <a:bodyPr wrap="square" rtlCol="0">
            <a:spAutoFit/>
          </a:bodyPr>
          <a:lstStyle/>
          <a:p>
            <a:r>
              <a:rPr lang="en-US" dirty="0" smtClean="0"/>
              <a:t>To create non-cohesive sediment properties, use </a:t>
            </a:r>
            <a:r>
              <a:rPr lang="en-US" dirty="0" err="1" smtClean="0"/>
              <a:t>soulsby_particle.m</a:t>
            </a:r>
            <a:r>
              <a:rPr lang="en-US" dirty="0" smtClean="0"/>
              <a:t>:</a:t>
            </a:r>
          </a:p>
          <a:p>
            <a:r>
              <a:rPr lang="en-US" dirty="0"/>
              <a:t>https://</a:t>
            </a:r>
            <a:r>
              <a:rPr lang="en-US" dirty="0" err="1"/>
              <a:t>github.com</a:t>
            </a:r>
            <a:r>
              <a:rPr lang="en-US" dirty="0"/>
              <a:t>/</a:t>
            </a:r>
            <a:r>
              <a:rPr lang="en-US" dirty="0" err="1"/>
              <a:t>csherwood-usgs</a:t>
            </a:r>
            <a:r>
              <a:rPr lang="en-US" dirty="0"/>
              <a:t>/</a:t>
            </a:r>
            <a:r>
              <a:rPr lang="en-US" dirty="0" err="1"/>
              <a:t>fm_bbl</a:t>
            </a:r>
            <a:r>
              <a:rPr lang="en-US" dirty="0"/>
              <a:t>/blob/master/</a:t>
            </a:r>
            <a:r>
              <a:rPr lang="en-US" dirty="0" err="1"/>
              <a:t>soulsby_particle.m</a:t>
            </a:r>
            <a:endParaRPr lang="en-US" dirty="0" smtClean="0"/>
          </a:p>
        </p:txBody>
      </p:sp>
      <p:sp>
        <p:nvSpPr>
          <p:cNvPr id="35" name="TextBox 34"/>
          <p:cNvSpPr txBox="1"/>
          <p:nvPr/>
        </p:nvSpPr>
        <p:spPr>
          <a:xfrm>
            <a:off x="480685" y="4834654"/>
            <a:ext cx="3940154" cy="1200329"/>
          </a:xfrm>
          <a:prstGeom prst="rect">
            <a:avLst/>
          </a:prstGeom>
          <a:noFill/>
        </p:spPr>
        <p:txBody>
          <a:bodyPr wrap="square" rtlCol="0">
            <a:spAutoFit/>
          </a:bodyPr>
          <a:lstStyle/>
          <a:p>
            <a:r>
              <a:rPr lang="en-US" dirty="0" smtClean="0"/>
              <a:t>To create </a:t>
            </a:r>
            <a:r>
              <a:rPr lang="en-US" dirty="0" err="1" smtClean="0"/>
              <a:t>floc</a:t>
            </a:r>
            <a:r>
              <a:rPr lang="en-US" dirty="0" smtClean="0"/>
              <a:t> sediment properties:</a:t>
            </a:r>
          </a:p>
          <a:p>
            <a:endParaRPr lang="en-US" dirty="0"/>
          </a:p>
          <a:p>
            <a:r>
              <a:rPr lang="en-US" dirty="0" smtClean="0"/>
              <a:t>The </a:t>
            </a:r>
            <a:r>
              <a:rPr lang="en-US" dirty="0" err="1" smtClean="0"/>
              <a:t>floc</a:t>
            </a:r>
            <a:r>
              <a:rPr lang="en-US" dirty="0" smtClean="0"/>
              <a:t> parameters need to match values in </a:t>
            </a:r>
            <a:r>
              <a:rPr lang="en-US" dirty="0" err="1" smtClean="0"/>
              <a:t>sediment.in</a:t>
            </a:r>
            <a:r>
              <a:rPr lang="en-US" smtClean="0"/>
              <a:t> file</a:t>
            </a:r>
            <a:endParaRPr lang="en-US" dirty="0" smtClean="0"/>
          </a:p>
        </p:txBody>
      </p:sp>
      <p:sp>
        <p:nvSpPr>
          <p:cNvPr id="36" name="TextBox 35"/>
          <p:cNvSpPr txBox="1"/>
          <p:nvPr/>
        </p:nvSpPr>
        <p:spPr>
          <a:xfrm>
            <a:off x="3931780" y="4673275"/>
            <a:ext cx="4369318" cy="1938992"/>
          </a:xfrm>
          <a:prstGeom prst="rect">
            <a:avLst/>
          </a:prstGeom>
          <a:noFill/>
        </p:spPr>
        <p:txBody>
          <a:bodyPr wrap="none" rtlCol="0">
            <a:spAutoFit/>
          </a:bodyPr>
          <a:lstStyle/>
          <a:p>
            <a:r>
              <a:rPr lang="en-US" sz="1000" dirty="0"/>
              <a:t>% constants required for </a:t>
            </a:r>
            <a:r>
              <a:rPr lang="en-US" sz="1000" dirty="0" err="1"/>
              <a:t>floc</a:t>
            </a:r>
            <a:r>
              <a:rPr lang="en-US" sz="1000" dirty="0"/>
              <a:t> model </a:t>
            </a:r>
            <a:r>
              <a:rPr lang="en-US" sz="1000" dirty="0" err="1"/>
              <a:t>calcs</a:t>
            </a:r>
            <a:endParaRPr lang="en-US" sz="1000" dirty="0"/>
          </a:p>
          <a:p>
            <a:r>
              <a:rPr lang="nb-NO" sz="1000" dirty="0"/>
              <a:t>rhos = 2650.0</a:t>
            </a:r>
            <a:r>
              <a:rPr lang="nb-NO" sz="1000" dirty="0" smtClean="0"/>
              <a:t>; </a:t>
            </a:r>
            <a:r>
              <a:rPr lang="hr-HR" sz="1000" dirty="0" smtClean="0"/>
              <a:t>g</a:t>
            </a:r>
            <a:r>
              <a:rPr lang="hr-HR" sz="1000" dirty="0"/>
              <a:t>=9.81</a:t>
            </a:r>
            <a:r>
              <a:rPr lang="hr-HR" sz="1000" dirty="0" smtClean="0"/>
              <a:t>; </a:t>
            </a:r>
          </a:p>
          <a:p>
            <a:r>
              <a:rPr lang="de-DE" sz="1000" dirty="0" err="1" smtClean="0"/>
              <a:t>nf</a:t>
            </a:r>
            <a:r>
              <a:rPr lang="de-DE" sz="1000" dirty="0" smtClean="0"/>
              <a:t> </a:t>
            </a:r>
            <a:r>
              <a:rPr lang="de-DE" sz="1000" dirty="0"/>
              <a:t>= 2.0</a:t>
            </a:r>
            <a:r>
              <a:rPr lang="de-DE" sz="1000" dirty="0" smtClean="0"/>
              <a:t>; % </a:t>
            </a:r>
            <a:r>
              <a:rPr lang="de-DE" sz="1000" dirty="0" err="1" smtClean="0"/>
              <a:t>Fractal</a:t>
            </a:r>
            <a:r>
              <a:rPr lang="de-DE" sz="1000" dirty="0" smtClean="0"/>
              <a:t> </a:t>
            </a:r>
            <a:r>
              <a:rPr lang="de-DE" sz="1000" dirty="0" err="1" smtClean="0"/>
              <a:t>dimension</a:t>
            </a:r>
            <a:endParaRPr lang="de-DE" sz="1000" dirty="0"/>
          </a:p>
          <a:p>
            <a:r>
              <a:rPr lang="fi-FI" sz="1000" dirty="0" err="1"/>
              <a:t>rhoref</a:t>
            </a:r>
            <a:r>
              <a:rPr lang="fi-FI" sz="1000" dirty="0"/>
              <a:t> = 1025</a:t>
            </a:r>
            <a:r>
              <a:rPr lang="fi-FI" sz="1000" dirty="0" smtClean="0"/>
              <a:t>; </a:t>
            </a:r>
            <a:endParaRPr lang="fi-FI" sz="1000" dirty="0"/>
          </a:p>
          <a:p>
            <a:r>
              <a:rPr lang="fi-FI" sz="1000" dirty="0"/>
              <a:t> </a:t>
            </a:r>
          </a:p>
          <a:p>
            <a:r>
              <a:rPr lang="fi-FI" sz="1000" dirty="0"/>
              <a:t>Dp0 = 4.0e-6    % </a:t>
            </a:r>
            <a:r>
              <a:rPr lang="fi-FI" sz="1000" dirty="0" err="1"/>
              <a:t>Primary</a:t>
            </a:r>
            <a:r>
              <a:rPr lang="fi-FI" sz="1000" dirty="0"/>
              <a:t> </a:t>
            </a:r>
            <a:r>
              <a:rPr lang="fi-FI" sz="1000" dirty="0" err="1"/>
              <a:t>particle</a:t>
            </a:r>
            <a:r>
              <a:rPr lang="fi-FI" sz="1000" dirty="0"/>
              <a:t> </a:t>
            </a:r>
            <a:r>
              <a:rPr lang="fi-FI" sz="1000" dirty="0" err="1"/>
              <a:t>diameter</a:t>
            </a:r>
            <a:endParaRPr lang="fi-FI" sz="1000" dirty="0"/>
          </a:p>
          <a:p>
            <a:r>
              <a:rPr lang="en-US" sz="1000" dirty="0" err="1" smtClean="0"/>
              <a:t>Dpmin</a:t>
            </a:r>
            <a:r>
              <a:rPr lang="en-US" sz="1000" dirty="0" smtClean="0"/>
              <a:t> </a:t>
            </a:r>
            <a:r>
              <a:rPr lang="en-US" sz="1000" dirty="0"/>
              <a:t>= 20.0e-6 % Smallest </a:t>
            </a:r>
            <a:r>
              <a:rPr lang="en-US" sz="1000" dirty="0" err="1"/>
              <a:t>floc</a:t>
            </a:r>
            <a:r>
              <a:rPr lang="en-US" sz="1000" dirty="0"/>
              <a:t> size</a:t>
            </a:r>
          </a:p>
          <a:p>
            <a:r>
              <a:rPr lang="en-US" sz="1000" dirty="0" err="1"/>
              <a:t>Dpmax</a:t>
            </a:r>
            <a:r>
              <a:rPr lang="en-US" sz="1000" dirty="0"/>
              <a:t> = 1500e-6 % Max </a:t>
            </a:r>
            <a:r>
              <a:rPr lang="en-US" sz="1000" dirty="0" err="1"/>
              <a:t>floc</a:t>
            </a:r>
            <a:r>
              <a:rPr lang="en-US" sz="1000" dirty="0"/>
              <a:t> size</a:t>
            </a:r>
          </a:p>
          <a:p>
            <a:r>
              <a:rPr lang="en-US" sz="1000" dirty="0" err="1" smtClean="0"/>
              <a:t>f_diam</a:t>
            </a:r>
            <a:r>
              <a:rPr lang="en-US" sz="1000" dirty="0" smtClean="0"/>
              <a:t> </a:t>
            </a:r>
            <a:r>
              <a:rPr lang="en-US" sz="1000" dirty="0"/>
              <a:t>= 10.^linspace( log10(</a:t>
            </a:r>
            <a:r>
              <a:rPr lang="en-US" sz="1000" dirty="0" err="1"/>
              <a:t>Dpmin</a:t>
            </a:r>
            <a:r>
              <a:rPr lang="en-US" sz="1000" dirty="0"/>
              <a:t>),log10(</a:t>
            </a:r>
            <a:r>
              <a:rPr lang="en-US" sz="1000" dirty="0" err="1"/>
              <a:t>Dpmax</a:t>
            </a:r>
            <a:r>
              <a:rPr lang="en-US" sz="1000" dirty="0"/>
              <a:t>),NCS )</a:t>
            </a:r>
          </a:p>
          <a:p>
            <a:r>
              <a:rPr lang="nb-NO" sz="1000" dirty="0" err="1" smtClean="0"/>
              <a:t>f_rho</a:t>
            </a:r>
            <a:r>
              <a:rPr lang="nb-NO" sz="1000" dirty="0" smtClean="0"/>
              <a:t> </a:t>
            </a:r>
            <a:r>
              <a:rPr lang="nb-NO" sz="1000" dirty="0"/>
              <a:t>=</a:t>
            </a:r>
            <a:r>
              <a:rPr lang="nb-NO" sz="1000" dirty="0" err="1"/>
              <a:t>rhoref</a:t>
            </a:r>
            <a:r>
              <a:rPr lang="nb-NO" sz="1000" dirty="0"/>
              <a:t>+(rhos-</a:t>
            </a:r>
            <a:r>
              <a:rPr lang="nb-NO" sz="1000" dirty="0" err="1"/>
              <a:t>rhoref</a:t>
            </a:r>
            <a:r>
              <a:rPr lang="nb-NO" sz="1000" dirty="0"/>
              <a:t>)*(Dp0 ./</a:t>
            </a:r>
            <a:r>
              <a:rPr lang="nb-NO" sz="1000" dirty="0" err="1"/>
              <a:t>f_diam</a:t>
            </a:r>
            <a:r>
              <a:rPr lang="nb-NO" sz="1000" dirty="0"/>
              <a:t>).^(3.0-nf); % </a:t>
            </a:r>
            <a:r>
              <a:rPr lang="nb-NO" sz="1000" dirty="0" err="1"/>
              <a:t>floc</a:t>
            </a:r>
            <a:r>
              <a:rPr lang="nb-NO" sz="1000" dirty="0"/>
              <a:t> </a:t>
            </a:r>
            <a:r>
              <a:rPr lang="nb-NO" sz="1000" dirty="0" err="1"/>
              <a:t>density</a:t>
            </a:r>
            <a:endParaRPr lang="nb-NO" sz="1000" dirty="0"/>
          </a:p>
          <a:p>
            <a:r>
              <a:rPr lang="en-US" sz="1000" dirty="0" err="1"/>
              <a:t>f_ws</a:t>
            </a:r>
            <a:r>
              <a:rPr lang="en-US" sz="1000" dirty="0"/>
              <a:t> =g*(</a:t>
            </a:r>
            <a:r>
              <a:rPr lang="en-US" sz="1000" dirty="0" err="1"/>
              <a:t>f_rho-rhoref</a:t>
            </a:r>
            <a:r>
              <a:rPr lang="en-US" sz="1000" dirty="0"/>
              <a:t>).*f_diam.^2.0 ./(18.0*0.001);   % settling velocity (Stokes)</a:t>
            </a:r>
          </a:p>
          <a:p>
            <a:endParaRPr lang="en-US" sz="1000" dirty="0"/>
          </a:p>
        </p:txBody>
      </p:sp>
      <p:sp>
        <p:nvSpPr>
          <p:cNvPr id="37" name="Slide Number Placeholder 36"/>
          <p:cNvSpPr>
            <a:spLocks noGrp="1"/>
          </p:cNvSpPr>
          <p:nvPr>
            <p:ph type="sldNum" sz="quarter" idx="12"/>
          </p:nvPr>
        </p:nvSpPr>
        <p:spPr/>
        <p:txBody>
          <a:bodyPr/>
          <a:lstStyle/>
          <a:p>
            <a:fld id="{177BB26E-2232-F74A-BCA6-9903D9BFFBB8}" type="slidenum">
              <a:rPr lang="en-US" smtClean="0"/>
              <a:t>66</a:t>
            </a:fld>
            <a:endParaRPr lang="en-US"/>
          </a:p>
        </p:txBody>
      </p:sp>
    </p:spTree>
    <p:extLst>
      <p:ext uri="{BB962C8B-B14F-4D97-AF65-F5344CB8AC3E}">
        <p14:creationId xmlns:p14="http://schemas.microsoft.com/office/powerpoint/2010/main" val="3554566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TextBox 4"/>
          <p:cNvSpPr txBox="1"/>
          <p:nvPr/>
        </p:nvSpPr>
        <p:spPr>
          <a:xfrm>
            <a:off x="480685" y="779387"/>
            <a:ext cx="8663315" cy="646331"/>
          </a:xfrm>
          <a:prstGeom prst="rect">
            <a:avLst/>
          </a:prstGeom>
          <a:noFill/>
        </p:spPr>
        <p:txBody>
          <a:bodyPr wrap="square" rtlCol="0">
            <a:spAutoFit/>
          </a:bodyPr>
          <a:lstStyle/>
          <a:p>
            <a:r>
              <a:rPr lang="en-US" dirty="0"/>
              <a:t>http://</a:t>
            </a:r>
            <a:r>
              <a:rPr lang="en-US" dirty="0" err="1"/>
              <a:t>geoport.whoi.edu</a:t>
            </a:r>
            <a:r>
              <a:rPr lang="en-US" dirty="0"/>
              <a:t>/</a:t>
            </a:r>
            <a:r>
              <a:rPr lang="en-US" dirty="0" err="1"/>
              <a:t>thredds</a:t>
            </a:r>
            <a:r>
              <a:rPr lang="en-US" dirty="0"/>
              <a:t>/</a:t>
            </a:r>
            <a:r>
              <a:rPr lang="en-US" dirty="0" err="1"/>
              <a:t>dodsC</a:t>
            </a:r>
            <a:r>
              <a:rPr lang="en-US" dirty="0"/>
              <a:t>/clay/</a:t>
            </a:r>
            <a:r>
              <a:rPr lang="en-US" dirty="0" err="1"/>
              <a:t>usgs</a:t>
            </a:r>
            <a:r>
              <a:rPr lang="en-US" dirty="0"/>
              <a:t>/users/</a:t>
            </a:r>
            <a:r>
              <a:rPr lang="en-US" dirty="0" err="1"/>
              <a:t>aretxabaleta</a:t>
            </a:r>
            <a:r>
              <a:rPr lang="en-US" dirty="0"/>
              <a:t>/MVCO/ocean_his_117.nc</a:t>
            </a:r>
            <a:endParaRPr lang="en-US" dirty="0" smtClean="0"/>
          </a:p>
        </p:txBody>
      </p:sp>
      <p:sp>
        <p:nvSpPr>
          <p:cNvPr id="6" name="TextBox 5"/>
          <p:cNvSpPr txBox="1"/>
          <p:nvPr/>
        </p:nvSpPr>
        <p:spPr>
          <a:xfrm>
            <a:off x="3509967" y="1168885"/>
            <a:ext cx="4279211" cy="5632311"/>
          </a:xfrm>
          <a:prstGeom prst="rect">
            <a:avLst/>
          </a:prstGeom>
          <a:noFill/>
        </p:spPr>
        <p:txBody>
          <a:bodyPr wrap="none" rtlCol="0">
            <a:spAutoFit/>
          </a:bodyPr>
          <a:lstStyle/>
          <a:p>
            <a:r>
              <a:rPr lang="fi-FI" sz="1000" dirty="0"/>
              <a:t>Float64 mud_01[ocean_time = 783][s_rho = 50][eta_rho = 7][xi_rho = 8]</a:t>
            </a:r>
            <a:r>
              <a:rPr lang="fi-FI" sz="1000" dirty="0" smtClean="0"/>
              <a:t>;</a:t>
            </a:r>
          </a:p>
          <a:p>
            <a:r>
              <a:rPr lang="fi-FI" sz="1000" dirty="0" smtClean="0"/>
              <a:t>Float64 </a:t>
            </a:r>
            <a:r>
              <a:rPr lang="fi-FI" sz="1000" dirty="0"/>
              <a:t>mud_02[ocean_time = 783][s_rho = 50][eta_rho = 7][xi_rho = 8]; </a:t>
            </a:r>
            <a:endParaRPr lang="fi-FI" sz="1000" dirty="0" smtClean="0"/>
          </a:p>
          <a:p>
            <a:r>
              <a:rPr lang="fi-FI" sz="1000" dirty="0" smtClean="0"/>
              <a:t>Float64 </a:t>
            </a:r>
            <a:r>
              <a:rPr lang="fi-FI" sz="1000" dirty="0"/>
              <a:t>mud_03[ocean_time = 783][s_rho = 50][eta_rho = 7][xi_rho = 8]; </a:t>
            </a:r>
            <a:endParaRPr lang="fi-FI" sz="1000" dirty="0" smtClean="0"/>
          </a:p>
          <a:p>
            <a:r>
              <a:rPr lang="fi-FI" sz="1000" dirty="0" smtClean="0"/>
              <a:t>Float64 </a:t>
            </a:r>
            <a:r>
              <a:rPr lang="fi-FI" sz="1000" dirty="0"/>
              <a:t>mud_04[ocean_time = 783][s_rho = 50][eta_rho = 7][xi_rho = 8]</a:t>
            </a:r>
            <a:r>
              <a:rPr lang="fi-FI" sz="1000" dirty="0" smtClean="0"/>
              <a:t>;</a:t>
            </a:r>
          </a:p>
          <a:p>
            <a:r>
              <a:rPr lang="is-IS" sz="1000" dirty="0" smtClean="0"/>
              <a:t>…</a:t>
            </a:r>
            <a:endParaRPr lang="fi-FI" sz="1000" dirty="0" smtClean="0"/>
          </a:p>
          <a:p>
            <a:r>
              <a:rPr lang="fi-FI" sz="1000" dirty="0" smtClean="0"/>
              <a:t>Float64 </a:t>
            </a:r>
            <a:r>
              <a:rPr lang="fi-FI" sz="1000" dirty="0"/>
              <a:t>mud_14[ocean_time = 783][s_rho = 50][eta_rho = 7][xi_rho = 8]; </a:t>
            </a:r>
            <a:endParaRPr lang="fi-FI" sz="1000" dirty="0" smtClean="0"/>
          </a:p>
          <a:p>
            <a:r>
              <a:rPr lang="fi-FI" sz="1000" dirty="0" smtClean="0"/>
              <a:t>Float64 </a:t>
            </a:r>
            <a:r>
              <a:rPr lang="fi-FI" sz="1000" dirty="0"/>
              <a:t>mud_15[ocean_time = 783][s_rho = 50][eta_rho = 7][xi_rho = 8]; </a:t>
            </a:r>
            <a:endParaRPr lang="fi-FI" sz="1000" dirty="0" smtClean="0"/>
          </a:p>
          <a:p>
            <a:r>
              <a:rPr lang="fi-FI" sz="1000" dirty="0" smtClean="0"/>
              <a:t>Float64 </a:t>
            </a:r>
            <a:r>
              <a:rPr lang="fi-FI" sz="1000" dirty="0"/>
              <a:t>sand_01[ocean_time = 783][s_rho = 50][eta_rho = 7][xi_rho = 8]</a:t>
            </a:r>
            <a:r>
              <a:rPr lang="fi-FI" sz="1000" dirty="0" smtClean="0"/>
              <a:t>;</a:t>
            </a:r>
          </a:p>
          <a:p>
            <a:r>
              <a:rPr lang="fi-FI" sz="1000" dirty="0" smtClean="0"/>
              <a:t>Float64 </a:t>
            </a:r>
            <a:r>
              <a:rPr lang="fi-FI" sz="1000" dirty="0"/>
              <a:t>sand_02[ocean_time = 783][s_rho = 50][eta_rho = 7][xi_rho = 8]; </a:t>
            </a:r>
            <a:endParaRPr lang="fi-FI" sz="1000" dirty="0" smtClean="0"/>
          </a:p>
          <a:p>
            <a:r>
              <a:rPr lang="fi-FI" sz="1000" dirty="0" smtClean="0"/>
              <a:t>Float64 </a:t>
            </a:r>
            <a:r>
              <a:rPr lang="fi-FI" sz="1000" dirty="0"/>
              <a:t>sand_03[ocean_time = 783][s_rho = 50][eta_rho = 7][xi_rho = 8]; </a:t>
            </a:r>
            <a:endParaRPr lang="fi-FI" sz="1000" dirty="0" smtClean="0"/>
          </a:p>
          <a:p>
            <a:r>
              <a:rPr lang="fi-FI" sz="1000" dirty="0" smtClean="0"/>
              <a:t>Float64 </a:t>
            </a:r>
            <a:r>
              <a:rPr lang="fi-FI" sz="1000" dirty="0"/>
              <a:t>sand_04[ocean_time = 783][s_rho = 50][eta_rho = 7][xi_rho = 8]; </a:t>
            </a:r>
            <a:endParaRPr lang="fi-FI" sz="1000" dirty="0" smtClean="0"/>
          </a:p>
          <a:p>
            <a:r>
              <a:rPr lang="fi-FI" sz="1000" dirty="0" smtClean="0"/>
              <a:t>Float64 mudfrac_01</a:t>
            </a:r>
            <a:r>
              <a:rPr lang="fi-FI" sz="1000" dirty="0"/>
              <a:t>[ocean_time = 783][Nbed = 20][eta_rho = 7][xi_rho = 8]</a:t>
            </a:r>
            <a:r>
              <a:rPr lang="fi-FI" sz="1000" dirty="0" smtClean="0"/>
              <a:t>;</a:t>
            </a:r>
          </a:p>
          <a:p>
            <a:r>
              <a:rPr lang="fi-FI" sz="1000" dirty="0" smtClean="0"/>
              <a:t>Float64 </a:t>
            </a:r>
            <a:r>
              <a:rPr lang="fi-FI" sz="1000" dirty="0"/>
              <a:t>mudfrac_02[ocean_time = 783][Nbed = 20][eta_rho = 7][xi_rho = 8]</a:t>
            </a:r>
            <a:r>
              <a:rPr lang="fi-FI" sz="1000" dirty="0" smtClean="0"/>
              <a:t>;</a:t>
            </a:r>
          </a:p>
          <a:p>
            <a:r>
              <a:rPr lang="fi-FI" sz="1000" dirty="0" smtClean="0"/>
              <a:t>Float64 </a:t>
            </a:r>
            <a:r>
              <a:rPr lang="fi-FI" sz="1000" dirty="0"/>
              <a:t>mudfrac_03[ocean_time = 783][Nbed = 20][eta_rho = 7][xi_rho = 8]; </a:t>
            </a:r>
            <a:endParaRPr lang="fi-FI" sz="1000" dirty="0" smtClean="0"/>
          </a:p>
          <a:p>
            <a:r>
              <a:rPr lang="fi-FI" sz="1000" dirty="0" smtClean="0"/>
              <a:t>Float64 </a:t>
            </a:r>
            <a:r>
              <a:rPr lang="fi-FI" sz="1000" dirty="0"/>
              <a:t>mudfrac_04[ocean_time = 783][Nbed = 20][eta_rho = 7][xi_rho = 8]; </a:t>
            </a:r>
            <a:endParaRPr lang="fi-FI" sz="1000" dirty="0" smtClean="0"/>
          </a:p>
          <a:p>
            <a:r>
              <a:rPr lang="is-IS" sz="1000" dirty="0" smtClean="0"/>
              <a:t>…</a:t>
            </a:r>
            <a:endParaRPr lang="fi-FI" sz="1000" dirty="0" smtClean="0"/>
          </a:p>
          <a:p>
            <a:r>
              <a:rPr lang="fi-FI" sz="1000" dirty="0" smtClean="0"/>
              <a:t>Float64 </a:t>
            </a:r>
            <a:r>
              <a:rPr lang="fi-FI" sz="1000" dirty="0"/>
              <a:t>mudfrac_14[ocean_time = 783][Nbed = 20][eta_rho = 7][xi_rho = 8]; </a:t>
            </a:r>
            <a:endParaRPr lang="fi-FI" sz="1000" dirty="0" smtClean="0"/>
          </a:p>
          <a:p>
            <a:r>
              <a:rPr lang="fi-FI" sz="1000" dirty="0" smtClean="0"/>
              <a:t>Float64 </a:t>
            </a:r>
            <a:r>
              <a:rPr lang="fi-FI" sz="1000" dirty="0"/>
              <a:t>mudfrac_15[ocean_time = 783][Nbed = 20][eta_rho = 7][xi_rho = 8]; </a:t>
            </a:r>
            <a:endParaRPr lang="fi-FI" sz="1000" dirty="0" smtClean="0"/>
          </a:p>
          <a:p>
            <a:r>
              <a:rPr lang="fi-FI" sz="1000" dirty="0" smtClean="0"/>
              <a:t>Float64 </a:t>
            </a:r>
            <a:r>
              <a:rPr lang="fi-FI" sz="1000" dirty="0"/>
              <a:t>sandfrac_01[ocean_time = 783][Nbed = 20][eta_rho = 7][xi_rho = 8]; </a:t>
            </a:r>
            <a:endParaRPr lang="fi-FI" sz="1000" dirty="0" smtClean="0"/>
          </a:p>
          <a:p>
            <a:r>
              <a:rPr lang="fi-FI" sz="1000" dirty="0" smtClean="0"/>
              <a:t>Float64 </a:t>
            </a:r>
            <a:r>
              <a:rPr lang="fi-FI" sz="1000" dirty="0"/>
              <a:t>sandfrac_02[ocean_time = 783][Nbed = 20][eta_rho = 7][xi_rho = 8]; </a:t>
            </a:r>
            <a:endParaRPr lang="fi-FI" sz="1000" dirty="0" smtClean="0"/>
          </a:p>
          <a:p>
            <a:r>
              <a:rPr lang="fi-FI" sz="1000" dirty="0" smtClean="0"/>
              <a:t>Float64 </a:t>
            </a:r>
            <a:r>
              <a:rPr lang="fi-FI" sz="1000" dirty="0"/>
              <a:t>sandfrac_03[ocean_time = 783][Nbed = 20][eta_rho = 7][xi_rho = 8]; </a:t>
            </a:r>
            <a:endParaRPr lang="fi-FI" sz="1000" dirty="0" smtClean="0"/>
          </a:p>
          <a:p>
            <a:r>
              <a:rPr lang="fi-FI" sz="1000" dirty="0" smtClean="0"/>
              <a:t>Float64 </a:t>
            </a:r>
            <a:r>
              <a:rPr lang="fi-FI" sz="1000" dirty="0"/>
              <a:t>sandfrac_04[ocean_time = 783][Nbed = 20][eta_rho = 7][xi_rho = 8]; </a:t>
            </a:r>
            <a:endParaRPr lang="fi-FI" sz="1000" dirty="0" smtClean="0"/>
          </a:p>
          <a:p>
            <a:r>
              <a:rPr lang="fi-FI" sz="1000" dirty="0" smtClean="0"/>
              <a:t>Float64 </a:t>
            </a:r>
            <a:r>
              <a:rPr lang="fi-FI" sz="1000" dirty="0"/>
              <a:t>mudmass_01[ocean_time = 783][Nbed = 20][eta_rho = 7][xi_rho = 8]; </a:t>
            </a:r>
            <a:endParaRPr lang="fi-FI" sz="1000" dirty="0" smtClean="0"/>
          </a:p>
          <a:p>
            <a:r>
              <a:rPr lang="fi-FI" sz="1000" dirty="0" smtClean="0"/>
              <a:t>Float64 </a:t>
            </a:r>
            <a:r>
              <a:rPr lang="fi-FI" sz="1000" dirty="0"/>
              <a:t>mudmass_02[ocean_time = 783][Nbed = 20][eta_rho = 7][xi_rho = 8]; </a:t>
            </a:r>
            <a:endParaRPr lang="fi-FI" sz="1000" dirty="0" smtClean="0"/>
          </a:p>
          <a:p>
            <a:r>
              <a:rPr lang="fi-FI" sz="1000" dirty="0" smtClean="0"/>
              <a:t>Float64 </a:t>
            </a:r>
            <a:r>
              <a:rPr lang="fi-FI" sz="1000" dirty="0"/>
              <a:t>mudmass_03[ocean_time = 783][Nbed = 20][eta_rho = 7][xi_rho = 8]; </a:t>
            </a:r>
            <a:endParaRPr lang="fi-FI" sz="1000" dirty="0" smtClean="0"/>
          </a:p>
          <a:p>
            <a:r>
              <a:rPr lang="is-IS" sz="1000" dirty="0" smtClean="0"/>
              <a:t>…</a:t>
            </a:r>
            <a:endParaRPr lang="fi-FI" sz="1000" dirty="0" smtClean="0"/>
          </a:p>
          <a:p>
            <a:r>
              <a:rPr lang="fi-FI" sz="1000" dirty="0" smtClean="0"/>
              <a:t>Float64 </a:t>
            </a:r>
            <a:r>
              <a:rPr lang="fi-FI" sz="1000" dirty="0"/>
              <a:t>mudmass_14[ocean_time = 783][Nbed = 20][eta_rho = 7][xi_rho = 8]; </a:t>
            </a:r>
            <a:endParaRPr lang="fi-FI" sz="1000" dirty="0" smtClean="0"/>
          </a:p>
          <a:p>
            <a:r>
              <a:rPr lang="fi-FI" sz="1000" dirty="0" smtClean="0"/>
              <a:t>Float64 </a:t>
            </a:r>
            <a:r>
              <a:rPr lang="fi-FI" sz="1000" dirty="0"/>
              <a:t>mudmass_15[ocean_time = 783][Nbed = 20][eta_rho = 7][xi_rho = 8]; </a:t>
            </a:r>
            <a:endParaRPr lang="fi-FI" sz="1000" dirty="0" smtClean="0"/>
          </a:p>
          <a:p>
            <a:r>
              <a:rPr lang="fi-FI" sz="1000" dirty="0" smtClean="0"/>
              <a:t>Float64 </a:t>
            </a:r>
            <a:r>
              <a:rPr lang="fi-FI" sz="1000" dirty="0"/>
              <a:t>sandmass_01[ocean_time = 783][Nbed = 20][eta_rho = 7][xi_rho = 8]; </a:t>
            </a:r>
            <a:endParaRPr lang="fi-FI" sz="1000" dirty="0" smtClean="0"/>
          </a:p>
          <a:p>
            <a:r>
              <a:rPr lang="fi-FI" sz="1000" dirty="0" smtClean="0"/>
              <a:t>Float64 </a:t>
            </a:r>
            <a:r>
              <a:rPr lang="fi-FI" sz="1000" dirty="0"/>
              <a:t>sandmass_02[ocean_time = 783][Nbed = 20][eta_rho = 7][xi_rho = 8]; </a:t>
            </a:r>
            <a:endParaRPr lang="fi-FI" sz="1000" dirty="0" smtClean="0"/>
          </a:p>
          <a:p>
            <a:r>
              <a:rPr lang="fi-FI" sz="1000" dirty="0" smtClean="0"/>
              <a:t>Float64 </a:t>
            </a:r>
            <a:r>
              <a:rPr lang="fi-FI" sz="1000" dirty="0"/>
              <a:t>sandmass_03[ocean_time = 783][Nbed = 20][eta_rho = 7][xi_rho = 8]; </a:t>
            </a:r>
            <a:endParaRPr lang="fi-FI" sz="1000" dirty="0" smtClean="0"/>
          </a:p>
          <a:p>
            <a:r>
              <a:rPr lang="fi-FI" sz="1000" dirty="0" smtClean="0"/>
              <a:t>Float64 </a:t>
            </a:r>
            <a:r>
              <a:rPr lang="fi-FI" sz="1000" dirty="0"/>
              <a:t>sandmass_04[ocean_time = 783][Nbed = 20][eta_rho = 7][xi_rho = 8]; </a:t>
            </a:r>
            <a:endParaRPr lang="fi-FI" sz="1000" dirty="0" smtClean="0"/>
          </a:p>
          <a:p>
            <a:r>
              <a:rPr lang="fi-FI" sz="1000" dirty="0" smtClean="0"/>
              <a:t>Float64 </a:t>
            </a:r>
            <a:r>
              <a:rPr lang="fi-FI" sz="1000" dirty="0" err="1"/>
              <a:t>bed_thickness[ocean_time</a:t>
            </a:r>
            <a:r>
              <a:rPr lang="fi-FI" sz="1000" dirty="0"/>
              <a:t> = 783][Nbed = 20][eta_rho = 7][xi_rho = 8]; </a:t>
            </a:r>
            <a:endParaRPr lang="fi-FI" sz="1000" dirty="0" smtClean="0"/>
          </a:p>
          <a:p>
            <a:r>
              <a:rPr lang="fi-FI" sz="1000" dirty="0" smtClean="0"/>
              <a:t>Float64 </a:t>
            </a:r>
            <a:r>
              <a:rPr lang="fi-FI" sz="1000" dirty="0" err="1"/>
              <a:t>bed_age[ocean_time</a:t>
            </a:r>
            <a:r>
              <a:rPr lang="fi-FI" sz="1000" dirty="0"/>
              <a:t> = 783][Nbed = 20][eta_rho = 7][xi_rho = 8]; </a:t>
            </a:r>
            <a:endParaRPr lang="fi-FI" sz="1000" dirty="0" smtClean="0"/>
          </a:p>
          <a:p>
            <a:r>
              <a:rPr lang="fi-FI" sz="1000" dirty="0" smtClean="0"/>
              <a:t>Float64 </a:t>
            </a:r>
            <a:r>
              <a:rPr lang="fi-FI" sz="1000" dirty="0" err="1"/>
              <a:t>bed_porosity[ocean_time</a:t>
            </a:r>
            <a:r>
              <a:rPr lang="fi-FI" sz="1000" dirty="0"/>
              <a:t> = 783][Nbed = 20][eta_rho = 7][xi_rho = 8]; </a:t>
            </a:r>
            <a:endParaRPr lang="fi-FI" sz="1000" dirty="0" smtClean="0"/>
          </a:p>
          <a:p>
            <a:r>
              <a:rPr lang="fi-FI" sz="1000" dirty="0" smtClean="0"/>
              <a:t>Float64 </a:t>
            </a:r>
            <a:r>
              <a:rPr lang="fi-FI" sz="1000" dirty="0" err="1"/>
              <a:t>grain_diameter[ocean_time</a:t>
            </a:r>
            <a:r>
              <a:rPr lang="fi-FI" sz="1000" dirty="0"/>
              <a:t> = 783][eta_rho = 7][xi_rho = 8]; </a:t>
            </a:r>
            <a:endParaRPr lang="fi-FI" sz="1000" dirty="0" smtClean="0"/>
          </a:p>
        </p:txBody>
      </p:sp>
      <p:sp>
        <p:nvSpPr>
          <p:cNvPr id="7"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Sediment in </a:t>
            </a:r>
            <a:r>
              <a:rPr lang="en-US" sz="3600" b="1" dirty="0" err="1" smtClean="0"/>
              <a:t>sed_floc_toy</a:t>
            </a:r>
            <a:r>
              <a:rPr lang="en-US" sz="3600" b="1" dirty="0" smtClean="0"/>
              <a:t> output</a:t>
            </a:r>
          </a:p>
        </p:txBody>
      </p:sp>
      <p:sp>
        <p:nvSpPr>
          <p:cNvPr id="8" name="TextBox 7"/>
          <p:cNvSpPr txBox="1"/>
          <p:nvPr/>
        </p:nvSpPr>
        <p:spPr>
          <a:xfrm>
            <a:off x="355600" y="2991352"/>
            <a:ext cx="2466820" cy="1815882"/>
          </a:xfrm>
          <a:prstGeom prst="rect">
            <a:avLst/>
          </a:prstGeom>
          <a:solidFill>
            <a:schemeClr val="bg1">
              <a:lumMod val="75000"/>
            </a:schemeClr>
          </a:solidFill>
        </p:spPr>
        <p:txBody>
          <a:bodyPr wrap="square" rtlCol="0">
            <a:spAutoFit/>
          </a:bodyPr>
          <a:lstStyle/>
          <a:p>
            <a:r>
              <a:rPr lang="en-US" sz="1400" dirty="0" smtClean="0"/>
              <a:t>The output includes variables for:</a:t>
            </a:r>
          </a:p>
          <a:p>
            <a:pPr marL="285750" indent="-285750">
              <a:buFontTx/>
              <a:buChar char="-"/>
            </a:pPr>
            <a:r>
              <a:rPr lang="en-US" sz="1400" dirty="0"/>
              <a:t>S</a:t>
            </a:r>
            <a:r>
              <a:rPr lang="en-US" sz="1400" dirty="0" smtClean="0"/>
              <a:t>ediment concentration in the water column, </a:t>
            </a:r>
          </a:p>
          <a:p>
            <a:pPr marL="285750" indent="-285750">
              <a:buFontTx/>
              <a:buChar char="-"/>
            </a:pPr>
            <a:r>
              <a:rPr lang="en-US" sz="1400" dirty="0" smtClean="0"/>
              <a:t>Sediment fraction in the bed</a:t>
            </a:r>
          </a:p>
          <a:p>
            <a:pPr marL="285750" indent="-285750">
              <a:buFontTx/>
              <a:buChar char="-"/>
            </a:pPr>
            <a:r>
              <a:rPr lang="en-US" sz="1400" dirty="0" smtClean="0"/>
              <a:t>Sediment mass in the bed</a:t>
            </a:r>
          </a:p>
          <a:p>
            <a:pPr marL="285750" indent="-285750">
              <a:buFontTx/>
              <a:buChar char="-"/>
            </a:pPr>
            <a:r>
              <a:rPr lang="en-US" sz="1400" dirty="0" smtClean="0"/>
              <a:t>Bed variables</a:t>
            </a:r>
            <a:endParaRPr lang="en-US" sz="1400" dirty="0"/>
          </a:p>
        </p:txBody>
      </p:sp>
      <p:cxnSp>
        <p:nvCxnSpPr>
          <p:cNvPr id="10" name="Straight Connector 9"/>
          <p:cNvCxnSpPr/>
          <p:nvPr/>
        </p:nvCxnSpPr>
        <p:spPr>
          <a:xfrm>
            <a:off x="3284271" y="1168885"/>
            <a:ext cx="0" cy="1691688"/>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295550" y="2882143"/>
            <a:ext cx="12829" cy="1620374"/>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308379" y="6054666"/>
            <a:ext cx="0" cy="575035"/>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303729" y="4502517"/>
            <a:ext cx="0" cy="1552149"/>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668470" y="1885669"/>
            <a:ext cx="615799" cy="1770222"/>
          </a:xfrm>
          <a:prstGeom prst="line">
            <a:avLst/>
          </a:prstGeom>
          <a:ln>
            <a:solidFill>
              <a:schemeClr val="tx1">
                <a:lumMod val="75000"/>
                <a:lumOff val="2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2668470" y="3655891"/>
            <a:ext cx="615799" cy="498748"/>
          </a:xfrm>
          <a:prstGeom prst="line">
            <a:avLst/>
          </a:prstGeom>
          <a:ln>
            <a:solidFill>
              <a:schemeClr val="tx1">
                <a:lumMod val="75000"/>
                <a:lumOff val="2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668470" y="4399895"/>
            <a:ext cx="615799" cy="885110"/>
          </a:xfrm>
          <a:prstGeom prst="line">
            <a:avLst/>
          </a:prstGeom>
          <a:ln>
            <a:solidFill>
              <a:schemeClr val="tx1">
                <a:lumMod val="75000"/>
                <a:lumOff val="25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909996" y="4693402"/>
            <a:ext cx="1385554" cy="1656301"/>
          </a:xfrm>
          <a:prstGeom prst="line">
            <a:avLst/>
          </a:prstGeom>
          <a:ln>
            <a:solidFill>
              <a:schemeClr val="tx1">
                <a:lumMod val="75000"/>
                <a:lumOff val="25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177BB26E-2232-F74A-BCA6-9903D9BFFBB8}" type="slidenum">
              <a:rPr lang="en-US" smtClean="0"/>
              <a:t>67</a:t>
            </a:fld>
            <a:endParaRPr lang="en-US"/>
          </a:p>
        </p:txBody>
      </p:sp>
    </p:spTree>
    <p:extLst>
      <p:ext uri="{BB962C8B-B14F-4D97-AF65-F5344CB8AC3E}">
        <p14:creationId xmlns:p14="http://schemas.microsoft.com/office/powerpoint/2010/main" val="2715220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2"/>
          <p:cNvSpPr txBox="1">
            <a:spLocks noChangeArrowheads="1"/>
          </p:cNvSpPr>
          <p:nvPr/>
        </p:nvSpPr>
        <p:spPr>
          <a:xfrm>
            <a:off x="1201053" y="46445"/>
            <a:ext cx="6588125" cy="74603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Post-processing input files</a:t>
            </a:r>
          </a:p>
        </p:txBody>
      </p:sp>
      <p:sp>
        <p:nvSpPr>
          <p:cNvPr id="34" name="TextBox 33"/>
          <p:cNvSpPr txBox="1"/>
          <p:nvPr/>
        </p:nvSpPr>
        <p:spPr>
          <a:xfrm>
            <a:off x="284631" y="886131"/>
            <a:ext cx="2435156" cy="5078314"/>
          </a:xfrm>
          <a:prstGeom prst="rect">
            <a:avLst/>
          </a:prstGeom>
          <a:noFill/>
        </p:spPr>
        <p:txBody>
          <a:bodyPr wrap="square" rtlCol="0">
            <a:spAutoFit/>
          </a:bodyPr>
          <a:lstStyle/>
          <a:p>
            <a:r>
              <a:rPr lang="en-US" dirty="0" smtClean="0"/>
              <a:t>Output file assumed to be in </a:t>
            </a:r>
            <a:r>
              <a:rPr lang="en-US" dirty="0" err="1" smtClean="0"/>
              <a:t>Thredds</a:t>
            </a:r>
            <a:r>
              <a:rPr lang="en-US" dirty="0" smtClean="0"/>
              <a:t> repository</a:t>
            </a:r>
          </a:p>
          <a:p>
            <a:endParaRPr lang="en-US" dirty="0"/>
          </a:p>
          <a:p>
            <a:r>
              <a:rPr lang="en-US" dirty="0" smtClean="0"/>
              <a:t>Extracting the basic variables from the output file:</a:t>
            </a:r>
          </a:p>
          <a:p>
            <a:r>
              <a:rPr lang="en-US" dirty="0">
                <a:hlinkClick r:id="rId4"/>
              </a:rPr>
              <a:t>https://github.com/csherwood-usgs/floc_proc/blob/master/</a:t>
            </a:r>
            <a:r>
              <a:rPr lang="en-US" dirty="0" smtClean="0">
                <a:hlinkClick r:id="rId4"/>
              </a:rPr>
              <a:t>floc_proc.m</a:t>
            </a:r>
            <a:endParaRPr lang="en-US" dirty="0" smtClean="0"/>
          </a:p>
          <a:p>
            <a:endParaRPr lang="en-US" dirty="0"/>
          </a:p>
          <a:p>
            <a:r>
              <a:rPr lang="en-US" dirty="0" smtClean="0"/>
              <a:t>Several more processing routines available at </a:t>
            </a:r>
            <a:r>
              <a:rPr lang="en-US" dirty="0">
                <a:hlinkClick r:id="rId4"/>
              </a:rPr>
              <a:t>https://github.com/csherwood-usgs/floc_proc/</a:t>
            </a:r>
            <a:endParaRPr lang="en-US" dirty="0" smtClean="0"/>
          </a:p>
        </p:txBody>
      </p:sp>
      <p:sp>
        <p:nvSpPr>
          <p:cNvPr id="36" name="TextBox 35"/>
          <p:cNvSpPr txBox="1"/>
          <p:nvPr/>
        </p:nvSpPr>
        <p:spPr>
          <a:xfrm>
            <a:off x="2861411" y="904442"/>
            <a:ext cx="6282589" cy="5786199"/>
          </a:xfrm>
          <a:prstGeom prst="rect">
            <a:avLst/>
          </a:prstGeom>
          <a:noFill/>
        </p:spPr>
        <p:txBody>
          <a:bodyPr wrap="none" rtlCol="0">
            <a:spAutoFit/>
          </a:bodyPr>
          <a:lstStyle/>
          <a:p>
            <a:r>
              <a:rPr lang="en-US" sz="1000" dirty="0"/>
              <a:t>% </a:t>
            </a:r>
            <a:r>
              <a:rPr lang="en-US" sz="1000" dirty="0" err="1"/>
              <a:t>floc_proc.m</a:t>
            </a:r>
            <a:r>
              <a:rPr lang="en-US" sz="1000" dirty="0"/>
              <a:t> - Script to read and plot ROMS .his files</a:t>
            </a:r>
          </a:p>
          <a:p>
            <a:r>
              <a:rPr lang="en-US" sz="1000" dirty="0"/>
              <a:t> </a:t>
            </a:r>
          </a:p>
          <a:p>
            <a:r>
              <a:rPr lang="fr-FR" sz="1000" dirty="0" smtClean="0"/>
              <a:t>cas </a:t>
            </a:r>
            <a:r>
              <a:rPr lang="fr-FR" sz="1000" dirty="0"/>
              <a:t>= </a:t>
            </a:r>
            <a:r>
              <a:rPr lang="fr-FR" sz="1000" dirty="0" smtClean="0"/>
              <a:t>117</a:t>
            </a:r>
            <a:endParaRPr lang="fr-FR" sz="1000" dirty="0"/>
          </a:p>
          <a:p>
            <a:r>
              <a:rPr lang="en-US" sz="1000" dirty="0" err="1" smtClean="0"/>
              <a:t>fprintf</a:t>
            </a:r>
            <a:r>
              <a:rPr lang="en-US" sz="1000" dirty="0"/>
              <a:t>(fid2,'%d, ',</a:t>
            </a:r>
            <a:r>
              <a:rPr lang="en-US" sz="1000" dirty="0" err="1"/>
              <a:t>cas</a:t>
            </a:r>
            <a:r>
              <a:rPr lang="en-US" sz="1000" dirty="0" smtClean="0"/>
              <a:t>)</a:t>
            </a:r>
            <a:endParaRPr lang="en-US" sz="1000" dirty="0"/>
          </a:p>
          <a:p>
            <a:r>
              <a:rPr lang="en-US" sz="1000" dirty="0" err="1" smtClean="0"/>
              <a:t>url</a:t>
            </a:r>
            <a:r>
              <a:rPr lang="en-US" sz="1000" dirty="0" smtClean="0"/>
              <a:t> </a:t>
            </a:r>
            <a:r>
              <a:rPr lang="en-US" sz="1000" dirty="0"/>
              <a:t>= </a:t>
            </a:r>
            <a:r>
              <a:rPr lang="en-US" sz="1000" dirty="0" err="1"/>
              <a:t>sprintf</a:t>
            </a:r>
            <a:r>
              <a:rPr lang="en-US" sz="1000" dirty="0"/>
              <a:t>('http://</a:t>
            </a:r>
            <a:r>
              <a:rPr lang="en-US" sz="1000" dirty="0" err="1"/>
              <a:t>geoport.whoi.edu</a:t>
            </a:r>
            <a:r>
              <a:rPr lang="en-US" sz="1000" dirty="0"/>
              <a:t>/</a:t>
            </a:r>
            <a:r>
              <a:rPr lang="en-US" sz="1000" dirty="0" err="1"/>
              <a:t>thredds</a:t>
            </a:r>
            <a:r>
              <a:rPr lang="en-US" sz="1000" dirty="0"/>
              <a:t>/</a:t>
            </a:r>
            <a:r>
              <a:rPr lang="en-US" sz="1000" dirty="0" err="1"/>
              <a:t>dodsC</a:t>
            </a:r>
            <a:r>
              <a:rPr lang="en-US" sz="1000" dirty="0"/>
              <a:t>/clay/</a:t>
            </a:r>
            <a:r>
              <a:rPr lang="en-US" sz="1000" dirty="0" err="1"/>
              <a:t>usgs</a:t>
            </a:r>
            <a:r>
              <a:rPr lang="en-US" sz="1000" dirty="0"/>
              <a:t>/users/</a:t>
            </a:r>
            <a:r>
              <a:rPr lang="en-US" sz="1000" dirty="0" err="1"/>
              <a:t>aretxabaleta</a:t>
            </a:r>
            <a:r>
              <a:rPr lang="en-US" sz="1000" dirty="0"/>
              <a:t>/MVCO/ocean_his_%02d.nc', </a:t>
            </a:r>
            <a:r>
              <a:rPr lang="en-US" sz="1000" dirty="0" err="1"/>
              <a:t>cas</a:t>
            </a:r>
            <a:r>
              <a:rPr lang="en-US" sz="1000" dirty="0"/>
              <a:t>)</a:t>
            </a:r>
          </a:p>
          <a:p>
            <a:r>
              <a:rPr lang="is-IS" sz="1000" dirty="0" smtClean="0"/>
              <a:t>…</a:t>
            </a:r>
          </a:p>
          <a:p>
            <a:r>
              <a:rPr lang="en-US" sz="1000" dirty="0"/>
              <a:t>%% Read in sediment sizes</a:t>
            </a:r>
          </a:p>
          <a:p>
            <a:r>
              <a:rPr lang="en-US" sz="1000" dirty="0" err="1"/>
              <a:t>fdiam</a:t>
            </a:r>
            <a:r>
              <a:rPr lang="en-US" sz="1000" dirty="0"/>
              <a:t> = </a:t>
            </a:r>
            <a:r>
              <a:rPr lang="en-US" sz="1000" dirty="0" err="1"/>
              <a:t>ncread</a:t>
            </a:r>
            <a:r>
              <a:rPr lang="en-US" sz="1000" dirty="0"/>
              <a:t>(url,'Sd50');</a:t>
            </a:r>
          </a:p>
          <a:p>
            <a:r>
              <a:rPr lang="en-US" sz="1000" dirty="0" err="1"/>
              <a:t>ws</a:t>
            </a:r>
            <a:r>
              <a:rPr lang="en-US" sz="1000" dirty="0"/>
              <a:t> = </a:t>
            </a:r>
            <a:r>
              <a:rPr lang="en-US" sz="1000" dirty="0" err="1"/>
              <a:t>ncread</a:t>
            </a:r>
            <a:r>
              <a:rPr lang="en-US" sz="1000" dirty="0"/>
              <a:t>(</a:t>
            </a:r>
            <a:r>
              <a:rPr lang="en-US" sz="1000" dirty="0" err="1"/>
              <a:t>url</a:t>
            </a:r>
            <a:r>
              <a:rPr lang="en-US" sz="1000" dirty="0"/>
              <a:t>,'</a:t>
            </a:r>
            <a:r>
              <a:rPr lang="en-US" sz="1000" dirty="0" err="1"/>
              <a:t>Wsed</a:t>
            </a:r>
            <a:r>
              <a:rPr lang="en-US" sz="1000" dirty="0"/>
              <a:t>');</a:t>
            </a:r>
          </a:p>
          <a:p>
            <a:r>
              <a:rPr lang="en-US" sz="1000" dirty="0" err="1"/>
              <a:t>rhos</a:t>
            </a:r>
            <a:r>
              <a:rPr lang="en-US" sz="1000" dirty="0"/>
              <a:t> = </a:t>
            </a:r>
            <a:r>
              <a:rPr lang="en-US" sz="1000" dirty="0" err="1"/>
              <a:t>ncread</a:t>
            </a:r>
            <a:r>
              <a:rPr lang="en-US" sz="1000" dirty="0"/>
              <a:t>(</a:t>
            </a:r>
            <a:r>
              <a:rPr lang="en-US" sz="1000" dirty="0" err="1"/>
              <a:t>url</a:t>
            </a:r>
            <a:r>
              <a:rPr lang="en-US" sz="1000" dirty="0"/>
              <a:t>,'</a:t>
            </a:r>
            <a:r>
              <a:rPr lang="en-US" sz="1000" dirty="0" err="1"/>
              <a:t>Srho</a:t>
            </a:r>
            <a:r>
              <a:rPr lang="en-US" sz="1000" dirty="0"/>
              <a:t>');</a:t>
            </a:r>
          </a:p>
          <a:p>
            <a:r>
              <a:rPr lang="en-US" sz="1000" dirty="0" err="1"/>
              <a:t>tau_ce</a:t>
            </a:r>
            <a:r>
              <a:rPr lang="en-US" sz="1000" dirty="0"/>
              <a:t> = </a:t>
            </a:r>
            <a:r>
              <a:rPr lang="en-US" sz="1000" dirty="0" err="1"/>
              <a:t>ncread</a:t>
            </a:r>
            <a:r>
              <a:rPr lang="en-US" sz="1000" dirty="0"/>
              <a:t>(</a:t>
            </a:r>
            <a:r>
              <a:rPr lang="en-US" sz="1000" dirty="0" err="1"/>
              <a:t>url</a:t>
            </a:r>
            <a:r>
              <a:rPr lang="en-US" sz="1000" dirty="0"/>
              <a:t>,'</a:t>
            </a:r>
            <a:r>
              <a:rPr lang="en-US" sz="1000" dirty="0" err="1"/>
              <a:t>tau_ce</a:t>
            </a:r>
            <a:r>
              <a:rPr lang="en-US" sz="1000" dirty="0"/>
              <a:t>');</a:t>
            </a:r>
          </a:p>
          <a:p>
            <a:r>
              <a:rPr lang="en-US" sz="1000" dirty="0" err="1"/>
              <a:t>tau_cd</a:t>
            </a:r>
            <a:r>
              <a:rPr lang="en-US" sz="1000" dirty="0"/>
              <a:t> = </a:t>
            </a:r>
            <a:r>
              <a:rPr lang="en-US" sz="1000" dirty="0" err="1"/>
              <a:t>ncread</a:t>
            </a:r>
            <a:r>
              <a:rPr lang="en-US" sz="1000" dirty="0"/>
              <a:t>(</a:t>
            </a:r>
            <a:r>
              <a:rPr lang="en-US" sz="1000" dirty="0" err="1"/>
              <a:t>url</a:t>
            </a:r>
            <a:r>
              <a:rPr lang="en-US" sz="1000" dirty="0"/>
              <a:t>,'</a:t>
            </a:r>
            <a:r>
              <a:rPr lang="en-US" sz="1000" dirty="0" err="1"/>
              <a:t>tau_cd</a:t>
            </a:r>
            <a:r>
              <a:rPr lang="en-US" sz="1000" dirty="0"/>
              <a:t>')</a:t>
            </a:r>
            <a:r>
              <a:rPr lang="en-US" sz="1000" dirty="0" smtClean="0"/>
              <a:t>;</a:t>
            </a:r>
          </a:p>
          <a:p>
            <a:r>
              <a:rPr lang="is-IS" sz="1000" dirty="0" smtClean="0"/>
              <a:t>…</a:t>
            </a:r>
            <a:endParaRPr lang="en-US" sz="1000" dirty="0"/>
          </a:p>
          <a:p>
            <a:r>
              <a:rPr lang="en-US" sz="1000" dirty="0"/>
              <a:t>%% read 15 mud classes, one cell only, for 1D results</a:t>
            </a:r>
          </a:p>
          <a:p>
            <a:r>
              <a:rPr lang="en-US" sz="1000" dirty="0" err="1"/>
              <a:t>nt</a:t>
            </a:r>
            <a:r>
              <a:rPr lang="en-US" sz="1000" dirty="0"/>
              <a:t> = length(</a:t>
            </a:r>
            <a:r>
              <a:rPr lang="en-US" sz="1000" dirty="0" err="1"/>
              <a:t>ocean_time</a:t>
            </a:r>
            <a:r>
              <a:rPr lang="en-US" sz="1000" dirty="0"/>
              <a:t>);</a:t>
            </a:r>
          </a:p>
          <a:p>
            <a:r>
              <a:rPr lang="en-US" sz="1000" dirty="0" err="1"/>
              <a:t>nz</a:t>
            </a:r>
            <a:r>
              <a:rPr lang="en-US" sz="1000" dirty="0"/>
              <a:t> = length(</a:t>
            </a:r>
            <a:r>
              <a:rPr lang="en-US" sz="1000" dirty="0" err="1"/>
              <a:t>s_rho</a:t>
            </a:r>
            <a:r>
              <a:rPr lang="en-US" sz="1000" dirty="0"/>
              <a:t>);</a:t>
            </a:r>
          </a:p>
          <a:p>
            <a:r>
              <a:rPr lang="en-US" sz="1000" dirty="0" smtClean="0"/>
              <a:t>m </a:t>
            </a:r>
            <a:r>
              <a:rPr lang="en-US" sz="1000" dirty="0"/>
              <a:t>= zeros( NCS, </a:t>
            </a:r>
            <a:r>
              <a:rPr lang="en-US" sz="1000" dirty="0" err="1"/>
              <a:t>nz</a:t>
            </a:r>
            <a:r>
              <a:rPr lang="en-US" sz="1000" dirty="0"/>
              <a:t>, </a:t>
            </a:r>
            <a:r>
              <a:rPr lang="en-US" sz="1000" dirty="0" err="1"/>
              <a:t>nt</a:t>
            </a:r>
            <a:r>
              <a:rPr lang="en-US" sz="1000" dirty="0"/>
              <a:t>);</a:t>
            </a:r>
          </a:p>
          <a:p>
            <a:r>
              <a:rPr lang="en-US" sz="1000" dirty="0"/>
              <a:t>for n=1:NCS</a:t>
            </a:r>
          </a:p>
          <a:p>
            <a:r>
              <a:rPr lang="en-US" sz="1000" dirty="0"/>
              <a:t>   </a:t>
            </a:r>
            <a:r>
              <a:rPr lang="en-US" sz="1000" dirty="0" err="1"/>
              <a:t>ncname</a:t>
            </a:r>
            <a:r>
              <a:rPr lang="en-US" sz="1000" dirty="0"/>
              <a:t> = </a:t>
            </a:r>
            <a:r>
              <a:rPr lang="en-US" sz="1000" dirty="0" err="1"/>
              <a:t>sprintf</a:t>
            </a:r>
            <a:r>
              <a:rPr lang="en-US" sz="1000" dirty="0"/>
              <a:t>('mud_%02d',n)</a:t>
            </a:r>
          </a:p>
          <a:p>
            <a:r>
              <a:rPr lang="pt-BR" sz="1000" dirty="0"/>
              <a:t>   m(</a:t>
            </a:r>
            <a:r>
              <a:rPr lang="pt-BR" sz="1000" dirty="0" err="1"/>
              <a:t>n</a:t>
            </a:r>
            <a:r>
              <a:rPr lang="pt-BR" sz="1000" dirty="0"/>
              <a:t>,:,:)=</a:t>
            </a:r>
            <a:r>
              <a:rPr lang="pt-BR" sz="1000" dirty="0" err="1"/>
              <a:t>squeeze</a:t>
            </a:r>
            <a:r>
              <a:rPr lang="pt-BR" sz="1000" dirty="0"/>
              <a:t>(</a:t>
            </a:r>
            <a:r>
              <a:rPr lang="pt-BR" sz="1000" dirty="0" err="1"/>
              <a:t>ncread</a:t>
            </a:r>
            <a:r>
              <a:rPr lang="pt-BR" sz="1000" dirty="0"/>
              <a:t>(</a:t>
            </a:r>
            <a:r>
              <a:rPr lang="pt-BR" sz="1000" dirty="0" err="1"/>
              <a:t>url,ncname</a:t>
            </a:r>
            <a:r>
              <a:rPr lang="pt-BR" sz="1000" dirty="0"/>
              <a:t>,[</a:t>
            </a:r>
            <a:r>
              <a:rPr lang="pt-BR" sz="1000" dirty="0" err="1"/>
              <a:t>i</a:t>
            </a:r>
            <a:r>
              <a:rPr lang="pt-BR" sz="1000" dirty="0"/>
              <a:t> </a:t>
            </a:r>
            <a:r>
              <a:rPr lang="pt-BR" sz="1000" dirty="0" err="1"/>
              <a:t>j</a:t>
            </a:r>
            <a:r>
              <a:rPr lang="pt-BR" sz="1000" dirty="0"/>
              <a:t> 1 1],[1 1 </a:t>
            </a:r>
            <a:r>
              <a:rPr lang="pt-BR" sz="1000" dirty="0" err="1"/>
              <a:t>Inf</a:t>
            </a:r>
            <a:r>
              <a:rPr lang="pt-BR" sz="1000" dirty="0"/>
              <a:t> </a:t>
            </a:r>
            <a:r>
              <a:rPr lang="pt-BR" sz="1000" dirty="0" err="1"/>
              <a:t>Inf</a:t>
            </a:r>
            <a:r>
              <a:rPr lang="pt-BR" sz="1000" dirty="0"/>
              <a:t>]));</a:t>
            </a:r>
          </a:p>
          <a:p>
            <a:r>
              <a:rPr lang="pt-BR" sz="1000" dirty="0" err="1"/>
              <a:t>end</a:t>
            </a:r>
            <a:endParaRPr lang="pt-BR" sz="1000" dirty="0"/>
          </a:p>
          <a:p>
            <a:r>
              <a:rPr lang="pt-BR" sz="1000" dirty="0" err="1"/>
              <a:t>muds</a:t>
            </a:r>
            <a:r>
              <a:rPr lang="pt-BR" sz="1000" dirty="0"/>
              <a:t> = </a:t>
            </a:r>
            <a:r>
              <a:rPr lang="pt-BR" sz="1000" dirty="0" err="1"/>
              <a:t>squeeze</a:t>
            </a:r>
            <a:r>
              <a:rPr lang="pt-BR" sz="1000" dirty="0"/>
              <a:t>(sum(m));</a:t>
            </a:r>
          </a:p>
          <a:p>
            <a:r>
              <a:rPr lang="pt-BR" sz="1000" dirty="0" err="1"/>
              <a:t>summuds</a:t>
            </a:r>
            <a:r>
              <a:rPr lang="pt-BR" sz="1000" dirty="0"/>
              <a:t> = sum( </a:t>
            </a:r>
            <a:r>
              <a:rPr lang="pt-BR" sz="1000" dirty="0" err="1"/>
              <a:t>muds</a:t>
            </a:r>
            <a:r>
              <a:rPr lang="pt-BR" sz="1000" dirty="0"/>
              <a:t>.*</a:t>
            </a:r>
            <a:r>
              <a:rPr lang="pt-BR" sz="1000" dirty="0" err="1"/>
              <a:t>dzw</a:t>
            </a:r>
            <a:r>
              <a:rPr lang="pt-BR" sz="1000" dirty="0"/>
              <a:t>);</a:t>
            </a:r>
          </a:p>
          <a:p>
            <a:r>
              <a:rPr lang="pt-BR" sz="1000" dirty="0"/>
              <a:t>% </a:t>
            </a:r>
            <a:r>
              <a:rPr lang="pt-BR" sz="1000" dirty="0" err="1"/>
              <a:t>characterize</a:t>
            </a:r>
            <a:r>
              <a:rPr lang="pt-BR" sz="1000" dirty="0"/>
              <a:t> </a:t>
            </a:r>
            <a:r>
              <a:rPr lang="pt-BR" sz="1000" dirty="0" err="1"/>
              <a:t>mud</a:t>
            </a:r>
            <a:r>
              <a:rPr lang="pt-BR" sz="1000" dirty="0"/>
              <a:t> </a:t>
            </a:r>
            <a:r>
              <a:rPr lang="pt-BR" sz="1000" dirty="0" err="1"/>
              <a:t>load</a:t>
            </a:r>
            <a:r>
              <a:rPr lang="pt-BR" sz="1000" dirty="0"/>
              <a:t> </a:t>
            </a:r>
            <a:r>
              <a:rPr lang="pt-BR" sz="1000" dirty="0" err="1"/>
              <a:t>at</a:t>
            </a:r>
            <a:r>
              <a:rPr lang="pt-BR" sz="1000" dirty="0"/>
              <a:t> 0.5 </a:t>
            </a:r>
            <a:r>
              <a:rPr lang="pt-BR" sz="1000" dirty="0" err="1"/>
              <a:t>mab</a:t>
            </a:r>
            <a:r>
              <a:rPr lang="pt-BR" sz="1000" dirty="0"/>
              <a:t> (</a:t>
            </a:r>
            <a:r>
              <a:rPr lang="pt-BR" sz="1000" dirty="0" err="1"/>
              <a:t>skip</a:t>
            </a:r>
            <a:r>
              <a:rPr lang="pt-BR" sz="1000" dirty="0"/>
              <a:t> </a:t>
            </a:r>
            <a:r>
              <a:rPr lang="pt-BR" sz="1000" dirty="0" err="1"/>
              <a:t>first</a:t>
            </a:r>
            <a:r>
              <a:rPr lang="pt-BR" sz="1000" dirty="0"/>
              <a:t> </a:t>
            </a:r>
            <a:r>
              <a:rPr lang="pt-BR" sz="1000" dirty="0" err="1"/>
              <a:t>six</a:t>
            </a:r>
            <a:r>
              <a:rPr lang="pt-BR" sz="1000" dirty="0"/>
              <a:t> hours...startup)</a:t>
            </a:r>
          </a:p>
          <a:p>
            <a:r>
              <a:rPr lang="pt-BR" sz="1000" dirty="0" err="1"/>
              <a:t>mean_mud_conc</a:t>
            </a:r>
            <a:r>
              <a:rPr lang="pt-BR" sz="1000" dirty="0"/>
              <a:t> = </a:t>
            </a:r>
            <a:r>
              <a:rPr lang="pt-BR" sz="1000" dirty="0" err="1"/>
              <a:t>mean</a:t>
            </a:r>
            <a:r>
              <a:rPr lang="pt-BR" sz="1000" dirty="0"/>
              <a:t>(</a:t>
            </a:r>
            <a:r>
              <a:rPr lang="pt-BR" sz="1000" dirty="0" err="1"/>
              <a:t>muds</a:t>
            </a:r>
            <a:r>
              <a:rPr lang="pt-BR" sz="1000" dirty="0"/>
              <a:t>(iz50,6:end));</a:t>
            </a:r>
          </a:p>
          <a:p>
            <a:r>
              <a:rPr lang="pt-BR" sz="1000" dirty="0" err="1"/>
              <a:t>max_mud_conc</a:t>
            </a:r>
            <a:r>
              <a:rPr lang="pt-BR" sz="1000" dirty="0"/>
              <a:t> = </a:t>
            </a:r>
            <a:r>
              <a:rPr lang="pt-BR" sz="1000" dirty="0" err="1"/>
              <a:t>max</a:t>
            </a:r>
            <a:r>
              <a:rPr lang="pt-BR" sz="1000" dirty="0"/>
              <a:t>(</a:t>
            </a:r>
            <a:r>
              <a:rPr lang="pt-BR" sz="1000" dirty="0" err="1"/>
              <a:t>muds</a:t>
            </a:r>
            <a:r>
              <a:rPr lang="pt-BR" sz="1000" dirty="0"/>
              <a:t>(iz50,6:end));</a:t>
            </a:r>
          </a:p>
          <a:p>
            <a:r>
              <a:rPr lang="pt-BR" sz="1000" dirty="0" err="1"/>
              <a:t>fprintf</a:t>
            </a:r>
            <a:r>
              <a:rPr lang="pt-BR" sz="1000" dirty="0"/>
              <a:t>(fid2,'%9.6f, %9.6f, ',</a:t>
            </a:r>
            <a:r>
              <a:rPr lang="pt-BR" sz="1000" dirty="0" err="1"/>
              <a:t>mean_mud_conc,max_mud_conc</a:t>
            </a:r>
            <a:r>
              <a:rPr lang="pt-BR" sz="1000" dirty="0"/>
              <a:t>)</a:t>
            </a:r>
            <a:r>
              <a:rPr lang="pt-BR" sz="1000" dirty="0" smtClean="0"/>
              <a:t>;</a:t>
            </a:r>
          </a:p>
          <a:p>
            <a:r>
              <a:rPr lang="pt-BR" sz="1000" dirty="0" smtClean="0"/>
              <a:t>...</a:t>
            </a:r>
          </a:p>
          <a:p>
            <a:r>
              <a:rPr lang="en-US" sz="1000" dirty="0"/>
              <a:t>%% read 4 depositing sand classes, one cell only, for 1D results</a:t>
            </a:r>
          </a:p>
          <a:p>
            <a:r>
              <a:rPr lang="en-US" sz="1000" dirty="0" err="1"/>
              <a:t>snd</a:t>
            </a:r>
            <a:r>
              <a:rPr lang="en-US" sz="1000" dirty="0"/>
              <a:t> = zeros( NND, </a:t>
            </a:r>
            <a:r>
              <a:rPr lang="en-US" sz="1000" dirty="0" err="1"/>
              <a:t>nz</a:t>
            </a:r>
            <a:r>
              <a:rPr lang="en-US" sz="1000" dirty="0"/>
              <a:t>, </a:t>
            </a:r>
            <a:r>
              <a:rPr lang="en-US" sz="1000" dirty="0" err="1"/>
              <a:t>nt</a:t>
            </a:r>
            <a:r>
              <a:rPr lang="en-US" sz="1000" dirty="0"/>
              <a:t>);</a:t>
            </a:r>
          </a:p>
          <a:p>
            <a:r>
              <a:rPr lang="en-US" sz="1000" dirty="0" err="1"/>
              <a:t>ic</a:t>
            </a:r>
            <a:r>
              <a:rPr lang="en-US" sz="1000" dirty="0"/>
              <a:t> = 0;</a:t>
            </a:r>
          </a:p>
          <a:p>
            <a:r>
              <a:rPr lang="en-US" sz="1000" dirty="0"/>
              <a:t>for n=NNN+1:NNN+NND</a:t>
            </a:r>
          </a:p>
          <a:p>
            <a:r>
              <a:rPr lang="de-DE" sz="1000" dirty="0"/>
              <a:t>   </a:t>
            </a:r>
            <a:r>
              <a:rPr lang="de-DE" sz="1000" dirty="0" err="1"/>
              <a:t>ic</a:t>
            </a:r>
            <a:r>
              <a:rPr lang="de-DE" sz="1000" dirty="0"/>
              <a:t> = ic+1</a:t>
            </a:r>
          </a:p>
          <a:p>
            <a:r>
              <a:rPr lang="de-DE" sz="1000" dirty="0"/>
              <a:t>   </a:t>
            </a:r>
            <a:r>
              <a:rPr lang="de-DE" sz="1000" dirty="0" err="1"/>
              <a:t>ncname</a:t>
            </a:r>
            <a:r>
              <a:rPr lang="de-DE" sz="1000" dirty="0"/>
              <a:t> = </a:t>
            </a:r>
            <a:r>
              <a:rPr lang="de-DE" sz="1000" dirty="0" err="1"/>
              <a:t>sprintf</a:t>
            </a:r>
            <a:r>
              <a:rPr lang="de-DE" sz="1000" dirty="0"/>
              <a:t>('sand_%02d',n)</a:t>
            </a:r>
          </a:p>
          <a:p>
            <a:r>
              <a:rPr lang="de-DE" sz="1000" dirty="0"/>
              <a:t>   </a:t>
            </a:r>
            <a:r>
              <a:rPr lang="de-DE" sz="1000" dirty="0" err="1"/>
              <a:t>snd</a:t>
            </a:r>
            <a:r>
              <a:rPr lang="de-DE" sz="1000" dirty="0"/>
              <a:t>(</a:t>
            </a:r>
            <a:r>
              <a:rPr lang="de-DE" sz="1000" dirty="0" err="1"/>
              <a:t>ic</a:t>
            </a:r>
            <a:r>
              <a:rPr lang="de-DE" sz="1000" dirty="0"/>
              <a:t>,:,:)=</a:t>
            </a:r>
            <a:r>
              <a:rPr lang="de-DE" sz="1000" dirty="0" err="1"/>
              <a:t>squeeze</a:t>
            </a:r>
            <a:r>
              <a:rPr lang="de-DE" sz="1000" dirty="0"/>
              <a:t>(</a:t>
            </a:r>
            <a:r>
              <a:rPr lang="de-DE" sz="1000" dirty="0" err="1"/>
              <a:t>ncread</a:t>
            </a:r>
            <a:r>
              <a:rPr lang="de-DE" sz="1000" dirty="0"/>
              <a:t>(</a:t>
            </a:r>
            <a:r>
              <a:rPr lang="de-DE" sz="1000" dirty="0" err="1"/>
              <a:t>url,ncname</a:t>
            </a:r>
            <a:r>
              <a:rPr lang="de-DE" sz="1000" dirty="0"/>
              <a:t>,[i </a:t>
            </a:r>
            <a:r>
              <a:rPr lang="de-DE" sz="1000" dirty="0" err="1"/>
              <a:t>j</a:t>
            </a:r>
            <a:r>
              <a:rPr lang="de-DE" sz="1000" dirty="0"/>
              <a:t> 1 1],[1 1 </a:t>
            </a:r>
            <a:r>
              <a:rPr lang="de-DE" sz="1000" dirty="0" err="1"/>
              <a:t>Inf</a:t>
            </a:r>
            <a:r>
              <a:rPr lang="de-DE" sz="1000" dirty="0"/>
              <a:t> </a:t>
            </a:r>
            <a:r>
              <a:rPr lang="de-DE" sz="1000" dirty="0" err="1"/>
              <a:t>Inf</a:t>
            </a:r>
            <a:r>
              <a:rPr lang="de-DE" sz="1000" dirty="0"/>
              <a:t>]));</a:t>
            </a:r>
          </a:p>
          <a:p>
            <a:r>
              <a:rPr lang="de-DE" sz="1000" dirty="0" smtClean="0"/>
              <a:t>end</a:t>
            </a:r>
            <a:endParaRPr lang="de-DE" sz="1000" dirty="0"/>
          </a:p>
          <a:p>
            <a:endParaRPr lang="en-US" sz="1000" dirty="0"/>
          </a:p>
        </p:txBody>
      </p:sp>
      <p:sp>
        <p:nvSpPr>
          <p:cNvPr id="2" name="Slide Number Placeholder 1"/>
          <p:cNvSpPr>
            <a:spLocks noGrp="1"/>
          </p:cNvSpPr>
          <p:nvPr>
            <p:ph type="sldNum" sz="quarter" idx="12"/>
          </p:nvPr>
        </p:nvSpPr>
        <p:spPr/>
        <p:txBody>
          <a:bodyPr/>
          <a:lstStyle/>
          <a:p>
            <a:fld id="{177BB26E-2232-F74A-BCA6-9903D9BFFBB8}" type="slidenum">
              <a:rPr lang="en-US" smtClean="0"/>
              <a:t>68</a:t>
            </a:fld>
            <a:endParaRPr lang="en-US"/>
          </a:p>
        </p:txBody>
      </p:sp>
    </p:spTree>
    <p:extLst>
      <p:ext uri="{BB962C8B-B14F-4D97-AF65-F5344CB8AC3E}">
        <p14:creationId xmlns:p14="http://schemas.microsoft.com/office/powerpoint/2010/main" val="254860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704" y="3962"/>
            <a:ext cx="6874592" cy="1143000"/>
          </a:xfrm>
        </p:spPr>
        <p:txBody>
          <a:bodyPr>
            <a:noAutofit/>
          </a:bodyPr>
          <a:lstStyle/>
          <a:p>
            <a:r>
              <a:rPr lang="en-US" sz="3200" b="1" dirty="0" smtClean="0"/>
              <a:t>Wave-Current Bottom Boundary Layer</a:t>
            </a:r>
            <a:endParaRPr lang="en-US" sz="3200" b="1" dirty="0"/>
          </a:p>
        </p:txBody>
      </p:sp>
      <p:sp>
        <p:nvSpPr>
          <p:cNvPr id="3" name="Content Placeholder 2"/>
          <p:cNvSpPr>
            <a:spLocks noGrp="1"/>
          </p:cNvSpPr>
          <p:nvPr>
            <p:ph idx="1"/>
          </p:nvPr>
        </p:nvSpPr>
        <p:spPr/>
        <p:txBody>
          <a:bodyPr>
            <a:normAutofit/>
          </a:bodyPr>
          <a:lstStyle/>
          <a:p>
            <a:r>
              <a:rPr lang="en-US" dirty="0" smtClean="0"/>
              <a:t>Orbital motions of waves near bottom creates more turbulence than currents alone</a:t>
            </a:r>
          </a:p>
          <a:p>
            <a:r>
              <a:rPr lang="en-US" dirty="0" smtClean="0"/>
              <a:t>More turbulence, better coupling of flow to bottom, more drag on mean flow (</a:t>
            </a:r>
            <a:r>
              <a:rPr lang="en-US" i="1" dirty="0" smtClean="0"/>
              <a:t>u</a:t>
            </a:r>
            <a:r>
              <a:rPr lang="en-US" i="1" baseline="-25000" dirty="0" smtClean="0"/>
              <a:t>*</a:t>
            </a:r>
            <a:r>
              <a:rPr lang="en-US" i="1" baseline="-25000" dirty="0" err="1" smtClean="0"/>
              <a:t>cw</a:t>
            </a:r>
            <a:r>
              <a:rPr lang="en-US" dirty="0" smtClean="0"/>
              <a:t>, </a:t>
            </a:r>
            <a:r>
              <a:rPr lang="en-US" i="1" dirty="0" smtClean="0"/>
              <a:t>z</a:t>
            </a:r>
            <a:r>
              <a:rPr lang="en-US" baseline="-25000" dirty="0" smtClean="0"/>
              <a:t>0</a:t>
            </a:r>
            <a:r>
              <a:rPr lang="en-US" i="1" baseline="-25000" dirty="0" smtClean="0"/>
              <a:t>a</a:t>
            </a:r>
            <a:r>
              <a:rPr lang="en-US" dirty="0" smtClean="0"/>
              <a:t>)</a:t>
            </a:r>
          </a:p>
          <a:p>
            <a:r>
              <a:rPr lang="en-US" dirty="0" smtClean="0"/>
              <a:t>Also, higher instantaneous bed stresses to mobilize sediment</a:t>
            </a:r>
          </a:p>
          <a:p>
            <a:r>
              <a:rPr lang="en-US" dirty="0" smtClean="0"/>
              <a:t>Madsen (1994) </a:t>
            </a:r>
            <a:r>
              <a:rPr lang="en-US" i="1" dirty="0" smtClean="0"/>
              <a:t>or</a:t>
            </a:r>
            <a:r>
              <a:rPr lang="en-US" dirty="0" smtClean="0"/>
              <a:t> Styles and Glenn (2000) </a:t>
            </a:r>
            <a:r>
              <a:rPr lang="en-US" i="1" dirty="0" smtClean="0"/>
              <a:t>or</a:t>
            </a:r>
            <a:r>
              <a:rPr lang="en-US" dirty="0" smtClean="0"/>
              <a:t> </a:t>
            </a:r>
            <a:r>
              <a:rPr lang="en-US" dirty="0" err="1" smtClean="0"/>
              <a:t>Soulsby</a:t>
            </a:r>
            <a:r>
              <a:rPr lang="en-US" dirty="0" smtClean="0"/>
              <a:t> (1997)</a:t>
            </a:r>
          </a:p>
          <a:p>
            <a:endParaRPr lang="en-US" dirty="0"/>
          </a:p>
        </p:txBody>
      </p:sp>
      <p:pic>
        <p:nvPicPr>
          <p:cNvPr id="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77BB26E-2232-F74A-BCA6-9903D9BFFBB8}" type="slidenum">
              <a:rPr lang="en-US" smtClean="0"/>
              <a:t>7</a:t>
            </a:fld>
            <a:endParaRPr lang="en-US"/>
          </a:p>
        </p:txBody>
      </p:sp>
    </p:spTree>
    <p:extLst>
      <p:ext uri="{BB962C8B-B14F-4D97-AF65-F5344CB8AC3E}">
        <p14:creationId xmlns:p14="http://schemas.microsoft.com/office/powerpoint/2010/main" val="36053401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152" y="35194"/>
            <a:ext cx="6729695" cy="1143000"/>
          </a:xfrm>
        </p:spPr>
        <p:txBody>
          <a:bodyPr>
            <a:normAutofit/>
          </a:bodyPr>
          <a:lstStyle/>
          <a:p>
            <a:r>
              <a:rPr lang="en-US" sz="3600" b="1" dirty="0" smtClean="0"/>
              <a:t>Ripple Roughness</a:t>
            </a:r>
            <a:endParaRPr lang="en-US" sz="3600" b="1" dirty="0"/>
          </a:p>
        </p:txBody>
      </p:sp>
      <p:sp>
        <p:nvSpPr>
          <p:cNvPr id="3" name="Content Placeholder 2"/>
          <p:cNvSpPr>
            <a:spLocks noGrp="1"/>
          </p:cNvSpPr>
          <p:nvPr>
            <p:ph idx="1"/>
          </p:nvPr>
        </p:nvSpPr>
        <p:spPr/>
        <p:txBody>
          <a:bodyPr>
            <a:normAutofit fontScale="92500" lnSpcReduction="20000"/>
          </a:bodyPr>
          <a:lstStyle/>
          <a:p>
            <a:r>
              <a:rPr lang="en-US" dirty="0" smtClean="0"/>
              <a:t>Ripples increase roughness of seabed, adding drag and increasing stresses</a:t>
            </a:r>
          </a:p>
          <a:p>
            <a:r>
              <a:rPr lang="en-US" dirty="0" smtClean="0"/>
              <a:t>Ripple geometry (height, wavelength, maybe orientation) are computed from instantaneous equilibrium (</a:t>
            </a:r>
            <a:r>
              <a:rPr lang="en-US" dirty="0" err="1" smtClean="0"/>
              <a:t>Malarky</a:t>
            </a:r>
            <a:r>
              <a:rPr lang="en-US" dirty="0" smtClean="0"/>
              <a:t> and Davies, 2003 method of </a:t>
            </a:r>
            <a:r>
              <a:rPr lang="en-US" dirty="0" err="1" smtClean="0"/>
              <a:t>Wiberg</a:t>
            </a:r>
            <a:r>
              <a:rPr lang="en-US" dirty="0" smtClean="0"/>
              <a:t> and Harris, 1994)</a:t>
            </a:r>
          </a:p>
          <a:p>
            <a:r>
              <a:rPr lang="en-US" i="1" dirty="0" smtClean="0"/>
              <a:t>z</a:t>
            </a:r>
            <a:r>
              <a:rPr lang="en-US" baseline="-25000" dirty="0" smtClean="0"/>
              <a:t>0BF</a:t>
            </a:r>
            <a:r>
              <a:rPr lang="en-US" dirty="0" smtClean="0"/>
              <a:t> ~ height</a:t>
            </a:r>
            <a:r>
              <a:rPr lang="en-US" baseline="30000" dirty="0" smtClean="0"/>
              <a:t>2</a:t>
            </a:r>
            <a:r>
              <a:rPr lang="en-US" dirty="0" smtClean="0"/>
              <a:t>/wavelength</a:t>
            </a:r>
          </a:p>
          <a:p>
            <a:r>
              <a:rPr lang="en-US" dirty="0" smtClean="0"/>
              <a:t>Some of this is form drag; that portion does not contribute to the skin friction stresses that move sediment: corrected according to Smith and McLean (1997) and </a:t>
            </a:r>
            <a:r>
              <a:rPr lang="en-US" dirty="0" err="1" smtClean="0"/>
              <a:t>Wiberg</a:t>
            </a:r>
            <a:r>
              <a:rPr lang="en-US" dirty="0" smtClean="0"/>
              <a:t> and Nelson (1992)</a:t>
            </a:r>
          </a:p>
          <a:p>
            <a:endParaRPr lang="en-US" dirty="0" smtClean="0"/>
          </a:p>
        </p:txBody>
      </p:sp>
      <p:pic>
        <p:nvPicPr>
          <p:cNvPr id="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77BB26E-2232-F74A-BCA6-9903D9BFFBB8}" type="slidenum">
              <a:rPr lang="en-US" smtClean="0"/>
              <a:t>8</a:t>
            </a:fld>
            <a:endParaRPr lang="en-US"/>
          </a:p>
        </p:txBody>
      </p:sp>
    </p:spTree>
    <p:extLst>
      <p:ext uri="{BB962C8B-B14F-4D97-AF65-F5344CB8AC3E}">
        <p14:creationId xmlns:p14="http://schemas.microsoft.com/office/powerpoint/2010/main" val="37388490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984" y="14372"/>
            <a:ext cx="6496050" cy="1143000"/>
          </a:xfrm>
        </p:spPr>
        <p:txBody>
          <a:bodyPr>
            <a:normAutofit/>
          </a:bodyPr>
          <a:lstStyle/>
          <a:p>
            <a:r>
              <a:rPr lang="en-US" sz="3600" b="1" dirty="0" smtClean="0"/>
              <a:t>Example: Bottom Roughness</a:t>
            </a:r>
            <a:endParaRPr lang="en-US" sz="3600" b="1" dirty="0"/>
          </a:p>
        </p:txBody>
      </p:sp>
      <p:pic>
        <p:nvPicPr>
          <p:cNvPr id="6" name="Picture 5"/>
          <p:cNvPicPr>
            <a:picLocks noChangeAspect="1"/>
          </p:cNvPicPr>
          <p:nvPr/>
        </p:nvPicPr>
        <p:blipFill rotWithShape="1">
          <a:blip r:embed="rId2"/>
          <a:srcRect b="51119"/>
          <a:stretch/>
        </p:blipFill>
        <p:spPr>
          <a:xfrm>
            <a:off x="1725515" y="1020241"/>
            <a:ext cx="7052852" cy="5215724"/>
          </a:xfrm>
          <a:prstGeom prst="rect">
            <a:avLst/>
          </a:prstGeom>
        </p:spPr>
      </p:pic>
      <p:sp>
        <p:nvSpPr>
          <p:cNvPr id="5" name="Rectangle 4"/>
          <p:cNvSpPr/>
          <p:nvPr/>
        </p:nvSpPr>
        <p:spPr>
          <a:xfrm>
            <a:off x="152400" y="1693499"/>
            <a:ext cx="1731834" cy="2862323"/>
          </a:xfrm>
          <a:prstGeom prst="rect">
            <a:avLst/>
          </a:prstGeom>
        </p:spPr>
        <p:txBody>
          <a:bodyPr wrap="square">
            <a:spAutoFit/>
          </a:bodyPr>
          <a:lstStyle/>
          <a:p>
            <a:r>
              <a:rPr lang="en-US" b="1" dirty="0" smtClean="0"/>
              <a:t>Explore bottom friction effects on near-bottom flow (MVCO):</a:t>
            </a:r>
          </a:p>
          <a:p>
            <a:endParaRPr lang="en-US" b="1" dirty="0"/>
          </a:p>
          <a:p>
            <a:r>
              <a:rPr lang="en-US" b="1" dirty="0" err="1" smtClean="0"/>
              <a:t>Ganju</a:t>
            </a:r>
            <a:r>
              <a:rPr lang="en-US" b="1" dirty="0" smtClean="0"/>
              <a:t> &amp; Sherwood, Ocean. Mod., 2010</a:t>
            </a:r>
          </a:p>
          <a:p>
            <a:endParaRPr lang="en-US" dirty="0" smtClean="0"/>
          </a:p>
        </p:txBody>
      </p:sp>
      <p:pic>
        <p:nvPicPr>
          <p:cNvPr id="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6223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177BB26E-2232-F74A-BCA6-9903D9BFFBB8}" type="slidenum">
              <a:rPr lang="en-US" smtClean="0"/>
              <a:t>9</a:t>
            </a:fld>
            <a:endParaRPr lang="en-US"/>
          </a:p>
        </p:txBody>
      </p:sp>
    </p:spTree>
    <p:extLst>
      <p:ext uri="{BB962C8B-B14F-4D97-AF65-F5344CB8AC3E}">
        <p14:creationId xmlns:p14="http://schemas.microsoft.com/office/powerpoint/2010/main" val="10615685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12934</TotalTime>
  <Words>9319</Words>
  <Application>Microsoft Macintosh PowerPoint</Application>
  <PresentationFormat>On-screen Show (4:3)</PresentationFormat>
  <Paragraphs>1173</Paragraphs>
  <Slides>68</Slides>
  <Notes>18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1" baseType="lpstr">
      <vt:lpstr>Office Theme</vt:lpstr>
      <vt:lpstr>Equation</vt:lpstr>
      <vt:lpstr>Microsoft Equation</vt:lpstr>
      <vt:lpstr>PowerPoint Presentation</vt:lpstr>
      <vt:lpstr>PowerPoint Presentation</vt:lpstr>
      <vt:lpstr>Sediment Transport Components</vt:lpstr>
      <vt:lpstr>Resuspension and Deposition</vt:lpstr>
      <vt:lpstr>Bedload</vt:lpstr>
      <vt:lpstr>Bottom Boundary Layer</vt:lpstr>
      <vt:lpstr>Wave-Current Bottom Boundary Layer</vt:lpstr>
      <vt:lpstr>Ripple Roughness</vt:lpstr>
      <vt:lpstr>Example: Bottom Roughness</vt:lpstr>
      <vt:lpstr>COAWST/CSTMS Sediment </vt:lpstr>
      <vt:lpstr>Stratigraphy</vt:lpstr>
      <vt:lpstr>PowerPoint Presentation</vt:lpstr>
      <vt:lpstr>PowerPoint Presentation</vt:lpstr>
      <vt:lpstr>PowerPoint Presentation</vt:lpstr>
      <vt:lpstr>Cohesive behavior</vt:lpstr>
      <vt:lpstr>Cohesive Bed</vt:lpstr>
      <vt:lpstr>Cohesive Bed</vt:lpstr>
      <vt:lpstr>Cohesive behavior</vt:lpstr>
      <vt:lpstr>1-D case with 4 sediment classes</vt:lpstr>
      <vt:lpstr>PowerPoint Presentation</vt:lpstr>
      <vt:lpstr>Mixed bed behavior</vt:lpstr>
      <vt:lpstr>Mixed bed behavior</vt:lpstr>
      <vt:lpstr>Bed critical shear stress tcr</vt:lpstr>
      <vt:lpstr>Resuspension flux near bottom</vt:lpstr>
      <vt:lpstr>Estuarine Turbidity Maximum</vt:lpstr>
      <vt:lpstr>Estuarine Turbidity Maximum</vt:lpstr>
      <vt:lpstr>PowerPoint Presentation</vt:lpstr>
      <vt:lpstr>Biodiffusion</vt:lpstr>
      <vt:lpstr>Biodiffusive Mixing</vt:lpstr>
      <vt:lpstr>Biodiffusion + Mixed bed</vt:lpstr>
      <vt:lpstr>Bedload</vt:lpstr>
      <vt:lpstr>Bedload example:  sorted bedform morphology </vt:lpstr>
      <vt:lpstr>Example: bedload transport</vt:lpstr>
      <vt:lpstr>PowerPoint Presentation</vt:lpstr>
      <vt:lpstr>PowerPoint Presentation</vt:lpstr>
      <vt:lpstr>PowerPoint Presentation</vt:lpstr>
      <vt:lpstr>PowerPoint Presentation</vt:lpstr>
      <vt:lpstr>PowerPoint Presentation</vt:lpstr>
      <vt:lpstr>Flocmod in COAWST (Sherwood et al., 2018)</vt:lpstr>
      <vt:lpstr>PowerPoint Presentation</vt:lpstr>
      <vt:lpstr>PowerPoint Presentation</vt:lpstr>
      <vt:lpstr>Flocs in COAWST (Sherwood et al., 2018)  Example: Steady flow</vt:lpstr>
      <vt:lpstr>PowerPoint Presentation</vt:lpstr>
      <vt:lpstr>Example: Tidal flow + wave event</vt:lpstr>
      <vt:lpstr>Estuarine Turbidity Maximum with FLOCS</vt:lpstr>
      <vt:lpstr>What is different about sediment in COAWST? (external differences)</vt:lpstr>
      <vt:lpstr>Where in COAWST code?</vt:lpstr>
      <vt:lpstr>Bottom Boundary Layer</vt:lpstr>
      <vt:lpstr>Sediment-Related Compiler Options</vt:lpstr>
      <vt:lpstr>PowerPoint Presentation</vt:lpstr>
      <vt:lpstr>Sediment Variables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icm-csic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Alfredo Aretxabaleta</dc:creator>
  <cp:lastModifiedBy>Alfredo Lopez de Aretxabaleta</cp:lastModifiedBy>
  <cp:revision>155</cp:revision>
  <cp:lastPrinted>2014-08-28T17:01:04Z</cp:lastPrinted>
  <dcterms:created xsi:type="dcterms:W3CDTF">2014-08-19T13:43:34Z</dcterms:created>
  <dcterms:modified xsi:type="dcterms:W3CDTF">2019-02-16T02:28:39Z</dcterms:modified>
</cp:coreProperties>
</file>