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avi" ContentType="video/x-msvideo"/>
  <Default Extension="wmv" ContentType="video/x-ms-wm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58" r:id="rId3"/>
    <p:sldId id="261" r:id="rId4"/>
    <p:sldId id="282" r:id="rId5"/>
    <p:sldId id="307" r:id="rId6"/>
    <p:sldId id="286" r:id="rId7"/>
    <p:sldId id="266" r:id="rId8"/>
    <p:sldId id="315" r:id="rId9"/>
    <p:sldId id="299" r:id="rId10"/>
    <p:sldId id="267" r:id="rId11"/>
    <p:sldId id="321" r:id="rId12"/>
    <p:sldId id="303" r:id="rId13"/>
    <p:sldId id="290" r:id="rId14"/>
    <p:sldId id="293" r:id="rId15"/>
    <p:sldId id="284" r:id="rId16"/>
    <p:sldId id="291" r:id="rId17"/>
    <p:sldId id="292" r:id="rId18"/>
    <p:sldId id="288" r:id="rId19"/>
    <p:sldId id="332" r:id="rId20"/>
    <p:sldId id="262" r:id="rId21"/>
    <p:sldId id="259" r:id="rId22"/>
    <p:sldId id="366" r:id="rId23"/>
    <p:sldId id="324" r:id="rId24"/>
    <p:sldId id="326" r:id="rId25"/>
    <p:sldId id="327" r:id="rId26"/>
    <p:sldId id="359" r:id="rId27"/>
    <p:sldId id="365" r:id="rId28"/>
    <p:sldId id="345" r:id="rId29"/>
    <p:sldId id="364" r:id="rId30"/>
    <p:sldId id="298" r:id="rId31"/>
    <p:sldId id="309" r:id="rId32"/>
    <p:sldId id="363" r:id="rId33"/>
    <p:sldId id="302" r:id="rId34"/>
    <p:sldId id="301" r:id="rId35"/>
    <p:sldId id="264" r:id="rId36"/>
    <p:sldId id="3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B8BEE8-459C-0045-AEA9-AAF2A12F86BB}">
          <p14:sldIdLst>
            <p14:sldId id="256"/>
            <p14:sldId id="258"/>
            <p14:sldId id="261"/>
            <p14:sldId id="282"/>
            <p14:sldId id="307"/>
            <p14:sldId id="286"/>
            <p14:sldId id="266"/>
            <p14:sldId id="315"/>
            <p14:sldId id="299"/>
          </p14:sldIdLst>
        </p14:section>
        <p14:section name="Untitled Section" id="{F6715EE5-57C5-F349-AC07-CCEEE5868B41}">
          <p14:sldIdLst>
            <p14:sldId id="267"/>
            <p14:sldId id="321"/>
            <p14:sldId id="303"/>
            <p14:sldId id="290"/>
            <p14:sldId id="293"/>
            <p14:sldId id="284"/>
            <p14:sldId id="291"/>
            <p14:sldId id="292"/>
            <p14:sldId id="288"/>
            <p14:sldId id="332"/>
            <p14:sldId id="262"/>
            <p14:sldId id="259"/>
            <p14:sldId id="366"/>
            <p14:sldId id="324"/>
            <p14:sldId id="326"/>
            <p14:sldId id="327"/>
            <p14:sldId id="359"/>
            <p14:sldId id="365"/>
            <p14:sldId id="345"/>
            <p14:sldId id="364"/>
            <p14:sldId id="298"/>
            <p14:sldId id="309"/>
            <p14:sldId id="363"/>
            <p14:sldId id="302"/>
            <p14:sldId id="301"/>
            <p14:sldId id="264"/>
            <p14:sldId id="3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kalra-pr kalr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83744" autoAdjust="0"/>
  </p:normalViewPr>
  <p:slideViewPr>
    <p:cSldViewPr snapToGrid="0">
      <p:cViewPr varScale="1">
        <p:scale>
          <a:sx n="96" d="100"/>
          <a:sy n="96" d="100"/>
        </p:scale>
        <p:origin x="1188" y="84"/>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33" d="100"/>
          <a:sy n="133" d="100"/>
        </p:scale>
        <p:origin x="-282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7-26T13:53:46.526" idx="1">
    <p:pos x="10" y="10"/>
    <p:text/>
  </p:cm>
</p:cmLst>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4"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 Id="rId4"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image" Target="../media/image16.emf"/><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image" Target="../media/image27.emf"/><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2B082D-442A-D144-94D9-C108A9ADAA51}" type="datetimeFigureOut">
              <a:rPr lang="en-US" smtClean="0"/>
              <a:t>2/15/2019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D1F8A8-922E-304C-AB79-F5488841A3BE}" type="slidenum">
              <a:rPr lang="en-US" smtClean="0"/>
              <a:t>‹#›</a:t>
            </a:fld>
            <a:endParaRPr lang="en-US"/>
          </a:p>
        </p:txBody>
      </p:sp>
    </p:spTree>
    <p:extLst>
      <p:ext uri="{BB962C8B-B14F-4D97-AF65-F5344CB8AC3E}">
        <p14:creationId xmlns:p14="http://schemas.microsoft.com/office/powerpoint/2010/main" val="32905411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5DA85F-2877-744C-8EF6-1EA5371E9B53}" type="datetimeFigureOut">
              <a:rPr lang="en-US" smtClean="0"/>
              <a:t>2/15/2019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66D770-F374-124C-BF55-40D8CABE7FF4}" type="slidenum">
              <a:rPr lang="en-US" smtClean="0"/>
              <a:t>‹#›</a:t>
            </a:fld>
            <a:endParaRPr lang="en-US"/>
          </a:p>
        </p:txBody>
      </p:sp>
    </p:spTree>
    <p:extLst>
      <p:ext uri="{BB962C8B-B14F-4D97-AF65-F5344CB8AC3E}">
        <p14:creationId xmlns:p14="http://schemas.microsoft.com/office/powerpoint/2010/main" val="32808137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ink.springer.com/article/10.1007/s10236-009-0222-5#CR4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SAV loss is eutrophication that causes an increase in nutrients in the water column leading to phytoplankton growth and enhancing the growth of epiphytes growing on vegetation tissues. This results in a reduction of light availability (Burkholder et al., 2007), causing a loss of SAV habitat </a:t>
            </a:r>
          </a:p>
          <a:p>
            <a:endParaRPr lang="en-US" dirty="0"/>
          </a:p>
          <a:p>
            <a:r>
              <a:rPr lang="en-US" dirty="0"/>
              <a:t>SAV</a:t>
            </a:r>
            <a:r>
              <a:rPr lang="en-US" baseline="0" dirty="0"/>
              <a:t> act as sediment bed stabilizers by reducing sediment suspension and increasing light penetrations. However , under high nutrient loading they</a:t>
            </a:r>
          </a:p>
          <a:p>
            <a:r>
              <a:rPr lang="en-US" baseline="0" dirty="0"/>
              <a:t>Are </a:t>
            </a:r>
            <a:r>
              <a:rPr lang="en-US" baseline="0" dirty="0" err="1"/>
              <a:t>vulnerbal</a:t>
            </a:r>
            <a:r>
              <a:rPr lang="en-US" baseline="0" dirty="0"/>
              <a:t> to </a:t>
            </a:r>
            <a:r>
              <a:rPr lang="en-US" baseline="0" dirty="0" err="1"/>
              <a:t>eutrphicatioan</a:t>
            </a:r>
            <a:r>
              <a:rPr lang="en-US" baseline="0" dirty="0"/>
              <a:t> </a:t>
            </a:r>
            <a:endParaRPr lang="en-US" dirty="0"/>
          </a:p>
        </p:txBody>
      </p:sp>
    </p:spTree>
    <p:extLst>
      <p:ext uri="{BB962C8B-B14F-4D97-AF65-F5344CB8AC3E}">
        <p14:creationId xmlns:p14="http://schemas.microsoft.com/office/powerpoint/2010/main" val="1461203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1d</a:t>
            </a:r>
            <a:r>
              <a:rPr lang="en-US" baseline="0" dirty="0"/>
              <a:t> model do not account for shoreline features and exchange of sediment </a:t>
            </a:r>
            <a:endParaRPr lang="en-US" dirty="0"/>
          </a:p>
        </p:txBody>
      </p:sp>
    </p:spTree>
    <p:extLst>
      <p:ext uri="{BB962C8B-B14F-4D97-AF65-F5344CB8AC3E}">
        <p14:creationId xmlns:p14="http://schemas.microsoft.com/office/powerpoint/2010/main" val="2516166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939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D770-F374-124C-BF55-40D8CABE7FF4}" type="slidenum">
              <a:rPr lang="en-US" smtClean="0"/>
              <a:t>26</a:t>
            </a:fld>
            <a:endParaRPr lang="en-US"/>
          </a:p>
        </p:txBody>
      </p:sp>
    </p:spTree>
    <p:extLst>
      <p:ext uri="{BB962C8B-B14F-4D97-AF65-F5344CB8AC3E}">
        <p14:creationId xmlns:p14="http://schemas.microsoft.com/office/powerpoint/2010/main" val="758119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D770-F374-124C-BF55-40D8CABE7FF4}" type="slidenum">
              <a:rPr lang="en-US" smtClean="0"/>
              <a:t>27</a:t>
            </a:fld>
            <a:endParaRPr lang="en-US"/>
          </a:p>
        </p:txBody>
      </p:sp>
    </p:spTree>
    <p:extLst>
      <p:ext uri="{BB962C8B-B14F-4D97-AF65-F5344CB8AC3E}">
        <p14:creationId xmlns:p14="http://schemas.microsoft.com/office/powerpoint/2010/main" val="3977013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modeling of SAV growth requires one to resolve spatial distributions of available nutrients in the water column, light attenuation, colored dissolved organic matter (CDOM), temperature forcing. Based on the available temperature</a:t>
                </a:r>
                <a:r>
                  <a:rPr lang="en-US" baseline="0" dirty="0"/>
                  <a:t>, available nutrients in the water column and sediment </a:t>
                </a:r>
                <a:r>
                  <a:rPr lang="en-US" baseline="0" dirty="0" err="1"/>
                  <a:t>colum</a:t>
                </a:r>
                <a:r>
                  <a:rPr lang="en-US" baseline="0" dirty="0"/>
                  <a:t>, light availability that further depends on </a:t>
                </a:r>
                <a:r>
                  <a:rPr lang="en-US" baseline="0" dirty="0" err="1"/>
                  <a:t>cdom</a:t>
                </a:r>
                <a:r>
                  <a:rPr lang="en-US" baseline="0" dirty="0"/>
                  <a:t>, SSC and </a:t>
                </a:r>
                <a:r>
                  <a:rPr lang="en-US" baseline="0" dirty="0" err="1"/>
                  <a:t>cholorphyll</a:t>
                </a:r>
                <a:r>
                  <a:rPr lang="en-US" baseline="0" dirty="0"/>
                  <a:t> result in the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Depending on the above factors, model computes primary production, respiration, mortality of above and below ground biomass; with two way translocation of nitrogen of biomass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growth of SAV is dependent upon light availability at the leaf surface, which is a function of light attenuation in the water-column and the biomass of epiphytic algae growing on SAV stems. One of the dominant factors of SAV loss is eutrophication that causes an increase in nutrients in the water column leading to phytoplankton growth and enhancing the growth of epiphytes growing on vegetation tissues. This results in a reduction of light availability (Burkholder et al., 2007), causing a loss of SAV habitat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latin typeface="AdvOT987ad488"/>
                </a:endParaRPr>
              </a:p>
              <a:p>
                <a:r>
                  <a:rPr lang="en-US" dirty="0"/>
                  <a:t>. The model simulates the dynamics of above ground biomass (stems or shoots), below ground biomass (roots, rhizomes), and epiphyte biomass. The above ground biomass (AGB) is simulated as a total biomass per unit area, and empirical, measurement-based relationships are provided that relate above ground biomass to the density and height of stems. These empirical relationships are based upon a review of literature data, and alternative formulations are provided that can be parameterized for specific applications</a:t>
                </a:r>
                <a:endParaRPr lang="en-US" dirty="0">
                  <a:latin typeface="AdvOT987ad488"/>
                </a:endParaRPr>
              </a:p>
              <a:p>
                <a:endParaRPr lang="en-US" dirty="0">
                  <a:latin typeface="AdvOT987ad488"/>
                </a:endParaRPr>
              </a:p>
              <a:p>
                <a:r>
                  <a:rPr lang="en-US" dirty="0"/>
                  <a:t>The realized growth rate for SAV and epiphytes is then modeled as a function of temperature (i.e.,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ua</m:t>
                        </m:r>
                      </m:e>
                      <m:sub>
                        <m:r>
                          <a:rPr lang="en-US" i="1">
                            <a:latin typeface="Cambria Math" panose="02040503050406030204" pitchFamily="18" charset="0"/>
                          </a:rPr>
                          <m:t>𝑆𝐴𝑉</m:t>
                        </m:r>
                      </m:sub>
                    </m:sSub>
                  </m:oMath>
                </a14:m>
                <a:r>
                  <a:rPr lang="en-US" dirty="0"/>
                  <a:t>), nutrient availability (</a:t>
                </a:r>
                <a:r>
                  <a:rPr lang="en-US" dirty="0" err="1"/>
                  <a:t>nlim</a:t>
                </a:r>
                <a:r>
                  <a:rPr lang="en-US" dirty="0"/>
                  <a:t>), and light availability (</a:t>
                </a:r>
                <a:r>
                  <a:rPr lang="en-US" dirty="0" err="1"/>
                  <a:t>llim</a:t>
                </a:r>
                <a:r>
                  <a:rPr lang="en-US" dirty="0"/>
                  <a:t>; Eq. 3) </a:t>
                </a:r>
              </a:p>
              <a:p>
                <a:endParaRPr lang="en-US" dirty="0">
                  <a:latin typeface="AdvOT987ad488"/>
                </a:endParaRPr>
              </a:p>
              <a:p>
                <a:r>
                  <a:rPr lang="en-US" dirty="0"/>
                  <a:t>Traditional</a:t>
                </a:r>
                <a:r>
                  <a:rPr lang="en-US" b="1" dirty="0"/>
                  <a:t> </a:t>
                </a:r>
                <a:r>
                  <a:rPr lang="en-US" dirty="0"/>
                  <a:t>photosynthesis-irradiance curves were used to represent SAV growth responses to light</a:t>
                </a:r>
                <a:endParaRPr lang="en-US" dirty="0">
                  <a:latin typeface="AdvOT987ad488"/>
                </a:endParaRPr>
              </a:p>
              <a:p>
                <a:endParaRPr lang="en-US" dirty="0">
                  <a:latin typeface="AdvOT987ad488"/>
                </a:endParaRPr>
              </a:p>
              <a:p>
                <a:r>
                  <a:rPr lang="en-US" dirty="0"/>
                  <a:t>where the SAV model includes a nutrient limitation formulation  that represents the fact that rooted plants can obtain nutrients from both sediments and the water-column </a:t>
                </a:r>
                <a:endParaRPr lang="en-US" dirty="0">
                  <a:latin typeface="AdvOT987ad488"/>
                </a:endParaRPr>
              </a:p>
              <a:p>
                <a:r>
                  <a:rPr lang="en-US" dirty="0">
                    <a:latin typeface="AdvOT987ad488"/>
                  </a:rPr>
                  <a:t>COAWST also integrates a coupled (Fennel et al., 2006) and a light attenuation model depending on</a:t>
                </a:r>
              </a:p>
              <a:p>
                <a:r>
                  <a:rPr lang="en-US" dirty="0">
                    <a:latin typeface="AdvOT987ad488"/>
                  </a:rPr>
                  <a:t>concentrations of suspended sediment, organic material, and phytoplankton</a:t>
                </a:r>
              </a:p>
              <a:p>
                <a:r>
                  <a:rPr lang="en-US" dirty="0">
                    <a:latin typeface="AdvOT987ad488"/>
                  </a:rPr>
                  <a:t>(del Barrio et al., 2014).</a:t>
                </a:r>
                <a:endParaRPr lang="en-US"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The growth of SAV is dependent upon light availability at the leaf surface, which is a function of light attenuation in the water-column and the biomass of epiphytic algae growing on SAV stems. One of the dominant factors of SAV loss is eutrophication that causes an increase in nutrients in the water column leading to phytoplankton growth and enhancing the growth of epiphytes growing on vegetation tissues. This results in a reduction of light availability (Burkholder et al., 2007), causing a loss of SAV habitat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modeling of SAV growth requires one to resolve spatial distributions of available nutrients in the water column, light attenuation, colored dissolved organic matter (CDOM), temperature forcing. </a:t>
                </a:r>
              </a:p>
              <a:p>
                <a:endParaRPr lang="en-US" dirty="0" smtClean="0"/>
              </a:p>
              <a:p>
                <a:endParaRPr lang="en-US" dirty="0" smtClean="0">
                  <a:latin typeface="AdvOT987ad488"/>
                </a:endParaRPr>
              </a:p>
              <a:p>
                <a:r>
                  <a:rPr lang="en-US" dirty="0" smtClean="0"/>
                  <a:t>. The model simulates the dynamics of above ground biomass (stems or shoots), below ground biomass (roots, rhizomes), and epiphyte biomass. The above ground biomass (AGB) is simulated as a total biomass per unit area, and empirical, measurement-based relationships are provided that relate above ground biomass to the density and height of stems. These empirical relationships are based upon a review of literature data, and alternative formulations are provided that can be parameterized for specific applications</a:t>
                </a:r>
                <a:endParaRPr lang="en-US" dirty="0" smtClean="0">
                  <a:latin typeface="AdvOT987ad488"/>
                </a:endParaRPr>
              </a:p>
              <a:p>
                <a:endParaRPr lang="en-US" dirty="0">
                  <a:latin typeface="AdvOT987ad488"/>
                </a:endParaRPr>
              </a:p>
              <a:p>
                <a:r>
                  <a:rPr lang="en-US" dirty="0"/>
                  <a:t>The realized growth rate for SAV and epiphytes is then modeled as a function of temperature (i.e., </a:t>
                </a:r>
                <a:r>
                  <a:rPr lang="en-US" i="0">
                    <a:latin typeface="Cambria Math" panose="02040503050406030204" pitchFamily="18" charset="0"/>
                  </a:rPr>
                  <a:t>ua_𝑆𝐴𝑉</a:t>
                </a:r>
                <a:r>
                  <a:rPr lang="en-US" dirty="0"/>
                  <a:t>), nutrient availability (</a:t>
                </a:r>
                <a:r>
                  <a:rPr lang="en-US" dirty="0" err="1"/>
                  <a:t>nlim</a:t>
                </a:r>
                <a:r>
                  <a:rPr lang="en-US" dirty="0"/>
                  <a:t>), and light availability (</a:t>
                </a:r>
                <a:r>
                  <a:rPr lang="en-US" dirty="0" err="1"/>
                  <a:t>llim</a:t>
                </a:r>
                <a:r>
                  <a:rPr lang="en-US" dirty="0"/>
                  <a:t>; Eq. 3) </a:t>
                </a:r>
                <a:endParaRPr lang="en-US" dirty="0" smtClean="0"/>
              </a:p>
              <a:p>
                <a:endParaRPr lang="en-US" dirty="0">
                  <a:latin typeface="AdvOT987ad488"/>
                </a:endParaRPr>
              </a:p>
              <a:p>
                <a:r>
                  <a:rPr lang="en-US" dirty="0"/>
                  <a:t>Traditional</a:t>
                </a:r>
                <a:r>
                  <a:rPr lang="en-US" b="1" dirty="0"/>
                  <a:t> </a:t>
                </a:r>
                <a:r>
                  <a:rPr lang="en-US" dirty="0"/>
                  <a:t>photosynthesis-irradiance curves were used to represent SAV growth responses to </a:t>
                </a:r>
                <a:r>
                  <a:rPr lang="en-US" dirty="0" smtClean="0"/>
                  <a:t>light</a:t>
                </a:r>
                <a:endParaRPr lang="en-US" dirty="0" smtClean="0">
                  <a:latin typeface="AdvOT987ad488"/>
                </a:endParaRPr>
              </a:p>
              <a:p>
                <a:endParaRPr lang="en-US" dirty="0" smtClean="0">
                  <a:latin typeface="AdvOT987ad488"/>
                </a:endParaRPr>
              </a:p>
              <a:p>
                <a:r>
                  <a:rPr lang="en-US" dirty="0"/>
                  <a:t>where the SAV model includes a nutrient limitation formulation  that represents the fact that rooted plants can obtain nutrients from both sediments and the water-column </a:t>
                </a:r>
                <a:endParaRPr lang="en-US" dirty="0" smtClean="0">
                  <a:latin typeface="AdvOT987ad488"/>
                </a:endParaRPr>
              </a:p>
              <a:p>
                <a:r>
                  <a:rPr lang="en-US" dirty="0" smtClean="0">
                    <a:latin typeface="AdvOT987ad488"/>
                  </a:rPr>
                  <a:t>COAWST </a:t>
                </a:r>
                <a:r>
                  <a:rPr lang="en-US" dirty="0">
                    <a:latin typeface="AdvOT987ad488"/>
                  </a:rPr>
                  <a:t>also integrates a coupled </a:t>
                </a:r>
                <a:r>
                  <a:rPr lang="en-US" dirty="0" smtClean="0">
                    <a:latin typeface="AdvOT987ad488"/>
                  </a:rPr>
                  <a:t>(</a:t>
                </a:r>
                <a:r>
                  <a:rPr lang="en-US" dirty="0">
                    <a:latin typeface="AdvOT987ad488"/>
                  </a:rPr>
                  <a:t>Fennel et al., 2006) and a light attenuation model depending on</a:t>
                </a:r>
              </a:p>
              <a:p>
                <a:r>
                  <a:rPr lang="en-US" dirty="0">
                    <a:latin typeface="AdvOT987ad488"/>
                  </a:rPr>
                  <a:t>concentrations of suspended sediment, organic material, and phytoplankton</a:t>
                </a:r>
              </a:p>
              <a:p>
                <a:r>
                  <a:rPr lang="en-US" dirty="0">
                    <a:latin typeface="AdvOT987ad488"/>
                  </a:rPr>
                  <a:t>(del Barrio et al., 2014).</a:t>
                </a:r>
                <a:endParaRPr lang="en-US" dirty="0"/>
              </a:p>
              <a:p>
                <a:endParaRPr lang="en-US" dirty="0"/>
              </a:p>
            </p:txBody>
          </p:sp>
        </mc:Fallback>
      </mc:AlternateContent>
    </p:spTree>
    <p:extLst>
      <p:ext uri="{BB962C8B-B14F-4D97-AF65-F5344CB8AC3E}">
        <p14:creationId xmlns:p14="http://schemas.microsoft.com/office/powerpoint/2010/main" val="1510877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D770-F374-124C-BF55-40D8CABE7FF4}" type="slidenum">
              <a:rPr lang="en-US" smtClean="0"/>
              <a:t>29</a:t>
            </a:fld>
            <a:endParaRPr lang="en-US"/>
          </a:p>
        </p:txBody>
      </p:sp>
    </p:spTree>
    <p:extLst>
      <p:ext uri="{BB962C8B-B14F-4D97-AF65-F5344CB8AC3E}">
        <p14:creationId xmlns:p14="http://schemas.microsoft.com/office/powerpoint/2010/main" val="389515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laceHolder 1"/>
          <p:cNvSpPr>
            <a:spLocks noGrp="1"/>
          </p:cNvSpPr>
          <p:nvPr>
            <p:ph type="body"/>
          </p:nvPr>
        </p:nvSpPr>
        <p:spPr>
          <a:xfrm>
            <a:off x="685800" y="4343400"/>
            <a:ext cx="5486040" cy="4114440"/>
          </a:xfrm>
          <a:prstGeom prst="rect">
            <a:avLst/>
          </a:prstGeom>
        </p:spPr>
        <p:txBody>
          <a:bodyPr/>
          <a:lstStyle/>
          <a:p>
            <a:pPr>
              <a:lnSpc>
                <a:spcPct val="100000"/>
              </a:lnSpc>
            </a:pPr>
            <a:r>
              <a:rPr lang="en-US" sz="1200" dirty="0">
                <a:solidFill>
                  <a:srgbClr val="000000"/>
                </a:solidFill>
                <a:latin typeface="+mn-lt"/>
                <a:ea typeface="+mn-ea"/>
              </a:rPr>
              <a:t>The presence of extensive seagrass resulted in minimal overall water level differences. Locally, seagrass dampened wave height by 30 to 75 %, which decreased shoal erosion and reduced wave attack on the adjacent (within 1 km) marshes. Thus, seagrass contributed to an improved resilience of the back-barrier bay to storms.</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Assess the influence of seagrass on storm surge, residence time, and sediment transport in different back-barrier bays </a:t>
            </a:r>
          </a:p>
          <a:p>
            <a:pPr>
              <a:lnSpc>
                <a:spcPct val="100000"/>
              </a:lnSpc>
            </a:pPr>
            <a:endParaRPr lang="en-US" dirty="0"/>
          </a:p>
          <a:p>
            <a:pPr>
              <a:lnSpc>
                <a:spcPct val="100000"/>
              </a:lnSpc>
            </a:pPr>
            <a:r>
              <a:rPr lang="en-US" dirty="0"/>
              <a:t>SAV tissue density of 700 kg m3 , blade height</a:t>
            </a:r>
            <a:r>
              <a:rPr lang="en-US" baseline="0" dirty="0"/>
              <a:t> 30 cm blade width 0.3 cm and blade thickness 0.3 mm</a:t>
            </a:r>
          </a:p>
          <a:p>
            <a:pPr>
              <a:lnSpc>
                <a:spcPct val="100000"/>
              </a:lnSpc>
            </a:pPr>
            <a:endParaRPr dirty="0"/>
          </a:p>
        </p:txBody>
      </p:sp>
      <p:sp>
        <p:nvSpPr>
          <p:cNvPr id="240" name="TextShape 2"/>
          <p:cNvSpPr txBox="1"/>
          <p:nvPr/>
        </p:nvSpPr>
        <p:spPr>
          <a:xfrm>
            <a:off x="3884760" y="8685360"/>
            <a:ext cx="2971440" cy="456840"/>
          </a:xfrm>
          <a:prstGeom prst="rect">
            <a:avLst/>
          </a:prstGeom>
        </p:spPr>
        <p:txBody>
          <a:bodyPr anchor="b"/>
          <a:lstStyle/>
          <a:p>
            <a:pPr algn="r">
              <a:lnSpc>
                <a:spcPct val="100000"/>
              </a:lnSpc>
            </a:pPr>
            <a:fld id="{19D4B8E8-AD99-495A-8F7C-581C8BA39DB2}" type="slidenum">
              <a:rPr lang="en-US" sz="1200">
                <a:solidFill>
                  <a:srgbClr val="000000"/>
                </a:solidFill>
                <a:latin typeface="+mn-lt"/>
                <a:ea typeface="+mn-ea"/>
              </a:rPr>
              <a:t>30</a:t>
            </a:fld>
            <a:endParaRPr dirty="0"/>
          </a:p>
        </p:txBody>
      </p:sp>
    </p:spTree>
    <p:extLst>
      <p:ext uri="{BB962C8B-B14F-4D97-AF65-F5344CB8AC3E}">
        <p14:creationId xmlns:p14="http://schemas.microsoft.com/office/powerpoint/2010/main" val="599717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light available the SAV leaves in the bottom cell was simulated using a bio-optical model that included biological and non-biological properties (Gallegos et al. 2009, del Barrio et al. 2014; Eq. 6).</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Shchepetkin</a:t>
            </a:r>
            <a:r>
              <a:rPr lang="en-US" sz="1200" b="0" i="0" kern="1200" dirty="0">
                <a:solidFill>
                  <a:schemeClr val="tx1"/>
                </a:solidFill>
                <a:effectLst/>
                <a:latin typeface="+mn-lt"/>
                <a:ea typeface="+mn-ea"/>
                <a:cs typeface="+mn-cs"/>
              </a:rPr>
              <a:t> and McWilliams </a:t>
            </a:r>
            <a:r>
              <a:rPr lang="en-US" sz="1200" b="0" i="0" u="sng" kern="1200" dirty="0">
                <a:solidFill>
                  <a:schemeClr val="tx1"/>
                </a:solidFill>
                <a:effectLst/>
                <a:latin typeface="+mn-lt"/>
                <a:ea typeface="+mn-ea"/>
                <a:cs typeface="+mn-cs"/>
                <a:hlinkClick r:id="rId3" tooltip="View reference"/>
              </a:rPr>
              <a:t>2005</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Haidvogel</a:t>
            </a:r>
            <a:r>
              <a:rPr lang="en-US" sz="1200" kern="1200" dirty="0">
                <a:solidFill>
                  <a:schemeClr val="tx1"/>
                </a:solidFill>
                <a:effectLst/>
                <a:latin typeface="+mn-lt"/>
                <a:ea typeface="+mn-ea"/>
                <a:cs typeface="+mn-cs"/>
              </a:rPr>
              <a:t> et al., 2008</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dvOT987ad488"/>
              </a:rPr>
              <a:t>Biogeochemical model</a:t>
            </a:r>
            <a:r>
              <a:rPr lang="en-US" sz="1200" baseline="0" dirty="0">
                <a:latin typeface="AdvOT987ad488"/>
              </a:rPr>
              <a:t> </a:t>
            </a:r>
            <a:r>
              <a:rPr lang="en-US" sz="1200" dirty="0">
                <a:latin typeface="AdvOT987ad488"/>
              </a:rPr>
              <a:t>based on a nutrient, phytoplankton, zooplankton, and detritus model</a:t>
            </a:r>
            <a:r>
              <a:rPr lang="en-US" sz="1200" baseline="0" dirty="0">
                <a:latin typeface="AdvOT987ad488"/>
              </a:rPr>
              <a:t> (</a:t>
            </a:r>
            <a:r>
              <a:rPr lang="en-US" sz="1200" dirty="0"/>
              <a:t>Fennel</a:t>
            </a:r>
            <a:r>
              <a:rPr lang="en-US" sz="1200" baseline="0" dirty="0"/>
              <a:t> et al., 2006)</a:t>
            </a:r>
            <a:endParaRPr lang="en-US" sz="1200" dirty="0"/>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dvOT987ad488"/>
              </a:rPr>
              <a:t>Light</a:t>
            </a:r>
            <a:r>
              <a:rPr lang="en-US" sz="1200" baseline="0" dirty="0">
                <a:latin typeface="AdvOT987ad488"/>
              </a:rPr>
              <a:t> attenuation model depending</a:t>
            </a:r>
            <a:r>
              <a:rPr lang="en-US" sz="1200" dirty="0">
                <a:latin typeface="AdvOT987ad488"/>
              </a:rPr>
              <a:t> on</a:t>
            </a:r>
            <a:r>
              <a:rPr lang="en-US" sz="1200" baseline="0" dirty="0">
                <a:latin typeface="AdvOT987ad488"/>
              </a:rPr>
              <a:t> </a:t>
            </a:r>
            <a:r>
              <a:rPr lang="en-US" sz="1200" dirty="0">
                <a:latin typeface="AdvOT987ad488"/>
              </a:rPr>
              <a:t>concentrations of suspended sediment, organic material, and phytoplankton</a:t>
            </a:r>
            <a:r>
              <a:rPr lang="en-US" sz="1200" baseline="0" dirty="0">
                <a:latin typeface="AdvOT987ad488"/>
              </a:rPr>
              <a:t> (Gallegos et al., 2009, del Barrio et al. 2014)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Biomass model depending on light, nutrients and temperature </a:t>
            </a:r>
            <a:endParaRPr lang="en-US" sz="1200" dirty="0">
              <a:latin typeface="AdvOT987ad488"/>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31122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sz="1200" dirty="0"/>
              <a:t>affected by the frontal area of canopy</a:t>
            </a:r>
          </a:p>
          <a:p>
            <a:endParaRPr lang="en-US" sz="1200" dirty="0"/>
          </a:p>
          <a:p>
            <a:pPr marL="173038" indent="-173038" algn="just">
              <a:buFont typeface="Arial" panose="020B0604020202020204" pitchFamily="34" charset="0"/>
              <a:buChar char="•"/>
            </a:pPr>
            <a:endParaRPr lang="en-US" sz="1200" dirty="0"/>
          </a:p>
          <a:p>
            <a:pPr marL="173038" indent="-173038" algn="just">
              <a:buFont typeface="Arial" panose="020B0604020202020204" pitchFamily="34" charset="0"/>
              <a:buChar char="•"/>
            </a:pPr>
            <a:r>
              <a:rPr lang="en-US" sz="1200" dirty="0"/>
              <a:t>Causes a decrease in momentum leading to a local adjustment of water level </a:t>
            </a:r>
          </a:p>
          <a:p>
            <a:endParaRPr lang="en-US" sz="1200" dirty="0"/>
          </a:p>
          <a:p>
            <a:r>
              <a:rPr lang="en-US" sz="1200" dirty="0"/>
              <a:t>Increase in wave period and wave length</a:t>
            </a:r>
          </a:p>
          <a:p>
            <a:endParaRPr lang="en-US" sz="1200" dirty="0"/>
          </a:p>
          <a:p>
            <a:r>
              <a:rPr lang="en-US" sz="1200" dirty="0"/>
              <a:t>reduction of space available for small scale eddies causes </a:t>
            </a:r>
          </a:p>
          <a:p>
            <a:endParaRPr lang="en-US" sz="1200" dirty="0"/>
          </a:p>
          <a:p>
            <a:r>
              <a:rPr lang="en-US" sz="1200" dirty="0"/>
              <a:t>in case of dense submerged canopies, the discontinuity at top of the canopy generates a shear layer that enhances vertical mixing, </a:t>
            </a:r>
            <a:endParaRPr lang="en-US" dirty="0"/>
          </a:p>
        </p:txBody>
      </p:sp>
    </p:spTree>
    <p:extLst>
      <p:ext uri="{BB962C8B-B14F-4D97-AF65-F5344CB8AC3E}">
        <p14:creationId xmlns:p14="http://schemas.microsoft.com/office/powerpoint/2010/main" val="489589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effective blade length (</a:t>
            </a:r>
            <a:r>
              <a:rPr lang="en-US" i="1" dirty="0" err="1"/>
              <a:t>lve</a:t>
            </a:r>
            <a:r>
              <a:rPr lang="en-US" dirty="0"/>
              <a:t>) is defined as the length of a rigid vertical blade that generates the same horizontal drag as the flexible blade of total length (</a:t>
            </a:r>
            <a:r>
              <a:rPr lang="en-US" i="1" dirty="0"/>
              <a:t>lv</a:t>
            </a:r>
            <a:r>
              <a:rPr lang="en-US" dirty="0"/>
              <a:t>), accounting for drag reduction both due to the reduced frontal area (deflected height times width) and to the more streamlined shape of the bent blades. Based on a theoretical plant posture model (described in details in </a:t>
            </a:r>
            <a:r>
              <a:rPr lang="en-US" dirty="0" err="1"/>
              <a:t>Luhar</a:t>
            </a:r>
            <a:r>
              <a:rPr lang="en-US" dirty="0"/>
              <a:t> and </a:t>
            </a:r>
            <a:r>
              <a:rPr lang="en-US" dirty="0" err="1"/>
              <a:t>Nepf</a:t>
            </a:r>
            <a:r>
              <a:rPr lang="en-US" dirty="0"/>
              <a:t>, 2011), the effective blade length expression can be reduced to (Eq. 16 in </a:t>
            </a:r>
            <a:r>
              <a:rPr lang="en-US" dirty="0" err="1"/>
              <a:t>Luhar</a:t>
            </a:r>
            <a:r>
              <a:rPr lang="en-US" dirty="0"/>
              <a:t> and </a:t>
            </a:r>
            <a:r>
              <a:rPr lang="en-US" dirty="0" err="1"/>
              <a:t>Nepf</a:t>
            </a:r>
            <a:r>
              <a:rPr lang="en-US" dirty="0"/>
              <a:t>, 2011):</a:t>
            </a:r>
          </a:p>
          <a:p>
            <a:endParaRPr lang="en-US" dirty="0"/>
          </a:p>
          <a:p>
            <a:endParaRPr lang="en-US" dirty="0"/>
          </a:p>
        </p:txBody>
      </p:sp>
      <p:sp>
        <p:nvSpPr>
          <p:cNvPr id="4" name="Slide Number Placeholder 3"/>
          <p:cNvSpPr>
            <a:spLocks noGrp="1"/>
          </p:cNvSpPr>
          <p:nvPr>
            <p:ph type="sldNum" sz="quarter" idx="10"/>
          </p:nvPr>
        </p:nvSpPr>
        <p:spPr/>
        <p:txBody>
          <a:bodyPr/>
          <a:lstStyle/>
          <a:p>
            <a:fld id="{E466D770-F374-124C-BF55-40D8CABE7FF4}" type="slidenum">
              <a:rPr lang="en-US" smtClean="0"/>
              <a:t>9</a:t>
            </a:fld>
            <a:endParaRPr lang="en-US"/>
          </a:p>
        </p:txBody>
      </p:sp>
    </p:spTree>
    <p:extLst>
      <p:ext uri="{BB962C8B-B14F-4D97-AF65-F5344CB8AC3E}">
        <p14:creationId xmlns:p14="http://schemas.microsoft.com/office/powerpoint/2010/main" val="273081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being the action density defined as the ratio of the wave energy density (or variance spectrum) distributed over (intrinsic) wave frequency (</a:t>
            </a:r>
            <a:r>
              <a:rPr lang="en-US" sz="1200" i="1" kern="1200" dirty="0" err="1">
                <a:solidFill>
                  <a:schemeClr val="tx1"/>
                </a:solidFill>
                <a:effectLst/>
                <a:latin typeface="+mn-lt"/>
                <a:ea typeface="+mn-ea"/>
                <a:cs typeface="+mn-cs"/>
              </a:rPr>
              <a:t>σ</a:t>
            </a:r>
            <a:r>
              <a:rPr lang="en-US" sz="1200" kern="1200" dirty="0">
                <a:solidFill>
                  <a:schemeClr val="tx1"/>
                </a:solidFill>
                <a:effectLst/>
                <a:latin typeface="+mn-lt"/>
                <a:ea typeface="+mn-ea"/>
                <a:cs typeface="+mn-cs"/>
              </a:rPr>
              <a:t>) and direction of propagation (</a:t>
            </a:r>
            <a:r>
              <a:rPr lang="en-US" sz="1200" i="1" kern="1200" dirty="0" err="1">
                <a:solidFill>
                  <a:schemeClr val="tx1"/>
                </a:solidFill>
                <a:effectLst/>
                <a:latin typeface="+mn-lt"/>
                <a:ea typeface="+mn-ea"/>
                <a:cs typeface="+mn-cs"/>
              </a:rPr>
              <a:t>θ</a:t>
            </a:r>
            <a:r>
              <a:rPr lang="en-US" sz="1200" kern="1200" dirty="0">
                <a:solidFill>
                  <a:schemeClr val="tx1"/>
                </a:solidFill>
                <a:effectLst/>
                <a:latin typeface="+mn-lt"/>
                <a:ea typeface="+mn-ea"/>
                <a:cs typeface="+mn-cs"/>
              </a:rPr>
              <a:t>) divided by frequency (=</a:t>
            </a:r>
            <a:r>
              <a:rPr lang="en-US" sz="1200" i="1" kern="1200" dirty="0" err="1">
                <a:solidFill>
                  <a:schemeClr val="tx1"/>
                </a:solidFill>
                <a:effectLst/>
                <a:latin typeface="+mn-lt"/>
                <a:ea typeface="+mn-ea"/>
                <a:cs typeface="+mn-cs"/>
              </a:rPr>
              <a:t>Eσ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θ</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σ</a:t>
            </a:r>
            <a:r>
              <a:rPr lang="en-US" sz="1200" kern="1200" dirty="0">
                <a:solidFill>
                  <a:schemeClr val="tx1"/>
                </a:solidFill>
                <a:effectLst/>
                <a:latin typeface="+mn-lt"/>
                <a:ea typeface="+mn-ea"/>
                <a:cs typeface="+mn-cs"/>
              </a:rPr>
              <a:t>). The equation is a balance between local rate of change, advection in the horizontal (x and y) directions, shifting of relative frequency due to variation in water depth and current (exchanged between the flow and wave models), depth-induced refraction and additional source/sink terms (</a:t>
            </a:r>
            <a:r>
              <a:rPr lang="en-US" sz="1200" i="1" kern="1200" dirty="0" err="1">
                <a:solidFill>
                  <a:schemeClr val="tx1"/>
                </a:solidFill>
                <a:effectLst/>
                <a:latin typeface="+mn-lt"/>
                <a:ea typeface="+mn-ea"/>
                <a:cs typeface="+mn-cs"/>
              </a:rPr>
              <a:t>Stot</a:t>
            </a:r>
            <a:r>
              <a:rPr lang="en-US" sz="1200" kern="1200" dirty="0">
                <a:solidFill>
                  <a:schemeClr val="tx1"/>
                </a:solidFill>
                <a:effectLst/>
                <a:latin typeface="+mn-lt"/>
                <a:ea typeface="+mn-ea"/>
                <a:cs typeface="+mn-cs"/>
              </a:rPr>
              <a:t>), namely wave-growth due to wind input, energy transfer due to wave-wave interactions, and dissipation due to white-capping, depth-induced breaking, and bottom friction (plus vegetation drag described in next paragraph). SWAN can also account for diffraction, partial transmission, and reflection.</a:t>
            </a:r>
          </a:p>
          <a:p>
            <a:endParaRPr lang="en-US" dirty="0"/>
          </a:p>
        </p:txBody>
      </p:sp>
      <p:sp>
        <p:nvSpPr>
          <p:cNvPr id="4" name="Slide Number Placeholder 3"/>
          <p:cNvSpPr>
            <a:spLocks noGrp="1"/>
          </p:cNvSpPr>
          <p:nvPr>
            <p:ph type="sldNum" sz="quarter" idx="10"/>
          </p:nvPr>
        </p:nvSpPr>
        <p:spPr/>
        <p:txBody>
          <a:bodyPr/>
          <a:lstStyle/>
          <a:p>
            <a:fld id="{E466D770-F374-124C-BF55-40D8CABE7FF4}" type="slidenum">
              <a:rPr lang="en-US" smtClean="0"/>
              <a:t>10</a:t>
            </a:fld>
            <a:endParaRPr lang="en-US"/>
          </a:p>
        </p:txBody>
      </p:sp>
    </p:spTree>
    <p:extLst>
      <p:ext uri="{BB962C8B-B14F-4D97-AF65-F5344CB8AC3E}">
        <p14:creationId xmlns:p14="http://schemas.microsoft.com/office/powerpoint/2010/main" val="1773930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sz="1200" baseline="0" dirty="0"/>
              <a:t>streaming </a:t>
            </a:r>
            <a:r>
              <a:rPr lang="en-US" sz="1200" dirty="0"/>
              <a:t>Oscillatory</a:t>
            </a:r>
            <a:r>
              <a:rPr lang="en-US" sz="1200" baseline="0" dirty="0"/>
              <a:t> contribution to steady wave stress generating a net current in wave direct</a:t>
            </a:r>
            <a:endParaRPr lang="en-US" dirty="0"/>
          </a:p>
        </p:txBody>
      </p:sp>
    </p:spTree>
    <p:extLst>
      <p:ext uri="{BB962C8B-B14F-4D97-AF65-F5344CB8AC3E}">
        <p14:creationId xmlns:p14="http://schemas.microsoft.com/office/powerpoint/2010/main" val="3689959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Chang</a:t>
            </a:r>
            <a:r>
              <a:rPr lang="en-US" baseline="0" dirty="0"/>
              <a:t>e units bigger fonts</a:t>
            </a:r>
          </a:p>
          <a:p>
            <a:endParaRPr lang="en-US" dirty="0"/>
          </a:p>
        </p:txBody>
      </p:sp>
    </p:spTree>
    <p:extLst>
      <p:ext uri="{BB962C8B-B14F-4D97-AF65-F5344CB8AC3E}">
        <p14:creationId xmlns:p14="http://schemas.microsoft.com/office/powerpoint/2010/main" val="3858565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pPr lvl="1">
              <a:lnSpc>
                <a:spcPct val="100000"/>
              </a:lnSpc>
              <a:buFont typeface="Arial"/>
              <a:buChar char="•"/>
            </a:pPr>
            <a:r>
              <a:rPr lang="en-US" sz="2200" dirty="0">
                <a:solidFill>
                  <a:srgbClr val="000000"/>
                </a:solidFill>
                <a:latin typeface="+mn-lt"/>
              </a:rPr>
              <a:t>Mean wave period increased by   ̴10 %</a:t>
            </a:r>
            <a:endParaRPr lang="en-US" dirty="0"/>
          </a:p>
          <a:p>
            <a:pPr>
              <a:lnSpc>
                <a:spcPct val="90000"/>
              </a:lnSpc>
              <a:buFont typeface="Arial"/>
              <a:buChar char="•"/>
            </a:pPr>
            <a:r>
              <a:rPr lang="en-US" sz="2200" dirty="0">
                <a:solidFill>
                  <a:srgbClr val="000000"/>
                </a:solidFill>
                <a:latin typeface="+mn-lt"/>
              </a:rPr>
              <a:t>Divergent/convergent wave-driven flow</a:t>
            </a:r>
            <a:endParaRPr lang="en-US" dirty="0"/>
          </a:p>
          <a:p>
            <a:endParaRPr lang="en-US" dirty="0"/>
          </a:p>
        </p:txBody>
      </p:sp>
    </p:spTree>
    <p:extLst>
      <p:ext uri="{BB962C8B-B14F-4D97-AF65-F5344CB8AC3E}">
        <p14:creationId xmlns:p14="http://schemas.microsoft.com/office/powerpoint/2010/main" val="364389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presence of extensive </a:t>
            </a:r>
            <a:r>
              <a:rPr lang="en-US" sz="1200" kern="1200" dirty="0" err="1">
                <a:solidFill>
                  <a:schemeClr val="tx1"/>
                </a:solidFill>
                <a:effectLst/>
                <a:latin typeface="+mn-lt"/>
                <a:ea typeface="+mn-ea"/>
                <a:cs typeface="+mn-cs"/>
              </a:rPr>
              <a:t>seagrass</a:t>
            </a:r>
            <a:r>
              <a:rPr lang="en-US" sz="1200" kern="1200" dirty="0">
                <a:solidFill>
                  <a:schemeClr val="tx1"/>
                </a:solidFill>
                <a:effectLst/>
                <a:latin typeface="+mn-lt"/>
                <a:ea typeface="+mn-ea"/>
                <a:cs typeface="+mn-cs"/>
              </a:rPr>
              <a:t> resulted in minimal overall water level differences. Locally, </a:t>
            </a:r>
            <a:r>
              <a:rPr lang="en-US" sz="1200" kern="1200" dirty="0" err="1">
                <a:solidFill>
                  <a:schemeClr val="tx1"/>
                </a:solidFill>
                <a:effectLst/>
                <a:latin typeface="+mn-lt"/>
                <a:ea typeface="+mn-ea"/>
                <a:cs typeface="+mn-cs"/>
              </a:rPr>
              <a:t>seagrass</a:t>
            </a:r>
            <a:r>
              <a:rPr lang="en-US" sz="1200" kern="1200" dirty="0">
                <a:solidFill>
                  <a:schemeClr val="tx1"/>
                </a:solidFill>
                <a:effectLst/>
                <a:latin typeface="+mn-lt"/>
                <a:ea typeface="+mn-ea"/>
                <a:cs typeface="+mn-cs"/>
              </a:rPr>
              <a:t> dampened wave height by 30 to 75 %, which decreased shoal erosion and reduced wave attack on the adjacent (within 1 km) marshes. Thus, </a:t>
            </a:r>
            <a:r>
              <a:rPr lang="en-US" sz="1200" kern="1200" dirty="0" err="1">
                <a:solidFill>
                  <a:schemeClr val="tx1"/>
                </a:solidFill>
                <a:effectLst/>
                <a:latin typeface="+mn-lt"/>
                <a:ea typeface="+mn-ea"/>
                <a:cs typeface="+mn-cs"/>
              </a:rPr>
              <a:t>seagrass</a:t>
            </a:r>
            <a:r>
              <a:rPr lang="en-US" sz="1200" kern="1200" dirty="0">
                <a:solidFill>
                  <a:schemeClr val="tx1"/>
                </a:solidFill>
                <a:effectLst/>
                <a:latin typeface="+mn-lt"/>
                <a:ea typeface="+mn-ea"/>
                <a:cs typeface="+mn-cs"/>
              </a:rPr>
              <a:t> contributed to an improved resilience of the back-barrier bay to storms.</a:t>
            </a:r>
          </a:p>
          <a:p>
            <a:endParaRPr lang="en-US" dirty="0"/>
          </a:p>
        </p:txBody>
      </p:sp>
      <p:sp>
        <p:nvSpPr>
          <p:cNvPr id="4" name="Slide Number Placeholder 3"/>
          <p:cNvSpPr>
            <a:spLocks noGrp="1"/>
          </p:cNvSpPr>
          <p:nvPr>
            <p:ph type="sldNum" sz="quarter" idx="10"/>
          </p:nvPr>
        </p:nvSpPr>
        <p:spPr/>
        <p:txBody>
          <a:bodyPr/>
          <a:lstStyle/>
          <a:p>
            <a:fld id="{E466D770-F374-124C-BF55-40D8CABE7FF4}" type="slidenum">
              <a:rPr lang="en-US" smtClean="0"/>
              <a:t>21</a:t>
            </a:fld>
            <a:endParaRPr lang="en-US"/>
          </a:p>
        </p:txBody>
      </p:sp>
    </p:spTree>
    <p:extLst>
      <p:ext uri="{BB962C8B-B14F-4D97-AF65-F5344CB8AC3E}">
        <p14:creationId xmlns:p14="http://schemas.microsoft.com/office/powerpoint/2010/main" val="210518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Helps in guidance for observations and modeling work by allowing future efforts to focus</a:t>
            </a:r>
          </a:p>
          <a:p>
            <a:r>
              <a:rPr lang="en-US" dirty="0"/>
              <a:t>on constraining the most influential inputs without having</a:t>
            </a:r>
          </a:p>
          <a:p>
            <a:r>
              <a:rPr lang="en-US" dirty="0"/>
              <a:t>to explore the entire parameter space. An</a:t>
            </a:r>
            <a:endParaRPr lang="en-US" kern="0" dirty="0">
              <a:solidFill>
                <a:srgbClr val="0000FF"/>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E466D770-F374-124C-BF55-40D8CABE7FF4}" type="slidenum">
              <a:rPr lang="en-US" smtClean="0"/>
              <a:t>22</a:t>
            </a:fld>
            <a:endParaRPr lang="en-US"/>
          </a:p>
        </p:txBody>
      </p:sp>
    </p:spTree>
    <p:extLst>
      <p:ext uri="{BB962C8B-B14F-4D97-AF65-F5344CB8AC3E}">
        <p14:creationId xmlns:p14="http://schemas.microsoft.com/office/powerpoint/2010/main" val="3137955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DE3FD7-4440-5D40-9A5A-A7C68D42DC6D}" type="datetime1">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CFB68-E495-4976-8B29-8D1D0F8F8616}" type="slidenum">
              <a:rPr lang="en-US" smtClean="0"/>
              <a:pPr/>
              <a:t>‹#›</a:t>
            </a:fld>
            <a:endParaRPr lang="en-US"/>
          </a:p>
        </p:txBody>
      </p:sp>
    </p:spTree>
    <p:extLst>
      <p:ext uri="{BB962C8B-B14F-4D97-AF65-F5344CB8AC3E}">
        <p14:creationId xmlns:p14="http://schemas.microsoft.com/office/powerpoint/2010/main" val="55470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F45D9-42ED-3540-80A9-97D89146FDFB}" type="datetime1">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CFB68-E495-4976-8B29-8D1D0F8F8616}" type="slidenum">
              <a:rPr lang="en-US" smtClean="0"/>
              <a:pPr/>
              <a:t>‹#›</a:t>
            </a:fld>
            <a:endParaRPr lang="en-US"/>
          </a:p>
        </p:txBody>
      </p:sp>
    </p:spTree>
    <p:extLst>
      <p:ext uri="{BB962C8B-B14F-4D97-AF65-F5344CB8AC3E}">
        <p14:creationId xmlns:p14="http://schemas.microsoft.com/office/powerpoint/2010/main" val="2995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3F7DAA-1363-6F46-9749-2F5AC9410070}" type="datetime1">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CFB68-E495-4976-8B29-8D1D0F8F8616}" type="slidenum">
              <a:rPr lang="en-US" smtClean="0"/>
              <a:pPr/>
              <a:t>‹#›</a:t>
            </a:fld>
            <a:endParaRPr lang="en-US"/>
          </a:p>
        </p:txBody>
      </p:sp>
    </p:spTree>
    <p:extLst>
      <p:ext uri="{BB962C8B-B14F-4D97-AF65-F5344CB8AC3E}">
        <p14:creationId xmlns:p14="http://schemas.microsoft.com/office/powerpoint/2010/main" val="203167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4AFFB-A448-E34B-89FF-038457F1F990}" type="datetime1">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CFB68-E495-4976-8B29-8D1D0F8F8616}" type="slidenum">
              <a:rPr lang="en-US" smtClean="0"/>
              <a:pPr/>
              <a:t>‹#›</a:t>
            </a:fld>
            <a:endParaRPr lang="en-US"/>
          </a:p>
        </p:txBody>
      </p:sp>
    </p:spTree>
    <p:extLst>
      <p:ext uri="{BB962C8B-B14F-4D97-AF65-F5344CB8AC3E}">
        <p14:creationId xmlns:p14="http://schemas.microsoft.com/office/powerpoint/2010/main" val="3027585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486F5E-78EC-2C4B-B66D-0E3C0B7AB711}" type="datetime1">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CFB68-E495-4976-8B29-8D1D0F8F8616}" type="slidenum">
              <a:rPr lang="en-US" smtClean="0"/>
              <a:pPr/>
              <a:t>‹#›</a:t>
            </a:fld>
            <a:endParaRPr lang="en-US"/>
          </a:p>
        </p:txBody>
      </p:sp>
    </p:spTree>
    <p:extLst>
      <p:ext uri="{BB962C8B-B14F-4D97-AF65-F5344CB8AC3E}">
        <p14:creationId xmlns:p14="http://schemas.microsoft.com/office/powerpoint/2010/main" val="416880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2BA8AA-9B70-754E-9C15-1B8F7A597528}" type="datetime1">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CFB68-E495-4976-8B29-8D1D0F8F8616}" type="slidenum">
              <a:rPr lang="en-US" smtClean="0"/>
              <a:pPr/>
              <a:t>‹#›</a:t>
            </a:fld>
            <a:endParaRPr lang="en-US"/>
          </a:p>
        </p:txBody>
      </p:sp>
    </p:spTree>
    <p:extLst>
      <p:ext uri="{BB962C8B-B14F-4D97-AF65-F5344CB8AC3E}">
        <p14:creationId xmlns:p14="http://schemas.microsoft.com/office/powerpoint/2010/main" val="4218067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C91D3A-E225-1D40-AFE2-0DFB14EFF3D5}" type="datetime1">
              <a:rPr lang="en-US" smtClean="0"/>
              <a:t>2/15/2019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ACFB68-E495-4976-8B29-8D1D0F8F8616}" type="slidenum">
              <a:rPr lang="en-US" smtClean="0"/>
              <a:pPr/>
              <a:t>‹#›</a:t>
            </a:fld>
            <a:endParaRPr lang="en-US"/>
          </a:p>
        </p:txBody>
      </p:sp>
    </p:spTree>
    <p:extLst>
      <p:ext uri="{BB962C8B-B14F-4D97-AF65-F5344CB8AC3E}">
        <p14:creationId xmlns:p14="http://schemas.microsoft.com/office/powerpoint/2010/main" val="222157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2FDDA3-6BDB-6B49-A003-E4B5B6D62730}" type="datetime1">
              <a:rPr lang="en-US" smtClean="0"/>
              <a:t>2/15/2019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ACFB68-E495-4976-8B29-8D1D0F8F8616}" type="slidenum">
              <a:rPr lang="en-US" smtClean="0"/>
              <a:pPr/>
              <a:t>‹#›</a:t>
            </a:fld>
            <a:endParaRPr lang="en-US"/>
          </a:p>
        </p:txBody>
      </p:sp>
    </p:spTree>
    <p:extLst>
      <p:ext uri="{BB962C8B-B14F-4D97-AF65-F5344CB8AC3E}">
        <p14:creationId xmlns:p14="http://schemas.microsoft.com/office/powerpoint/2010/main" val="3334248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DFF6D-5FDA-8B40-88DE-9294A785918F}" type="datetime1">
              <a:rPr lang="en-US" smtClean="0"/>
              <a:t>2/15/2019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ACFB68-E495-4976-8B29-8D1D0F8F8616}" type="slidenum">
              <a:rPr lang="en-US" smtClean="0"/>
              <a:pPr/>
              <a:t>‹#›</a:t>
            </a:fld>
            <a:endParaRPr lang="en-US"/>
          </a:p>
        </p:txBody>
      </p:sp>
    </p:spTree>
    <p:extLst>
      <p:ext uri="{BB962C8B-B14F-4D97-AF65-F5344CB8AC3E}">
        <p14:creationId xmlns:p14="http://schemas.microsoft.com/office/powerpoint/2010/main" val="1491183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D9EEE8-0F9C-444E-8884-0A20D7F57946}" type="datetime1">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CFB68-E495-4976-8B29-8D1D0F8F8616}" type="slidenum">
              <a:rPr lang="en-US" smtClean="0"/>
              <a:pPr/>
              <a:t>‹#›</a:t>
            </a:fld>
            <a:endParaRPr lang="en-US"/>
          </a:p>
        </p:txBody>
      </p:sp>
    </p:spTree>
    <p:extLst>
      <p:ext uri="{BB962C8B-B14F-4D97-AF65-F5344CB8AC3E}">
        <p14:creationId xmlns:p14="http://schemas.microsoft.com/office/powerpoint/2010/main" val="1710869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7EC8C-0C7D-F34A-8ECB-DB3DE2532B8F}" type="datetime1">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CFB68-E495-4976-8B29-8D1D0F8F8616}" type="slidenum">
              <a:rPr lang="en-US" smtClean="0"/>
              <a:pPr/>
              <a:t>‹#›</a:t>
            </a:fld>
            <a:endParaRPr lang="en-US"/>
          </a:p>
        </p:txBody>
      </p:sp>
    </p:spTree>
    <p:extLst>
      <p:ext uri="{BB962C8B-B14F-4D97-AF65-F5344CB8AC3E}">
        <p14:creationId xmlns:p14="http://schemas.microsoft.com/office/powerpoint/2010/main" val="935357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655DC-5913-3E42-BF52-D782EF3E363F}" type="datetime1">
              <a:rPr lang="en-US" smtClean="0"/>
              <a:t>2/15/2019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ACFB68-E495-4976-8B29-8D1D0F8F8616}" type="slidenum">
              <a:rPr lang="en-US" smtClean="0"/>
              <a:pPr/>
              <a:t>‹#›</a:t>
            </a:fld>
            <a:endParaRPr lang="en-US"/>
          </a:p>
        </p:txBody>
      </p:sp>
    </p:spTree>
    <p:extLst>
      <p:ext uri="{BB962C8B-B14F-4D97-AF65-F5344CB8AC3E}">
        <p14:creationId xmlns:p14="http://schemas.microsoft.com/office/powerpoint/2010/main" val="4248832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package" Target="../embeddings/Microsoft_Word_Document23.docx"/><Relationship Id="rId18" Type="http://schemas.openxmlformats.org/officeDocument/2006/relationships/image" Target="../media/image33.emf"/><Relationship Id="rId3" Type="http://schemas.openxmlformats.org/officeDocument/2006/relationships/notesSlide" Target="../notesSlides/notesSlide4.xml"/><Relationship Id="rId21" Type="http://schemas.openxmlformats.org/officeDocument/2006/relationships/comments" Target="../comments/comment1.xml"/><Relationship Id="rId7" Type="http://schemas.openxmlformats.org/officeDocument/2006/relationships/package" Target="../embeddings/Microsoft_Word_Document20.docx"/><Relationship Id="rId12" Type="http://schemas.openxmlformats.org/officeDocument/2006/relationships/image" Target="../media/image30.emf"/><Relationship Id="rId17" Type="http://schemas.openxmlformats.org/officeDocument/2006/relationships/package" Target="../embeddings/Microsoft_Word_Document25.docx"/><Relationship Id="rId2" Type="http://schemas.openxmlformats.org/officeDocument/2006/relationships/slideLayout" Target="../slideLayouts/slideLayout2.xml"/><Relationship Id="rId16" Type="http://schemas.openxmlformats.org/officeDocument/2006/relationships/image" Target="../media/image32.emf"/><Relationship Id="rId20" Type="http://schemas.openxmlformats.org/officeDocument/2006/relationships/image" Target="../media/image34.emf"/><Relationship Id="rId1" Type="http://schemas.openxmlformats.org/officeDocument/2006/relationships/vmlDrawing" Target="../drawings/vmlDrawing5.vml"/><Relationship Id="rId6" Type="http://schemas.openxmlformats.org/officeDocument/2006/relationships/image" Target="../media/image27.emf"/><Relationship Id="rId11" Type="http://schemas.openxmlformats.org/officeDocument/2006/relationships/package" Target="../embeddings/Microsoft_Word_Document22.docx"/><Relationship Id="rId5" Type="http://schemas.openxmlformats.org/officeDocument/2006/relationships/package" Target="../embeddings/Microsoft_Word_Document19.docx"/><Relationship Id="rId15" Type="http://schemas.openxmlformats.org/officeDocument/2006/relationships/package" Target="../embeddings/Microsoft_Word_Document24.docx"/><Relationship Id="rId10" Type="http://schemas.openxmlformats.org/officeDocument/2006/relationships/image" Target="../media/image29.emf"/><Relationship Id="rId19" Type="http://schemas.openxmlformats.org/officeDocument/2006/relationships/package" Target="../embeddings/Microsoft_Word_Document26.docx"/><Relationship Id="rId4" Type="http://schemas.openxmlformats.org/officeDocument/2006/relationships/image" Target="../media/image2.png"/><Relationship Id="rId9" Type="http://schemas.openxmlformats.org/officeDocument/2006/relationships/package" Target="../embeddings/Microsoft_Word_Document21.docx"/><Relationship Id="rId14" Type="http://schemas.openxmlformats.org/officeDocument/2006/relationships/image" Target="../media/image31.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avi"/><Relationship Id="rId7" Type="http://schemas.openxmlformats.org/officeDocument/2006/relationships/image" Target="../media/image2.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notesSlide" Target="../notesSlides/notesSlide6.xml"/><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video" Target="../media/media4.avi"/><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video" Target="../media/media2.mp4"/><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package" Target="../embeddings/Microsoft_Word_Document2.docx"/><Relationship Id="rId3" Type="http://schemas.openxmlformats.org/officeDocument/2006/relationships/image" Target="../media/image2.png"/><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_Document1.docx"/><Relationship Id="rId11" Type="http://schemas.openxmlformats.org/officeDocument/2006/relationships/image" Target="../media/image11.emf"/><Relationship Id="rId5" Type="http://schemas.openxmlformats.org/officeDocument/2006/relationships/image" Target="../media/image8.emf"/><Relationship Id="rId10" Type="http://schemas.openxmlformats.org/officeDocument/2006/relationships/package" Target="../embeddings/Microsoft_Word_Document3.docx"/><Relationship Id="rId4" Type="http://schemas.openxmlformats.org/officeDocument/2006/relationships/package" Target="../embeddings/Microsoft_Word_Document.docx"/><Relationship Id="rId9" Type="http://schemas.openxmlformats.org/officeDocument/2006/relationships/image" Target="../media/image10.emf"/></Relationships>
</file>

<file path=ppt/slides/_rels/slide7.xml.rels><?xml version="1.0" encoding="UTF-8" standalone="yes"?>
<Relationships xmlns="http://schemas.openxmlformats.org/package/2006/relationships"><Relationship Id="rId8" Type="http://schemas.openxmlformats.org/officeDocument/2006/relationships/package" Target="../embeddings/Microsoft_Word_Document6.docx"/><Relationship Id="rId3" Type="http://schemas.openxmlformats.org/officeDocument/2006/relationships/image" Target="../media/image2.png"/><Relationship Id="rId7"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Word_Document5.docx"/><Relationship Id="rId11" Type="http://schemas.openxmlformats.org/officeDocument/2006/relationships/image" Target="../media/image15.emf"/><Relationship Id="rId5" Type="http://schemas.openxmlformats.org/officeDocument/2006/relationships/image" Target="../media/image12.emf"/><Relationship Id="rId10" Type="http://schemas.openxmlformats.org/officeDocument/2006/relationships/package" Target="../embeddings/Microsoft_Word_Document7.docx"/><Relationship Id="rId4" Type="http://schemas.openxmlformats.org/officeDocument/2006/relationships/package" Target="../embeddings/Microsoft_Word_Document4.docx"/><Relationship Id="rId9" Type="http://schemas.openxmlformats.org/officeDocument/2006/relationships/image" Target="../media/image14.emf"/></Relationships>
</file>

<file path=ppt/slides/_rels/slide8.xml.rels><?xml version="1.0" encoding="UTF-8" standalone="yes"?>
<Relationships xmlns="http://schemas.openxmlformats.org/package/2006/relationships"><Relationship Id="rId8" Type="http://schemas.openxmlformats.org/officeDocument/2006/relationships/package" Target="../embeddings/Microsoft_Word_Document10.docx"/><Relationship Id="rId13" Type="http://schemas.openxmlformats.org/officeDocument/2006/relationships/image" Target="../media/image20.emf"/><Relationship Id="rId18" Type="http://schemas.openxmlformats.org/officeDocument/2006/relationships/package" Target="../embeddings/Microsoft_Word_Document15.docx"/><Relationship Id="rId3" Type="http://schemas.openxmlformats.org/officeDocument/2006/relationships/image" Target="../media/image2.png"/><Relationship Id="rId7" Type="http://schemas.openxmlformats.org/officeDocument/2006/relationships/image" Target="../media/image17.emf"/><Relationship Id="rId12" Type="http://schemas.openxmlformats.org/officeDocument/2006/relationships/package" Target="../embeddings/Microsoft_Word_Document12.docx"/><Relationship Id="rId17" Type="http://schemas.openxmlformats.org/officeDocument/2006/relationships/image" Target="../media/image22.emf"/><Relationship Id="rId2" Type="http://schemas.openxmlformats.org/officeDocument/2006/relationships/slideLayout" Target="../slideLayouts/slideLayout2.xml"/><Relationship Id="rId16" Type="http://schemas.openxmlformats.org/officeDocument/2006/relationships/package" Target="../embeddings/Microsoft_Word_Document14.docx"/><Relationship Id="rId1" Type="http://schemas.openxmlformats.org/officeDocument/2006/relationships/vmlDrawing" Target="../drawings/vmlDrawing3.vml"/><Relationship Id="rId6" Type="http://schemas.openxmlformats.org/officeDocument/2006/relationships/package" Target="../embeddings/Microsoft_Word_Document9.docx"/><Relationship Id="rId11" Type="http://schemas.openxmlformats.org/officeDocument/2006/relationships/image" Target="../media/image19.emf"/><Relationship Id="rId5" Type="http://schemas.openxmlformats.org/officeDocument/2006/relationships/image" Target="../media/image16.emf"/><Relationship Id="rId15" Type="http://schemas.openxmlformats.org/officeDocument/2006/relationships/image" Target="../media/image21.emf"/><Relationship Id="rId10" Type="http://schemas.openxmlformats.org/officeDocument/2006/relationships/package" Target="../embeddings/Microsoft_Word_Document11.docx"/><Relationship Id="rId19" Type="http://schemas.openxmlformats.org/officeDocument/2006/relationships/image" Target="../media/image23.emf"/><Relationship Id="rId4" Type="http://schemas.openxmlformats.org/officeDocument/2006/relationships/package" Target="../embeddings/Microsoft_Word_Document8.docx"/><Relationship Id="rId9" Type="http://schemas.openxmlformats.org/officeDocument/2006/relationships/image" Target="../media/image18.emf"/><Relationship Id="rId14" Type="http://schemas.openxmlformats.org/officeDocument/2006/relationships/package" Target="../embeddings/Microsoft_Word_Document13.docx"/></Relationships>
</file>

<file path=ppt/slides/_rels/slide9.xml.rels><?xml version="1.0" encoding="UTF-8" standalone="yes"?>
<Relationships xmlns="http://schemas.openxmlformats.org/package/2006/relationships"><Relationship Id="rId8" Type="http://schemas.openxmlformats.org/officeDocument/2006/relationships/package" Target="../embeddings/Microsoft_Word_Document18.docx"/><Relationship Id="rId3" Type="http://schemas.openxmlformats.org/officeDocument/2006/relationships/notesSlide" Target="../notesSlides/notesSlide3.xml"/><Relationship Id="rId7"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Microsoft_Word_Document17.docx"/><Relationship Id="rId5" Type="http://schemas.openxmlformats.org/officeDocument/2006/relationships/image" Target="../media/image24.emf"/><Relationship Id="rId10" Type="http://schemas.openxmlformats.org/officeDocument/2006/relationships/image" Target="../media/image2.png"/><Relationship Id="rId4" Type="http://schemas.openxmlformats.org/officeDocument/2006/relationships/package" Target="../embeddings/Microsoft_Word_Document16.docx"/><Relationship Id="rId9"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011" y="-448920"/>
            <a:ext cx="11926885" cy="2387600"/>
          </a:xfrm>
        </p:spPr>
        <p:txBody>
          <a:bodyPr>
            <a:normAutofit/>
          </a:bodyPr>
          <a:lstStyle/>
          <a:p>
            <a:r>
              <a:rPr lang="en-US" sz="4400" b="1" dirty="0">
                <a:latin typeface="Arial"/>
                <a:cs typeface="Arial"/>
              </a:rPr>
              <a:t>Development of a wave-current-vegetation module in the COAWST modeling system</a:t>
            </a:r>
          </a:p>
        </p:txBody>
      </p:sp>
      <p:sp>
        <p:nvSpPr>
          <p:cNvPr id="3" name="Subtitle 2"/>
          <p:cNvSpPr>
            <a:spLocks noGrp="1"/>
          </p:cNvSpPr>
          <p:nvPr>
            <p:ph type="subTitle" idx="1"/>
          </p:nvPr>
        </p:nvSpPr>
        <p:spPr>
          <a:xfrm>
            <a:off x="1183604" y="2043848"/>
            <a:ext cx="9144000" cy="1655762"/>
          </a:xfrm>
        </p:spPr>
        <p:txBody>
          <a:bodyPr>
            <a:noAutofit/>
          </a:bodyPr>
          <a:lstStyle/>
          <a:p>
            <a:r>
              <a:rPr lang="en-US" dirty="0">
                <a:latin typeface="Arial"/>
                <a:cs typeface="Arial"/>
              </a:rPr>
              <a:t>Tarandeep Kalra, Alexis </a:t>
            </a:r>
            <a:r>
              <a:rPr lang="en-US" dirty="0" err="1">
                <a:latin typeface="Arial"/>
                <a:cs typeface="Arial"/>
              </a:rPr>
              <a:t>Beudin</a:t>
            </a:r>
            <a:r>
              <a:rPr lang="en-US" dirty="0">
                <a:latin typeface="Arial"/>
                <a:cs typeface="Arial"/>
              </a:rPr>
              <a:t>, Neil </a:t>
            </a:r>
            <a:r>
              <a:rPr lang="en-US" dirty="0" err="1">
                <a:latin typeface="Arial"/>
                <a:cs typeface="Arial"/>
              </a:rPr>
              <a:t>Ganju</a:t>
            </a:r>
            <a:r>
              <a:rPr lang="en-US" dirty="0">
                <a:latin typeface="Arial"/>
                <a:cs typeface="Arial"/>
              </a:rPr>
              <a:t>, and John Warner</a:t>
            </a:r>
          </a:p>
          <a:p>
            <a:r>
              <a:rPr lang="en-US" dirty="0">
                <a:latin typeface="Arial"/>
                <a:cs typeface="Arial"/>
              </a:rPr>
              <a:t>USGS, Woods Hole</a:t>
            </a:r>
          </a:p>
          <a:p>
            <a:endParaRPr lang="en-US" dirty="0">
              <a:latin typeface="Arial"/>
              <a:cs typeface="Arial"/>
            </a:endParaRPr>
          </a:p>
          <a:p>
            <a:r>
              <a:rPr lang="en-US" dirty="0">
                <a:latin typeface="Arial"/>
                <a:cs typeface="Arial"/>
              </a:rPr>
              <a:t>Presented by : </a:t>
            </a:r>
            <a:r>
              <a:rPr lang="en-US" dirty="0" err="1">
                <a:latin typeface="Arial"/>
                <a:cs typeface="Arial"/>
              </a:rPr>
              <a:t>Tarandeep</a:t>
            </a:r>
            <a:r>
              <a:rPr lang="en-US" dirty="0">
                <a:latin typeface="Arial"/>
                <a:cs typeface="Arial"/>
              </a:rPr>
              <a:t> Kalra</a:t>
            </a:r>
          </a:p>
          <a:p>
            <a:r>
              <a:rPr lang="en-US" dirty="0">
                <a:latin typeface="Arial"/>
                <a:cs typeface="Arial"/>
              </a:rPr>
              <a:t>February 28, 2019</a:t>
            </a:r>
          </a:p>
          <a:p>
            <a:r>
              <a:rPr lang="en-US" dirty="0">
                <a:latin typeface="Arial"/>
                <a:cs typeface="Arial"/>
              </a:rPr>
              <a:t>COAWST Workshop, Raleigh, NC</a:t>
            </a:r>
          </a:p>
          <a:p>
            <a:endParaRPr lang="en-US" dirty="0">
              <a:latin typeface="Arial"/>
              <a:cs typeface="Arial"/>
            </a:endParaRPr>
          </a:p>
        </p:txBody>
      </p:sp>
      <p:pic>
        <p:nvPicPr>
          <p:cNvPr id="12290" name="Picture 2" descr="http://treesouls.com/wp-content/uploads/save-seagrass-india.jpg"/>
          <p:cNvPicPr>
            <a:picLocks noChangeAspect="1" noChangeArrowheads="1"/>
          </p:cNvPicPr>
          <p:nvPr/>
        </p:nvPicPr>
        <p:blipFill>
          <a:blip r:embed="rId2" cstate="print"/>
          <a:srcRect r="13919" b="19524"/>
          <a:stretch>
            <a:fillRect/>
          </a:stretch>
        </p:blipFill>
        <p:spPr bwMode="auto">
          <a:xfrm>
            <a:off x="9322271" y="5117977"/>
            <a:ext cx="2869729" cy="1740023"/>
          </a:xfrm>
          <a:prstGeom prst="rect">
            <a:avLst/>
          </a:prstGeom>
          <a:noFill/>
        </p:spPr>
      </p:pic>
      <p:pic>
        <p:nvPicPr>
          <p:cNvPr id="7" name="Picture 2" descr="http://treesouls.com/wp-content/uploads/save-seagrass-india.jpg"/>
          <p:cNvPicPr>
            <a:picLocks noChangeAspect="1" noChangeArrowheads="1"/>
          </p:cNvPicPr>
          <p:nvPr/>
        </p:nvPicPr>
        <p:blipFill>
          <a:blip r:embed="rId2" cstate="print"/>
          <a:srcRect b="19524"/>
          <a:stretch>
            <a:fillRect/>
          </a:stretch>
        </p:blipFill>
        <p:spPr bwMode="auto">
          <a:xfrm>
            <a:off x="6059894" y="5117977"/>
            <a:ext cx="3333750" cy="1740023"/>
          </a:xfrm>
          <a:prstGeom prst="rect">
            <a:avLst/>
          </a:prstGeom>
          <a:noFill/>
        </p:spPr>
      </p:pic>
      <p:pic>
        <p:nvPicPr>
          <p:cNvPr id="8" name="Picture 2" descr="http://treesouls.com/wp-content/uploads/save-seagrass-india.jpg"/>
          <p:cNvPicPr>
            <a:picLocks noChangeAspect="1" noChangeArrowheads="1"/>
          </p:cNvPicPr>
          <p:nvPr/>
        </p:nvPicPr>
        <p:blipFill>
          <a:blip r:embed="rId2" cstate="print"/>
          <a:srcRect b="19524"/>
          <a:stretch>
            <a:fillRect/>
          </a:stretch>
        </p:blipFill>
        <p:spPr bwMode="auto">
          <a:xfrm>
            <a:off x="2815951" y="5117977"/>
            <a:ext cx="3333750" cy="1740023"/>
          </a:xfrm>
          <a:prstGeom prst="rect">
            <a:avLst/>
          </a:prstGeom>
          <a:noFill/>
        </p:spPr>
      </p:pic>
      <p:pic>
        <p:nvPicPr>
          <p:cNvPr id="9" name="Picture 2" descr="http://treesouls.com/wp-content/uploads/save-seagrass-india.jpg"/>
          <p:cNvPicPr>
            <a:picLocks noChangeAspect="1" noChangeArrowheads="1"/>
          </p:cNvPicPr>
          <p:nvPr/>
        </p:nvPicPr>
        <p:blipFill>
          <a:blip r:embed="rId2" cstate="print"/>
          <a:srcRect l="13563" b="19524"/>
          <a:stretch>
            <a:fillRect/>
          </a:stretch>
        </p:blipFill>
        <p:spPr bwMode="auto">
          <a:xfrm>
            <a:off x="0" y="5117977"/>
            <a:ext cx="2881595" cy="1740023"/>
          </a:xfrm>
          <a:prstGeom prst="rect">
            <a:avLst/>
          </a:prstGeom>
          <a:noFill/>
        </p:spPr>
      </p:pic>
      <p:pic>
        <p:nvPicPr>
          <p:cNvPr id="1040"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3065" y="52376"/>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32ACFB68-E495-4976-8B29-8D1D0F8F8616}" type="slidenum">
              <a:rPr lang="en-US" smtClean="0"/>
              <a:pPr/>
              <a:t>1</a:t>
            </a:fld>
            <a:endParaRPr lang="en-US"/>
          </a:p>
        </p:txBody>
      </p:sp>
    </p:spTree>
    <p:extLst>
      <p:ext uri="{BB962C8B-B14F-4D97-AF65-F5344CB8AC3E}">
        <p14:creationId xmlns:p14="http://schemas.microsoft.com/office/powerpoint/2010/main" val="306927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253" y="168714"/>
            <a:ext cx="10185332" cy="1325563"/>
          </a:xfrm>
        </p:spPr>
        <p:txBody>
          <a:bodyPr>
            <a:noAutofit/>
          </a:bodyPr>
          <a:lstStyle/>
          <a:p>
            <a:r>
              <a:rPr lang="en-US" sz="3800" b="1" dirty="0">
                <a:solidFill>
                  <a:srgbClr val="008000"/>
                </a:solidFill>
                <a:latin typeface="Arial" panose="020B0604020202020204" pitchFamily="34" charset="0"/>
                <a:cs typeface="Arial" panose="020B0604020202020204" pitchFamily="34" charset="0"/>
              </a:rPr>
              <a:t>SWAN - Vegetation effect on waves</a:t>
            </a:r>
            <a:r>
              <a:rPr lang="en-US" sz="3800" dirty="0">
                <a:solidFill>
                  <a:srgbClr val="008000"/>
                </a:solidFill>
                <a:latin typeface="Arial" panose="020B0604020202020204" pitchFamily="34" charset="0"/>
                <a:cs typeface="Arial" panose="020B0604020202020204" pitchFamily="34" charset="0"/>
              </a:rPr>
              <a:t> </a:t>
            </a:r>
            <a:br>
              <a:rPr lang="en-US" sz="3600" dirty="0">
                <a:solidFill>
                  <a:srgbClr val="008000"/>
                </a:solidFill>
                <a:latin typeface="Arial" panose="020B0604020202020204" pitchFamily="34" charset="0"/>
                <a:cs typeface="Arial" panose="020B0604020202020204" pitchFamily="34" charset="0"/>
              </a:rPr>
            </a:br>
            <a:r>
              <a:rPr lang="en-US" sz="3400" dirty="0">
                <a:solidFill>
                  <a:srgbClr val="008000"/>
                </a:solidFill>
                <a:latin typeface="Arial" panose="020B0604020202020204" pitchFamily="34" charset="0"/>
                <a:cs typeface="Arial" panose="020B0604020202020204" pitchFamily="34" charset="0"/>
              </a:rPr>
              <a:t>(# VEG_SWAN_COUPLING) </a:t>
            </a:r>
            <a:br>
              <a:rPr lang="en-US" sz="3400" dirty="0">
                <a:latin typeface="Arial" panose="020B0604020202020204" pitchFamily="34" charset="0"/>
                <a:cs typeface="Arial" panose="020B0604020202020204" pitchFamily="34" charset="0"/>
              </a:rPr>
            </a:br>
            <a:endParaRPr lang="en-US" sz="3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66885" y="935232"/>
            <a:ext cx="10515600" cy="688429"/>
          </a:xfrm>
        </p:spPr>
        <p:txBody>
          <a:bodyPr>
            <a:normAutofit fontScale="92500"/>
          </a:bodyPr>
          <a:lstStyle/>
          <a:p>
            <a:pPr marL="0" indent="0">
              <a:lnSpc>
                <a:spcPct val="150000"/>
              </a:lnSpc>
              <a:buNone/>
            </a:pPr>
            <a:r>
              <a:rPr lang="en-US" dirty="0">
                <a:latin typeface="Arial"/>
                <a:cs typeface="Arial"/>
              </a:rPr>
              <a:t>SWAN (Simulating </a:t>
            </a:r>
            <a:r>
              <a:rPr lang="en-US" dirty="0" err="1">
                <a:latin typeface="Arial"/>
                <a:cs typeface="Arial"/>
              </a:rPr>
              <a:t>WAves</a:t>
            </a:r>
            <a:r>
              <a:rPr lang="en-US" dirty="0">
                <a:latin typeface="Arial"/>
                <a:cs typeface="Arial"/>
              </a:rPr>
              <a:t> </a:t>
            </a:r>
            <a:r>
              <a:rPr lang="en-US" dirty="0" err="1">
                <a:latin typeface="Arial"/>
                <a:cs typeface="Arial"/>
              </a:rPr>
              <a:t>Nearshore</a:t>
            </a:r>
            <a:r>
              <a:rPr lang="en-US" dirty="0">
                <a:latin typeface="Arial"/>
                <a:cs typeface="Arial"/>
              </a:rPr>
              <a:t>) – Spectral wave model </a:t>
            </a:r>
          </a:p>
          <a:p>
            <a:pPr marL="0" indent="0">
              <a:lnSpc>
                <a:spcPct val="150000"/>
              </a:lnSpc>
              <a:buNone/>
            </a:pPr>
            <a:endParaRPr lang="en-US" dirty="0">
              <a:latin typeface="Arial"/>
              <a:cs typeface="Arial"/>
            </a:endParaRPr>
          </a:p>
          <a:p>
            <a:pPr marL="0" indent="0">
              <a:lnSpc>
                <a:spcPct val="150000"/>
              </a:lnSpc>
              <a:buNone/>
            </a:pPr>
            <a:endParaRPr lang="en-US" dirty="0">
              <a:latin typeface="Arial"/>
              <a:cs typeface="Arial"/>
            </a:endParaRPr>
          </a:p>
        </p:txBody>
      </p:sp>
      <p:pic>
        <p:nvPicPr>
          <p:cNvPr id="4" name="Picture 16" descr="File:USGS logo.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ontent Placeholder 2"/>
          <p:cNvSpPr txBox="1">
            <a:spLocks/>
          </p:cNvSpPr>
          <p:nvPr/>
        </p:nvSpPr>
        <p:spPr>
          <a:xfrm>
            <a:off x="0" y="49839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US" dirty="0"/>
          </a:p>
        </p:txBody>
      </p:sp>
      <p:sp>
        <p:nvSpPr>
          <p:cNvPr id="9" name="Content Placeholder 2"/>
          <p:cNvSpPr txBox="1">
            <a:spLocks/>
          </p:cNvSpPr>
          <p:nvPr/>
        </p:nvSpPr>
        <p:spPr>
          <a:xfrm>
            <a:off x="91951" y="73882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US" dirty="0"/>
          </a:p>
        </p:txBody>
      </p:sp>
      <p:grpSp>
        <p:nvGrpSpPr>
          <p:cNvPr id="24" name="Group 23"/>
          <p:cNvGrpSpPr/>
          <p:nvPr/>
        </p:nvGrpSpPr>
        <p:grpSpPr>
          <a:xfrm>
            <a:off x="2562006" y="1740731"/>
            <a:ext cx="6204676" cy="1328067"/>
            <a:chOff x="2391809" y="4294068"/>
            <a:chExt cx="6204676" cy="1328067"/>
          </a:xfrm>
        </p:grpSpPr>
        <p:graphicFrame>
          <p:nvGraphicFramePr>
            <p:cNvPr id="6" name="Object 5"/>
            <p:cNvGraphicFramePr>
              <a:graphicFrameLocks noChangeAspect="1"/>
            </p:cNvGraphicFramePr>
            <p:nvPr>
              <p:extLst>
                <p:ext uri="{D42A27DB-BD31-4B8C-83A1-F6EECF244321}">
                  <p14:modId xmlns:p14="http://schemas.microsoft.com/office/powerpoint/2010/main" val="1354523203"/>
                </p:ext>
              </p:extLst>
            </p:nvPr>
          </p:nvGraphicFramePr>
          <p:xfrm>
            <a:off x="2391809" y="4294068"/>
            <a:ext cx="5943600" cy="571500"/>
          </p:xfrm>
          <a:graphic>
            <a:graphicData uri="http://schemas.openxmlformats.org/presentationml/2006/ole">
              <mc:AlternateContent xmlns:mc="http://schemas.openxmlformats.org/markup-compatibility/2006">
                <mc:Choice xmlns:v="urn:schemas-microsoft-com:vml" Requires="v">
                  <p:oleObj spid="_x0000_s5869" name="Document" r:id="rId5" imgW="5943600" imgH="571500" progId="Word.Document.12">
                    <p:embed/>
                  </p:oleObj>
                </mc:Choice>
                <mc:Fallback>
                  <p:oleObj name="Document" r:id="rId5" imgW="5943600" imgH="571500" progId="Word.Document.12">
                    <p:embed/>
                    <p:pic>
                      <p:nvPicPr>
                        <p:cNvPr id="0" name=""/>
                        <p:cNvPicPr/>
                        <p:nvPr/>
                      </p:nvPicPr>
                      <p:blipFill>
                        <a:blip r:embed="rId6"/>
                        <a:stretch>
                          <a:fillRect/>
                        </a:stretch>
                      </p:blipFill>
                      <p:spPr>
                        <a:xfrm>
                          <a:off x="2391809" y="4294068"/>
                          <a:ext cx="5943600" cy="571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435031382"/>
                </p:ext>
              </p:extLst>
            </p:nvPr>
          </p:nvGraphicFramePr>
          <p:xfrm>
            <a:off x="2652885" y="4872835"/>
            <a:ext cx="5943600" cy="749300"/>
          </p:xfrm>
          <a:graphic>
            <a:graphicData uri="http://schemas.openxmlformats.org/presentationml/2006/ole">
              <mc:AlternateContent xmlns:mc="http://schemas.openxmlformats.org/markup-compatibility/2006">
                <mc:Choice xmlns:v="urn:schemas-microsoft-com:vml" Requires="v">
                  <p:oleObj spid="_x0000_s5870" name="Document" r:id="rId7" imgW="5943600" imgH="749300" progId="Word.Document.12">
                    <p:embed/>
                  </p:oleObj>
                </mc:Choice>
                <mc:Fallback>
                  <p:oleObj name="Document" r:id="rId7" imgW="5943600" imgH="749300" progId="Word.Document.12">
                    <p:embed/>
                    <p:pic>
                      <p:nvPicPr>
                        <p:cNvPr id="0" name=""/>
                        <p:cNvPicPr/>
                        <p:nvPr/>
                      </p:nvPicPr>
                      <p:blipFill>
                        <a:blip r:embed="rId8"/>
                        <a:stretch>
                          <a:fillRect/>
                        </a:stretch>
                      </p:blipFill>
                      <p:spPr>
                        <a:xfrm>
                          <a:off x="2652885" y="4872835"/>
                          <a:ext cx="5943600" cy="749300"/>
                        </a:xfrm>
                        <a:prstGeom prst="rect">
                          <a:avLst/>
                        </a:prstGeom>
                      </p:spPr>
                    </p:pic>
                  </p:oleObj>
                </mc:Fallback>
              </mc:AlternateContent>
            </a:graphicData>
          </a:graphic>
        </p:graphicFrame>
      </p:grpSp>
      <p:sp>
        <p:nvSpPr>
          <p:cNvPr id="12" name="Rectangle 11"/>
          <p:cNvSpPr/>
          <p:nvPr/>
        </p:nvSpPr>
        <p:spPr>
          <a:xfrm>
            <a:off x="364123" y="1538532"/>
            <a:ext cx="2293569" cy="484748"/>
          </a:xfrm>
          <a:prstGeom prst="rect">
            <a:avLst/>
          </a:prstGeom>
        </p:spPr>
        <p:txBody>
          <a:bodyPr wrap="square">
            <a:spAutoFit/>
          </a:bodyPr>
          <a:lstStyle/>
          <a:p>
            <a:pPr>
              <a:lnSpc>
                <a:spcPct val="150000"/>
              </a:lnSpc>
            </a:pPr>
            <a:r>
              <a:rPr lang="en-US" b="1" dirty="0">
                <a:latin typeface="Arial"/>
                <a:cs typeface="Arial"/>
              </a:rPr>
              <a:t>(Suzuki et al., 2012)</a:t>
            </a:r>
          </a:p>
        </p:txBody>
      </p:sp>
      <p:sp>
        <p:nvSpPr>
          <p:cNvPr id="13" name="Text Box 11"/>
          <p:cNvSpPr txBox="1">
            <a:spLocks noChangeArrowheads="1"/>
          </p:cNvSpPr>
          <p:nvPr/>
        </p:nvSpPr>
        <p:spPr bwMode="auto">
          <a:xfrm>
            <a:off x="8376647" y="1797364"/>
            <a:ext cx="3815353" cy="2062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600" i="1" dirty="0">
              <a:solidFill>
                <a:srgbClr val="000000"/>
              </a:solidFill>
              <a:latin typeface="Arial"/>
              <a:cs typeface="Arial"/>
            </a:endParaRPr>
          </a:p>
          <a:p>
            <a:pPr>
              <a:defRPr/>
            </a:pPr>
            <a:r>
              <a:rPr lang="en-US" sz="1600" i="1" dirty="0">
                <a:solidFill>
                  <a:srgbClr val="000000"/>
                </a:solidFill>
                <a:latin typeface="Arial"/>
                <a:cs typeface="Arial"/>
              </a:rPr>
              <a:t>       </a:t>
            </a:r>
            <a:r>
              <a:rPr lang="en-US" sz="1600" i="1" dirty="0" err="1">
                <a:solidFill>
                  <a:srgbClr val="000000"/>
                </a:solidFill>
                <a:latin typeface="Arial"/>
                <a:cs typeface="Arial"/>
              </a:rPr>
              <a:t>b</a:t>
            </a:r>
            <a:r>
              <a:rPr lang="en-US" sz="1600" i="1" baseline="-25000" dirty="0" err="1">
                <a:solidFill>
                  <a:srgbClr val="000000"/>
                </a:solidFill>
                <a:latin typeface="Arial"/>
                <a:cs typeface="Arial"/>
              </a:rPr>
              <a:t>v</a:t>
            </a:r>
            <a:r>
              <a:rPr lang="en-US" sz="1600" i="1" dirty="0">
                <a:solidFill>
                  <a:srgbClr val="000000"/>
                </a:solidFill>
                <a:latin typeface="Arial"/>
                <a:cs typeface="Arial"/>
              </a:rPr>
              <a:t>     =  Width individual plant width </a:t>
            </a:r>
          </a:p>
          <a:p>
            <a:pPr>
              <a:defRPr/>
            </a:pPr>
            <a:r>
              <a:rPr lang="en-US" sz="1600" i="1" dirty="0">
                <a:solidFill>
                  <a:srgbClr val="000000"/>
                </a:solidFill>
                <a:latin typeface="Arial"/>
                <a:cs typeface="Arial"/>
              </a:rPr>
              <a:t>       </a:t>
            </a:r>
            <a:r>
              <a:rPr lang="en-US" sz="1600" i="1" dirty="0" err="1">
                <a:solidFill>
                  <a:srgbClr val="000000"/>
                </a:solidFill>
                <a:latin typeface="Arial"/>
                <a:cs typeface="Arial"/>
              </a:rPr>
              <a:t>n</a:t>
            </a:r>
            <a:r>
              <a:rPr lang="en-US" sz="1600" i="1" baseline="-25000" dirty="0" err="1">
                <a:solidFill>
                  <a:srgbClr val="000000"/>
                </a:solidFill>
                <a:latin typeface="Arial"/>
                <a:cs typeface="Arial"/>
              </a:rPr>
              <a:t>v</a:t>
            </a:r>
            <a:r>
              <a:rPr lang="en-US" sz="1600" i="1" dirty="0">
                <a:solidFill>
                  <a:srgbClr val="000000"/>
                </a:solidFill>
                <a:latin typeface="Arial"/>
                <a:cs typeface="Arial"/>
              </a:rPr>
              <a:t>     =  Plants per unit area </a:t>
            </a:r>
          </a:p>
          <a:p>
            <a:pPr>
              <a:defRPr/>
            </a:pPr>
            <a:r>
              <a:rPr lang="en-US" sz="1600" i="1" dirty="0"/>
              <a:t>                   </a:t>
            </a:r>
            <a:r>
              <a:rPr lang="en-US" sz="1600" i="1" dirty="0">
                <a:latin typeface="Arial"/>
                <a:cs typeface="Arial"/>
              </a:rPr>
              <a:t>=  Bulk drag coefficient </a:t>
            </a:r>
            <a:r>
              <a:rPr lang="en-US" sz="1600" dirty="0">
                <a:latin typeface="Arial"/>
                <a:cs typeface="Arial"/>
              </a:rPr>
              <a:t> </a:t>
            </a:r>
            <a:endParaRPr lang="en-US" sz="1600" i="1" dirty="0">
              <a:solidFill>
                <a:srgbClr val="000000"/>
              </a:solidFill>
              <a:latin typeface="Arial"/>
              <a:cs typeface="Arial"/>
            </a:endParaRPr>
          </a:p>
          <a:p>
            <a:pPr>
              <a:defRPr/>
            </a:pPr>
            <a:r>
              <a:rPr lang="en-US" sz="1600" i="1" dirty="0">
                <a:solidFill>
                  <a:srgbClr val="000000"/>
                </a:solidFill>
                <a:latin typeface="Arial"/>
                <a:cs typeface="Arial"/>
              </a:rPr>
              <a:t>               =  Wave frequency </a:t>
            </a:r>
          </a:p>
          <a:p>
            <a:pPr>
              <a:defRPr/>
            </a:pPr>
            <a:r>
              <a:rPr lang="en-US" sz="1600" i="1" dirty="0">
                <a:solidFill>
                  <a:srgbClr val="000000"/>
                </a:solidFill>
                <a:latin typeface="Arial"/>
                <a:cs typeface="Arial"/>
              </a:rPr>
              <a:t>               =  Mean wave number</a:t>
            </a:r>
          </a:p>
          <a:p>
            <a:pPr>
              <a:defRPr/>
            </a:pPr>
            <a:r>
              <a:rPr lang="en-US" sz="1600" i="1" dirty="0">
                <a:solidFill>
                  <a:srgbClr val="000000"/>
                </a:solidFill>
                <a:latin typeface="Arial"/>
                <a:cs typeface="Arial"/>
              </a:rPr>
              <a:t>       h      =  Water depth </a:t>
            </a:r>
          </a:p>
          <a:p>
            <a:pPr>
              <a:defRPr/>
            </a:pPr>
            <a:r>
              <a:rPr lang="en-US" sz="1600" i="1" dirty="0">
                <a:solidFill>
                  <a:srgbClr val="000000"/>
                </a:solidFill>
                <a:latin typeface="Arial"/>
                <a:cs typeface="Arial"/>
              </a:rPr>
              <a:t>       E      =  Wave energy frequency   </a:t>
            </a:r>
          </a:p>
        </p:txBody>
      </p:sp>
      <p:graphicFrame>
        <p:nvGraphicFramePr>
          <p:cNvPr id="14" name="Object 13"/>
          <p:cNvGraphicFramePr>
            <a:graphicFrameLocks noChangeAspect="1"/>
          </p:cNvGraphicFramePr>
          <p:nvPr>
            <p:extLst>
              <p:ext uri="{D42A27DB-BD31-4B8C-83A1-F6EECF244321}">
                <p14:modId xmlns:p14="http://schemas.microsoft.com/office/powerpoint/2010/main" val="1530851392"/>
              </p:ext>
            </p:extLst>
          </p:nvPr>
        </p:nvGraphicFramePr>
        <p:xfrm>
          <a:off x="5938705" y="2560562"/>
          <a:ext cx="6040438" cy="477254"/>
        </p:xfrm>
        <a:graphic>
          <a:graphicData uri="http://schemas.openxmlformats.org/presentationml/2006/ole">
            <mc:AlternateContent xmlns:mc="http://schemas.openxmlformats.org/markup-compatibility/2006">
              <mc:Choice xmlns:v="urn:schemas-microsoft-com:vml" Requires="v">
                <p:oleObj spid="_x0000_s5871" name="Document" r:id="rId9" imgW="5943600" imgH="342900" progId="Word.Document.12">
                  <p:embed/>
                </p:oleObj>
              </mc:Choice>
              <mc:Fallback>
                <p:oleObj name="Document" r:id="rId9" imgW="5943600" imgH="342900" progId="Word.Document.12">
                  <p:embed/>
                  <p:pic>
                    <p:nvPicPr>
                      <p:cNvPr id="0" name=""/>
                      <p:cNvPicPr/>
                      <p:nvPr/>
                    </p:nvPicPr>
                    <p:blipFill>
                      <a:blip r:embed="rId10"/>
                      <a:stretch>
                        <a:fillRect/>
                      </a:stretch>
                    </p:blipFill>
                    <p:spPr>
                      <a:xfrm>
                        <a:off x="5938705" y="2560562"/>
                        <a:ext cx="6040438" cy="477254"/>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936994296"/>
              </p:ext>
            </p:extLst>
          </p:nvPr>
        </p:nvGraphicFramePr>
        <p:xfrm>
          <a:off x="5951882" y="3072218"/>
          <a:ext cx="5943600" cy="342900"/>
        </p:xfrm>
        <a:graphic>
          <a:graphicData uri="http://schemas.openxmlformats.org/presentationml/2006/ole">
            <mc:AlternateContent xmlns:mc="http://schemas.openxmlformats.org/markup-compatibility/2006">
              <mc:Choice xmlns:v="urn:schemas-microsoft-com:vml" Requires="v">
                <p:oleObj spid="_x0000_s5872" name="Document" r:id="rId11" imgW="5943600" imgH="342900" progId="Word.Document.12">
                  <p:embed/>
                </p:oleObj>
              </mc:Choice>
              <mc:Fallback>
                <p:oleObj name="Document" r:id="rId11" imgW="5943600" imgH="342900" progId="Word.Document.12">
                  <p:embed/>
                  <p:pic>
                    <p:nvPicPr>
                      <p:cNvPr id="0" name=""/>
                      <p:cNvPicPr/>
                      <p:nvPr/>
                    </p:nvPicPr>
                    <p:blipFill>
                      <a:blip r:embed="rId12"/>
                      <a:stretch>
                        <a:fillRect/>
                      </a:stretch>
                    </p:blipFill>
                    <p:spPr>
                      <a:xfrm>
                        <a:off x="5951882" y="3072218"/>
                        <a:ext cx="5943600" cy="3429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34086250"/>
              </p:ext>
            </p:extLst>
          </p:nvPr>
        </p:nvGraphicFramePr>
        <p:xfrm>
          <a:off x="5965336" y="2856409"/>
          <a:ext cx="5943600" cy="330200"/>
        </p:xfrm>
        <a:graphic>
          <a:graphicData uri="http://schemas.openxmlformats.org/presentationml/2006/ole">
            <mc:AlternateContent xmlns:mc="http://schemas.openxmlformats.org/markup-compatibility/2006">
              <mc:Choice xmlns:v="urn:schemas-microsoft-com:vml" Requires="v">
                <p:oleObj spid="_x0000_s5873" name="Document" r:id="rId13" imgW="5943600" imgH="330200" progId="Word.Document.12">
                  <p:embed/>
                </p:oleObj>
              </mc:Choice>
              <mc:Fallback>
                <p:oleObj name="Document" r:id="rId13" imgW="5943600" imgH="330200" progId="Word.Document.12">
                  <p:embed/>
                  <p:pic>
                    <p:nvPicPr>
                      <p:cNvPr id="0" name=""/>
                      <p:cNvPicPr/>
                      <p:nvPr/>
                    </p:nvPicPr>
                    <p:blipFill>
                      <a:blip r:embed="rId14"/>
                      <a:stretch>
                        <a:fillRect/>
                      </a:stretch>
                    </p:blipFill>
                    <p:spPr>
                      <a:xfrm>
                        <a:off x="5965336" y="2856409"/>
                        <a:ext cx="5943600" cy="3302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14661389"/>
              </p:ext>
            </p:extLst>
          </p:nvPr>
        </p:nvGraphicFramePr>
        <p:xfrm>
          <a:off x="5978274" y="1848157"/>
          <a:ext cx="5943600" cy="330200"/>
        </p:xfrm>
        <a:graphic>
          <a:graphicData uri="http://schemas.openxmlformats.org/presentationml/2006/ole">
            <mc:AlternateContent xmlns:mc="http://schemas.openxmlformats.org/markup-compatibility/2006">
              <mc:Choice xmlns:v="urn:schemas-microsoft-com:vml" Requires="v">
                <p:oleObj spid="_x0000_s5874" name="Document" r:id="rId15" imgW="5943600" imgH="330200" progId="Word.Document.12">
                  <p:embed/>
                </p:oleObj>
              </mc:Choice>
              <mc:Fallback>
                <p:oleObj name="Document" r:id="rId15" imgW="5943600" imgH="330200" progId="Word.Document.12">
                  <p:embed/>
                  <p:pic>
                    <p:nvPicPr>
                      <p:cNvPr id="0" name=""/>
                      <p:cNvPicPr/>
                      <p:nvPr/>
                    </p:nvPicPr>
                    <p:blipFill>
                      <a:blip r:embed="rId16"/>
                      <a:stretch>
                        <a:fillRect/>
                      </a:stretch>
                    </p:blipFill>
                    <p:spPr>
                      <a:xfrm>
                        <a:off x="5978274" y="1848157"/>
                        <a:ext cx="5943600" cy="330200"/>
                      </a:xfrm>
                      <a:prstGeom prst="rect">
                        <a:avLst/>
                      </a:prstGeom>
                    </p:spPr>
                  </p:pic>
                </p:oleObj>
              </mc:Fallback>
            </mc:AlternateContent>
          </a:graphicData>
        </a:graphic>
      </p:graphicFrame>
      <p:sp>
        <p:nvSpPr>
          <p:cNvPr id="19" name="Text Box 11"/>
          <p:cNvSpPr txBox="1">
            <a:spLocks noChangeArrowheads="1"/>
          </p:cNvSpPr>
          <p:nvPr/>
        </p:nvSpPr>
        <p:spPr bwMode="auto">
          <a:xfrm>
            <a:off x="8446385" y="1268873"/>
            <a:ext cx="3745615" cy="815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600" i="1" dirty="0">
              <a:solidFill>
                <a:srgbClr val="000000"/>
              </a:solidFill>
              <a:latin typeface="Arial"/>
              <a:cs typeface="Arial"/>
            </a:endParaRPr>
          </a:p>
          <a:p>
            <a:pPr>
              <a:defRPr/>
            </a:pPr>
            <a:r>
              <a:rPr lang="en-US" sz="1600" i="1" dirty="0">
                <a:solidFill>
                  <a:srgbClr val="000000"/>
                </a:solidFill>
                <a:latin typeface="Arial"/>
                <a:cs typeface="Arial"/>
              </a:rPr>
              <a:t>       N    = Wave energy density </a:t>
            </a:r>
          </a:p>
          <a:p>
            <a:pPr>
              <a:defRPr/>
            </a:pPr>
            <a:r>
              <a:rPr lang="en-US" sz="1500" i="1" dirty="0">
                <a:solidFill>
                  <a:srgbClr val="000000"/>
                </a:solidFill>
                <a:latin typeface="Arial"/>
                <a:cs typeface="Arial"/>
              </a:rPr>
              <a:t>              = Source/sink for external forces</a:t>
            </a:r>
          </a:p>
        </p:txBody>
      </p:sp>
      <p:grpSp>
        <p:nvGrpSpPr>
          <p:cNvPr id="20" name="Group 19"/>
          <p:cNvGrpSpPr/>
          <p:nvPr/>
        </p:nvGrpSpPr>
        <p:grpSpPr>
          <a:xfrm>
            <a:off x="0" y="3555340"/>
            <a:ext cx="12073576" cy="2906566"/>
            <a:chOff x="0" y="3555340"/>
            <a:chExt cx="12073576" cy="2906566"/>
          </a:xfrm>
        </p:grpSpPr>
        <p:grpSp>
          <p:nvGrpSpPr>
            <p:cNvPr id="17" name="Group 16"/>
            <p:cNvGrpSpPr/>
            <p:nvPr/>
          </p:nvGrpSpPr>
          <p:grpSpPr>
            <a:xfrm>
              <a:off x="0" y="4530536"/>
              <a:ext cx="12073576" cy="1931370"/>
              <a:chOff x="0" y="4530536"/>
              <a:chExt cx="12073576" cy="1931370"/>
            </a:xfrm>
          </p:grpSpPr>
          <p:grpSp>
            <p:nvGrpSpPr>
              <p:cNvPr id="7" name="Group 6"/>
              <p:cNvGrpSpPr/>
              <p:nvPr/>
            </p:nvGrpSpPr>
            <p:grpSpPr>
              <a:xfrm>
                <a:off x="0" y="4530536"/>
                <a:ext cx="12073576" cy="1931370"/>
                <a:chOff x="0" y="3797270"/>
                <a:chExt cx="12073576" cy="1931370"/>
              </a:xfrm>
            </p:grpSpPr>
            <p:graphicFrame>
              <p:nvGraphicFramePr>
                <p:cNvPr id="5" name="Object 4"/>
                <p:cNvGraphicFramePr>
                  <a:graphicFrameLocks noChangeAspect="1"/>
                </p:cNvGraphicFramePr>
                <p:nvPr>
                  <p:extLst>
                    <p:ext uri="{D42A27DB-BD31-4B8C-83A1-F6EECF244321}">
                      <p14:modId xmlns:p14="http://schemas.microsoft.com/office/powerpoint/2010/main" val="2694202221"/>
                    </p:ext>
                  </p:extLst>
                </p:nvPr>
              </p:nvGraphicFramePr>
              <p:xfrm>
                <a:off x="1400872" y="4831698"/>
                <a:ext cx="6807861" cy="896942"/>
              </p:xfrm>
              <a:graphic>
                <a:graphicData uri="http://schemas.openxmlformats.org/presentationml/2006/ole">
                  <mc:AlternateContent xmlns:mc="http://schemas.openxmlformats.org/markup-compatibility/2006">
                    <mc:Choice xmlns:v="urn:schemas-microsoft-com:vml" Requires="v">
                      <p:oleObj spid="_x0000_s5875" name="Document" r:id="rId17" imgW="5943600" imgH="673100" progId="Word.Document.12">
                        <p:embed/>
                      </p:oleObj>
                    </mc:Choice>
                    <mc:Fallback>
                      <p:oleObj name="Document" r:id="rId17" imgW="5943600" imgH="673100" progId="Word.Document.12">
                        <p:embed/>
                        <p:pic>
                          <p:nvPicPr>
                            <p:cNvPr id="0" name=""/>
                            <p:cNvPicPr/>
                            <p:nvPr/>
                          </p:nvPicPr>
                          <p:blipFill>
                            <a:blip r:embed="rId18"/>
                            <a:stretch>
                              <a:fillRect/>
                            </a:stretch>
                          </p:blipFill>
                          <p:spPr>
                            <a:xfrm>
                              <a:off x="1400872" y="4831698"/>
                              <a:ext cx="6807861" cy="896942"/>
                            </a:xfrm>
                            <a:prstGeom prst="rect">
                              <a:avLst/>
                            </a:prstGeom>
                          </p:spPr>
                        </p:pic>
                      </p:oleObj>
                    </mc:Fallback>
                  </mc:AlternateContent>
                </a:graphicData>
              </a:graphic>
            </p:graphicFrame>
            <p:sp>
              <p:nvSpPr>
                <p:cNvPr id="10" name="TextBox 9"/>
                <p:cNvSpPr txBox="1"/>
                <p:nvPr/>
              </p:nvSpPr>
              <p:spPr>
                <a:xfrm>
                  <a:off x="0" y="3797270"/>
                  <a:ext cx="12018530" cy="769441"/>
                </a:xfrm>
                <a:prstGeom prst="rect">
                  <a:avLst/>
                </a:prstGeom>
                <a:noFill/>
              </p:spPr>
              <p:txBody>
                <a:bodyPr wrap="square" rtlCol="0">
                  <a:spAutoFit/>
                </a:bodyPr>
                <a:lstStyle/>
                <a:p>
                  <a:pPr marL="342900" indent="-342900" algn="just">
                    <a:buFont typeface="Arial"/>
                    <a:buChar char="•"/>
                  </a:pPr>
                  <a:r>
                    <a:rPr lang="en-US" sz="2200" dirty="0">
                      <a:latin typeface="Arial"/>
                      <a:cs typeface="Arial"/>
                    </a:rPr>
                    <a:t>Wave-induced streaming (oscillatory contribution to steady wave stress) in direction of wave </a:t>
                  </a:r>
                </a:p>
                <a:p>
                  <a:pPr marL="342900" indent="-342900" algn="just">
                    <a:buFont typeface="Arial"/>
                    <a:buChar char="•"/>
                  </a:pPr>
                  <a:r>
                    <a:rPr lang="en-US" sz="2200" dirty="0">
                      <a:latin typeface="Arial"/>
                      <a:cs typeface="Arial"/>
                    </a:rPr>
                    <a:t>Additional wave-averaged forcing in momentum balance </a:t>
                  </a:r>
                </a:p>
              </p:txBody>
            </p:sp>
            <p:sp>
              <p:nvSpPr>
                <p:cNvPr id="25" name="Text Box 11"/>
                <p:cNvSpPr txBox="1">
                  <a:spLocks noChangeArrowheads="1"/>
                </p:cNvSpPr>
                <p:nvPr/>
              </p:nvSpPr>
              <p:spPr bwMode="auto">
                <a:xfrm>
                  <a:off x="8327961" y="4838814"/>
                  <a:ext cx="3745615" cy="815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600" i="1" dirty="0">
                    <a:solidFill>
                      <a:srgbClr val="000000"/>
                    </a:solidFill>
                    <a:latin typeface="Arial"/>
                    <a:cs typeface="Arial"/>
                  </a:endParaRPr>
                </a:p>
                <a:p>
                  <a:pPr>
                    <a:defRPr/>
                  </a:pPr>
                  <a:r>
                    <a:rPr lang="en-US" sz="1600" i="1" dirty="0">
                      <a:solidFill>
                        <a:srgbClr val="000000"/>
                      </a:solidFill>
                      <a:latin typeface="Arial"/>
                      <a:cs typeface="Arial"/>
                    </a:rPr>
                    <a:t>       N    = Wave energy density </a:t>
                  </a:r>
                </a:p>
                <a:p>
                  <a:pPr>
                    <a:defRPr/>
                  </a:pPr>
                  <a:r>
                    <a:rPr lang="en-US" sz="1500" i="1" dirty="0">
                      <a:solidFill>
                        <a:srgbClr val="000000"/>
                      </a:solidFill>
                      <a:latin typeface="Arial"/>
                      <a:cs typeface="Arial"/>
                    </a:rPr>
                    <a:t>              = Source/sink for external forces</a:t>
                  </a:r>
                </a:p>
              </p:txBody>
            </p:sp>
          </p:grpSp>
          <p:graphicFrame>
            <p:nvGraphicFramePr>
              <p:cNvPr id="26" name="Object 25"/>
              <p:cNvGraphicFramePr>
                <a:graphicFrameLocks noChangeAspect="1"/>
              </p:cNvGraphicFramePr>
              <p:nvPr>
                <p:extLst>
                  <p:ext uri="{D42A27DB-BD31-4B8C-83A1-F6EECF244321}">
                    <p14:modId xmlns:p14="http://schemas.microsoft.com/office/powerpoint/2010/main" val="3608782563"/>
                  </p:ext>
                </p:extLst>
              </p:nvPr>
            </p:nvGraphicFramePr>
            <p:xfrm>
              <a:off x="5690859" y="6091498"/>
              <a:ext cx="5943600" cy="355600"/>
            </p:xfrm>
            <a:graphic>
              <a:graphicData uri="http://schemas.openxmlformats.org/presentationml/2006/ole">
                <mc:AlternateContent xmlns:mc="http://schemas.openxmlformats.org/markup-compatibility/2006">
                  <mc:Choice xmlns:v="urn:schemas-microsoft-com:vml" Requires="v">
                    <p:oleObj spid="_x0000_s5876" name="Document" r:id="rId19" imgW="5943600" imgH="355600" progId="Word.Document.12">
                      <p:embed/>
                    </p:oleObj>
                  </mc:Choice>
                  <mc:Fallback>
                    <p:oleObj name="Document" r:id="rId19" imgW="5943600" imgH="355600" progId="Word.Document.12">
                      <p:embed/>
                      <p:pic>
                        <p:nvPicPr>
                          <p:cNvPr id="0" name=""/>
                          <p:cNvPicPr/>
                          <p:nvPr/>
                        </p:nvPicPr>
                        <p:blipFill>
                          <a:blip r:embed="rId20"/>
                          <a:stretch>
                            <a:fillRect/>
                          </a:stretch>
                        </p:blipFill>
                        <p:spPr>
                          <a:xfrm>
                            <a:off x="5690859" y="6091498"/>
                            <a:ext cx="5943600" cy="355600"/>
                          </a:xfrm>
                          <a:prstGeom prst="rect">
                            <a:avLst/>
                          </a:prstGeom>
                        </p:spPr>
                      </p:pic>
                    </p:oleObj>
                  </mc:Fallback>
                </mc:AlternateContent>
              </a:graphicData>
            </a:graphic>
          </p:graphicFrame>
        </p:grpSp>
        <p:sp>
          <p:nvSpPr>
            <p:cNvPr id="23" name="Title 1"/>
            <p:cNvSpPr txBox="1">
              <a:spLocks/>
            </p:cNvSpPr>
            <p:nvPr/>
          </p:nvSpPr>
          <p:spPr>
            <a:xfrm>
              <a:off x="222565" y="3555340"/>
              <a:ext cx="1116284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008000"/>
                  </a:solidFill>
                  <a:latin typeface="Arial" panose="020B0604020202020204" pitchFamily="34" charset="0"/>
                  <a:cs typeface="Arial" panose="020B0604020202020204" pitchFamily="34" charset="0"/>
                </a:rPr>
                <a:t>SWAN and ROMS coupling through</a:t>
              </a:r>
            </a:p>
            <a:p>
              <a:r>
                <a:rPr lang="en-US" sz="3400" b="1" dirty="0">
                  <a:solidFill>
                    <a:srgbClr val="008000"/>
                  </a:solidFill>
                  <a:latin typeface="Arial"/>
                  <a:cs typeface="Arial"/>
                </a:rPr>
                <a:t>Wave-induced streaming </a:t>
              </a:r>
              <a:r>
                <a:rPr lang="en-US" sz="3400" dirty="0">
                  <a:solidFill>
                    <a:srgbClr val="008000"/>
                  </a:solidFill>
                  <a:latin typeface="Arial"/>
                  <a:cs typeface="Arial"/>
                </a:rPr>
                <a:t> (# VEG_STREAMING ) </a:t>
              </a:r>
              <a:br>
                <a:rPr lang="en-US" sz="3400" dirty="0">
                  <a:latin typeface="Arial"/>
                  <a:cs typeface="Arial"/>
                </a:rPr>
              </a:br>
              <a:endParaRPr lang="en-US" sz="3400" b="1" dirty="0"/>
            </a:p>
          </p:txBody>
        </p:sp>
      </p:grpSp>
      <p:sp>
        <p:nvSpPr>
          <p:cNvPr id="21" name="Slide Number Placeholder 20"/>
          <p:cNvSpPr>
            <a:spLocks noGrp="1"/>
          </p:cNvSpPr>
          <p:nvPr>
            <p:ph type="sldNum" sz="quarter" idx="12"/>
          </p:nvPr>
        </p:nvSpPr>
        <p:spPr/>
        <p:txBody>
          <a:bodyPr/>
          <a:lstStyle/>
          <a:p>
            <a:fld id="{32ACFB68-E495-4976-8B29-8D1D0F8F8616}" type="slidenum">
              <a:rPr lang="en-US" smtClean="0"/>
              <a:pPr/>
              <a:t>10</a:t>
            </a:fld>
            <a:endParaRPr lang="en-US"/>
          </a:p>
        </p:txBody>
      </p:sp>
    </p:spTree>
    <p:extLst>
      <p:ext uri="{BB962C8B-B14F-4D97-AF65-F5344CB8AC3E}">
        <p14:creationId xmlns:p14="http://schemas.microsoft.com/office/powerpoint/2010/main" val="2038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3065" y="52376"/>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81819" y="-214935"/>
            <a:ext cx="10515600" cy="1325563"/>
          </a:xfrm>
        </p:spPr>
        <p:txBody>
          <a:bodyPr/>
          <a:lstStyle/>
          <a:p>
            <a:pPr algn="ctr"/>
            <a:r>
              <a:rPr lang="en-US" sz="3200" b="1" dirty="0">
                <a:latin typeface="Arial" panose="020B0604020202020204" pitchFamily="34" charset="0"/>
                <a:cs typeface="Arial" panose="020B0604020202020204" pitchFamily="34" charset="0"/>
              </a:rPr>
              <a:t>  Method: Modeling SAV effect on flow dynamics</a:t>
            </a:r>
          </a:p>
        </p:txBody>
      </p:sp>
      <p:sp>
        <p:nvSpPr>
          <p:cNvPr id="9" name="Content Placeholder 2"/>
          <p:cNvSpPr txBox="1">
            <a:spLocks/>
          </p:cNvSpPr>
          <p:nvPr/>
        </p:nvSpPr>
        <p:spPr>
          <a:xfrm>
            <a:off x="3508677" y="7371940"/>
            <a:ext cx="8365447" cy="824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3200" dirty="0">
              <a:latin typeface="Arial"/>
              <a:cs typeface="Arial"/>
            </a:endParaRPr>
          </a:p>
          <a:p>
            <a:endParaRPr lang="en-US" sz="3200" dirty="0">
              <a:latin typeface="Arial"/>
              <a:cs typeface="Arial"/>
            </a:endParaRPr>
          </a:p>
          <a:p>
            <a:endParaRPr lang="en-US" sz="3200" dirty="0">
              <a:latin typeface="Arial"/>
              <a:cs typeface="Arial"/>
            </a:endParaRPr>
          </a:p>
          <a:p>
            <a:endParaRPr lang="en-US" sz="3200" dirty="0">
              <a:latin typeface="Arial"/>
              <a:cs typeface="Arial"/>
            </a:endParaRPr>
          </a:p>
        </p:txBody>
      </p:sp>
      <p:graphicFrame>
        <p:nvGraphicFramePr>
          <p:cNvPr id="10" name="Table 9"/>
          <p:cNvGraphicFramePr>
            <a:graphicFrameLocks noGrp="1"/>
          </p:cNvGraphicFramePr>
          <p:nvPr>
            <p:extLst>
              <p:ext uri="{D42A27DB-BD31-4B8C-83A1-F6EECF244321}">
                <p14:modId xmlns:p14="http://schemas.microsoft.com/office/powerpoint/2010/main" val="2468686784"/>
              </p:ext>
            </p:extLst>
          </p:nvPr>
        </p:nvGraphicFramePr>
        <p:xfrm>
          <a:off x="176446" y="865523"/>
          <a:ext cx="11839108" cy="5673337"/>
        </p:xfrm>
        <a:graphic>
          <a:graphicData uri="http://schemas.openxmlformats.org/drawingml/2006/table">
            <a:tbl>
              <a:tblPr firstRow="1" bandRow="1">
                <a:tableStyleId>{5940675A-B579-460E-94D1-54222C63F5DA}</a:tableStyleId>
              </a:tblPr>
              <a:tblGrid>
                <a:gridCol w="4103284">
                  <a:extLst>
                    <a:ext uri="{9D8B030D-6E8A-4147-A177-3AD203B41FA5}">
                      <a16:colId xmlns:a16="http://schemas.microsoft.com/office/drawing/2014/main" val="1757156328"/>
                    </a:ext>
                  </a:extLst>
                </a:gridCol>
                <a:gridCol w="7735824">
                  <a:extLst>
                    <a:ext uri="{9D8B030D-6E8A-4147-A177-3AD203B41FA5}">
                      <a16:colId xmlns:a16="http://schemas.microsoft.com/office/drawing/2014/main" val="1585859086"/>
                    </a:ext>
                  </a:extLst>
                </a:gridCol>
              </a:tblGrid>
              <a:tr h="559343">
                <a:tc>
                  <a:txBody>
                    <a:bodyPr/>
                    <a:lstStyle/>
                    <a:p>
                      <a:pPr algn="ctr"/>
                      <a:r>
                        <a:rPr lang="en-US" sz="2400" b="1" dirty="0">
                          <a:latin typeface="Arial" panose="020B0604020202020204" pitchFamily="34" charset="0"/>
                          <a:cs typeface="Arial" panose="020B0604020202020204" pitchFamily="34" charset="0"/>
                        </a:rPr>
                        <a:t>Process modeled </a:t>
                      </a:r>
                    </a:p>
                  </a:txBody>
                  <a:tcPr>
                    <a:solidFill>
                      <a:schemeClr val="bg1"/>
                    </a:solidFill>
                  </a:tcPr>
                </a:tc>
                <a:tc>
                  <a:txBody>
                    <a:bodyPr/>
                    <a:lstStyle/>
                    <a:p>
                      <a:pPr algn="ctr"/>
                      <a:r>
                        <a:rPr lang="en-US" sz="2400" b="1" dirty="0">
                          <a:latin typeface="Arial" panose="020B0604020202020204" pitchFamily="34" charset="0"/>
                          <a:cs typeface="Arial" panose="020B0604020202020204" pitchFamily="34" charset="0"/>
                        </a:rPr>
                        <a:t>Additional</a:t>
                      </a:r>
                      <a:r>
                        <a:rPr lang="en-US" sz="2400" b="1" baseline="0" dirty="0">
                          <a:latin typeface="Arial" panose="020B0604020202020204" pitchFamily="34" charset="0"/>
                          <a:cs typeface="Arial" panose="020B0604020202020204" pitchFamily="34" charset="0"/>
                        </a:rPr>
                        <a:t> terms in the model </a:t>
                      </a:r>
                      <a:endParaRPr lang="en-US" sz="2400" b="1"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847925352"/>
                  </a:ext>
                </a:extLst>
              </a:tr>
              <a:tr h="559343">
                <a:tc>
                  <a:txBody>
                    <a:bodyPr/>
                    <a:lstStyle/>
                    <a:p>
                      <a:pPr algn="l"/>
                      <a:r>
                        <a:rPr lang="en-US" sz="2400" dirty="0">
                          <a:latin typeface="Arial" panose="020B0604020202020204" pitchFamily="34" charset="0"/>
                          <a:cs typeface="Arial" panose="020B0604020202020204" pitchFamily="34" charset="0"/>
                        </a:rPr>
                        <a:t>1. M</a:t>
                      </a:r>
                      <a:r>
                        <a:rPr lang="en-US" sz="2400" baseline="0" dirty="0">
                          <a:latin typeface="Arial" panose="020B0604020202020204" pitchFamily="34" charset="0"/>
                          <a:cs typeface="Arial" panose="020B0604020202020204" pitchFamily="34" charset="0"/>
                        </a:rPr>
                        <a:t>omentum extraction</a:t>
                      </a:r>
                      <a:endParaRPr lang="en-US" sz="24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2400" dirty="0">
                          <a:latin typeface="Arial" panose="020B0604020202020204" pitchFamily="34" charset="0"/>
                          <a:cs typeface="Arial" panose="020B0604020202020204" pitchFamily="34" charset="0"/>
                        </a:rPr>
                        <a:t> Drag</a:t>
                      </a:r>
                      <a:r>
                        <a:rPr lang="en-US" sz="2400" baseline="0" dirty="0">
                          <a:latin typeface="Arial" panose="020B0604020202020204" pitchFamily="34" charset="0"/>
                          <a:cs typeface="Arial" panose="020B0604020202020204" pitchFamily="34" charset="0"/>
                        </a:rPr>
                        <a:t> force in momentum equation (ROMS) </a:t>
                      </a:r>
                      <a:endParaRPr lang="en-US" sz="24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137387773"/>
                  </a:ext>
                </a:extLst>
              </a:tr>
              <a:tr h="998827">
                <a:tc>
                  <a:txBody>
                    <a:bodyPr/>
                    <a:lstStyle/>
                    <a:p>
                      <a:pPr algn="l"/>
                      <a:r>
                        <a:rPr lang="en-US" sz="2400" dirty="0">
                          <a:latin typeface="Arial" panose="020B0604020202020204" pitchFamily="34" charset="0"/>
                          <a:cs typeface="Arial" panose="020B0604020202020204" pitchFamily="34" charset="0"/>
                        </a:rPr>
                        <a:t>2. Turbulence</a:t>
                      </a:r>
                      <a:r>
                        <a:rPr lang="en-US" sz="2400" baseline="0" dirty="0">
                          <a:latin typeface="Arial" panose="020B0604020202020204" pitchFamily="34" charset="0"/>
                          <a:cs typeface="Arial" panose="020B0604020202020204" pitchFamily="34" charset="0"/>
                        </a:rPr>
                        <a:t> production</a:t>
                      </a:r>
                      <a:endParaRPr lang="en-US" sz="24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2400" dirty="0">
                          <a:latin typeface="Arial" panose="020B0604020202020204" pitchFamily="34" charset="0"/>
                          <a:cs typeface="Arial" panose="020B0604020202020204" pitchFamily="34" charset="0"/>
                        </a:rPr>
                        <a:t> Turbulent generation</a:t>
                      </a:r>
                      <a:r>
                        <a:rPr lang="en-US" sz="2400" baseline="0" dirty="0">
                          <a:latin typeface="Arial" panose="020B0604020202020204" pitchFamily="34" charset="0"/>
                          <a:cs typeface="Arial" panose="020B0604020202020204" pitchFamily="34" charset="0"/>
                        </a:rPr>
                        <a:t> in the TKE equation </a:t>
                      </a:r>
                      <a:r>
                        <a:rPr lang="en-US" sz="2400" dirty="0">
                          <a:latin typeface="Arial" panose="020B0604020202020204" pitchFamily="34" charset="0"/>
                          <a:cs typeface="Arial" panose="020B0604020202020204" pitchFamily="34" charset="0"/>
                        </a:rPr>
                        <a:t>(ROMS)</a:t>
                      </a:r>
                      <a:r>
                        <a:rPr lang="en-US" sz="2400" baseline="0" dirty="0">
                          <a:latin typeface="Arial" panose="020B0604020202020204" pitchFamily="34" charset="0"/>
                          <a:cs typeface="Arial" panose="020B0604020202020204" pitchFamily="34" charset="0"/>
                        </a:rPr>
                        <a:t>,</a:t>
                      </a:r>
                    </a:p>
                    <a:p>
                      <a:pPr algn="just"/>
                      <a:r>
                        <a:rPr lang="en-US" sz="2400" baseline="0" dirty="0">
                          <a:latin typeface="Arial" panose="020B0604020202020204" pitchFamily="34" charset="0"/>
                          <a:cs typeface="Arial" panose="020B0604020202020204" pitchFamily="34" charset="0"/>
                        </a:rPr>
                        <a:t> </a:t>
                      </a:r>
                      <a:r>
                        <a:rPr lang="en-US" sz="2400" b="0" i="0" u="none" strike="noStrike" kern="1200" baseline="0" dirty="0" err="1">
                          <a:solidFill>
                            <a:schemeClr val="tx1"/>
                          </a:solidFill>
                          <a:latin typeface="Arial" panose="020B0604020202020204" pitchFamily="34" charset="0"/>
                          <a:ea typeface="+mn-ea"/>
                          <a:cs typeface="Arial" panose="020B0604020202020204" pitchFamily="34" charset="0"/>
                        </a:rPr>
                        <a:t>Uittenbogaard</a:t>
                      </a:r>
                      <a:r>
                        <a:rPr lang="en-US" sz="2400" b="0" i="0" u="none" strike="noStrike" kern="1200" baseline="0" dirty="0">
                          <a:solidFill>
                            <a:schemeClr val="tx1"/>
                          </a:solidFill>
                          <a:latin typeface="Arial" panose="020B0604020202020204" pitchFamily="34" charset="0"/>
                          <a:ea typeface="+mn-ea"/>
                          <a:cs typeface="Arial" panose="020B0604020202020204" pitchFamily="34" charset="0"/>
                        </a:rPr>
                        <a:t> (2003),</a:t>
                      </a:r>
                      <a:endParaRPr lang="en-US" sz="24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4147912141"/>
                  </a:ext>
                </a:extLst>
              </a:tr>
              <a:tr h="559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3. Turbulence dissipation </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Generic length scale  (ROMS)</a:t>
                      </a:r>
                    </a:p>
                  </a:txBody>
                  <a:tcPr>
                    <a:solidFill>
                      <a:schemeClr val="bg1"/>
                    </a:solidFill>
                  </a:tcPr>
                </a:tc>
                <a:extLst>
                  <a:ext uri="{0D108BD9-81ED-4DB2-BD59-A6C34878D82A}">
                    <a16:rowId xmlns:a16="http://schemas.microsoft.com/office/drawing/2014/main" val="4086036403"/>
                  </a:ext>
                </a:extLst>
              </a:tr>
              <a:tr h="998827">
                <a:tc>
                  <a:txBody>
                    <a:bodyPr/>
                    <a:lstStyle/>
                    <a:p>
                      <a:pPr algn="l"/>
                      <a:r>
                        <a:rPr lang="en-US" sz="2400" dirty="0">
                          <a:latin typeface="Arial" panose="020B0604020202020204" pitchFamily="34" charset="0"/>
                          <a:cs typeface="Arial" panose="020B0604020202020204" pitchFamily="34" charset="0"/>
                        </a:rPr>
                        <a:t>4. </a:t>
                      </a:r>
                      <a:r>
                        <a:rPr lang="en-US" sz="2400" baseline="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Flexible</a:t>
                      </a:r>
                      <a:r>
                        <a:rPr lang="en-US" sz="2400" baseline="0" dirty="0">
                          <a:latin typeface="Arial" panose="020B0604020202020204" pitchFamily="34" charset="0"/>
                          <a:cs typeface="Arial" panose="020B0604020202020204" pitchFamily="34" charset="0"/>
                        </a:rPr>
                        <a:t> SAV </a:t>
                      </a:r>
                      <a:endParaRPr lang="en-US" sz="24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2400" dirty="0">
                          <a:latin typeface="Arial" panose="020B0604020202020204" pitchFamily="34" charset="0"/>
                          <a:cs typeface="Arial" panose="020B0604020202020204" pitchFamily="34" charset="0"/>
                        </a:rPr>
                        <a:t>Reduction</a:t>
                      </a:r>
                      <a:r>
                        <a:rPr lang="en-US" sz="2400" baseline="0" dirty="0">
                          <a:latin typeface="Arial" panose="020B0604020202020204" pitchFamily="34" charset="0"/>
                          <a:cs typeface="Arial" panose="020B0604020202020204" pitchFamily="34" charset="0"/>
                        </a:rPr>
                        <a:t> of drag due to bending of flexible SAV (ROMS), </a:t>
                      </a:r>
                      <a:r>
                        <a:rPr lang="en-US" sz="2400" b="0" i="0" u="none" strike="noStrike" kern="1200" baseline="0" dirty="0" err="1">
                          <a:solidFill>
                            <a:schemeClr val="tx1"/>
                          </a:solidFill>
                          <a:latin typeface="Arial" panose="020B0604020202020204" pitchFamily="34" charset="0"/>
                          <a:ea typeface="+mn-ea"/>
                          <a:cs typeface="Arial" panose="020B0604020202020204" pitchFamily="34" charset="0"/>
                        </a:rPr>
                        <a:t>Luhar</a:t>
                      </a:r>
                      <a:r>
                        <a:rPr lang="en-US" sz="2400" b="0" i="0" u="none" strike="noStrike" kern="1200" baseline="0" dirty="0">
                          <a:solidFill>
                            <a:schemeClr val="tx1"/>
                          </a:solidFill>
                          <a:latin typeface="Arial" panose="020B0604020202020204" pitchFamily="34" charset="0"/>
                          <a:ea typeface="+mn-ea"/>
                          <a:cs typeface="Arial" panose="020B0604020202020204" pitchFamily="34" charset="0"/>
                        </a:rPr>
                        <a:t> and </a:t>
                      </a:r>
                      <a:r>
                        <a:rPr lang="en-US" sz="2400" b="0" i="0" u="none" strike="noStrike" kern="1200" baseline="0" dirty="0" err="1">
                          <a:solidFill>
                            <a:schemeClr val="tx1"/>
                          </a:solidFill>
                          <a:latin typeface="Arial" panose="020B0604020202020204" pitchFamily="34" charset="0"/>
                          <a:ea typeface="+mn-ea"/>
                          <a:cs typeface="Arial" panose="020B0604020202020204" pitchFamily="34" charset="0"/>
                        </a:rPr>
                        <a:t>Nepf</a:t>
                      </a:r>
                      <a:r>
                        <a:rPr lang="en-US" sz="2400" b="0" i="0" u="none" strike="noStrike" kern="1200" baseline="0" dirty="0">
                          <a:solidFill>
                            <a:schemeClr val="tx1"/>
                          </a:solidFill>
                          <a:latin typeface="Arial" panose="020B0604020202020204" pitchFamily="34" charset="0"/>
                          <a:ea typeface="+mn-ea"/>
                          <a:cs typeface="Arial" panose="020B0604020202020204" pitchFamily="34" charset="0"/>
                        </a:rPr>
                        <a:t>, 2011</a:t>
                      </a:r>
                      <a:endParaRPr lang="en-US" sz="24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069682327"/>
                  </a:ext>
                </a:extLst>
              </a:tr>
              <a:tr h="998827">
                <a:tc>
                  <a:txBody>
                    <a:bodyPr/>
                    <a:lstStyle/>
                    <a:p>
                      <a:pPr algn="l"/>
                      <a:r>
                        <a:rPr lang="en-US" sz="2400" dirty="0">
                          <a:latin typeface="Arial" panose="020B0604020202020204" pitchFamily="34" charset="0"/>
                          <a:cs typeface="Arial" panose="020B0604020202020204" pitchFamily="34" charset="0"/>
                        </a:rPr>
                        <a:t>5. Wave dissipation</a:t>
                      </a:r>
                      <a:r>
                        <a:rPr lang="en-US" sz="2400" baseline="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Source term in wave</a:t>
                      </a:r>
                      <a:r>
                        <a:rPr lang="en-US" sz="2400" baseline="0" dirty="0">
                          <a:latin typeface="Arial" panose="020B0604020202020204" pitchFamily="34" charset="0"/>
                          <a:cs typeface="Arial" panose="020B0604020202020204" pitchFamily="34" charset="0"/>
                        </a:rPr>
                        <a:t> action equation</a:t>
                      </a:r>
                      <a:r>
                        <a:rPr lang="en-US" sz="2400" dirty="0">
                          <a:latin typeface="Arial" panose="020B0604020202020204" pitchFamily="34" charset="0"/>
                          <a:cs typeface="Arial" panose="020B0604020202020204" pitchFamily="34" charset="0"/>
                        </a:rPr>
                        <a:t> (SWAN)</a:t>
                      </a:r>
                      <a:r>
                        <a:rPr lang="en-US" sz="2400" baseline="0" dirty="0">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aseline="0" dirty="0">
                          <a:latin typeface="Arial" panose="020B0604020202020204" pitchFamily="34" charset="0"/>
                          <a:cs typeface="Arial" panose="020B0604020202020204" pitchFamily="34" charset="0"/>
                        </a:rPr>
                        <a:t>Dalrymple et al. (1984) and </a:t>
                      </a:r>
                      <a:r>
                        <a:rPr lang="en-US" sz="2400" b="0" i="0" u="none" strike="noStrike" kern="1200" baseline="0" dirty="0">
                          <a:solidFill>
                            <a:schemeClr val="tx1"/>
                          </a:solidFill>
                          <a:latin typeface="Arial" panose="020B0604020202020204" pitchFamily="34" charset="0"/>
                          <a:ea typeface="+mn-ea"/>
                          <a:cs typeface="Arial" panose="020B0604020202020204" pitchFamily="34" charset="0"/>
                        </a:rPr>
                        <a:t>Mendez and </a:t>
                      </a:r>
                      <a:r>
                        <a:rPr lang="en-US" sz="2400" b="0" i="0" u="none" strike="noStrike" kern="1200" baseline="0" dirty="0" err="1">
                          <a:solidFill>
                            <a:schemeClr val="tx1"/>
                          </a:solidFill>
                          <a:latin typeface="Arial" panose="020B0604020202020204" pitchFamily="34" charset="0"/>
                          <a:ea typeface="+mn-ea"/>
                          <a:cs typeface="Arial" panose="020B0604020202020204" pitchFamily="34" charset="0"/>
                        </a:rPr>
                        <a:t>Losada</a:t>
                      </a:r>
                      <a:r>
                        <a:rPr lang="en-US" sz="2400" b="0" i="0" u="none" strike="noStrike" kern="1200" baseline="0" dirty="0">
                          <a:solidFill>
                            <a:schemeClr val="tx1"/>
                          </a:solidFill>
                          <a:latin typeface="Arial" panose="020B0604020202020204" pitchFamily="34" charset="0"/>
                          <a:ea typeface="+mn-ea"/>
                          <a:cs typeface="Arial" panose="020B0604020202020204" pitchFamily="34" charset="0"/>
                        </a:rPr>
                        <a:t> (2004)</a:t>
                      </a:r>
                      <a:endParaRPr lang="en-US" sz="24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220708251"/>
                  </a:ext>
                </a:extLst>
              </a:tr>
              <a:tr h="998827">
                <a:tc>
                  <a:txBody>
                    <a:bodyPr/>
                    <a:lstStyle/>
                    <a:p>
                      <a:pPr algn="l"/>
                      <a:r>
                        <a:rPr lang="en-US" sz="2400" dirty="0">
                          <a:latin typeface="Arial" panose="020B0604020202020204" pitchFamily="34" charset="0"/>
                          <a:cs typeface="Arial" panose="020B0604020202020204" pitchFamily="34" charset="0"/>
                        </a:rPr>
                        <a:t>6. Wave</a:t>
                      </a:r>
                      <a:r>
                        <a:rPr lang="en-US" sz="2400" baseline="0" dirty="0">
                          <a:latin typeface="Arial" panose="020B0604020202020204" pitchFamily="34" charset="0"/>
                          <a:cs typeface="Arial" panose="020B0604020202020204" pitchFamily="34" charset="0"/>
                        </a:rPr>
                        <a:t> streaming </a:t>
                      </a:r>
                      <a:endParaRPr lang="en-US" sz="24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2400" dirty="0">
                          <a:latin typeface="Arial" panose="020B0604020202020204" pitchFamily="34" charset="0"/>
                          <a:cs typeface="Arial" panose="020B0604020202020204" pitchFamily="34" charset="0"/>
                        </a:rPr>
                        <a:t> Wave averaged forcing in momentum</a:t>
                      </a:r>
                      <a:r>
                        <a:rPr lang="en-US" sz="2400" baseline="0" dirty="0">
                          <a:latin typeface="Arial" panose="020B0604020202020204" pitchFamily="34" charset="0"/>
                          <a:cs typeface="Arial" panose="020B0604020202020204" pitchFamily="34" charset="0"/>
                        </a:rPr>
                        <a:t> (SWAN+ROMS), </a:t>
                      </a:r>
                    </a:p>
                    <a:p>
                      <a:pPr algn="just"/>
                      <a:r>
                        <a:rPr lang="en-US" sz="2400" baseline="0" dirty="0">
                          <a:latin typeface="Arial" panose="020B0604020202020204" pitchFamily="34" charset="0"/>
                          <a:cs typeface="Arial" panose="020B0604020202020204" pitchFamily="34" charset="0"/>
                        </a:rPr>
                        <a:t> </a:t>
                      </a:r>
                      <a:r>
                        <a:rPr lang="da-DK" sz="2400" b="0" i="0" u="none" strike="noStrike" kern="1200" baseline="0" dirty="0">
                          <a:solidFill>
                            <a:schemeClr val="tx1"/>
                          </a:solidFill>
                          <a:latin typeface="Arial" panose="020B0604020202020204" pitchFamily="34" charset="0"/>
                          <a:ea typeface="+mn-ea"/>
                          <a:cs typeface="Arial" panose="020B0604020202020204" pitchFamily="34" charset="0"/>
                        </a:rPr>
                        <a:t>Luhar et al., 2010; Luhar and Nepf, 2013</a:t>
                      </a:r>
                      <a:endParaRPr lang="en-US" sz="24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349061893"/>
                  </a:ext>
                </a:extLst>
              </a:tr>
            </a:tbl>
          </a:graphicData>
        </a:graphic>
      </p:graphicFrame>
    </p:spTree>
    <p:extLst>
      <p:ext uri="{BB962C8B-B14F-4D97-AF65-F5344CB8AC3E}">
        <p14:creationId xmlns:p14="http://schemas.microsoft.com/office/powerpoint/2010/main" val="384437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763572" cy="1325563"/>
          </a:xfrm>
        </p:spPr>
        <p:txBody>
          <a:bodyPr>
            <a:normAutofit fontScale="90000"/>
          </a:bodyPr>
          <a:lstStyle/>
          <a:p>
            <a:r>
              <a:rPr lang="en-US" b="1" dirty="0">
                <a:latin typeface="Arial" panose="020B0604020202020204" pitchFamily="34" charset="0"/>
                <a:cs typeface="Arial" panose="020B0604020202020204" pitchFamily="34" charset="0"/>
              </a:rPr>
              <a:t>COAWST/Projects/</a:t>
            </a:r>
            <a:r>
              <a:rPr lang="en-US" b="1" dirty="0" err="1">
                <a:latin typeface="Arial" panose="020B0604020202020204" pitchFamily="34" charset="0"/>
                <a:cs typeface="Arial" panose="020B0604020202020204" pitchFamily="34" charset="0"/>
              </a:rPr>
              <a:t>Veg_test</a:t>
            </a:r>
            <a:r>
              <a:rPr lang="en-US" b="1" dirty="0">
                <a:latin typeface="Arial" panose="020B0604020202020204" pitchFamily="34" charset="0"/>
                <a:cs typeface="Arial" panose="020B0604020202020204" pitchFamily="34" charset="0"/>
              </a:rPr>
              <a: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Test case: Vegetation patch in a shallow basin </a:t>
            </a:r>
          </a:p>
        </p:txBody>
      </p:sp>
      <p:grpSp>
        <p:nvGrpSpPr>
          <p:cNvPr id="35" name="Group 34"/>
          <p:cNvGrpSpPr/>
          <p:nvPr/>
        </p:nvGrpSpPr>
        <p:grpSpPr>
          <a:xfrm>
            <a:off x="2927570" y="5526941"/>
            <a:ext cx="854434" cy="962184"/>
            <a:chOff x="2927570" y="5526941"/>
            <a:chExt cx="854434" cy="962184"/>
          </a:xfrm>
        </p:grpSpPr>
        <p:sp>
          <p:nvSpPr>
            <p:cNvPr id="3" name="TextBox 2"/>
            <p:cNvSpPr txBox="1"/>
            <p:nvPr/>
          </p:nvSpPr>
          <p:spPr>
            <a:xfrm>
              <a:off x="2927570" y="5526941"/>
              <a:ext cx="304892" cy="369332"/>
            </a:xfrm>
            <a:prstGeom prst="rect">
              <a:avLst/>
            </a:prstGeom>
            <a:noFill/>
          </p:spPr>
          <p:txBody>
            <a:bodyPr wrap="none" rtlCol="0">
              <a:spAutoFit/>
            </a:bodyPr>
            <a:lstStyle/>
            <a:p>
              <a:r>
                <a:rPr lang="en-US" b="1" dirty="0"/>
                <a:t>Y</a:t>
              </a:r>
            </a:p>
          </p:txBody>
        </p:sp>
        <p:sp>
          <p:nvSpPr>
            <p:cNvPr id="26" name="TextBox 25"/>
            <p:cNvSpPr txBox="1"/>
            <p:nvPr/>
          </p:nvSpPr>
          <p:spPr>
            <a:xfrm>
              <a:off x="3470700" y="6119793"/>
              <a:ext cx="311304" cy="369332"/>
            </a:xfrm>
            <a:prstGeom prst="rect">
              <a:avLst/>
            </a:prstGeom>
            <a:noFill/>
          </p:spPr>
          <p:txBody>
            <a:bodyPr wrap="none" rtlCol="0">
              <a:spAutoFit/>
            </a:bodyPr>
            <a:lstStyle/>
            <a:p>
              <a:r>
                <a:rPr lang="en-US" b="1" dirty="0"/>
                <a:t>X</a:t>
              </a:r>
            </a:p>
          </p:txBody>
        </p:sp>
        <p:cxnSp>
          <p:nvCxnSpPr>
            <p:cNvPr id="28" name="Straight Arrow Connector 27"/>
            <p:cNvCxnSpPr/>
            <p:nvPr/>
          </p:nvCxnSpPr>
          <p:spPr>
            <a:xfrm flipH="1" flipV="1">
              <a:off x="3076008" y="5857419"/>
              <a:ext cx="0" cy="457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a:off x="3055688" y="6304459"/>
              <a:ext cx="48251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34" name="TextBox 33"/>
          <p:cNvSpPr txBox="1"/>
          <p:nvPr/>
        </p:nvSpPr>
        <p:spPr>
          <a:xfrm>
            <a:off x="681860" y="4007375"/>
            <a:ext cx="295274" cy="369332"/>
          </a:xfrm>
          <a:prstGeom prst="rect">
            <a:avLst/>
          </a:prstGeom>
          <a:noFill/>
        </p:spPr>
        <p:txBody>
          <a:bodyPr wrap="none" rtlCol="0">
            <a:spAutoFit/>
          </a:bodyPr>
          <a:lstStyle/>
          <a:p>
            <a:r>
              <a:rPr lang="en-US" b="1" dirty="0"/>
              <a:t>Z</a:t>
            </a:r>
          </a:p>
        </p:txBody>
      </p:sp>
      <p:pic>
        <p:nvPicPr>
          <p:cNvPr id="32" name="Picture 16" descr="File:USGS logo.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5633" y="78564"/>
            <a:ext cx="1371600" cy="548640"/>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35"/>
          <p:cNvPicPr/>
          <p:nvPr/>
        </p:nvPicPr>
        <p:blipFill>
          <a:blip r:embed="rId3">
            <a:extLst>
              <a:ext uri="{28A0092B-C50C-407E-A947-70E740481C1C}">
                <a14:useLocalDpi xmlns:a14="http://schemas.microsoft.com/office/drawing/2010/main" val="0"/>
              </a:ext>
            </a:extLst>
          </a:blip>
          <a:stretch>
            <a:fillRect/>
          </a:stretch>
        </p:blipFill>
        <p:spPr>
          <a:xfrm>
            <a:off x="445131" y="1220597"/>
            <a:ext cx="10672782" cy="5519557"/>
          </a:xfrm>
          <a:prstGeom prst="rect">
            <a:avLst/>
          </a:prstGeom>
        </p:spPr>
      </p:pic>
      <p:grpSp>
        <p:nvGrpSpPr>
          <p:cNvPr id="38" name="Group 37"/>
          <p:cNvGrpSpPr/>
          <p:nvPr/>
        </p:nvGrpSpPr>
        <p:grpSpPr>
          <a:xfrm>
            <a:off x="6992543" y="1530058"/>
            <a:ext cx="4607041" cy="5183364"/>
            <a:chOff x="7450765" y="1687187"/>
            <a:chExt cx="4607041" cy="4721245"/>
          </a:xfrm>
          <a:solidFill>
            <a:schemeClr val="bg1"/>
          </a:solidFill>
        </p:grpSpPr>
        <p:sp>
          <p:nvSpPr>
            <p:cNvPr id="39" name="TextBox 38"/>
            <p:cNvSpPr txBox="1"/>
            <p:nvPr/>
          </p:nvSpPr>
          <p:spPr>
            <a:xfrm>
              <a:off x="7517007" y="1687187"/>
              <a:ext cx="4540799" cy="1015663"/>
            </a:xfrm>
            <a:prstGeom prst="rect">
              <a:avLst/>
            </a:prstGeom>
            <a:grpFill/>
            <a:ln>
              <a:noFill/>
            </a:ln>
          </p:spPr>
          <p:txBody>
            <a:bodyPr wrap="square" rtlCol="0">
              <a:spAutoFit/>
            </a:bodyPr>
            <a:lstStyle/>
            <a:p>
              <a:pPr algn="just"/>
              <a:r>
                <a:rPr lang="en-US" sz="2000" b="1" dirty="0">
                  <a:solidFill>
                    <a:srgbClr val="0000FF"/>
                  </a:solidFill>
                  <a:latin typeface="Arial"/>
                  <a:cs typeface="Arial"/>
                </a:rPr>
                <a:t>Tide A = 0.5 m, T</a:t>
              </a:r>
              <a:r>
                <a:rPr lang="en-US" sz="2000" b="1" baseline="-25000" dirty="0">
                  <a:solidFill>
                    <a:srgbClr val="0000FF"/>
                  </a:solidFill>
                  <a:latin typeface="Arial"/>
                  <a:cs typeface="Arial"/>
                </a:rPr>
                <a:t>t</a:t>
              </a:r>
              <a:r>
                <a:rPr lang="en-US" sz="2000" b="1" dirty="0">
                  <a:solidFill>
                    <a:srgbClr val="0000FF"/>
                  </a:solidFill>
                  <a:latin typeface="Arial"/>
                  <a:cs typeface="Arial"/>
                </a:rPr>
                <a:t> = 12 h</a:t>
              </a:r>
            </a:p>
            <a:p>
              <a:pPr algn="just"/>
              <a:r>
                <a:rPr lang="en-US" sz="2000" b="1" dirty="0">
                  <a:solidFill>
                    <a:srgbClr val="0000FF"/>
                  </a:solidFill>
                  <a:latin typeface="Arial"/>
                  <a:cs typeface="Arial"/>
                </a:rPr>
                <a:t>Waves </a:t>
              </a:r>
              <a:r>
                <a:rPr lang="en-US" sz="2000" b="1" dirty="0" err="1">
                  <a:solidFill>
                    <a:srgbClr val="0000FF"/>
                  </a:solidFill>
                  <a:latin typeface="Arial"/>
                  <a:cs typeface="Arial"/>
                </a:rPr>
                <a:t>H</a:t>
              </a:r>
              <a:r>
                <a:rPr lang="en-US" sz="2000" b="1" baseline="-25000" dirty="0" err="1">
                  <a:solidFill>
                    <a:srgbClr val="0000FF"/>
                  </a:solidFill>
                  <a:latin typeface="Arial"/>
                  <a:cs typeface="Arial"/>
                </a:rPr>
                <a:t>sig</a:t>
              </a:r>
              <a:r>
                <a:rPr lang="en-US" sz="2000" b="1" baseline="-25000" dirty="0">
                  <a:solidFill>
                    <a:srgbClr val="0000FF"/>
                  </a:solidFill>
                  <a:latin typeface="Arial"/>
                  <a:cs typeface="Arial"/>
                </a:rPr>
                <a:t> </a:t>
              </a:r>
              <a:r>
                <a:rPr lang="en-US" sz="2000" b="1" dirty="0">
                  <a:solidFill>
                    <a:srgbClr val="0000FF"/>
                  </a:solidFill>
                  <a:latin typeface="Arial"/>
                  <a:cs typeface="Arial"/>
                </a:rPr>
                <a:t>= 0.5 m, T = 2 s, </a:t>
              </a:r>
            </a:p>
            <a:p>
              <a:pPr algn="just"/>
              <a:r>
                <a:rPr lang="el-GR" sz="2000" b="1" dirty="0">
                  <a:solidFill>
                    <a:srgbClr val="0000FF"/>
                  </a:solidFill>
                  <a:latin typeface="Arial"/>
                  <a:cs typeface="Arial"/>
                </a:rPr>
                <a:t>Θ</a:t>
              </a:r>
              <a:r>
                <a:rPr lang="en-US" sz="2000" b="1" dirty="0">
                  <a:solidFill>
                    <a:srgbClr val="0000FF"/>
                  </a:solidFill>
                  <a:latin typeface="Arial"/>
                  <a:cs typeface="Arial"/>
                </a:rPr>
                <a:t> = 0 ˚ (from North)</a:t>
              </a:r>
            </a:p>
          </p:txBody>
        </p:sp>
        <p:sp>
          <p:nvSpPr>
            <p:cNvPr id="40" name="TextBox 39"/>
            <p:cNvSpPr txBox="1"/>
            <p:nvPr/>
          </p:nvSpPr>
          <p:spPr>
            <a:xfrm>
              <a:off x="7477729" y="3345477"/>
              <a:ext cx="4422972" cy="2246769"/>
            </a:xfrm>
            <a:prstGeom prst="rect">
              <a:avLst/>
            </a:prstGeom>
            <a:grpFill/>
          </p:spPr>
          <p:txBody>
            <a:bodyPr wrap="square" rtlCol="0">
              <a:spAutoFit/>
            </a:bodyPr>
            <a:lstStyle/>
            <a:p>
              <a:r>
                <a:rPr lang="en-US" sz="2000" b="1" dirty="0">
                  <a:solidFill>
                    <a:srgbClr val="008000"/>
                  </a:solidFill>
                  <a:latin typeface="Arial"/>
                  <a:cs typeface="Arial"/>
                </a:rPr>
                <a:t>Vegetation</a:t>
              </a:r>
            </a:p>
            <a:p>
              <a:pPr marL="285750" indent="-285750">
                <a:buSzPct val="75000"/>
                <a:buFont typeface="Arial" panose="020B0604020202020204" pitchFamily="34" charset="0"/>
                <a:buChar char="•"/>
              </a:pPr>
              <a:r>
                <a:rPr lang="en-US" sz="2000" b="1" dirty="0">
                  <a:solidFill>
                    <a:srgbClr val="008000"/>
                  </a:solidFill>
                  <a:latin typeface="Arial"/>
                  <a:cs typeface="Arial"/>
                </a:rPr>
                <a:t>shoot density = 2500 stems/m</a:t>
              </a:r>
              <a:r>
                <a:rPr lang="en-US" sz="2000" b="1" baseline="30000" dirty="0">
                  <a:solidFill>
                    <a:srgbClr val="008000"/>
                  </a:solidFill>
                  <a:latin typeface="Arial"/>
                  <a:cs typeface="Arial"/>
                </a:rPr>
                <a:t>2</a:t>
              </a:r>
            </a:p>
            <a:p>
              <a:pPr marL="285750" indent="-285750">
                <a:buSzPct val="75000"/>
                <a:buFont typeface="Arial" panose="020B0604020202020204" pitchFamily="34" charset="0"/>
                <a:buChar char="•"/>
              </a:pPr>
              <a:r>
                <a:rPr lang="en-US" sz="2000" b="1" dirty="0">
                  <a:solidFill>
                    <a:srgbClr val="008000"/>
                  </a:solidFill>
                  <a:latin typeface="Arial"/>
                  <a:cs typeface="Arial"/>
                </a:rPr>
                <a:t>height = 30 cm</a:t>
              </a:r>
            </a:p>
            <a:p>
              <a:pPr marL="285750" indent="-285750">
                <a:buSzPct val="75000"/>
                <a:buFont typeface="Arial" panose="020B0604020202020204" pitchFamily="34" charset="0"/>
                <a:buChar char="•"/>
              </a:pPr>
              <a:r>
                <a:rPr lang="en-US" sz="2000" b="1" dirty="0">
                  <a:solidFill>
                    <a:srgbClr val="008000"/>
                  </a:solidFill>
                  <a:latin typeface="Arial"/>
                  <a:cs typeface="Arial"/>
                </a:rPr>
                <a:t>diameter = 0.3 cm</a:t>
              </a:r>
            </a:p>
            <a:p>
              <a:pPr marL="285750" indent="-285750">
                <a:buSzPct val="75000"/>
                <a:buFont typeface="Arial" panose="020B0604020202020204" pitchFamily="34" charset="0"/>
                <a:buChar char="•"/>
              </a:pPr>
              <a:r>
                <a:rPr lang="en-US" sz="2000" b="1" dirty="0">
                  <a:solidFill>
                    <a:srgbClr val="008000"/>
                  </a:solidFill>
                  <a:latin typeface="Arial"/>
                  <a:cs typeface="Arial"/>
                </a:rPr>
                <a:t>elastic modulus = 1 </a:t>
              </a:r>
              <a:r>
                <a:rPr lang="en-US" sz="2000" b="1" dirty="0" err="1">
                  <a:solidFill>
                    <a:srgbClr val="008000"/>
                  </a:solidFill>
                  <a:latin typeface="Arial"/>
                  <a:cs typeface="Arial"/>
                </a:rPr>
                <a:t>GPa</a:t>
              </a:r>
              <a:endParaRPr lang="en-US" sz="2000" b="1" dirty="0">
                <a:solidFill>
                  <a:srgbClr val="008000"/>
                </a:solidFill>
                <a:latin typeface="Arial"/>
                <a:cs typeface="Arial"/>
              </a:endParaRPr>
            </a:p>
            <a:p>
              <a:pPr marL="285750" indent="-285750">
                <a:buSzPct val="75000"/>
                <a:buFont typeface="Arial" panose="020B0604020202020204" pitchFamily="34" charset="0"/>
                <a:buChar char="•"/>
              </a:pPr>
              <a:r>
                <a:rPr lang="en-US" sz="2000" b="1" dirty="0">
                  <a:solidFill>
                    <a:srgbClr val="008000"/>
                  </a:solidFill>
                  <a:latin typeface="Arial"/>
                  <a:cs typeface="Arial"/>
                </a:rPr>
                <a:t>thickness = 0.3 mm</a:t>
              </a:r>
            </a:p>
            <a:p>
              <a:pPr marL="285750" indent="-285750">
                <a:buSzPct val="75000"/>
                <a:buFont typeface="Arial" panose="020B0604020202020204" pitchFamily="34" charset="0"/>
                <a:buChar char="•"/>
              </a:pPr>
              <a:r>
                <a:rPr lang="en-US" sz="2000" b="1" dirty="0">
                  <a:solidFill>
                    <a:srgbClr val="008000"/>
                  </a:solidFill>
                  <a:latin typeface="Arial"/>
                  <a:cs typeface="Arial"/>
                </a:rPr>
                <a:t>mass density = 700 kg/m</a:t>
              </a:r>
              <a:r>
                <a:rPr lang="en-US" sz="2000" b="1" baseline="30000" dirty="0">
                  <a:solidFill>
                    <a:srgbClr val="008000"/>
                  </a:solidFill>
                  <a:latin typeface="Arial"/>
                  <a:cs typeface="Arial"/>
                </a:rPr>
                <a:t>3</a:t>
              </a:r>
            </a:p>
          </p:txBody>
        </p:sp>
        <p:sp>
          <p:nvSpPr>
            <p:cNvPr id="41" name="TextBox 40"/>
            <p:cNvSpPr txBox="1"/>
            <p:nvPr/>
          </p:nvSpPr>
          <p:spPr>
            <a:xfrm>
              <a:off x="7647145" y="5763657"/>
              <a:ext cx="3533492" cy="644775"/>
            </a:xfrm>
            <a:prstGeom prst="rect">
              <a:avLst/>
            </a:prstGeom>
            <a:grpFill/>
          </p:spPr>
          <p:txBody>
            <a:bodyPr wrap="square" rtlCol="0">
              <a:spAutoFit/>
            </a:bodyPr>
            <a:lstStyle/>
            <a:p>
              <a:r>
                <a:rPr lang="en-US" sz="2000" b="1" dirty="0" err="1">
                  <a:solidFill>
                    <a:srgbClr val="0000FF"/>
                  </a:solidFill>
                  <a:latin typeface="Arial"/>
                  <a:cs typeface="Arial"/>
                </a:rPr>
                <a:t>dt</a:t>
              </a:r>
              <a:r>
                <a:rPr lang="en-US" sz="2000" b="1" dirty="0">
                  <a:solidFill>
                    <a:srgbClr val="0000FF"/>
                  </a:solidFill>
                  <a:latin typeface="Arial"/>
                  <a:cs typeface="Arial"/>
                </a:rPr>
                <a:t> = 1 s</a:t>
              </a:r>
            </a:p>
            <a:p>
              <a:r>
                <a:rPr lang="en-US" sz="2000" b="1" dirty="0" err="1">
                  <a:solidFill>
                    <a:srgbClr val="0000FF"/>
                  </a:solidFill>
                  <a:latin typeface="Arial"/>
                  <a:cs typeface="Arial"/>
                </a:rPr>
                <a:t>ntimes</a:t>
              </a:r>
              <a:r>
                <a:rPr lang="en-US" sz="2000" b="1" dirty="0">
                  <a:solidFill>
                    <a:srgbClr val="0000FF"/>
                  </a:solidFill>
                  <a:latin typeface="Arial"/>
                  <a:cs typeface="Arial"/>
                </a:rPr>
                <a:t> = 172800 (2 days)</a:t>
              </a:r>
            </a:p>
          </p:txBody>
        </p:sp>
        <p:sp>
          <p:nvSpPr>
            <p:cNvPr id="42" name="TextBox 41"/>
            <p:cNvSpPr txBox="1"/>
            <p:nvPr/>
          </p:nvSpPr>
          <p:spPr>
            <a:xfrm>
              <a:off x="7450765" y="2864701"/>
              <a:ext cx="4017898" cy="400110"/>
            </a:xfrm>
            <a:prstGeom prst="rect">
              <a:avLst/>
            </a:prstGeom>
            <a:grpFill/>
          </p:spPr>
          <p:txBody>
            <a:bodyPr wrap="square" rtlCol="0">
              <a:spAutoFit/>
            </a:bodyPr>
            <a:lstStyle/>
            <a:p>
              <a:r>
                <a:rPr lang="en-US" sz="2000" b="1" dirty="0">
                  <a:solidFill>
                    <a:srgbClr val="000000"/>
                  </a:solidFill>
                  <a:latin typeface="Arial"/>
                  <a:cs typeface="Arial"/>
                </a:rPr>
                <a:t>Bed roughness </a:t>
              </a:r>
              <a:r>
                <a:rPr lang="en-US" sz="2000" b="1" dirty="0" err="1">
                  <a:solidFill>
                    <a:srgbClr val="000000"/>
                  </a:solidFill>
                  <a:latin typeface="Arial"/>
                  <a:cs typeface="Arial"/>
                </a:rPr>
                <a:t>kn</a:t>
              </a:r>
              <a:r>
                <a:rPr lang="en-US" sz="2000" b="1" dirty="0">
                  <a:solidFill>
                    <a:srgbClr val="000000"/>
                  </a:solidFill>
                  <a:latin typeface="Arial"/>
                  <a:cs typeface="Arial"/>
                </a:rPr>
                <a:t> = 0.0015 m</a:t>
              </a:r>
            </a:p>
          </p:txBody>
        </p:sp>
      </p:grpSp>
      <p:sp>
        <p:nvSpPr>
          <p:cNvPr id="4" name="Slide Number Placeholder 3"/>
          <p:cNvSpPr>
            <a:spLocks noGrp="1"/>
          </p:cNvSpPr>
          <p:nvPr>
            <p:ph type="sldNum" sz="quarter" idx="12"/>
          </p:nvPr>
        </p:nvSpPr>
        <p:spPr/>
        <p:txBody>
          <a:bodyPr/>
          <a:lstStyle/>
          <a:p>
            <a:fld id="{32ACFB68-E495-4976-8B29-8D1D0F8F8616}" type="slidenum">
              <a:rPr lang="en-US" smtClean="0"/>
              <a:pPr/>
              <a:t>12</a:t>
            </a:fld>
            <a:endParaRPr lang="en-US"/>
          </a:p>
        </p:txBody>
      </p:sp>
    </p:spTree>
    <p:extLst>
      <p:ext uri="{BB962C8B-B14F-4D97-AF65-F5344CB8AC3E}">
        <p14:creationId xmlns:p14="http://schemas.microsoft.com/office/powerpoint/2010/main" val="4039630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345" y="675662"/>
            <a:ext cx="11032455" cy="5400722"/>
          </a:xfrm>
        </p:spPr>
        <p:txBody>
          <a:bodyPr>
            <a:noAutofit/>
          </a:bodyPr>
          <a:lstStyle/>
          <a:p>
            <a:pPr lvl="0"/>
            <a:r>
              <a:rPr lang="en-US" sz="2000" dirty="0" err="1">
                <a:latin typeface="Arial"/>
                <a:cs typeface="Arial"/>
              </a:rPr>
              <a:t>Coupling_veg_test.in</a:t>
            </a:r>
            <a:r>
              <a:rPr lang="en-US" sz="2000" dirty="0">
                <a:latin typeface="Arial"/>
                <a:cs typeface="Arial"/>
              </a:rPr>
              <a:t>    -  Set coupling interval between ROMS and SWAN</a:t>
            </a:r>
            <a:endParaRPr lang="en-US" sz="400" dirty="0">
              <a:latin typeface="Arial"/>
              <a:cs typeface="Arial"/>
            </a:endParaRPr>
          </a:p>
          <a:p>
            <a:pPr lvl="0"/>
            <a:endParaRPr lang="en-US" sz="400" dirty="0">
              <a:latin typeface="Arial"/>
              <a:cs typeface="Arial"/>
            </a:endParaRPr>
          </a:p>
          <a:p>
            <a:pPr lvl="0"/>
            <a:r>
              <a:rPr lang="en-US" sz="2000" dirty="0" err="1">
                <a:latin typeface="Arial"/>
                <a:cs typeface="Arial"/>
              </a:rPr>
              <a:t>Ocean_veg_test.in</a:t>
            </a:r>
            <a:r>
              <a:rPr lang="en-US" sz="2000" dirty="0">
                <a:latin typeface="Arial"/>
                <a:cs typeface="Arial"/>
              </a:rPr>
              <a:t>       -  ROMS general inputs</a:t>
            </a:r>
          </a:p>
          <a:p>
            <a:pPr marL="0" lvl="0" indent="0">
              <a:buNone/>
            </a:pPr>
            <a:endParaRPr lang="en-US" sz="400" dirty="0">
              <a:latin typeface="Arial"/>
              <a:cs typeface="Arial"/>
            </a:endParaRPr>
          </a:p>
          <a:p>
            <a:pPr lvl="0"/>
            <a:r>
              <a:rPr lang="en-US" sz="2000" dirty="0" err="1">
                <a:latin typeface="Arial"/>
                <a:cs typeface="Arial"/>
              </a:rPr>
              <a:t>Sediment_veg_test.in</a:t>
            </a:r>
            <a:r>
              <a:rPr lang="en-US" sz="2000" dirty="0">
                <a:latin typeface="Arial"/>
                <a:cs typeface="Arial"/>
              </a:rPr>
              <a:t>  -  ROMS sediment inputs, not altered by vegetation module</a:t>
            </a:r>
          </a:p>
          <a:p>
            <a:pPr marL="0" lvl="0" indent="0">
              <a:buNone/>
            </a:pPr>
            <a:endParaRPr lang="en-US" sz="400" dirty="0">
              <a:latin typeface="Arial"/>
              <a:cs typeface="Arial"/>
            </a:endParaRPr>
          </a:p>
          <a:p>
            <a:pPr lvl="0"/>
            <a:r>
              <a:rPr lang="en-US" sz="2000" dirty="0" err="1">
                <a:latin typeface="Arial"/>
                <a:cs typeface="Arial"/>
              </a:rPr>
              <a:t>Vegetation.in</a:t>
            </a:r>
            <a:r>
              <a:rPr lang="en-US" sz="2000" dirty="0">
                <a:latin typeface="Arial"/>
                <a:cs typeface="Arial"/>
              </a:rPr>
              <a:t>                -  ROMS vegetation inputs </a:t>
            </a:r>
          </a:p>
          <a:p>
            <a:pPr lvl="0"/>
            <a:endParaRPr lang="en-US" sz="400" dirty="0">
              <a:latin typeface="Arial"/>
              <a:cs typeface="Arial"/>
            </a:endParaRPr>
          </a:p>
          <a:p>
            <a:pPr lvl="0"/>
            <a:r>
              <a:rPr lang="en-US" sz="2000" dirty="0" err="1">
                <a:latin typeface="Arial"/>
                <a:cs typeface="Arial"/>
              </a:rPr>
              <a:t>Ana_fsobc.in</a:t>
            </a:r>
            <a:r>
              <a:rPr lang="en-US" sz="2000" dirty="0">
                <a:latin typeface="Arial"/>
                <a:cs typeface="Arial"/>
              </a:rPr>
              <a:t>                -  Set tidal boundary conditions in ROMS</a:t>
            </a:r>
          </a:p>
          <a:p>
            <a:pPr lvl="0"/>
            <a:endParaRPr lang="en-US" sz="400" dirty="0">
              <a:latin typeface="Arial"/>
              <a:cs typeface="Arial"/>
            </a:endParaRPr>
          </a:p>
          <a:p>
            <a:pPr lvl="0"/>
            <a:r>
              <a:rPr lang="en-US" sz="2000" dirty="0" err="1">
                <a:latin typeface="Arial"/>
                <a:cs typeface="Arial"/>
              </a:rPr>
              <a:t>Veg_test_grid.nc</a:t>
            </a:r>
            <a:r>
              <a:rPr lang="en-US" sz="2000" dirty="0">
                <a:latin typeface="Arial"/>
                <a:cs typeface="Arial"/>
              </a:rPr>
              <a:t>          -  ROMS grid</a:t>
            </a:r>
          </a:p>
          <a:p>
            <a:pPr lvl="0"/>
            <a:endParaRPr lang="en-US" sz="400" dirty="0">
              <a:latin typeface="Arial"/>
              <a:cs typeface="Arial"/>
            </a:endParaRPr>
          </a:p>
          <a:p>
            <a:pPr lvl="0"/>
            <a:r>
              <a:rPr lang="en-US" sz="2000" dirty="0" err="1">
                <a:latin typeface="Arial"/>
                <a:cs typeface="Arial"/>
              </a:rPr>
              <a:t>Veg_test_ini.nc</a:t>
            </a:r>
            <a:r>
              <a:rPr lang="en-US" sz="2000" dirty="0">
                <a:latin typeface="Arial"/>
                <a:cs typeface="Arial"/>
              </a:rPr>
              <a:t>            -  ROMS initial file specifying vegetation and marsh properties </a:t>
            </a:r>
          </a:p>
          <a:p>
            <a:pPr lvl="0"/>
            <a:endParaRPr lang="en-US" sz="400" dirty="0">
              <a:latin typeface="Arial"/>
              <a:cs typeface="Arial"/>
            </a:endParaRPr>
          </a:p>
          <a:p>
            <a:pPr lvl="0"/>
            <a:r>
              <a:rPr lang="en-US" sz="2000" dirty="0" err="1">
                <a:latin typeface="Arial"/>
                <a:cs typeface="Arial"/>
              </a:rPr>
              <a:t>Swan_veg_test.in</a:t>
            </a:r>
            <a:r>
              <a:rPr lang="en-US" sz="2000" dirty="0">
                <a:latin typeface="Arial"/>
                <a:cs typeface="Arial"/>
              </a:rPr>
              <a:t>        -  SWAN inputs with vegetation inputs </a:t>
            </a:r>
          </a:p>
          <a:p>
            <a:pPr marL="0" lvl="0" indent="0">
              <a:buNone/>
            </a:pPr>
            <a:endParaRPr lang="en-US" sz="400" dirty="0">
              <a:latin typeface="Arial"/>
              <a:cs typeface="Arial"/>
            </a:endParaRPr>
          </a:p>
          <a:p>
            <a:pPr lvl="0"/>
            <a:r>
              <a:rPr lang="en-US" sz="2000" dirty="0" err="1">
                <a:latin typeface="Arial"/>
                <a:cs typeface="Arial"/>
              </a:rPr>
              <a:t>Veg_test_bathy.bot</a:t>
            </a:r>
            <a:r>
              <a:rPr lang="en-US" sz="2000" dirty="0">
                <a:latin typeface="Arial"/>
                <a:cs typeface="Arial"/>
              </a:rPr>
              <a:t>      -  SWAN bathymetry</a:t>
            </a:r>
          </a:p>
          <a:p>
            <a:pPr marL="0" lvl="0" indent="0">
              <a:buNone/>
            </a:pPr>
            <a:endParaRPr lang="en-US" sz="400" dirty="0">
              <a:latin typeface="Arial"/>
              <a:cs typeface="Arial"/>
            </a:endParaRPr>
          </a:p>
          <a:p>
            <a:pPr lvl="0"/>
            <a:r>
              <a:rPr lang="en-US" sz="2000" dirty="0" err="1">
                <a:latin typeface="Arial"/>
                <a:cs typeface="Arial"/>
              </a:rPr>
              <a:t>Veg_test_coord.grd</a:t>
            </a:r>
            <a:r>
              <a:rPr lang="en-US" sz="2000" dirty="0">
                <a:latin typeface="Arial"/>
                <a:cs typeface="Arial"/>
              </a:rPr>
              <a:t>     -  SWAN grid coordinates</a:t>
            </a:r>
          </a:p>
          <a:p>
            <a:pPr lvl="0"/>
            <a:endParaRPr lang="en-US" sz="400" dirty="0">
              <a:latin typeface="Arial"/>
              <a:cs typeface="Arial"/>
            </a:endParaRPr>
          </a:p>
          <a:p>
            <a:pPr lvl="0"/>
            <a:r>
              <a:rPr lang="en-US" sz="2000" dirty="0">
                <a:latin typeface="Arial"/>
                <a:cs typeface="Arial"/>
              </a:rPr>
              <a:t>Compiling bash file (</a:t>
            </a:r>
            <a:r>
              <a:rPr lang="en-US" sz="2000" dirty="0" err="1">
                <a:latin typeface="Arial"/>
                <a:cs typeface="Arial"/>
              </a:rPr>
              <a:t>coawst.bash</a:t>
            </a:r>
            <a:r>
              <a:rPr lang="en-US" sz="2000" dirty="0">
                <a:latin typeface="Arial"/>
                <a:cs typeface="Arial"/>
              </a:rPr>
              <a:t>) and header file containing CPP flags (</a:t>
            </a:r>
            <a:r>
              <a:rPr lang="en-US" sz="2000" dirty="0" err="1">
                <a:latin typeface="Arial"/>
                <a:cs typeface="Arial"/>
              </a:rPr>
              <a:t>veg_test.h</a:t>
            </a:r>
            <a:r>
              <a:rPr lang="en-US" sz="2000" dirty="0">
                <a:latin typeface="Arial"/>
                <a:cs typeface="Arial"/>
              </a:rPr>
              <a:t>)</a:t>
            </a:r>
          </a:p>
          <a:p>
            <a:pPr marL="0" indent="0">
              <a:lnSpc>
                <a:spcPct val="150000"/>
              </a:lnSpc>
              <a:buNone/>
            </a:pPr>
            <a:endParaRPr lang="en-US" sz="2000" dirty="0"/>
          </a:p>
        </p:txBody>
      </p:sp>
      <p:pic>
        <p:nvPicPr>
          <p:cNvPr id="4" name="Picture 16" descr="File:USGS logo.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4"/>
          <p:cNvSpPr>
            <a:spLocks noGrp="1"/>
          </p:cNvSpPr>
          <p:nvPr>
            <p:ph type="title"/>
          </p:nvPr>
        </p:nvSpPr>
        <p:spPr>
          <a:xfrm>
            <a:off x="455646" y="-340722"/>
            <a:ext cx="10515600" cy="1325563"/>
          </a:xfrm>
        </p:spPr>
        <p:txBody>
          <a:bodyPr/>
          <a:lstStyle/>
          <a:p>
            <a:r>
              <a:rPr lang="en-US" dirty="0">
                <a:latin typeface="Arial" panose="020B0604020202020204" pitchFamily="34" charset="0"/>
                <a:cs typeface="Arial" panose="020B0604020202020204" pitchFamily="34" charset="0"/>
              </a:rPr>
              <a:t>Test Case Inputs – </a:t>
            </a:r>
            <a:r>
              <a:rPr lang="en-US" dirty="0" err="1">
                <a:latin typeface="Arial" panose="020B0604020202020204" pitchFamily="34" charset="0"/>
                <a:cs typeface="Arial" panose="020B0604020202020204" pitchFamily="34" charset="0"/>
              </a:rPr>
              <a:t>Veg_test</a:t>
            </a:r>
            <a:r>
              <a:rPr lang="en-US" dirty="0">
                <a:latin typeface="Arial" panose="020B0604020202020204" pitchFamily="34" charset="0"/>
                <a:cs typeface="Arial" panose="020B0604020202020204" pitchFamily="34" charset="0"/>
              </a:rPr>
              <a:t>  </a:t>
            </a:r>
          </a:p>
        </p:txBody>
      </p:sp>
      <p:sp>
        <p:nvSpPr>
          <p:cNvPr id="6" name="Content Placeholder 2"/>
          <p:cNvSpPr txBox="1">
            <a:spLocks/>
          </p:cNvSpPr>
          <p:nvPr/>
        </p:nvSpPr>
        <p:spPr>
          <a:xfrm>
            <a:off x="318225" y="672566"/>
            <a:ext cx="11032455" cy="54007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latin typeface="Arial"/>
                <a:cs typeface="Arial"/>
              </a:rPr>
              <a:t>Coupling_veg_test.in</a:t>
            </a:r>
            <a:r>
              <a:rPr lang="en-US" sz="2000" dirty="0">
                <a:latin typeface="Arial"/>
                <a:cs typeface="Arial"/>
              </a:rPr>
              <a:t>    -  Set coupling interval between ROMS and SWAN</a:t>
            </a:r>
            <a:endParaRPr lang="en-US" sz="400" dirty="0">
              <a:latin typeface="Arial"/>
              <a:cs typeface="Arial"/>
            </a:endParaRPr>
          </a:p>
          <a:p>
            <a:endParaRPr lang="en-US" sz="400" dirty="0">
              <a:latin typeface="Arial"/>
              <a:cs typeface="Arial"/>
            </a:endParaRPr>
          </a:p>
          <a:p>
            <a:r>
              <a:rPr lang="en-US" sz="2000" dirty="0" err="1">
                <a:latin typeface="Arial"/>
                <a:cs typeface="Arial"/>
              </a:rPr>
              <a:t>Ocean_veg_test.in</a:t>
            </a:r>
            <a:r>
              <a:rPr lang="en-US" sz="2000" dirty="0">
                <a:latin typeface="Arial"/>
                <a:cs typeface="Arial"/>
              </a:rPr>
              <a:t>       -  ROMS general inputs</a:t>
            </a:r>
          </a:p>
          <a:p>
            <a:pPr marL="0" indent="0">
              <a:buFont typeface="Arial" panose="020B0604020202020204" pitchFamily="34" charset="0"/>
              <a:buNone/>
            </a:pPr>
            <a:endParaRPr lang="en-US" sz="400" dirty="0">
              <a:latin typeface="Arial"/>
              <a:cs typeface="Arial"/>
            </a:endParaRPr>
          </a:p>
          <a:p>
            <a:r>
              <a:rPr lang="en-US" sz="2000" dirty="0" err="1">
                <a:latin typeface="Arial"/>
                <a:cs typeface="Arial"/>
              </a:rPr>
              <a:t>Sediment_veg_test.in</a:t>
            </a:r>
            <a:r>
              <a:rPr lang="en-US" sz="2000" dirty="0">
                <a:latin typeface="Arial"/>
                <a:cs typeface="Arial"/>
              </a:rPr>
              <a:t>  -  ROMS sediment inputs, not altered by vegetation module</a:t>
            </a:r>
          </a:p>
          <a:p>
            <a:pPr marL="0" indent="0">
              <a:buFont typeface="Arial" panose="020B0604020202020204" pitchFamily="34" charset="0"/>
              <a:buNone/>
            </a:pPr>
            <a:endParaRPr lang="en-US" sz="400" dirty="0">
              <a:latin typeface="Arial"/>
              <a:cs typeface="Arial"/>
            </a:endParaRPr>
          </a:p>
          <a:p>
            <a:r>
              <a:rPr lang="en-US" sz="2000" dirty="0" err="1">
                <a:solidFill>
                  <a:srgbClr val="FF0000"/>
                </a:solidFill>
                <a:latin typeface="Arial"/>
                <a:cs typeface="Arial"/>
              </a:rPr>
              <a:t>Vegetation.in</a:t>
            </a:r>
            <a:r>
              <a:rPr lang="en-US" sz="2000" dirty="0">
                <a:solidFill>
                  <a:srgbClr val="FF0000"/>
                </a:solidFill>
                <a:latin typeface="Arial"/>
                <a:cs typeface="Arial"/>
              </a:rPr>
              <a:t>                -  ROMS vegetation inputs </a:t>
            </a:r>
          </a:p>
          <a:p>
            <a:endParaRPr lang="en-US" sz="400" dirty="0">
              <a:latin typeface="Arial"/>
              <a:cs typeface="Arial"/>
            </a:endParaRPr>
          </a:p>
          <a:p>
            <a:r>
              <a:rPr lang="en-US" sz="2000" dirty="0" err="1">
                <a:latin typeface="Arial"/>
                <a:cs typeface="Arial"/>
              </a:rPr>
              <a:t>Ana_fsobc.in</a:t>
            </a:r>
            <a:r>
              <a:rPr lang="en-US" sz="2000" dirty="0">
                <a:latin typeface="Arial"/>
                <a:cs typeface="Arial"/>
              </a:rPr>
              <a:t>                -  Set tidal boundary conditions in ROMS</a:t>
            </a:r>
          </a:p>
          <a:p>
            <a:endParaRPr lang="en-US" sz="400" dirty="0">
              <a:latin typeface="Arial"/>
              <a:cs typeface="Arial"/>
            </a:endParaRPr>
          </a:p>
          <a:p>
            <a:r>
              <a:rPr lang="en-US" sz="2000" dirty="0" err="1">
                <a:latin typeface="Arial"/>
                <a:cs typeface="Arial"/>
              </a:rPr>
              <a:t>Veg_test_grid.nc</a:t>
            </a:r>
            <a:r>
              <a:rPr lang="en-US" sz="2000" dirty="0">
                <a:latin typeface="Arial"/>
                <a:cs typeface="Arial"/>
              </a:rPr>
              <a:t>          -  ROMS grid</a:t>
            </a:r>
          </a:p>
          <a:p>
            <a:endParaRPr lang="en-US" sz="400" dirty="0">
              <a:latin typeface="Arial"/>
              <a:cs typeface="Arial"/>
            </a:endParaRPr>
          </a:p>
          <a:p>
            <a:r>
              <a:rPr lang="en-US" sz="2000" dirty="0" err="1">
                <a:solidFill>
                  <a:srgbClr val="FF0000"/>
                </a:solidFill>
                <a:latin typeface="Arial"/>
                <a:cs typeface="Arial"/>
              </a:rPr>
              <a:t>Veg_test_ini.nc</a:t>
            </a:r>
            <a:r>
              <a:rPr lang="en-US" sz="2000" dirty="0">
                <a:solidFill>
                  <a:srgbClr val="FF0000"/>
                </a:solidFill>
                <a:latin typeface="Arial"/>
                <a:cs typeface="Arial"/>
              </a:rPr>
              <a:t>            -  ROMS initial file specifying vegetation and marsh properties </a:t>
            </a:r>
          </a:p>
          <a:p>
            <a:endParaRPr lang="en-US" sz="400" i="1" dirty="0">
              <a:latin typeface="Arial"/>
              <a:cs typeface="Arial"/>
            </a:endParaRPr>
          </a:p>
          <a:p>
            <a:r>
              <a:rPr lang="en-US" sz="2000" dirty="0" err="1">
                <a:solidFill>
                  <a:srgbClr val="FF0000"/>
                </a:solidFill>
                <a:latin typeface="Arial"/>
                <a:cs typeface="Arial"/>
              </a:rPr>
              <a:t>Swan_veg_test.in</a:t>
            </a:r>
            <a:r>
              <a:rPr lang="en-US" sz="2000" dirty="0">
                <a:solidFill>
                  <a:srgbClr val="FF0000"/>
                </a:solidFill>
                <a:latin typeface="Arial"/>
                <a:cs typeface="Arial"/>
              </a:rPr>
              <a:t>        -  SWAN inputs with vegetation inputs </a:t>
            </a:r>
          </a:p>
          <a:p>
            <a:pPr marL="0" indent="0">
              <a:buFont typeface="Arial" panose="020B0604020202020204" pitchFamily="34" charset="0"/>
              <a:buNone/>
            </a:pPr>
            <a:endParaRPr lang="en-US" sz="400" dirty="0">
              <a:latin typeface="Arial"/>
              <a:cs typeface="Arial"/>
            </a:endParaRPr>
          </a:p>
          <a:p>
            <a:r>
              <a:rPr lang="en-US" sz="2000" dirty="0" err="1">
                <a:latin typeface="Arial"/>
                <a:cs typeface="Arial"/>
              </a:rPr>
              <a:t>Veg_test_bathy.bot</a:t>
            </a:r>
            <a:r>
              <a:rPr lang="en-US" sz="2000" dirty="0">
                <a:latin typeface="Arial"/>
                <a:cs typeface="Arial"/>
              </a:rPr>
              <a:t>      -  SWAN bathymetry</a:t>
            </a:r>
          </a:p>
          <a:p>
            <a:pPr marL="0" indent="0">
              <a:buFont typeface="Arial" panose="020B0604020202020204" pitchFamily="34" charset="0"/>
              <a:buNone/>
            </a:pPr>
            <a:endParaRPr lang="en-US" sz="400" dirty="0">
              <a:latin typeface="Arial"/>
              <a:cs typeface="Arial"/>
            </a:endParaRPr>
          </a:p>
          <a:p>
            <a:r>
              <a:rPr lang="en-US" sz="2000" dirty="0" err="1">
                <a:latin typeface="Arial"/>
                <a:cs typeface="Arial"/>
              </a:rPr>
              <a:t>Veg_test_coord.grd</a:t>
            </a:r>
            <a:r>
              <a:rPr lang="en-US" sz="2000" dirty="0">
                <a:latin typeface="Arial"/>
                <a:cs typeface="Arial"/>
              </a:rPr>
              <a:t>     -  SWAN grid coordinates</a:t>
            </a:r>
          </a:p>
          <a:p>
            <a:endParaRPr lang="en-US" sz="400" dirty="0">
              <a:latin typeface="Arial"/>
              <a:cs typeface="Arial"/>
            </a:endParaRPr>
          </a:p>
          <a:p>
            <a:r>
              <a:rPr lang="en-US" sz="2000" dirty="0">
                <a:latin typeface="Arial"/>
                <a:cs typeface="Arial"/>
              </a:rPr>
              <a:t>Compiling bash file (</a:t>
            </a:r>
            <a:r>
              <a:rPr lang="en-US" sz="2000" dirty="0" err="1">
                <a:latin typeface="Arial"/>
                <a:cs typeface="Arial"/>
              </a:rPr>
              <a:t>coawst.bash</a:t>
            </a:r>
            <a:r>
              <a:rPr lang="en-US" sz="2000" dirty="0">
                <a:latin typeface="Arial"/>
                <a:cs typeface="Arial"/>
              </a:rPr>
              <a:t>) and header file containing CPP flags</a:t>
            </a:r>
            <a:r>
              <a:rPr lang="en-US" sz="2000" dirty="0">
                <a:solidFill>
                  <a:srgbClr val="008000"/>
                </a:solidFill>
                <a:latin typeface="Arial"/>
                <a:cs typeface="Arial"/>
              </a:rPr>
              <a:t> </a:t>
            </a:r>
            <a:r>
              <a:rPr lang="en-US" sz="2000" dirty="0">
                <a:solidFill>
                  <a:srgbClr val="FF0000"/>
                </a:solidFill>
                <a:latin typeface="Arial"/>
                <a:cs typeface="Arial"/>
              </a:rPr>
              <a:t>(</a:t>
            </a:r>
            <a:r>
              <a:rPr lang="en-US" sz="2000" dirty="0" err="1">
                <a:solidFill>
                  <a:srgbClr val="FF0000"/>
                </a:solidFill>
                <a:latin typeface="Arial"/>
                <a:cs typeface="Arial"/>
              </a:rPr>
              <a:t>veg_test.h</a:t>
            </a:r>
            <a:r>
              <a:rPr lang="en-US" sz="2000" dirty="0">
                <a:solidFill>
                  <a:srgbClr val="FF0000"/>
                </a:solidFill>
                <a:latin typeface="Arial"/>
                <a:cs typeface="Arial"/>
              </a:rPr>
              <a:t>)</a:t>
            </a:r>
          </a:p>
          <a:p>
            <a:pPr marL="0" indent="0">
              <a:lnSpc>
                <a:spcPct val="150000"/>
              </a:lnSpc>
              <a:buFont typeface="Arial" panose="020B0604020202020204" pitchFamily="34" charset="0"/>
              <a:buNone/>
            </a:pPr>
            <a:endParaRPr lang="en-US" sz="2000" dirty="0"/>
          </a:p>
        </p:txBody>
      </p:sp>
      <p:sp>
        <p:nvSpPr>
          <p:cNvPr id="2" name="Slide Number Placeholder 1"/>
          <p:cNvSpPr>
            <a:spLocks noGrp="1"/>
          </p:cNvSpPr>
          <p:nvPr>
            <p:ph type="sldNum" sz="quarter" idx="12"/>
          </p:nvPr>
        </p:nvSpPr>
        <p:spPr/>
        <p:txBody>
          <a:bodyPr/>
          <a:lstStyle/>
          <a:p>
            <a:fld id="{32ACFB68-E495-4976-8B29-8D1D0F8F8616}" type="slidenum">
              <a:rPr lang="en-US" smtClean="0"/>
              <a:pPr/>
              <a:t>13</a:t>
            </a:fld>
            <a:endParaRPr lang="en-US"/>
          </a:p>
        </p:txBody>
      </p:sp>
    </p:spTree>
    <p:extLst>
      <p:ext uri="{BB962C8B-B14F-4D97-AF65-F5344CB8AC3E}">
        <p14:creationId xmlns:p14="http://schemas.microsoft.com/office/powerpoint/2010/main" val="229122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819" y="-104752"/>
            <a:ext cx="10515600" cy="1325563"/>
          </a:xfrm>
        </p:spPr>
        <p:txBody>
          <a:bodyPr/>
          <a:lstStyle/>
          <a:p>
            <a:r>
              <a:rPr lang="en-US" dirty="0">
                <a:latin typeface="Arial" panose="020B0604020202020204" pitchFamily="34" charset="0"/>
                <a:cs typeface="Arial" panose="020B0604020202020204" pitchFamily="34" charset="0"/>
              </a:rPr>
              <a:t>Vegetation header file (</a:t>
            </a:r>
            <a:r>
              <a:rPr lang="en-US" i="1" dirty="0" err="1">
                <a:latin typeface="Arial" panose="020B0604020202020204" pitchFamily="34" charset="0"/>
                <a:cs typeface="Arial" panose="020B0604020202020204" pitchFamily="34" charset="0"/>
              </a:rPr>
              <a:t>veg_test.h</a:t>
            </a:r>
            <a:r>
              <a:rPr lang="en-US" dirty="0">
                <a:latin typeface="Arial" panose="020B0604020202020204" pitchFamily="34" charset="0"/>
                <a:cs typeface="Arial" panose="020B0604020202020204" pitchFamily="34" charset="0"/>
              </a:rPr>
              <a:t>)</a:t>
            </a:r>
          </a:p>
        </p:txBody>
      </p:sp>
      <p:pic>
        <p:nvPicPr>
          <p:cNvPr id="4" name="Picture 16" descr="File:USGS logo.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ontent Placeholder 7"/>
          <p:cNvSpPr>
            <a:spLocks noGrp="1"/>
          </p:cNvSpPr>
          <p:nvPr>
            <p:ph idx="1"/>
          </p:nvPr>
        </p:nvSpPr>
        <p:spPr>
          <a:xfrm>
            <a:off x="222566" y="1131641"/>
            <a:ext cx="12332740" cy="5726359"/>
          </a:xfrm>
        </p:spPr>
        <p:txBody>
          <a:bodyPr>
            <a:normAutofit fontScale="92500" lnSpcReduction="20000"/>
          </a:bodyPr>
          <a:lstStyle/>
          <a:p>
            <a:pPr marL="0" indent="0">
              <a:buNone/>
            </a:pPr>
            <a:r>
              <a:rPr lang="en-US" sz="3800" dirty="0">
                <a:solidFill>
                  <a:srgbClr val="008000"/>
                </a:solidFill>
                <a:latin typeface="Arial" panose="020B0604020202020204" pitchFamily="34" charset="0"/>
                <a:cs typeface="Arial" panose="020B0604020202020204" pitchFamily="34" charset="0"/>
              </a:rPr>
              <a:t>#define VEGETATION</a:t>
            </a:r>
          </a:p>
          <a:p>
            <a:pPr marL="0" indent="0">
              <a:buNone/>
            </a:pPr>
            <a:r>
              <a:rPr lang="en-US" sz="3100" dirty="0">
                <a:latin typeface="Arial" panose="020B0604020202020204" pitchFamily="34" charset="0"/>
                <a:cs typeface="Arial" panose="020B0604020202020204" pitchFamily="34" charset="0"/>
              </a:rPr>
              <a:t> # </a:t>
            </a:r>
            <a:r>
              <a:rPr lang="en-US" sz="3100" dirty="0" err="1">
                <a:latin typeface="Arial" panose="020B0604020202020204" pitchFamily="34" charset="0"/>
                <a:cs typeface="Arial" panose="020B0604020202020204" pitchFamily="34" charset="0"/>
              </a:rPr>
              <a:t>ifdef</a:t>
            </a:r>
            <a:r>
              <a:rPr lang="en-US" sz="3100" dirty="0">
                <a:latin typeface="Arial" panose="020B0604020202020204" pitchFamily="34" charset="0"/>
                <a:cs typeface="Arial" panose="020B0604020202020204" pitchFamily="34" charset="0"/>
              </a:rPr>
              <a:t> VEGETATION</a:t>
            </a:r>
          </a:p>
          <a:p>
            <a:pPr marL="0" indent="0">
              <a:buNone/>
            </a:pPr>
            <a:r>
              <a:rPr lang="en-US" sz="3100" dirty="0">
                <a:latin typeface="Arial" panose="020B0604020202020204" pitchFamily="34" charset="0"/>
                <a:cs typeface="Arial" panose="020B0604020202020204" pitchFamily="34" charset="0"/>
              </a:rPr>
              <a:t> #  define VEG_DRAG</a:t>
            </a:r>
          </a:p>
          <a:p>
            <a:pPr marL="0" indent="0">
              <a:buNone/>
            </a:pPr>
            <a:r>
              <a:rPr lang="en-US" sz="3100" dirty="0">
                <a:latin typeface="Arial" panose="020B0604020202020204" pitchFamily="34" charset="0"/>
                <a:cs typeface="Arial" panose="020B0604020202020204" pitchFamily="34" charset="0"/>
              </a:rPr>
              <a:t>  #  </a:t>
            </a:r>
            <a:r>
              <a:rPr lang="en-US" sz="3100" dirty="0" err="1">
                <a:latin typeface="Arial" panose="020B0604020202020204" pitchFamily="34" charset="0"/>
                <a:cs typeface="Arial" panose="020B0604020202020204" pitchFamily="34" charset="0"/>
              </a:rPr>
              <a:t>ifdef</a:t>
            </a:r>
            <a:r>
              <a:rPr lang="en-US" sz="3100" dirty="0">
                <a:latin typeface="Arial" panose="020B0604020202020204" pitchFamily="34" charset="0"/>
                <a:cs typeface="Arial" panose="020B0604020202020204" pitchFamily="34" charset="0"/>
              </a:rPr>
              <a:t> VEG_DRAG </a:t>
            </a:r>
          </a:p>
          <a:p>
            <a:pPr marL="0" indent="0">
              <a:buNone/>
            </a:pPr>
            <a:r>
              <a:rPr lang="en-US" sz="3100" dirty="0">
                <a:latin typeface="Arial" panose="020B0604020202020204" pitchFamily="34" charset="0"/>
                <a:cs typeface="Arial" panose="020B0604020202020204" pitchFamily="34" charset="0"/>
              </a:rPr>
              <a:t>   #  define VEG_FLEX</a:t>
            </a:r>
          </a:p>
          <a:p>
            <a:pPr marL="0" indent="0">
              <a:buNone/>
            </a:pPr>
            <a:r>
              <a:rPr lang="en-US" sz="3100" dirty="0">
                <a:latin typeface="Arial" panose="020B0604020202020204" pitchFamily="34" charset="0"/>
                <a:cs typeface="Arial" panose="020B0604020202020204" pitchFamily="34" charset="0"/>
              </a:rPr>
              <a:t>   #  define VEG_TURB</a:t>
            </a:r>
          </a:p>
          <a:p>
            <a:pPr marL="0" indent="0">
              <a:buNone/>
            </a:pPr>
            <a:r>
              <a:rPr lang="en-US" sz="3100" dirty="0">
                <a:latin typeface="Arial" panose="020B0604020202020204" pitchFamily="34" charset="0"/>
                <a:cs typeface="Arial" panose="020B0604020202020204" pitchFamily="34" charset="0"/>
              </a:rPr>
              <a:t>  #  </a:t>
            </a:r>
            <a:r>
              <a:rPr lang="en-US" sz="3100" dirty="0" err="1">
                <a:latin typeface="Arial" panose="020B0604020202020204" pitchFamily="34" charset="0"/>
                <a:cs typeface="Arial" panose="020B0604020202020204" pitchFamily="34" charset="0"/>
              </a:rPr>
              <a:t>endif</a:t>
            </a:r>
            <a:endParaRPr lang="en-US" sz="3100" dirty="0">
              <a:latin typeface="Arial" panose="020B0604020202020204" pitchFamily="34" charset="0"/>
              <a:cs typeface="Arial" panose="020B0604020202020204" pitchFamily="34" charset="0"/>
            </a:endParaRPr>
          </a:p>
          <a:p>
            <a:pPr marL="0" indent="0">
              <a:buNone/>
            </a:pPr>
            <a:r>
              <a:rPr lang="en-US" sz="3100" dirty="0">
                <a:latin typeface="Arial" panose="020B0604020202020204" pitchFamily="34" charset="0"/>
                <a:cs typeface="Arial" panose="020B0604020202020204" pitchFamily="34" charset="0"/>
              </a:rPr>
              <a:t>  #  define VEG_SWAN_COUPLING</a:t>
            </a:r>
          </a:p>
          <a:p>
            <a:pPr marL="0" indent="0">
              <a:buNone/>
            </a:pPr>
            <a:r>
              <a:rPr lang="en-US" sz="3100" dirty="0">
                <a:latin typeface="Arial" panose="020B0604020202020204" pitchFamily="34" charset="0"/>
                <a:cs typeface="Arial" panose="020B0604020202020204" pitchFamily="34" charset="0"/>
              </a:rPr>
              <a:t>   #   </a:t>
            </a:r>
            <a:r>
              <a:rPr lang="en-US" sz="3100" dirty="0" err="1">
                <a:latin typeface="Arial" panose="020B0604020202020204" pitchFamily="34" charset="0"/>
                <a:cs typeface="Arial" panose="020B0604020202020204" pitchFamily="34" charset="0"/>
              </a:rPr>
              <a:t>ifdef</a:t>
            </a:r>
            <a:r>
              <a:rPr lang="en-US" sz="3100" dirty="0">
                <a:latin typeface="Arial" panose="020B0604020202020204" pitchFamily="34" charset="0"/>
                <a:cs typeface="Arial" panose="020B0604020202020204" pitchFamily="34" charset="0"/>
              </a:rPr>
              <a:t> VEG_SWAN_COUPLING </a:t>
            </a:r>
          </a:p>
          <a:p>
            <a:pPr marL="0" indent="0">
              <a:buNone/>
            </a:pPr>
            <a:r>
              <a:rPr lang="en-US" sz="3100" dirty="0">
                <a:latin typeface="Arial" panose="020B0604020202020204" pitchFamily="34" charset="0"/>
                <a:cs typeface="Arial" panose="020B0604020202020204" pitchFamily="34" charset="0"/>
              </a:rPr>
              <a:t>   #    define VEG_STREAMING </a:t>
            </a:r>
          </a:p>
          <a:p>
            <a:pPr marL="0" indent="0">
              <a:buNone/>
            </a:pPr>
            <a:r>
              <a:rPr lang="en-US" sz="3100" dirty="0">
                <a:latin typeface="Arial" panose="020B0604020202020204" pitchFamily="34" charset="0"/>
                <a:cs typeface="Arial" panose="020B0604020202020204" pitchFamily="34" charset="0"/>
              </a:rPr>
              <a:t>  #  </a:t>
            </a:r>
            <a:r>
              <a:rPr lang="en-US" sz="3100" dirty="0" err="1">
                <a:latin typeface="Arial" panose="020B0604020202020204" pitchFamily="34" charset="0"/>
                <a:cs typeface="Arial" panose="020B0604020202020204" pitchFamily="34" charset="0"/>
              </a:rPr>
              <a:t>endif</a:t>
            </a:r>
            <a:endParaRPr lang="en-US" sz="3100" dirty="0">
              <a:latin typeface="Arial" panose="020B0604020202020204" pitchFamily="34" charset="0"/>
              <a:cs typeface="Arial" panose="020B0604020202020204" pitchFamily="34" charset="0"/>
            </a:endParaRPr>
          </a:p>
          <a:p>
            <a:pPr marL="0" indent="0">
              <a:buNone/>
            </a:pPr>
            <a:r>
              <a:rPr lang="en-US" sz="3800" dirty="0">
                <a:solidFill>
                  <a:srgbClr val="008000"/>
                </a:solidFill>
                <a:latin typeface="Arial" panose="020B0604020202020204" pitchFamily="34" charset="0"/>
                <a:cs typeface="Arial" panose="020B0604020202020204" pitchFamily="34" charset="0"/>
              </a:rPr>
              <a:t>#</a:t>
            </a:r>
            <a:r>
              <a:rPr lang="en-US" sz="3800" dirty="0">
                <a:latin typeface="Arial" panose="020B0604020202020204" pitchFamily="34" charset="0"/>
                <a:cs typeface="Arial" panose="020B0604020202020204" pitchFamily="34" charset="0"/>
              </a:rPr>
              <a:t> </a:t>
            </a:r>
            <a:r>
              <a:rPr lang="en-US" sz="3800" dirty="0">
                <a:solidFill>
                  <a:srgbClr val="008000"/>
                </a:solidFill>
                <a:latin typeface="Arial" panose="020B0604020202020204" pitchFamily="34" charset="0"/>
                <a:cs typeface="Arial" panose="020B0604020202020204" pitchFamily="34" charset="0"/>
              </a:rPr>
              <a:t>endif</a:t>
            </a:r>
          </a:p>
          <a:p>
            <a:endParaRPr lang="en-US"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32ACFB68-E495-4976-8B29-8D1D0F8F8616}" type="slidenum">
              <a:rPr lang="en-US" smtClean="0"/>
              <a:pPr/>
              <a:t>14</a:t>
            </a:fld>
            <a:endParaRPr lang="en-US"/>
          </a:p>
        </p:txBody>
      </p:sp>
    </p:spTree>
    <p:extLst>
      <p:ext uri="{BB962C8B-B14F-4D97-AF65-F5344CB8AC3E}">
        <p14:creationId xmlns:p14="http://schemas.microsoft.com/office/powerpoint/2010/main" val="2918780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89" y="0"/>
            <a:ext cx="10515600" cy="1325563"/>
          </a:xfrm>
        </p:spPr>
        <p:txBody>
          <a:bodyPr>
            <a:normAutofit fontScale="90000"/>
          </a:bodyPr>
          <a:lstStyle/>
          <a:p>
            <a:r>
              <a:rPr lang="en-US" dirty="0">
                <a:latin typeface="Arial" panose="020B0604020202020204" pitchFamily="34" charset="0"/>
                <a:cs typeface="Arial" panose="020B0604020202020204" pitchFamily="34" charset="0"/>
              </a:rPr>
              <a:t>Creating vegetation initial file </a:t>
            </a:r>
            <a:r>
              <a:rPr lang="en-US" sz="3600" dirty="0">
                <a:latin typeface="Arial" panose="020B0604020202020204" pitchFamily="34" charset="0"/>
                <a:cs typeface="Arial" panose="020B0604020202020204" pitchFamily="34" charset="0"/>
              </a:rPr>
              <a:t>(</a:t>
            </a:r>
            <a:r>
              <a:rPr lang="en-US" sz="3600" i="1" dirty="0" err="1">
                <a:latin typeface="Arial" panose="020B0604020202020204" pitchFamily="34" charset="0"/>
                <a:cs typeface="Arial" panose="020B0604020202020204" pitchFamily="34" charset="0"/>
              </a:rPr>
              <a:t>veg_test_ini.nc</a:t>
            </a:r>
            <a:r>
              <a:rPr lang="en-US" sz="3600" dirty="0">
                <a:latin typeface="Arial" panose="020B0604020202020204" pitchFamily="34" charset="0"/>
                <a:cs typeface="Arial" panose="020B0604020202020204" pitchFamily="34" charset="0"/>
              </a:rPr>
              <a:t>)</a:t>
            </a:r>
            <a:br>
              <a:rPr lang="en-US" sz="3600"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pic>
        <p:nvPicPr>
          <p:cNvPr id="4" name="Picture 16" descr="File:USGS logo.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7"/>
          <p:cNvSpPr>
            <a:spLocks noGrp="1"/>
          </p:cNvSpPr>
          <p:nvPr>
            <p:ph idx="1"/>
          </p:nvPr>
        </p:nvSpPr>
        <p:spPr>
          <a:xfrm>
            <a:off x="314211" y="982053"/>
            <a:ext cx="12332740" cy="5875947"/>
          </a:xfrm>
        </p:spPr>
        <p:txBody>
          <a:bodyPr>
            <a:normAutofit fontScale="85000" lnSpcReduction="20000"/>
          </a:bodyPr>
          <a:lstStyle/>
          <a:p>
            <a:pPr marL="0" indent="0">
              <a:buNone/>
            </a:pPr>
            <a:r>
              <a:rPr lang="en-US" sz="3800" dirty="0">
                <a:solidFill>
                  <a:srgbClr val="008000"/>
                </a:solidFill>
                <a:latin typeface="Arial"/>
                <a:cs typeface="Arial"/>
              </a:rPr>
              <a:t>COAWST/Tools/</a:t>
            </a:r>
            <a:r>
              <a:rPr lang="en-US" sz="3800" dirty="0" err="1">
                <a:solidFill>
                  <a:srgbClr val="008000"/>
                </a:solidFill>
                <a:latin typeface="Arial"/>
                <a:cs typeface="Arial"/>
              </a:rPr>
              <a:t>mfiles</a:t>
            </a:r>
            <a:r>
              <a:rPr lang="en-US" sz="3800" dirty="0">
                <a:solidFill>
                  <a:srgbClr val="008000"/>
                </a:solidFill>
                <a:latin typeface="Arial"/>
                <a:cs typeface="Arial"/>
              </a:rPr>
              <a:t>/</a:t>
            </a:r>
            <a:r>
              <a:rPr lang="en-US" sz="3800" dirty="0" err="1">
                <a:solidFill>
                  <a:srgbClr val="008000"/>
                </a:solidFill>
                <a:latin typeface="Arial"/>
                <a:cs typeface="Arial"/>
              </a:rPr>
              <a:t>mtools</a:t>
            </a:r>
            <a:r>
              <a:rPr lang="en-US" sz="3800" dirty="0">
                <a:solidFill>
                  <a:srgbClr val="008000"/>
                </a:solidFill>
                <a:latin typeface="Arial"/>
                <a:cs typeface="Arial"/>
              </a:rPr>
              <a:t> -&gt; </a:t>
            </a:r>
            <a:r>
              <a:rPr lang="en-US" sz="3800" dirty="0" err="1">
                <a:solidFill>
                  <a:srgbClr val="008000"/>
                </a:solidFill>
                <a:latin typeface="Arial"/>
                <a:cs typeface="Arial"/>
              </a:rPr>
              <a:t>create_roms_init.m</a:t>
            </a:r>
            <a:endParaRPr lang="en-US" sz="3800" dirty="0">
              <a:solidFill>
                <a:srgbClr val="008000"/>
              </a:solidFill>
              <a:latin typeface="Arial"/>
              <a:cs typeface="Arial"/>
            </a:endParaRPr>
          </a:p>
          <a:p>
            <a:pPr marL="0" indent="0">
              <a:buNone/>
            </a:pPr>
            <a:endParaRPr lang="en-US" sz="1400" i="1" dirty="0">
              <a:latin typeface="Arial"/>
              <a:cs typeface="Arial"/>
            </a:endParaRPr>
          </a:p>
          <a:p>
            <a:pPr marL="0" indent="0">
              <a:buNone/>
            </a:pPr>
            <a:r>
              <a:rPr lang="en-US" sz="3200" i="1" dirty="0">
                <a:latin typeface="Arial"/>
                <a:cs typeface="Arial"/>
              </a:rPr>
              <a:t>12) % set vegetation properties  </a:t>
            </a:r>
          </a:p>
          <a:p>
            <a:pPr marL="0" indent="0">
              <a:buNone/>
            </a:pPr>
            <a:r>
              <a:rPr lang="en-US" sz="3200" i="1" dirty="0">
                <a:latin typeface="Arial"/>
                <a:cs typeface="Arial"/>
              </a:rPr>
              <a:t>NVEG=1 ;</a:t>
            </a:r>
          </a:p>
          <a:p>
            <a:pPr marL="0" indent="0">
              <a:buNone/>
            </a:pPr>
            <a:r>
              <a:rPr lang="en-US" sz="3200" i="1" dirty="0" err="1">
                <a:latin typeface="Arial"/>
                <a:cs typeface="Arial"/>
              </a:rPr>
              <a:t>plant_density</a:t>
            </a:r>
            <a:r>
              <a:rPr lang="en-US" sz="3200" i="1" dirty="0">
                <a:latin typeface="Arial"/>
                <a:cs typeface="Arial"/>
              </a:rPr>
              <a:t>=zeros(</a:t>
            </a:r>
            <a:r>
              <a:rPr lang="en-US" sz="3200" i="1" dirty="0" err="1">
                <a:latin typeface="Arial"/>
                <a:cs typeface="Arial"/>
              </a:rPr>
              <a:t>xi_rho,eta_rho,NVEG</a:t>
            </a:r>
            <a:r>
              <a:rPr lang="en-US" sz="3200" i="1" dirty="0">
                <a:latin typeface="Arial"/>
                <a:cs typeface="Arial"/>
              </a:rPr>
              <a:t>);</a:t>
            </a:r>
          </a:p>
          <a:p>
            <a:pPr marL="0" indent="0">
              <a:buNone/>
            </a:pPr>
            <a:r>
              <a:rPr lang="en-US" sz="3200" i="1" dirty="0" err="1">
                <a:latin typeface="Arial"/>
                <a:cs typeface="Arial"/>
              </a:rPr>
              <a:t>plant_height</a:t>
            </a:r>
            <a:r>
              <a:rPr lang="en-US" sz="3200" i="1" dirty="0">
                <a:latin typeface="Arial"/>
                <a:cs typeface="Arial"/>
              </a:rPr>
              <a:t>=zeros(</a:t>
            </a:r>
            <a:r>
              <a:rPr lang="en-US" sz="3200" i="1" dirty="0" err="1">
                <a:latin typeface="Arial"/>
                <a:cs typeface="Arial"/>
              </a:rPr>
              <a:t>xi_rho,eta_rho,NVEG</a:t>
            </a:r>
            <a:r>
              <a:rPr lang="en-US" sz="3200" i="1" dirty="0">
                <a:latin typeface="Arial"/>
                <a:cs typeface="Arial"/>
              </a:rPr>
              <a:t>);</a:t>
            </a:r>
          </a:p>
          <a:p>
            <a:pPr marL="0" indent="0">
              <a:buNone/>
            </a:pPr>
            <a:r>
              <a:rPr lang="en-US" sz="3200" i="1" dirty="0" err="1">
                <a:latin typeface="Arial"/>
                <a:cs typeface="Arial"/>
              </a:rPr>
              <a:t>plant_diameter</a:t>
            </a:r>
            <a:r>
              <a:rPr lang="en-US" sz="3200" i="1" dirty="0">
                <a:latin typeface="Arial"/>
                <a:cs typeface="Arial"/>
              </a:rPr>
              <a:t>=zeros(</a:t>
            </a:r>
            <a:r>
              <a:rPr lang="en-US" sz="3200" i="1" dirty="0" err="1">
                <a:latin typeface="Arial"/>
                <a:cs typeface="Arial"/>
              </a:rPr>
              <a:t>xi_rho,eta_rho,NVEG</a:t>
            </a:r>
            <a:r>
              <a:rPr lang="en-US" sz="3200" i="1" dirty="0">
                <a:latin typeface="Arial"/>
                <a:cs typeface="Arial"/>
              </a:rPr>
              <a:t>);</a:t>
            </a:r>
          </a:p>
          <a:p>
            <a:pPr marL="0" indent="0">
              <a:buNone/>
            </a:pPr>
            <a:r>
              <a:rPr lang="en-US" sz="3200" i="1" dirty="0" err="1">
                <a:latin typeface="Arial"/>
                <a:cs typeface="Arial"/>
              </a:rPr>
              <a:t>plant_thickness</a:t>
            </a:r>
            <a:r>
              <a:rPr lang="en-US" sz="3200" i="1" dirty="0">
                <a:latin typeface="Arial"/>
                <a:cs typeface="Arial"/>
              </a:rPr>
              <a:t>=zeros(</a:t>
            </a:r>
            <a:r>
              <a:rPr lang="en-US" sz="3200" i="1" dirty="0" err="1">
                <a:latin typeface="Arial"/>
                <a:cs typeface="Arial"/>
              </a:rPr>
              <a:t>xi_rho,eta_rho,NVEG</a:t>
            </a:r>
            <a:r>
              <a:rPr lang="en-US" sz="3200" i="1" dirty="0">
                <a:latin typeface="Arial"/>
                <a:cs typeface="Arial"/>
              </a:rPr>
              <a:t>);</a:t>
            </a:r>
          </a:p>
          <a:p>
            <a:pPr marL="0" indent="0">
              <a:buNone/>
            </a:pPr>
            <a:r>
              <a:rPr lang="en-US" sz="3200" i="1" dirty="0">
                <a:latin typeface="Arial"/>
                <a:cs typeface="Arial"/>
              </a:rPr>
              <a:t> </a:t>
            </a:r>
          </a:p>
          <a:p>
            <a:pPr marL="0" indent="0">
              <a:buNone/>
            </a:pPr>
            <a:r>
              <a:rPr lang="en-US" sz="3200" i="1" dirty="0" err="1">
                <a:latin typeface="Arial"/>
                <a:cs typeface="Arial"/>
              </a:rPr>
              <a:t>plant_density</a:t>
            </a:r>
            <a:r>
              <a:rPr lang="en-US" sz="3200" i="1" dirty="0">
                <a:latin typeface="Arial"/>
                <a:cs typeface="Arial"/>
              </a:rPr>
              <a:t>(46:55,46:55,1)=2500;</a:t>
            </a:r>
          </a:p>
          <a:p>
            <a:pPr marL="0" indent="0">
              <a:buNone/>
            </a:pPr>
            <a:r>
              <a:rPr lang="en-US" sz="3200" i="1" dirty="0" err="1">
                <a:latin typeface="Arial"/>
                <a:cs typeface="Arial"/>
              </a:rPr>
              <a:t>plant_height</a:t>
            </a:r>
            <a:r>
              <a:rPr lang="en-US" sz="3200" i="1" dirty="0">
                <a:latin typeface="Arial"/>
                <a:cs typeface="Arial"/>
              </a:rPr>
              <a:t>(46:55,46:55,1)=0.3;</a:t>
            </a:r>
          </a:p>
          <a:p>
            <a:pPr marL="0" indent="0">
              <a:buNone/>
            </a:pPr>
            <a:r>
              <a:rPr lang="en-US" sz="3200" i="1" dirty="0" err="1">
                <a:latin typeface="Arial"/>
                <a:cs typeface="Arial"/>
              </a:rPr>
              <a:t>plant_diameter</a:t>
            </a:r>
            <a:r>
              <a:rPr lang="en-US" sz="3200" i="1" dirty="0">
                <a:latin typeface="Arial"/>
                <a:cs typeface="Arial"/>
              </a:rPr>
              <a:t>(46:55,46:55,1)=0.003;</a:t>
            </a:r>
          </a:p>
          <a:p>
            <a:pPr marL="0" indent="0">
              <a:buNone/>
            </a:pPr>
            <a:r>
              <a:rPr lang="en-US" sz="3200" i="1" dirty="0" err="1">
                <a:latin typeface="Arial"/>
                <a:cs typeface="Arial"/>
              </a:rPr>
              <a:t>plant_thickness</a:t>
            </a:r>
            <a:r>
              <a:rPr lang="en-US" sz="3200" i="1" dirty="0">
                <a:latin typeface="Arial"/>
                <a:cs typeface="Arial"/>
              </a:rPr>
              <a:t>(46:55,46:55,1)=0.3e-3;</a:t>
            </a:r>
          </a:p>
          <a:p>
            <a:pPr marL="0" indent="0">
              <a:buNone/>
            </a:pPr>
            <a:r>
              <a:rPr lang="es-ES_tradnl" sz="4200" dirty="0">
                <a:latin typeface="Arial"/>
                <a:cs typeface="Arial"/>
              </a:rPr>
              <a:t>   </a:t>
            </a:r>
          </a:p>
          <a:p>
            <a:pPr marL="0" indent="0">
              <a:buNone/>
            </a:pPr>
            <a:endParaRPr lang="es-ES_tradnl" sz="4200" dirty="0">
              <a:latin typeface="Arial"/>
              <a:cs typeface="Arial"/>
            </a:endParaRPr>
          </a:p>
          <a:p>
            <a:pPr marL="0" indent="0">
              <a:buNone/>
            </a:pPr>
            <a:endParaRPr lang="en-US" sz="4200" dirty="0">
              <a:solidFill>
                <a:srgbClr val="008000"/>
              </a:solidFill>
              <a:latin typeface="Arial"/>
              <a:cs typeface="Arial"/>
            </a:endParaRPr>
          </a:p>
          <a:p>
            <a:pPr marL="0" indent="0">
              <a:buNone/>
            </a:pPr>
            <a:endParaRPr lang="en-US" sz="4200" dirty="0">
              <a:solidFill>
                <a:srgbClr val="008000"/>
              </a:solidFill>
              <a:latin typeface="Arial"/>
              <a:cs typeface="Arial"/>
            </a:endParaRPr>
          </a:p>
          <a:p>
            <a:pPr marL="0" indent="0">
              <a:buNone/>
            </a:pPr>
            <a:endParaRPr lang="en-US" sz="3800" dirty="0">
              <a:solidFill>
                <a:srgbClr val="008000"/>
              </a:solidFill>
              <a:latin typeface="Arial"/>
              <a:cs typeface="Arial"/>
            </a:endParaRPr>
          </a:p>
          <a:p>
            <a:pPr marL="0" indent="0">
              <a:buNone/>
            </a:pPr>
            <a:endParaRPr lang="en-US" dirty="0"/>
          </a:p>
        </p:txBody>
      </p:sp>
      <p:sp>
        <p:nvSpPr>
          <p:cNvPr id="3" name="Slide Number Placeholder 2"/>
          <p:cNvSpPr>
            <a:spLocks noGrp="1"/>
          </p:cNvSpPr>
          <p:nvPr>
            <p:ph type="sldNum" sz="quarter" idx="12"/>
          </p:nvPr>
        </p:nvSpPr>
        <p:spPr/>
        <p:txBody>
          <a:bodyPr/>
          <a:lstStyle/>
          <a:p>
            <a:fld id="{32ACFB68-E495-4976-8B29-8D1D0F8F8616}" type="slidenum">
              <a:rPr lang="en-US" smtClean="0"/>
              <a:pPr/>
              <a:t>15</a:t>
            </a:fld>
            <a:endParaRPr lang="en-US"/>
          </a:p>
        </p:txBody>
      </p:sp>
    </p:spTree>
    <p:extLst>
      <p:ext uri="{BB962C8B-B14F-4D97-AF65-F5344CB8AC3E}">
        <p14:creationId xmlns:p14="http://schemas.microsoft.com/office/powerpoint/2010/main" val="696323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45" y="-196410"/>
            <a:ext cx="10515600" cy="1325563"/>
          </a:xfrm>
        </p:spPr>
        <p:txBody>
          <a:bodyPr>
            <a:normAutofit/>
          </a:bodyPr>
          <a:lstStyle/>
          <a:p>
            <a:r>
              <a:rPr lang="en-US" sz="4000" dirty="0">
                <a:solidFill>
                  <a:srgbClr val="000000"/>
                </a:solidFill>
                <a:latin typeface="Arial"/>
                <a:cs typeface="Arial"/>
              </a:rPr>
              <a:t>Vegetation input and output (</a:t>
            </a:r>
            <a:r>
              <a:rPr lang="en-US" sz="4000" i="1" dirty="0" err="1">
                <a:solidFill>
                  <a:srgbClr val="000000"/>
                </a:solidFill>
                <a:latin typeface="Arial"/>
                <a:cs typeface="Arial"/>
              </a:rPr>
              <a:t>vegetation.in</a:t>
            </a:r>
            <a:r>
              <a:rPr lang="en-US" sz="4000" dirty="0">
                <a:solidFill>
                  <a:srgbClr val="000000"/>
                </a:solidFill>
                <a:latin typeface="Arial"/>
                <a:cs typeface="Arial"/>
              </a:rPr>
              <a:t>) </a:t>
            </a:r>
          </a:p>
        </p:txBody>
      </p:sp>
      <p:pic>
        <p:nvPicPr>
          <p:cNvPr id="4" name="Picture 16" descr="File:USGS logo.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17828" y="869450"/>
            <a:ext cx="12070898" cy="4216539"/>
          </a:xfrm>
          <a:prstGeom prst="rect">
            <a:avLst/>
          </a:prstGeom>
        </p:spPr>
        <p:txBody>
          <a:bodyPr wrap="square">
            <a:spAutoFit/>
          </a:bodyPr>
          <a:lstStyle/>
          <a:p>
            <a:r>
              <a:rPr lang="en-US" sz="2000" i="1" dirty="0"/>
              <a:t> </a:t>
            </a:r>
            <a:r>
              <a:rPr lang="en-US" sz="2000" b="1" i="1" dirty="0"/>
              <a:t> </a:t>
            </a:r>
            <a:r>
              <a:rPr lang="en-US" sz="2000" b="1" i="1" dirty="0">
                <a:solidFill>
                  <a:srgbClr val="008000"/>
                </a:solidFill>
              </a:rPr>
              <a:t> </a:t>
            </a:r>
            <a:r>
              <a:rPr lang="en-US" sz="2000" b="1" i="1" dirty="0">
                <a:solidFill>
                  <a:srgbClr val="008000"/>
                </a:solidFill>
                <a:latin typeface="Arial"/>
                <a:cs typeface="Arial"/>
              </a:rPr>
              <a:t>NVEG   == 1                              		 Number of vegetation types </a:t>
            </a:r>
          </a:p>
          <a:p>
            <a:endParaRPr lang="en-US" sz="2000" b="1" i="1" dirty="0">
              <a:solidFill>
                <a:srgbClr val="008000"/>
              </a:solidFill>
              <a:latin typeface="Arial"/>
              <a:cs typeface="Arial"/>
            </a:endParaRPr>
          </a:p>
          <a:p>
            <a:r>
              <a:rPr lang="en-US" sz="2000" b="1" i="1" dirty="0">
                <a:solidFill>
                  <a:srgbClr val="008000"/>
                </a:solidFill>
                <a:latin typeface="Arial"/>
                <a:cs typeface="Arial"/>
              </a:rPr>
              <a:t>  </a:t>
            </a:r>
            <a:r>
              <a:rPr lang="en-US" sz="2000" b="1" i="1" dirty="0" err="1">
                <a:solidFill>
                  <a:srgbClr val="008000"/>
                </a:solidFill>
                <a:latin typeface="Arial"/>
                <a:cs typeface="Arial"/>
              </a:rPr>
              <a:t>Cd_VEG</a:t>
            </a:r>
            <a:r>
              <a:rPr lang="en-US" sz="2000" b="1" i="1" dirty="0">
                <a:solidFill>
                  <a:srgbClr val="008000"/>
                </a:solidFill>
                <a:latin typeface="Arial"/>
                <a:cs typeface="Arial"/>
              </a:rPr>
              <a:t> == 1.0d0                   	                 	Drag coefficient of each vegetation type </a:t>
            </a:r>
          </a:p>
          <a:p>
            <a:endParaRPr lang="en-US" sz="2000" b="1" i="1" dirty="0">
              <a:solidFill>
                <a:srgbClr val="008000"/>
              </a:solidFill>
              <a:latin typeface="Arial"/>
              <a:cs typeface="Arial"/>
            </a:endParaRPr>
          </a:p>
          <a:p>
            <a:r>
              <a:rPr lang="en-US" sz="2000" b="1" i="1" dirty="0">
                <a:solidFill>
                  <a:srgbClr val="008000"/>
                </a:solidFill>
                <a:latin typeface="Arial"/>
                <a:cs typeface="Arial"/>
              </a:rPr>
              <a:t>  E_VEG == 1.0d9                       		Young’s modulus for each vegetation type</a:t>
            </a:r>
          </a:p>
          <a:p>
            <a:endParaRPr lang="en-US" sz="2000" b="1" i="1" dirty="0">
              <a:solidFill>
                <a:srgbClr val="008000"/>
              </a:solidFill>
              <a:latin typeface="Arial"/>
              <a:cs typeface="Arial"/>
            </a:endParaRPr>
          </a:p>
          <a:p>
            <a:r>
              <a:rPr lang="en-US" sz="2000" b="1" i="1" dirty="0">
                <a:solidFill>
                  <a:srgbClr val="008000"/>
                </a:solidFill>
                <a:latin typeface="Arial"/>
                <a:cs typeface="Arial"/>
              </a:rPr>
              <a:t>  VEG_MASSDENS  == 700.0d0		Mass density for each vegetation type </a:t>
            </a:r>
          </a:p>
          <a:p>
            <a:endParaRPr lang="en-US" sz="1600" i="1" dirty="0">
              <a:solidFill>
                <a:srgbClr val="008000"/>
              </a:solidFill>
              <a:latin typeface="Arial"/>
              <a:cs typeface="Arial"/>
            </a:endParaRPr>
          </a:p>
          <a:p>
            <a:r>
              <a:rPr lang="en-US" sz="1600" i="1" dirty="0">
                <a:solidFill>
                  <a:srgbClr val="008000"/>
                </a:solidFill>
                <a:latin typeface="Arial"/>
                <a:cs typeface="Arial"/>
              </a:rPr>
              <a:t>! Logical switches (TRUE/FALSE) to activate writing of vegetation fields</a:t>
            </a:r>
          </a:p>
          <a:p>
            <a:endParaRPr lang="en-US" sz="1600" i="1" dirty="0">
              <a:solidFill>
                <a:srgbClr val="008000"/>
              </a:solidFill>
              <a:latin typeface="Arial"/>
              <a:cs typeface="Arial"/>
            </a:endParaRPr>
          </a:p>
          <a:p>
            <a:r>
              <a:rPr lang="en-US" sz="1600" dirty="0" err="1">
                <a:solidFill>
                  <a:srgbClr val="000000"/>
                </a:solidFill>
                <a:latin typeface="Arial"/>
                <a:cs typeface="Arial"/>
              </a:rPr>
              <a:t>Hout</a:t>
            </a:r>
            <a:r>
              <a:rPr lang="en-US" sz="1600" dirty="0">
                <a:solidFill>
                  <a:srgbClr val="000000"/>
                </a:solidFill>
                <a:latin typeface="Arial"/>
                <a:cs typeface="Arial"/>
              </a:rPr>
              <a:t>(</a:t>
            </a:r>
            <a:r>
              <a:rPr lang="en-US" sz="1600" dirty="0" err="1">
                <a:solidFill>
                  <a:srgbClr val="000000"/>
                </a:solidFill>
                <a:latin typeface="Arial"/>
                <a:cs typeface="Arial"/>
              </a:rPr>
              <a:t>ipdens</a:t>
            </a:r>
            <a:r>
              <a:rPr lang="en-US" sz="1600" dirty="0">
                <a:solidFill>
                  <a:srgbClr val="000000"/>
                </a:solidFill>
                <a:latin typeface="Arial"/>
                <a:cs typeface="Arial"/>
              </a:rPr>
              <a:t>)   == T      ! </a:t>
            </a:r>
            <a:r>
              <a:rPr lang="en-US" sz="1600" dirty="0" err="1">
                <a:solidFill>
                  <a:srgbClr val="000000"/>
                </a:solidFill>
                <a:latin typeface="Arial"/>
                <a:cs typeface="Arial"/>
              </a:rPr>
              <a:t>Plant_density</a:t>
            </a:r>
            <a:r>
              <a:rPr lang="en-US" sz="1600" dirty="0">
                <a:solidFill>
                  <a:srgbClr val="000000"/>
                </a:solidFill>
                <a:latin typeface="Arial"/>
                <a:cs typeface="Arial"/>
              </a:rPr>
              <a:t>        Density of the plant for each vegetation</a:t>
            </a:r>
          </a:p>
          <a:p>
            <a:r>
              <a:rPr lang="en-US" sz="1600" dirty="0" err="1">
                <a:solidFill>
                  <a:srgbClr val="000000"/>
                </a:solidFill>
                <a:latin typeface="Arial"/>
                <a:cs typeface="Arial"/>
              </a:rPr>
              <a:t>Hout</a:t>
            </a:r>
            <a:r>
              <a:rPr lang="en-US" sz="1600" dirty="0">
                <a:solidFill>
                  <a:srgbClr val="000000"/>
                </a:solidFill>
                <a:latin typeface="Arial"/>
                <a:cs typeface="Arial"/>
              </a:rPr>
              <a:t>(</a:t>
            </a:r>
            <a:r>
              <a:rPr lang="en-US" sz="1600" dirty="0" err="1">
                <a:solidFill>
                  <a:srgbClr val="000000"/>
                </a:solidFill>
                <a:latin typeface="Arial"/>
                <a:cs typeface="Arial"/>
              </a:rPr>
              <a:t>iphght</a:t>
            </a:r>
            <a:r>
              <a:rPr lang="en-US" sz="1600" dirty="0">
                <a:solidFill>
                  <a:srgbClr val="000000"/>
                </a:solidFill>
                <a:latin typeface="Arial"/>
                <a:cs typeface="Arial"/>
              </a:rPr>
              <a:t>)    == T      ! </a:t>
            </a:r>
            <a:r>
              <a:rPr lang="en-US" sz="1600" dirty="0" err="1">
                <a:solidFill>
                  <a:srgbClr val="000000"/>
                </a:solidFill>
                <a:latin typeface="Arial"/>
                <a:cs typeface="Arial"/>
              </a:rPr>
              <a:t>Plant_height</a:t>
            </a:r>
            <a:r>
              <a:rPr lang="en-US" sz="1600" dirty="0">
                <a:solidFill>
                  <a:srgbClr val="000000"/>
                </a:solidFill>
                <a:latin typeface="Arial"/>
                <a:cs typeface="Arial"/>
              </a:rPr>
              <a:t>         Height of the plant for each vegetation</a:t>
            </a:r>
          </a:p>
          <a:p>
            <a:r>
              <a:rPr lang="en-US" sz="1600" dirty="0" err="1">
                <a:solidFill>
                  <a:srgbClr val="000000"/>
                </a:solidFill>
                <a:latin typeface="Arial"/>
                <a:cs typeface="Arial"/>
              </a:rPr>
              <a:t>Hout</a:t>
            </a:r>
            <a:r>
              <a:rPr lang="en-US" sz="1600" dirty="0">
                <a:solidFill>
                  <a:srgbClr val="000000"/>
                </a:solidFill>
                <a:latin typeface="Arial"/>
                <a:cs typeface="Arial"/>
              </a:rPr>
              <a:t>(</a:t>
            </a:r>
            <a:r>
              <a:rPr lang="en-US" sz="1600" dirty="0" err="1">
                <a:solidFill>
                  <a:srgbClr val="000000"/>
                </a:solidFill>
                <a:latin typeface="Arial"/>
                <a:cs typeface="Arial"/>
              </a:rPr>
              <a:t>ipdiam</a:t>
            </a:r>
            <a:r>
              <a:rPr lang="en-US" sz="1600" dirty="0">
                <a:solidFill>
                  <a:srgbClr val="000000"/>
                </a:solidFill>
                <a:latin typeface="Arial"/>
                <a:cs typeface="Arial"/>
              </a:rPr>
              <a:t>)   == T      ! </a:t>
            </a:r>
            <a:r>
              <a:rPr lang="en-US" sz="1600" dirty="0" err="1">
                <a:solidFill>
                  <a:srgbClr val="000000"/>
                </a:solidFill>
                <a:latin typeface="Arial"/>
                <a:cs typeface="Arial"/>
              </a:rPr>
              <a:t>Plant_diameter</a:t>
            </a:r>
            <a:r>
              <a:rPr lang="en-US" sz="1600" dirty="0">
                <a:solidFill>
                  <a:srgbClr val="000000"/>
                </a:solidFill>
                <a:latin typeface="Arial"/>
                <a:cs typeface="Arial"/>
              </a:rPr>
              <a:t>     Diameter of the plant for each vegetation</a:t>
            </a:r>
          </a:p>
          <a:p>
            <a:r>
              <a:rPr lang="en-US" sz="1600" dirty="0" err="1">
                <a:solidFill>
                  <a:srgbClr val="000000"/>
                </a:solidFill>
                <a:latin typeface="Arial"/>
                <a:cs typeface="Arial"/>
              </a:rPr>
              <a:t>Hout</a:t>
            </a:r>
            <a:r>
              <a:rPr lang="en-US" sz="1600" dirty="0">
                <a:solidFill>
                  <a:srgbClr val="000000"/>
                </a:solidFill>
                <a:latin typeface="Arial"/>
                <a:cs typeface="Arial"/>
              </a:rPr>
              <a:t>(</a:t>
            </a:r>
            <a:r>
              <a:rPr lang="en-US" sz="1600" dirty="0" err="1">
                <a:solidFill>
                  <a:srgbClr val="000000"/>
                </a:solidFill>
                <a:latin typeface="Arial"/>
                <a:cs typeface="Arial"/>
              </a:rPr>
              <a:t>ipthck</a:t>
            </a:r>
            <a:r>
              <a:rPr lang="en-US" sz="1600" dirty="0">
                <a:solidFill>
                  <a:srgbClr val="000000"/>
                </a:solidFill>
                <a:latin typeface="Arial"/>
                <a:cs typeface="Arial"/>
              </a:rPr>
              <a:t>)    == T      ! </a:t>
            </a:r>
            <a:r>
              <a:rPr lang="en-US" sz="1600" dirty="0" err="1">
                <a:solidFill>
                  <a:srgbClr val="000000"/>
                </a:solidFill>
                <a:latin typeface="Arial"/>
                <a:cs typeface="Arial"/>
              </a:rPr>
              <a:t>Plant_thickness</a:t>
            </a:r>
            <a:r>
              <a:rPr lang="en-US" sz="1600" dirty="0">
                <a:solidFill>
                  <a:srgbClr val="000000"/>
                </a:solidFill>
                <a:latin typeface="Arial"/>
                <a:cs typeface="Arial"/>
              </a:rPr>
              <a:t>    Thickness of the plant for each vegetation</a:t>
            </a:r>
          </a:p>
          <a:p>
            <a:r>
              <a:rPr lang="en-US" sz="1600" dirty="0">
                <a:solidFill>
                  <a:srgbClr val="000000"/>
                </a:solidFill>
                <a:latin typeface="Arial"/>
                <a:cs typeface="Arial"/>
              </a:rPr>
              <a:t> </a:t>
            </a:r>
          </a:p>
        </p:txBody>
      </p:sp>
      <p:cxnSp>
        <p:nvCxnSpPr>
          <p:cNvPr id="6" name="Straight Arrow Connector 5"/>
          <p:cNvCxnSpPr/>
          <p:nvPr/>
        </p:nvCxnSpPr>
        <p:spPr>
          <a:xfrm>
            <a:off x="4556044" y="1099898"/>
            <a:ext cx="7069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542952" y="1715318"/>
            <a:ext cx="7200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564433" y="2299822"/>
            <a:ext cx="7200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59728" y="2936701"/>
            <a:ext cx="7200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32ACFB68-E495-4976-8B29-8D1D0F8F8616}" type="slidenum">
              <a:rPr lang="en-US" smtClean="0"/>
              <a:pPr/>
              <a:t>16</a:t>
            </a:fld>
            <a:endParaRPr lang="en-US"/>
          </a:p>
        </p:txBody>
      </p:sp>
    </p:spTree>
    <p:extLst>
      <p:ext uri="{BB962C8B-B14F-4D97-AF65-F5344CB8AC3E}">
        <p14:creationId xmlns:p14="http://schemas.microsoft.com/office/powerpoint/2010/main" val="3855414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170512" cy="1325563"/>
          </a:xfrm>
        </p:spPr>
        <p:txBody>
          <a:bodyPr>
            <a:normAutofit/>
          </a:bodyPr>
          <a:lstStyle/>
          <a:p>
            <a:pPr algn="ctr"/>
            <a:r>
              <a:rPr lang="en-US" dirty="0">
                <a:solidFill>
                  <a:srgbClr val="000000"/>
                </a:solidFill>
                <a:latin typeface="Arial" panose="020B0604020202020204" pitchFamily="34" charset="0"/>
                <a:cs typeface="Arial" panose="020B0604020202020204" pitchFamily="34" charset="0"/>
              </a:rPr>
              <a:t>Swan input file for vegetation </a:t>
            </a:r>
            <a:br>
              <a:rPr lang="en-US" dirty="0">
                <a:solidFill>
                  <a:srgbClr val="000000"/>
                </a:solidFill>
                <a:latin typeface="Arial" panose="020B0604020202020204" pitchFamily="34" charset="0"/>
                <a:cs typeface="Arial" panose="020B0604020202020204" pitchFamily="34" charset="0"/>
              </a:rPr>
            </a:br>
            <a:r>
              <a:rPr lang="en-US" i="1" dirty="0">
                <a:solidFill>
                  <a:srgbClr val="000000"/>
                </a:solidFill>
                <a:latin typeface="Arial" panose="020B0604020202020204" pitchFamily="34" charset="0"/>
                <a:cs typeface="Arial" panose="020B0604020202020204" pitchFamily="34" charset="0"/>
              </a:rPr>
              <a:t>(</a:t>
            </a:r>
            <a:r>
              <a:rPr lang="en-US" i="1" dirty="0" err="1">
                <a:solidFill>
                  <a:srgbClr val="000000"/>
                </a:solidFill>
                <a:latin typeface="Arial" panose="020B0604020202020204" pitchFamily="34" charset="0"/>
                <a:cs typeface="Arial" panose="020B0604020202020204" pitchFamily="34" charset="0"/>
              </a:rPr>
              <a:t>swan_veg_test.in</a:t>
            </a:r>
            <a:r>
              <a:rPr lang="en-US" i="1" dirty="0">
                <a:solidFill>
                  <a:srgbClr val="000000"/>
                </a:solidFill>
                <a:latin typeface="Arial" panose="020B0604020202020204" pitchFamily="34" charset="0"/>
                <a:cs typeface="Arial" panose="020B0604020202020204" pitchFamily="34" charset="0"/>
              </a:rPr>
              <a:t>)</a:t>
            </a:r>
          </a:p>
        </p:txBody>
      </p:sp>
      <p:pic>
        <p:nvPicPr>
          <p:cNvPr id="4" name="Picture 16" descr="File:USGS logo.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652148" y="1611091"/>
            <a:ext cx="10724869" cy="1815882"/>
          </a:xfrm>
          <a:prstGeom prst="rect">
            <a:avLst/>
          </a:prstGeom>
        </p:spPr>
        <p:txBody>
          <a:bodyPr wrap="square">
            <a:spAutoFit/>
          </a:bodyPr>
          <a:lstStyle/>
          <a:p>
            <a:r>
              <a:rPr lang="en-US" sz="2800" dirty="0">
                <a:solidFill>
                  <a:srgbClr val="008000"/>
                </a:solidFill>
                <a:latin typeface="Arial"/>
                <a:cs typeface="Arial"/>
              </a:rPr>
              <a:t>&amp;&amp; VEGETATION  &lt; [height] [</a:t>
            </a:r>
            <a:r>
              <a:rPr lang="en-US" sz="2800" dirty="0" err="1">
                <a:solidFill>
                  <a:srgbClr val="008000"/>
                </a:solidFill>
                <a:latin typeface="Arial"/>
                <a:cs typeface="Arial"/>
              </a:rPr>
              <a:t>diamtr</a:t>
            </a:r>
            <a:r>
              <a:rPr lang="en-US" sz="2800" dirty="0">
                <a:solidFill>
                  <a:srgbClr val="008000"/>
                </a:solidFill>
                <a:latin typeface="Arial"/>
                <a:cs typeface="Arial"/>
              </a:rPr>
              <a:t>] [</a:t>
            </a:r>
            <a:r>
              <a:rPr lang="en-US" sz="2800" dirty="0" err="1">
                <a:solidFill>
                  <a:srgbClr val="008000"/>
                </a:solidFill>
                <a:latin typeface="Arial"/>
                <a:cs typeface="Arial"/>
              </a:rPr>
              <a:t>nstems</a:t>
            </a:r>
            <a:r>
              <a:rPr lang="en-US" sz="2800" dirty="0">
                <a:solidFill>
                  <a:srgbClr val="008000"/>
                </a:solidFill>
                <a:latin typeface="Arial"/>
                <a:cs typeface="Arial"/>
              </a:rPr>
              <a:t>] [drag] &gt;</a:t>
            </a:r>
          </a:p>
          <a:p>
            <a:r>
              <a:rPr lang="en-US" sz="2800" dirty="0">
                <a:solidFill>
                  <a:srgbClr val="008000"/>
                </a:solidFill>
                <a:latin typeface="Arial"/>
                <a:cs typeface="Arial"/>
              </a:rPr>
              <a:t>&amp;&amp; Vegetation parameters set here are to be consistent</a:t>
            </a:r>
          </a:p>
          <a:p>
            <a:r>
              <a:rPr lang="en-US" sz="2800" dirty="0">
                <a:solidFill>
                  <a:srgbClr val="008000"/>
                </a:solidFill>
                <a:latin typeface="Arial"/>
                <a:cs typeface="Arial"/>
              </a:rPr>
              <a:t>&amp;&amp; with the ones in ROMS input file</a:t>
            </a:r>
          </a:p>
          <a:p>
            <a:r>
              <a:rPr lang="en-US" sz="2800" dirty="0">
                <a:solidFill>
                  <a:srgbClr val="008000"/>
                </a:solidFill>
                <a:latin typeface="Arial"/>
                <a:cs typeface="Arial"/>
              </a:rPr>
              <a:t>VEGETATION   0.3   0.003   2500   1.0</a:t>
            </a:r>
          </a:p>
        </p:txBody>
      </p:sp>
      <p:sp>
        <p:nvSpPr>
          <p:cNvPr id="6" name="Content Placeholder 7"/>
          <p:cNvSpPr>
            <a:spLocks noGrp="1"/>
          </p:cNvSpPr>
          <p:nvPr>
            <p:ph idx="1"/>
          </p:nvPr>
        </p:nvSpPr>
        <p:spPr>
          <a:xfrm>
            <a:off x="759343" y="3823458"/>
            <a:ext cx="12332740" cy="2684277"/>
          </a:xfrm>
        </p:spPr>
        <p:txBody>
          <a:bodyPr>
            <a:normAutofit/>
          </a:bodyPr>
          <a:lstStyle/>
          <a:p>
            <a:pPr marL="0" indent="0">
              <a:buNone/>
            </a:pPr>
            <a:r>
              <a:rPr lang="en-US" sz="2000" dirty="0">
                <a:solidFill>
                  <a:srgbClr val="008000"/>
                </a:solidFill>
                <a:latin typeface="Arial"/>
                <a:cs typeface="Arial"/>
              </a:rPr>
              <a:t>Recall for ROMS : COAWST/Tools/</a:t>
            </a:r>
            <a:r>
              <a:rPr lang="en-US" sz="2000" dirty="0" err="1">
                <a:solidFill>
                  <a:srgbClr val="008000"/>
                </a:solidFill>
                <a:latin typeface="Arial"/>
                <a:cs typeface="Arial"/>
              </a:rPr>
              <a:t>mfiles</a:t>
            </a:r>
            <a:r>
              <a:rPr lang="en-US" sz="2000" dirty="0">
                <a:solidFill>
                  <a:srgbClr val="008000"/>
                </a:solidFill>
                <a:latin typeface="Arial"/>
                <a:cs typeface="Arial"/>
              </a:rPr>
              <a:t>/</a:t>
            </a:r>
            <a:r>
              <a:rPr lang="en-US" sz="2000" dirty="0" err="1">
                <a:solidFill>
                  <a:srgbClr val="008000"/>
                </a:solidFill>
                <a:latin typeface="Arial"/>
                <a:cs typeface="Arial"/>
              </a:rPr>
              <a:t>mtools</a:t>
            </a:r>
            <a:r>
              <a:rPr lang="en-US" sz="2000" dirty="0">
                <a:solidFill>
                  <a:srgbClr val="008000"/>
                </a:solidFill>
                <a:latin typeface="Arial"/>
                <a:cs typeface="Arial"/>
              </a:rPr>
              <a:t> -&gt; </a:t>
            </a:r>
            <a:r>
              <a:rPr lang="en-US" sz="2000" dirty="0" err="1">
                <a:solidFill>
                  <a:srgbClr val="008000"/>
                </a:solidFill>
                <a:latin typeface="Arial"/>
                <a:cs typeface="Arial"/>
              </a:rPr>
              <a:t>create_roms_init.m</a:t>
            </a:r>
            <a:endParaRPr lang="en-US" sz="2000" i="1" dirty="0">
              <a:latin typeface="Arial"/>
              <a:cs typeface="Arial"/>
            </a:endParaRPr>
          </a:p>
          <a:p>
            <a:pPr marL="0" indent="0">
              <a:buNone/>
            </a:pPr>
            <a:r>
              <a:rPr lang="en-US" sz="2000" i="1" dirty="0" err="1">
                <a:latin typeface="Arial"/>
                <a:cs typeface="Arial"/>
              </a:rPr>
              <a:t>plant_density</a:t>
            </a:r>
            <a:r>
              <a:rPr lang="en-US" sz="2000" i="1" dirty="0">
                <a:latin typeface="Arial"/>
                <a:cs typeface="Arial"/>
              </a:rPr>
              <a:t>(46:55,46:55,1)=2500;</a:t>
            </a:r>
          </a:p>
          <a:p>
            <a:pPr marL="0" indent="0">
              <a:buNone/>
            </a:pPr>
            <a:r>
              <a:rPr lang="en-US" sz="2000" i="1" dirty="0" err="1">
                <a:latin typeface="Arial"/>
                <a:cs typeface="Arial"/>
              </a:rPr>
              <a:t>plant_height</a:t>
            </a:r>
            <a:r>
              <a:rPr lang="en-US" sz="2000" i="1" dirty="0">
                <a:latin typeface="Arial"/>
                <a:cs typeface="Arial"/>
              </a:rPr>
              <a:t>(46:55,46:55,1)=0.3;</a:t>
            </a:r>
          </a:p>
          <a:p>
            <a:pPr marL="0" indent="0">
              <a:buNone/>
            </a:pPr>
            <a:r>
              <a:rPr lang="en-US" sz="2000" i="1" dirty="0" err="1">
                <a:latin typeface="Arial"/>
                <a:cs typeface="Arial"/>
              </a:rPr>
              <a:t>plant_diameter</a:t>
            </a:r>
            <a:r>
              <a:rPr lang="en-US" sz="2000" i="1" dirty="0">
                <a:latin typeface="Arial"/>
                <a:cs typeface="Arial"/>
              </a:rPr>
              <a:t>(46:55,46:55,1)=0.003;</a:t>
            </a:r>
          </a:p>
          <a:p>
            <a:pPr marL="0" indent="0">
              <a:buNone/>
            </a:pPr>
            <a:r>
              <a:rPr lang="en-US" sz="2000" i="1" dirty="0" err="1">
                <a:latin typeface="Arial"/>
                <a:cs typeface="Arial"/>
              </a:rPr>
              <a:t>plant_thickness</a:t>
            </a:r>
            <a:r>
              <a:rPr lang="en-US" sz="2000" i="1" dirty="0">
                <a:latin typeface="Arial"/>
                <a:cs typeface="Arial"/>
              </a:rPr>
              <a:t>(46:55,46:55,1)=0.3e-3;</a:t>
            </a:r>
          </a:p>
          <a:p>
            <a:pPr marL="0" indent="0">
              <a:buNone/>
            </a:pPr>
            <a:endParaRPr lang="es-ES_tradnl" sz="4200" dirty="0">
              <a:latin typeface="Arial"/>
              <a:cs typeface="Arial"/>
            </a:endParaRPr>
          </a:p>
          <a:p>
            <a:pPr marL="0" indent="0">
              <a:buNone/>
            </a:pPr>
            <a:endParaRPr lang="es-ES_tradnl" sz="4200" dirty="0">
              <a:latin typeface="Arial"/>
              <a:cs typeface="Arial"/>
            </a:endParaRPr>
          </a:p>
          <a:p>
            <a:pPr marL="0" indent="0">
              <a:buNone/>
            </a:pPr>
            <a:endParaRPr lang="en-US" sz="4200" dirty="0">
              <a:solidFill>
                <a:srgbClr val="008000"/>
              </a:solidFill>
              <a:latin typeface="Arial"/>
              <a:cs typeface="Arial"/>
            </a:endParaRPr>
          </a:p>
          <a:p>
            <a:pPr marL="0" indent="0">
              <a:buNone/>
            </a:pPr>
            <a:endParaRPr lang="en-US" sz="4200" dirty="0">
              <a:solidFill>
                <a:srgbClr val="008000"/>
              </a:solidFill>
              <a:latin typeface="Arial"/>
              <a:cs typeface="Arial"/>
            </a:endParaRPr>
          </a:p>
          <a:p>
            <a:pPr marL="0" indent="0">
              <a:buNone/>
            </a:pPr>
            <a:endParaRPr lang="en-US" sz="3800" dirty="0">
              <a:solidFill>
                <a:srgbClr val="008000"/>
              </a:solidFill>
              <a:latin typeface="Arial"/>
              <a:cs typeface="Arial"/>
            </a:endParaRPr>
          </a:p>
          <a:p>
            <a:pPr marL="0" indent="0">
              <a:buNone/>
            </a:pPr>
            <a:endParaRPr lang="en-US" dirty="0"/>
          </a:p>
        </p:txBody>
      </p:sp>
      <p:sp>
        <p:nvSpPr>
          <p:cNvPr id="5" name="Slide Number Placeholder 4"/>
          <p:cNvSpPr>
            <a:spLocks noGrp="1"/>
          </p:cNvSpPr>
          <p:nvPr>
            <p:ph type="sldNum" sz="quarter" idx="12"/>
          </p:nvPr>
        </p:nvSpPr>
        <p:spPr/>
        <p:txBody>
          <a:bodyPr/>
          <a:lstStyle/>
          <a:p>
            <a:fld id="{32ACFB68-E495-4976-8B29-8D1D0F8F8616}" type="slidenum">
              <a:rPr lang="en-US" smtClean="0"/>
              <a:pPr/>
              <a:t>17</a:t>
            </a:fld>
            <a:endParaRPr lang="en-US"/>
          </a:p>
        </p:txBody>
      </p:sp>
    </p:spTree>
    <p:extLst>
      <p:ext uri="{BB962C8B-B14F-4D97-AF65-F5344CB8AC3E}">
        <p14:creationId xmlns:p14="http://schemas.microsoft.com/office/powerpoint/2010/main" val="36211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Shape 1"/>
          <p:cNvSpPr txBox="1"/>
          <p:nvPr/>
        </p:nvSpPr>
        <p:spPr>
          <a:xfrm>
            <a:off x="2297112" y="304082"/>
            <a:ext cx="10515240" cy="1325160"/>
          </a:xfrm>
          <a:prstGeom prst="rect">
            <a:avLst/>
          </a:prstGeom>
        </p:spPr>
        <p:txBody>
          <a:bodyPr lIns="0" tIns="0" rIns="0" bIns="0" anchor="ctr"/>
          <a:lstStyle/>
          <a:p>
            <a:pPr algn="just">
              <a:lnSpc>
                <a:spcPct val="100000"/>
              </a:lnSpc>
            </a:pPr>
            <a:r>
              <a:rPr lang="en-US" sz="4000" b="1" dirty="0">
                <a:solidFill>
                  <a:srgbClr val="000000"/>
                </a:solidFill>
                <a:latin typeface="Arial" panose="020B0604020202020204" pitchFamily="34" charset="0"/>
                <a:cs typeface="Arial" panose="020B0604020202020204" pitchFamily="34" charset="0"/>
              </a:rPr>
              <a:t>Model testing of SAV presence </a:t>
            </a:r>
          </a:p>
          <a:p>
            <a:endParaRPr lang="en-US" sz="4000" b="1" dirty="0">
              <a:latin typeface="Calibri"/>
            </a:endParaRPr>
          </a:p>
          <a:p>
            <a:endParaRPr sz="4000" b="1" dirty="0"/>
          </a:p>
        </p:txBody>
      </p:sp>
      <p:pic>
        <p:nvPicPr>
          <p:cNvPr id="5" name="Picture 16"/>
          <p:cNvPicPr/>
          <p:nvPr/>
        </p:nvPicPr>
        <p:blipFill>
          <a:blip r:embed="rId7"/>
          <a:stretch>
            <a:fillRect/>
          </a:stretch>
        </p:blipFill>
        <p:spPr>
          <a:xfrm>
            <a:off x="10615680" y="78480"/>
            <a:ext cx="1371240" cy="548280"/>
          </a:xfrm>
          <a:prstGeom prst="rect">
            <a:avLst/>
          </a:prstGeom>
          <a:ln>
            <a:noFill/>
          </a:ln>
        </p:spPr>
      </p:pic>
      <p:sp>
        <p:nvSpPr>
          <p:cNvPr id="7" name="TextBox 6"/>
          <p:cNvSpPr txBox="1"/>
          <p:nvPr/>
        </p:nvSpPr>
        <p:spPr>
          <a:xfrm>
            <a:off x="7018965" y="1167577"/>
            <a:ext cx="668461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Velocity at peak flood (cm/s) </a:t>
            </a:r>
          </a:p>
        </p:txBody>
      </p:sp>
      <p:sp>
        <p:nvSpPr>
          <p:cNvPr id="9" name="TextBox 8"/>
          <p:cNvSpPr txBox="1"/>
          <p:nvPr/>
        </p:nvSpPr>
        <p:spPr>
          <a:xfrm>
            <a:off x="4144455" y="714182"/>
            <a:ext cx="2851348" cy="64633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Tidal forcing </a:t>
            </a:r>
          </a:p>
          <a:p>
            <a:r>
              <a:rPr lang="en-US" b="1" dirty="0">
                <a:solidFill>
                  <a:srgbClr val="C00000"/>
                </a:solidFill>
                <a:latin typeface="Arial" panose="020B0604020202020204" pitchFamily="34" charset="0"/>
                <a:cs typeface="Arial" panose="020B0604020202020204" pitchFamily="34" charset="0"/>
              </a:rPr>
              <a:t>at Northern boundary</a:t>
            </a: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9199" y="1603237"/>
            <a:ext cx="5815596" cy="5254763"/>
          </a:xfrm>
          <a:prstGeom prst="rect">
            <a:avLst/>
          </a:prstGeom>
        </p:spPr>
      </p:pic>
      <p:pic>
        <p:nvPicPr>
          <p:cNvPr id="10" name="zeta_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4138" y="714182"/>
            <a:ext cx="3952087" cy="2813480"/>
          </a:xfrm>
          <a:prstGeom prst="rect">
            <a:avLst/>
          </a:prstGeom>
        </p:spPr>
      </p:pic>
      <p:pic>
        <p:nvPicPr>
          <p:cNvPr id="3" name="magu_movie_new">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20353" y="3527661"/>
            <a:ext cx="4490066" cy="3263663"/>
          </a:xfrm>
          <a:prstGeom prst="rect">
            <a:avLst/>
          </a:prstGeom>
        </p:spPr>
      </p:pic>
    </p:spTree>
    <p:extLst>
      <p:ext uri="{BB962C8B-B14F-4D97-AF65-F5344CB8AC3E}">
        <p14:creationId xmlns:p14="http://schemas.microsoft.com/office/powerpoint/2010/main" val="165832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00" fill="hold"/>
                                        <p:tgtEl>
                                          <p:spTgt spid="10"/>
                                        </p:tgtEl>
                                      </p:cBhvr>
                                    </p:cmd>
                                  </p:childTnLst>
                                </p:cTn>
                              </p:par>
                              <p:par>
                                <p:cTn id="7" presetID="2" presetClass="mediacall" presetSubtype="0" fill="hold" nodeType="withEffect">
                                  <p:stCondLst>
                                    <p:cond delay="0"/>
                                  </p:stCondLst>
                                  <p:childTnLst>
                                    <p:cmd type="call" cmd="togglePause">
                                      <p:cBhvr>
                                        <p:cTn id="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10"/>
                </p:tgtEl>
              </p:cMediaNode>
            </p:video>
            <p:video>
              <p:cMediaNode vol="80000">
                <p:cTn id="10" repeatCount="indefinite" fill="remove"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370" y="830985"/>
            <a:ext cx="5648630" cy="4514347"/>
          </a:xfrm>
          <a:prstGeom prst="rect">
            <a:avLst/>
          </a:prstGeom>
        </p:spPr>
      </p:pic>
      <p:sp>
        <p:nvSpPr>
          <p:cNvPr id="199" name="TextShape 2"/>
          <p:cNvSpPr txBox="1"/>
          <p:nvPr/>
        </p:nvSpPr>
        <p:spPr>
          <a:xfrm>
            <a:off x="290646" y="5643707"/>
            <a:ext cx="13182480" cy="1214294"/>
          </a:xfrm>
          <a:prstGeom prst="rect">
            <a:avLst/>
          </a:prstGeom>
        </p:spPr>
        <p:txBody>
          <a:bodyPr/>
          <a:lstStyle/>
          <a:p>
            <a:pPr>
              <a:lnSpc>
                <a:spcPct val="100000"/>
              </a:lnSpc>
              <a:buFont typeface="Arial"/>
              <a:buChar char="•"/>
            </a:pPr>
            <a:r>
              <a:rPr lang="en-US" sz="2400" dirty="0">
                <a:solidFill>
                  <a:srgbClr val="000000"/>
                </a:solidFill>
                <a:latin typeface="Arial"/>
              </a:rPr>
              <a:t>   Wave height close to 0 within and South of the SAV patch </a:t>
            </a:r>
          </a:p>
          <a:p>
            <a:pPr>
              <a:lnSpc>
                <a:spcPct val="100000"/>
              </a:lnSpc>
              <a:buFont typeface="Arial"/>
              <a:buChar char="•"/>
            </a:pPr>
            <a:endParaRPr lang="en-US" sz="1000" dirty="0">
              <a:solidFill>
                <a:srgbClr val="000000"/>
              </a:solidFill>
              <a:latin typeface="Arial"/>
            </a:endParaRPr>
          </a:p>
          <a:p>
            <a:pPr>
              <a:lnSpc>
                <a:spcPct val="100000"/>
              </a:lnSpc>
              <a:buFont typeface="Arial"/>
              <a:buChar char="•"/>
            </a:pPr>
            <a:r>
              <a:rPr lang="en-US" sz="2400" dirty="0">
                <a:solidFill>
                  <a:srgbClr val="000000"/>
                </a:solidFill>
                <a:latin typeface="Arial"/>
              </a:rPr>
              <a:t>   Decrease in velocity (Kinetic energy in the canopy) compared to the bare region </a:t>
            </a:r>
            <a:endParaRPr sz="2400" dirty="0"/>
          </a:p>
        </p:txBody>
      </p:sp>
      <p:pic>
        <p:nvPicPr>
          <p:cNvPr id="200" name="Picture 3"/>
          <p:cNvPicPr/>
          <p:nvPr/>
        </p:nvPicPr>
        <p:blipFill>
          <a:blip r:embed="rId4"/>
          <a:stretch>
            <a:fillRect/>
          </a:stretch>
        </p:blipFill>
        <p:spPr>
          <a:xfrm>
            <a:off x="191463" y="738242"/>
            <a:ext cx="5686574" cy="4701240"/>
          </a:xfrm>
          <a:prstGeom prst="rect">
            <a:avLst/>
          </a:prstGeom>
          <a:ln>
            <a:noFill/>
          </a:ln>
        </p:spPr>
      </p:pic>
      <p:sp>
        <p:nvSpPr>
          <p:cNvPr id="202" name="TextShape 3"/>
          <p:cNvSpPr txBox="1"/>
          <p:nvPr/>
        </p:nvSpPr>
        <p:spPr>
          <a:xfrm>
            <a:off x="8610480" y="6356520"/>
            <a:ext cx="2742840" cy="364680"/>
          </a:xfrm>
          <a:prstGeom prst="rect">
            <a:avLst/>
          </a:prstGeom>
        </p:spPr>
        <p:txBody>
          <a:bodyPr anchor="ctr"/>
          <a:lstStyle/>
          <a:p>
            <a:pPr algn="r">
              <a:lnSpc>
                <a:spcPct val="100000"/>
              </a:lnSpc>
            </a:pPr>
            <a:fld id="{4875661B-571F-4539-80E5-3D3443FA7248}" type="slidenum">
              <a:rPr lang="en-US" sz="1200">
                <a:solidFill>
                  <a:srgbClr val="8B8B8B"/>
                </a:solidFill>
                <a:latin typeface="Calibri"/>
              </a:rPr>
              <a:t>19</a:t>
            </a:fld>
            <a:endParaRPr/>
          </a:p>
        </p:txBody>
      </p:sp>
      <p:sp>
        <p:nvSpPr>
          <p:cNvPr id="6" name="TextShape 1"/>
          <p:cNvSpPr txBox="1"/>
          <p:nvPr/>
        </p:nvSpPr>
        <p:spPr>
          <a:xfrm>
            <a:off x="2105041" y="229987"/>
            <a:ext cx="10515240" cy="1325160"/>
          </a:xfrm>
          <a:prstGeom prst="rect">
            <a:avLst/>
          </a:prstGeom>
        </p:spPr>
        <p:txBody>
          <a:bodyPr lIns="0" tIns="0" rIns="0" bIns="0" anchor="ctr"/>
          <a:lstStyle/>
          <a:p>
            <a:pPr algn="just">
              <a:lnSpc>
                <a:spcPct val="100000"/>
              </a:lnSpc>
            </a:pPr>
            <a:r>
              <a:rPr lang="en-US" sz="4000" b="1" dirty="0">
                <a:solidFill>
                  <a:srgbClr val="000000"/>
                </a:solidFill>
                <a:latin typeface="Arial" panose="020B0604020202020204" pitchFamily="34" charset="0"/>
                <a:cs typeface="Arial" panose="020B0604020202020204" pitchFamily="34" charset="0"/>
              </a:rPr>
              <a:t>Model testing of SAV presence </a:t>
            </a:r>
          </a:p>
          <a:p>
            <a:endParaRPr lang="en-US" sz="4000" b="1" dirty="0">
              <a:latin typeface="Calibri"/>
            </a:endParaRPr>
          </a:p>
          <a:p>
            <a:endParaRPr sz="4000" b="1" dirty="0"/>
          </a:p>
        </p:txBody>
      </p:sp>
      <p:pic>
        <p:nvPicPr>
          <p:cNvPr id="7" name="Picture 16"/>
          <p:cNvPicPr/>
          <p:nvPr/>
        </p:nvPicPr>
        <p:blipFill>
          <a:blip r:embed="rId5"/>
          <a:stretch>
            <a:fillRect/>
          </a:stretch>
        </p:blipFill>
        <p:spPr>
          <a:xfrm>
            <a:off x="10615680" y="78480"/>
            <a:ext cx="1371240" cy="548280"/>
          </a:xfrm>
          <a:prstGeom prst="rect">
            <a:avLst/>
          </a:prstGeom>
          <a:ln>
            <a:noFill/>
          </a:ln>
        </p:spPr>
      </p:pic>
      <p:sp>
        <p:nvSpPr>
          <p:cNvPr id="2" name="TextBox 1"/>
          <p:cNvSpPr txBox="1"/>
          <p:nvPr/>
        </p:nvSpPr>
        <p:spPr>
          <a:xfrm>
            <a:off x="6420221" y="1586794"/>
            <a:ext cx="461665" cy="2862322"/>
          </a:xfrm>
          <a:prstGeom prst="rect">
            <a:avLst/>
          </a:prstGeom>
          <a:solidFill>
            <a:schemeClr val="bg1"/>
          </a:solidFill>
        </p:spPr>
        <p:txBody>
          <a:bodyPr vert="vert270" wrap="square" rtlCol="0">
            <a:spAutoFit/>
          </a:bodyPr>
          <a:lstStyle/>
          <a:p>
            <a:r>
              <a:rPr lang="en-US" dirty="0"/>
              <a:t>Height above seabed</a:t>
            </a:r>
          </a:p>
        </p:txBody>
      </p:sp>
      <p:sp>
        <p:nvSpPr>
          <p:cNvPr id="3" name="TextBox 2"/>
          <p:cNvSpPr txBox="1"/>
          <p:nvPr/>
        </p:nvSpPr>
        <p:spPr>
          <a:xfrm>
            <a:off x="8847285" y="5025679"/>
            <a:ext cx="1768395" cy="369332"/>
          </a:xfrm>
          <a:prstGeom prst="rect">
            <a:avLst/>
          </a:prstGeom>
          <a:solidFill>
            <a:schemeClr val="bg1"/>
          </a:solidFill>
        </p:spPr>
        <p:txBody>
          <a:bodyPr wrap="square" rtlCol="0">
            <a:spAutoFit/>
          </a:bodyPr>
          <a:lstStyle/>
          <a:p>
            <a:r>
              <a:rPr lang="en-US" dirty="0"/>
              <a:t>Velocity (m/s) </a:t>
            </a:r>
          </a:p>
        </p:txBody>
      </p:sp>
      <p:grpSp>
        <p:nvGrpSpPr>
          <p:cNvPr id="14" name="Group 13"/>
          <p:cNvGrpSpPr/>
          <p:nvPr/>
        </p:nvGrpSpPr>
        <p:grpSpPr>
          <a:xfrm>
            <a:off x="8927463" y="1746282"/>
            <a:ext cx="1608038" cy="699833"/>
            <a:chOff x="8859795" y="1684016"/>
            <a:chExt cx="1608038" cy="699833"/>
          </a:xfrm>
        </p:grpSpPr>
        <p:cxnSp>
          <p:nvCxnSpPr>
            <p:cNvPr id="12" name="Straight Connector 11"/>
            <p:cNvCxnSpPr/>
            <p:nvPr/>
          </p:nvCxnSpPr>
          <p:spPr>
            <a:xfrm>
              <a:off x="8859795" y="1910859"/>
              <a:ext cx="492209" cy="0"/>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8859795" y="2199183"/>
              <a:ext cx="492209" cy="0"/>
            </a:xfrm>
            <a:prstGeom prst="line">
              <a:avLst/>
            </a:prstGeom>
            <a:ln w="38100"/>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9416955" y="1684016"/>
              <a:ext cx="798394" cy="369332"/>
            </a:xfrm>
            <a:prstGeom prst="rect">
              <a:avLst/>
            </a:prstGeom>
            <a:noFill/>
          </p:spPr>
          <p:txBody>
            <a:bodyPr wrap="square" rtlCol="0">
              <a:spAutoFit/>
            </a:bodyPr>
            <a:lstStyle/>
            <a:p>
              <a:r>
                <a:rPr lang="en-US" dirty="0">
                  <a:solidFill>
                    <a:srgbClr val="00B050"/>
                  </a:solidFill>
                </a:rPr>
                <a:t>SAV</a:t>
              </a:r>
            </a:p>
          </p:txBody>
        </p:sp>
        <p:sp>
          <p:nvSpPr>
            <p:cNvPr id="19" name="TextBox 18"/>
            <p:cNvSpPr txBox="1"/>
            <p:nvPr/>
          </p:nvSpPr>
          <p:spPr>
            <a:xfrm>
              <a:off x="9416955" y="2014517"/>
              <a:ext cx="1050878" cy="369332"/>
            </a:xfrm>
            <a:prstGeom prst="rect">
              <a:avLst/>
            </a:prstGeom>
            <a:noFill/>
          </p:spPr>
          <p:txBody>
            <a:bodyPr wrap="square" rtlCol="0">
              <a:spAutoFit/>
            </a:bodyPr>
            <a:lstStyle/>
            <a:p>
              <a:r>
                <a:rPr lang="en-US" dirty="0"/>
                <a:t>No SAV</a:t>
              </a:r>
            </a:p>
          </p:txBody>
        </p:sp>
      </p:grpSp>
      <p:sp>
        <p:nvSpPr>
          <p:cNvPr id="8" name="6-Point Star 7"/>
          <p:cNvSpPr/>
          <p:nvPr/>
        </p:nvSpPr>
        <p:spPr>
          <a:xfrm>
            <a:off x="2701255" y="2877424"/>
            <a:ext cx="142613" cy="140531"/>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6-Point Star 17"/>
          <p:cNvSpPr/>
          <p:nvPr/>
        </p:nvSpPr>
        <p:spPr>
          <a:xfrm>
            <a:off x="3607267" y="2869034"/>
            <a:ext cx="134224" cy="148921"/>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6-Point Star 19"/>
          <p:cNvSpPr/>
          <p:nvPr/>
        </p:nvSpPr>
        <p:spPr>
          <a:xfrm>
            <a:off x="9102260" y="1786666"/>
            <a:ext cx="142613" cy="140531"/>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9"/>
          <p:cNvSpPr txBox="1"/>
          <p:nvPr/>
        </p:nvSpPr>
        <p:spPr>
          <a:xfrm>
            <a:off x="7350365" y="3749157"/>
            <a:ext cx="583960" cy="879993"/>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dirty="0"/>
          </a:p>
        </p:txBody>
      </p:sp>
      <p:sp>
        <p:nvSpPr>
          <p:cNvPr id="21" name="6-Point Star 20"/>
          <p:cNvSpPr/>
          <p:nvPr/>
        </p:nvSpPr>
        <p:spPr>
          <a:xfrm>
            <a:off x="9130298" y="2072484"/>
            <a:ext cx="134224" cy="148921"/>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35916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Shape 1"/>
          <p:cNvSpPr txBox="1"/>
          <p:nvPr/>
        </p:nvSpPr>
        <p:spPr>
          <a:xfrm>
            <a:off x="301320" y="-117720"/>
            <a:ext cx="10515240" cy="1325160"/>
          </a:xfrm>
          <a:prstGeom prst="rect">
            <a:avLst/>
          </a:prstGeom>
        </p:spPr>
        <p:txBody>
          <a:bodyPr anchor="ctr"/>
          <a:lstStyle/>
          <a:p>
            <a:pPr>
              <a:lnSpc>
                <a:spcPct val="90000"/>
              </a:lnSpc>
            </a:pPr>
            <a:r>
              <a:rPr lang="en-US" sz="4400" b="1" dirty="0">
                <a:solidFill>
                  <a:srgbClr val="000000"/>
                </a:solidFill>
                <a:latin typeface="Arial" panose="020B0604020202020204" pitchFamily="34" charset="0"/>
                <a:cs typeface="Arial" panose="020B0604020202020204" pitchFamily="34" charset="0"/>
              </a:rPr>
              <a:t>Motivation</a:t>
            </a:r>
            <a:endParaRPr dirty="0">
              <a:latin typeface="Arial" panose="020B0604020202020204" pitchFamily="34" charset="0"/>
              <a:cs typeface="Arial" panose="020B0604020202020204" pitchFamily="34" charset="0"/>
            </a:endParaRPr>
          </a:p>
        </p:txBody>
      </p:sp>
      <p:pic>
        <p:nvPicPr>
          <p:cNvPr id="96" name="Picture 16"/>
          <p:cNvPicPr/>
          <p:nvPr/>
        </p:nvPicPr>
        <p:blipFill>
          <a:blip r:embed="rId7"/>
          <a:stretch>
            <a:fillRect/>
          </a:stretch>
        </p:blipFill>
        <p:spPr>
          <a:xfrm>
            <a:off x="10393200" y="52200"/>
            <a:ext cx="1371240" cy="548280"/>
          </a:xfrm>
          <a:prstGeom prst="rect">
            <a:avLst/>
          </a:prstGeom>
          <a:ln>
            <a:noFill/>
          </a:ln>
        </p:spPr>
      </p:pic>
      <p:sp>
        <p:nvSpPr>
          <p:cNvPr id="99" name="CustomShape 3"/>
          <p:cNvSpPr/>
          <p:nvPr/>
        </p:nvSpPr>
        <p:spPr>
          <a:xfrm>
            <a:off x="49951" y="597994"/>
            <a:ext cx="8121733" cy="5950800"/>
          </a:xfrm>
          <a:prstGeom prst="rect">
            <a:avLst/>
          </a:prstGeom>
          <a:noFill/>
          <a:ln>
            <a:noFill/>
          </a:ln>
        </p:spPr>
        <p:txBody>
          <a:bodyPr/>
          <a:lstStyle/>
          <a:p>
            <a:pPr marL="285750" indent="-285750" algn="just">
              <a:lnSpc>
                <a:spcPct val="100000"/>
              </a:lnSpc>
              <a:buFont typeface="Arial" panose="020B0604020202020204" pitchFamily="34" charset="0"/>
              <a:buChar char="•"/>
            </a:pPr>
            <a:endParaRPr sz="2400" dirty="0">
              <a:latin typeface="Arial" panose="020B0604020202020204" pitchFamily="34" charset="0"/>
              <a:cs typeface="Arial" panose="020B0604020202020204" pitchFamily="34" charset="0"/>
            </a:endParaRPr>
          </a:p>
          <a:p>
            <a:pPr marL="290513" indent="-290513" algn="just">
              <a:lnSpc>
                <a:spcPct val="100000"/>
              </a:lnSpc>
              <a:buFont typeface="Arial"/>
              <a:buChar char="•"/>
            </a:pPr>
            <a:r>
              <a:rPr lang="en-US" sz="2400" dirty="0">
                <a:solidFill>
                  <a:srgbClr val="000000"/>
                </a:solidFill>
                <a:latin typeface="Arial" panose="020B0604020202020204" pitchFamily="34" charset="0"/>
                <a:cs typeface="Arial" panose="020B0604020202020204" pitchFamily="34" charset="0"/>
              </a:rPr>
              <a:t>Model changes in landscape from storms/coastal  </a:t>
            </a:r>
            <a:r>
              <a:rPr lang="en-US" sz="2400" dirty="0">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erosion in wetlands and salt marshes</a:t>
            </a:r>
          </a:p>
          <a:p>
            <a:pPr marL="346075" indent="-346075" algn="just">
              <a:lnSpc>
                <a:spcPct val="100000"/>
              </a:lnSpc>
              <a:buFont typeface="Arial" panose="020B0604020202020204" pitchFamily="34" charset="0"/>
              <a:buChar char="•"/>
            </a:pPr>
            <a:endParaRPr lang="en-US" sz="1000" dirty="0">
              <a:solidFill>
                <a:srgbClr val="000000"/>
              </a:solidFill>
              <a:latin typeface="Arial" panose="020B0604020202020204" pitchFamily="34" charset="0"/>
              <a:cs typeface="Arial" panose="020B0604020202020204" pitchFamily="34" charset="0"/>
            </a:endParaRPr>
          </a:p>
          <a:p>
            <a:pPr marL="346075" indent="-346075" algn="jus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Natural barriers to coastal erosion:</a:t>
            </a:r>
          </a:p>
          <a:p>
            <a:pPr marL="1085850" indent="-1085850" algn="just"/>
            <a:r>
              <a:rPr lang="en-US" sz="2400" dirty="0">
                <a:solidFill>
                  <a:srgbClr val="000000"/>
                </a:solidFill>
                <a:latin typeface="Arial" panose="020B0604020202020204" pitchFamily="34" charset="0"/>
                <a:cs typeface="Arial" panose="020B0604020202020204" pitchFamily="34" charset="0"/>
              </a:rPr>
              <a:t>         - Wetlands include the presence of submerged     aquatic vegetation (SAV) </a:t>
            </a:r>
          </a:p>
          <a:p>
            <a:pPr algn="just"/>
            <a:r>
              <a:rPr lang="en-US" sz="2400" dirty="0">
                <a:solidFill>
                  <a:srgbClr val="000000"/>
                </a:solidFill>
                <a:latin typeface="Arial" panose="020B0604020202020204" pitchFamily="34" charset="0"/>
                <a:cs typeface="Arial" panose="020B0604020202020204" pitchFamily="34" charset="0"/>
              </a:rPr>
              <a:t>         -   Salt marshes involve emerged vegetation </a:t>
            </a:r>
          </a:p>
          <a:p>
            <a:pPr algn="just"/>
            <a:endParaRPr lang="en-US" sz="1000" dirty="0">
              <a:latin typeface="Arial" panose="020B0604020202020204" pitchFamily="34" charset="0"/>
              <a:cs typeface="Arial" panose="020B0604020202020204" pitchFamily="34" charset="0"/>
            </a:endParaRPr>
          </a:p>
          <a:p>
            <a:pPr marL="346075" indent="-346075" algn="just">
              <a:lnSpc>
                <a:spcPct val="100000"/>
              </a:lnSpc>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SAV </a:t>
            </a:r>
          </a:p>
          <a:p>
            <a:pPr algn="just">
              <a:lnSpc>
                <a:spcPct val="100000"/>
              </a:lnSpc>
            </a:pPr>
            <a:r>
              <a:rPr lang="en-US" sz="2400" dirty="0">
                <a:solidFill>
                  <a:srgbClr val="000000"/>
                </a:solidFill>
                <a:latin typeface="Arial" panose="020B0604020202020204" pitchFamily="34" charset="0"/>
                <a:cs typeface="Arial" panose="020B0604020202020204" pitchFamily="34" charset="0"/>
              </a:rPr>
              <a:t>          - Reduce sediment suspension</a:t>
            </a:r>
          </a:p>
          <a:p>
            <a:pPr algn="just">
              <a:lnSpc>
                <a:spcPct val="100000"/>
              </a:lnSpc>
            </a:pPr>
            <a:r>
              <a:rPr lang="en-US" sz="2400" dirty="0">
                <a:solidFill>
                  <a:srgbClr val="000000"/>
                </a:solidFill>
                <a:latin typeface="Arial" panose="020B0604020202020204" pitchFamily="34" charset="0"/>
                <a:cs typeface="Arial" panose="020B0604020202020204" pitchFamily="34" charset="0"/>
              </a:rPr>
              <a:t>          - Increase light penetration </a:t>
            </a:r>
          </a:p>
          <a:p>
            <a:pPr algn="just">
              <a:lnSpc>
                <a:spcPct val="100000"/>
              </a:lnSpc>
            </a:pPr>
            <a:r>
              <a:rPr lang="en-US" sz="2400" dirty="0">
                <a:solidFill>
                  <a:srgbClr val="000000"/>
                </a:solidFill>
                <a:latin typeface="Arial" panose="020B0604020202020204" pitchFamily="34" charset="0"/>
                <a:cs typeface="Arial" panose="020B0604020202020204" pitchFamily="34" charset="0"/>
              </a:rPr>
              <a:t>          - Vulnerable to eutrophication </a:t>
            </a:r>
          </a:p>
          <a:p>
            <a:pPr marL="346075" indent="-346075" algn="just">
              <a:lnSpc>
                <a:spcPct val="100000"/>
              </a:lnSpc>
              <a:buFont typeface="Arial" panose="020B0604020202020204" pitchFamily="34" charset="0"/>
              <a:buChar char="•"/>
            </a:pPr>
            <a:endParaRPr lang="en-US" sz="1000" dirty="0">
              <a:solidFill>
                <a:srgbClr val="000000"/>
              </a:solidFill>
              <a:latin typeface="Arial" panose="020B0604020202020204" pitchFamily="34" charset="0"/>
              <a:cs typeface="Arial" panose="020B0604020202020204" pitchFamily="34" charset="0"/>
            </a:endParaRPr>
          </a:p>
          <a:p>
            <a:pPr marL="346075" indent="-346075" algn="just">
              <a:lnSpc>
                <a:spcPct val="1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Salt marshes </a:t>
            </a:r>
          </a:p>
          <a:p>
            <a:pPr algn="just">
              <a:lnSpc>
                <a:spcPct val="100000"/>
              </a:lnSpc>
            </a:pPr>
            <a:r>
              <a:rPr lang="en-US" sz="2400" dirty="0">
                <a:latin typeface="Arial" panose="020B0604020202020204" pitchFamily="34" charset="0"/>
                <a:cs typeface="Arial" panose="020B0604020202020204" pitchFamily="34" charset="0"/>
              </a:rPr>
              <a:t>          - Carbon storage</a:t>
            </a:r>
          </a:p>
          <a:p>
            <a:pPr algn="just">
              <a:lnSpc>
                <a:spcPct val="100000"/>
              </a:lnSpc>
            </a:pPr>
            <a:r>
              <a:rPr lang="en-US" sz="2400" dirty="0">
                <a:latin typeface="Arial" panose="020B0604020202020204" pitchFamily="34" charset="0"/>
                <a:cs typeface="Arial" panose="020B0604020202020204" pitchFamily="34" charset="0"/>
              </a:rPr>
              <a:t>          - Habitat for flora and fauna</a:t>
            </a:r>
          </a:p>
          <a:p>
            <a:pPr marL="1025525" indent="-1025525" algn="just">
              <a:lnSpc>
                <a:spcPct val="100000"/>
              </a:lnSpc>
            </a:pPr>
            <a:r>
              <a:rPr lang="en-US" sz="2400" dirty="0">
                <a:latin typeface="Arial" panose="020B0604020202020204" pitchFamily="34" charset="0"/>
                <a:cs typeface="Arial" panose="020B0604020202020204" pitchFamily="34" charset="0"/>
              </a:rPr>
              <a:t>          - Vulnerable to sea level rise and lateral wave attack</a:t>
            </a:r>
            <a:endParaRPr sz="2400" dirty="0">
              <a:latin typeface="Arial" panose="020B0604020202020204" pitchFamily="34" charset="0"/>
              <a:cs typeface="Arial" panose="020B0604020202020204" pitchFamily="34" charset="0"/>
            </a:endParaRPr>
          </a:p>
        </p:txBody>
      </p:sp>
      <p:sp>
        <p:nvSpPr>
          <p:cNvPr id="102" name="CustomShape 6"/>
          <p:cNvSpPr/>
          <p:nvPr/>
        </p:nvSpPr>
        <p:spPr>
          <a:xfrm>
            <a:off x="139394" y="683166"/>
            <a:ext cx="7239600" cy="1310040"/>
          </a:xfrm>
          <a:prstGeom prst="rect">
            <a:avLst/>
          </a:prstGeom>
          <a:noFill/>
          <a:ln>
            <a:noFill/>
          </a:ln>
        </p:spPr>
        <p:txBody>
          <a:bodyPr/>
          <a:lstStyle/>
          <a:p>
            <a:pPr algn="just">
              <a:lnSpc>
                <a:spcPct val="100000"/>
              </a:lnSpc>
            </a:pPr>
            <a:endParaRPr dirty="0"/>
          </a:p>
          <a:p>
            <a:pPr>
              <a:lnSpc>
                <a:spcPct val="100000"/>
              </a:lnSpc>
            </a:pPr>
            <a:endParaRPr dirty="0"/>
          </a:p>
          <a:p>
            <a:pPr>
              <a:lnSpc>
                <a:spcPct val="100000"/>
              </a:lnSpc>
            </a:pPr>
            <a:endParaRPr dirty="0"/>
          </a:p>
        </p:txBody>
      </p:sp>
      <p:sp>
        <p:nvSpPr>
          <p:cNvPr id="104" name="TextShape 8"/>
          <p:cNvSpPr txBox="1"/>
          <p:nvPr/>
        </p:nvSpPr>
        <p:spPr>
          <a:xfrm>
            <a:off x="8610480" y="6356520"/>
            <a:ext cx="2742840" cy="364680"/>
          </a:xfrm>
          <a:prstGeom prst="rect">
            <a:avLst/>
          </a:prstGeom>
        </p:spPr>
        <p:txBody>
          <a:bodyPr anchor="ctr"/>
          <a:lstStyle/>
          <a:p>
            <a:pPr algn="r">
              <a:lnSpc>
                <a:spcPct val="100000"/>
              </a:lnSpc>
            </a:pPr>
            <a:fld id="{75617D19-01FB-40FB-B87D-D4CF7525FA14}" type="slidenum">
              <a:rPr lang="en-US" sz="1200">
                <a:solidFill>
                  <a:srgbClr val="8B8B8B"/>
                </a:solidFill>
                <a:latin typeface="Calibri"/>
              </a:rPr>
              <a:t>2</a:t>
            </a:fld>
            <a:endParaRPr/>
          </a:p>
        </p:txBody>
      </p:sp>
      <p:pic>
        <p:nvPicPr>
          <p:cNvPr id="9" name="cb03_sw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724296" y="1089756"/>
            <a:ext cx="3408389" cy="2543130"/>
          </a:xfrm>
          <a:prstGeom prst="rect">
            <a:avLst/>
          </a:prstGeom>
        </p:spPr>
      </p:pic>
      <p:sp>
        <p:nvSpPr>
          <p:cNvPr id="10" name="TextBox 9"/>
          <p:cNvSpPr txBox="1"/>
          <p:nvPr/>
        </p:nvSpPr>
        <p:spPr>
          <a:xfrm>
            <a:off x="8823003" y="712161"/>
            <a:ext cx="339398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SAV at Chincoteague Bay, MD</a:t>
            </a:r>
          </a:p>
        </p:txBody>
      </p:sp>
      <p:pic>
        <p:nvPicPr>
          <p:cNvPr id="11" name="grandbay_lowresvi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a:stretch/>
        </p:blipFill>
        <p:spPr>
          <a:xfrm>
            <a:off x="8724296" y="4188657"/>
            <a:ext cx="3369045" cy="2532543"/>
          </a:xfrm>
          <a:prstGeom prst="rect">
            <a:avLst/>
          </a:prstGeom>
          <a:ln>
            <a:noFill/>
          </a:ln>
        </p:spPr>
      </p:pic>
      <p:sp>
        <p:nvSpPr>
          <p:cNvPr id="12" name="TextBox 11"/>
          <p:cNvSpPr txBox="1"/>
          <p:nvPr/>
        </p:nvSpPr>
        <p:spPr>
          <a:xfrm>
            <a:off x="9119565" y="3805457"/>
            <a:ext cx="339398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Grand Bay, Alabama </a:t>
            </a:r>
          </a:p>
        </p:txBody>
      </p:sp>
    </p:spTree>
    <p:extLst>
      <p:ext uri="{BB962C8B-B14F-4D97-AF65-F5344CB8AC3E}">
        <p14:creationId xmlns:p14="http://schemas.microsoft.com/office/powerpoint/2010/main" val="1602199702"/>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06" fill="hold"/>
                                        <p:tgtEl>
                                          <p:spTgt spid="9"/>
                                        </p:tgtEl>
                                      </p:cBhvr>
                                    </p:cmd>
                                  </p:childTnLst>
                                </p:cTn>
                              </p:par>
                              <p:par>
                                <p:cTn id="7" presetID="1" presetClass="mediacall" presetSubtype="0" fill="hold" nodeType="withEffect">
                                  <p:stCondLst>
                                    <p:cond delay="0"/>
                                  </p:stCondLst>
                                  <p:childTnLst>
                                    <p:cmd type="call" cmd="playFrom(0.0)">
                                      <p:cBhvr>
                                        <p:cTn id="8" dur="8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remove" display="0">
                  <p:stCondLst>
                    <p:cond delay="indefinite"/>
                  </p:stCondLst>
                </p:cTn>
                <p:tgtEl>
                  <p:spTgt spid="9"/>
                </p:tgtEl>
              </p:cMediaNode>
            </p:video>
            <p:video>
              <p:cMediaNode vol="0">
                <p:cTn id="10" repeatCount="indefinite" fill="remove" display="0">
                  <p:stCondLst>
                    <p:cond delay="indefinite"/>
                  </p:stCondLst>
                </p:cTn>
                <p:tgtEl>
                  <p:spTgt spid="1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6"/>
          <p:cNvPicPr/>
          <p:nvPr/>
        </p:nvPicPr>
        <p:blipFill>
          <a:blip r:embed="rId2"/>
          <a:stretch>
            <a:fillRect/>
          </a:stretch>
        </p:blipFill>
        <p:spPr>
          <a:xfrm>
            <a:off x="10670544" y="44568"/>
            <a:ext cx="1371240" cy="548280"/>
          </a:xfrm>
          <a:prstGeom prst="rect">
            <a:avLst/>
          </a:prstGeom>
          <a:ln>
            <a:noFill/>
          </a:ln>
        </p:spPr>
      </p:pic>
      <p:sp>
        <p:nvSpPr>
          <p:cNvPr id="141" name="TextShape 2"/>
          <p:cNvSpPr txBox="1"/>
          <p:nvPr/>
        </p:nvSpPr>
        <p:spPr>
          <a:xfrm>
            <a:off x="8610480" y="6356520"/>
            <a:ext cx="2742840" cy="364680"/>
          </a:xfrm>
          <a:prstGeom prst="rect">
            <a:avLst/>
          </a:prstGeom>
        </p:spPr>
        <p:txBody>
          <a:bodyPr anchor="ctr"/>
          <a:lstStyle/>
          <a:p>
            <a:pPr algn="r">
              <a:lnSpc>
                <a:spcPct val="100000"/>
              </a:lnSpc>
            </a:pPr>
            <a:fld id="{40BAC3E7-4127-455A-B9E9-DF5DED9D3454}" type="slidenum">
              <a:rPr lang="en-US" sz="1200">
                <a:solidFill>
                  <a:srgbClr val="8B8B8B"/>
                </a:solidFill>
                <a:latin typeface="Calibri"/>
              </a:rPr>
              <a:t>20</a:t>
            </a:fld>
            <a:endParaRPr/>
          </a:p>
        </p:txBody>
      </p:sp>
      <p:sp>
        <p:nvSpPr>
          <p:cNvPr id="9" name="Title 1"/>
          <p:cNvSpPr txBox="1">
            <a:spLocks/>
          </p:cNvSpPr>
          <p:nvPr/>
        </p:nvSpPr>
        <p:spPr>
          <a:xfrm>
            <a:off x="0" y="169567"/>
            <a:ext cx="1083937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1. Model Integration: SAV effect on flow dynamics</a:t>
            </a:r>
          </a:p>
        </p:txBody>
      </p:sp>
      <p:sp>
        <p:nvSpPr>
          <p:cNvPr id="6" name="TextBox 5"/>
          <p:cNvSpPr txBox="1"/>
          <p:nvPr/>
        </p:nvSpPr>
        <p:spPr>
          <a:xfrm>
            <a:off x="302068" y="6064132"/>
            <a:ext cx="11739716" cy="707886"/>
          </a:xfrm>
          <a:prstGeom prst="rect">
            <a:avLst/>
          </a:prstGeom>
          <a:noFill/>
        </p:spPr>
        <p:txBody>
          <a:bodyPr wrap="square" rtlCol="0">
            <a:spAutoFit/>
          </a:bodyPr>
          <a:lstStyle/>
          <a:p>
            <a:pPr lvl="0" algn="just"/>
            <a:r>
              <a:rPr lang="en-US" sz="2000" dirty="0" err="1">
                <a:latin typeface="Arial" panose="020B0604020202020204" pitchFamily="34" charset="0"/>
                <a:cs typeface="Arial" panose="020B0604020202020204" pitchFamily="34" charset="0"/>
              </a:rPr>
              <a:t>Beudin</a:t>
            </a:r>
            <a:r>
              <a:rPr lang="en-US" sz="2000" dirty="0">
                <a:latin typeface="Arial" panose="020B0604020202020204" pitchFamily="34" charset="0"/>
                <a:cs typeface="Arial" panose="020B0604020202020204" pitchFamily="34" charset="0"/>
              </a:rPr>
              <a:t>, A., Kalra, T. S., </a:t>
            </a:r>
            <a:r>
              <a:rPr lang="en-US" sz="2000" dirty="0" err="1">
                <a:latin typeface="Arial" panose="020B0604020202020204" pitchFamily="34" charset="0"/>
                <a:cs typeface="Arial" panose="020B0604020202020204" pitchFamily="34" charset="0"/>
              </a:rPr>
              <a:t>Ganju</a:t>
            </a:r>
            <a:r>
              <a:rPr lang="en-US" sz="2000" dirty="0">
                <a:latin typeface="Arial" panose="020B0604020202020204" pitchFamily="34" charset="0"/>
                <a:cs typeface="Arial" panose="020B0604020202020204" pitchFamily="34" charset="0"/>
              </a:rPr>
              <a:t>, N., K., and Warner, </a:t>
            </a:r>
            <a:r>
              <a:rPr lang="en-US" sz="2000" dirty="0" err="1">
                <a:latin typeface="Arial" panose="020B0604020202020204" pitchFamily="34" charset="0"/>
                <a:cs typeface="Arial" panose="020B0604020202020204" pitchFamily="34" charset="0"/>
              </a:rPr>
              <a:t>J.C</a:t>
            </a:r>
            <a:r>
              <a:rPr lang="en-US" sz="2000" i="1" dirty="0" err="1">
                <a:latin typeface="Arial" panose="020B0604020202020204" pitchFamily="34" charset="0"/>
                <a:cs typeface="Arial" panose="020B0604020202020204" pitchFamily="34" charset="0"/>
              </a:rPr>
              <a:t>.,“Development</a:t>
            </a:r>
            <a:r>
              <a:rPr lang="en-US" sz="2000" i="1" dirty="0">
                <a:latin typeface="Arial" panose="020B0604020202020204" pitchFamily="34" charset="0"/>
                <a:cs typeface="Arial" panose="020B0604020202020204" pitchFamily="34" charset="0"/>
              </a:rPr>
              <a:t> of a Coupled Wave-Current-Vegetation Interaction”, Computers and Geosciences Journal – Elsevier, Dec 2016   </a:t>
            </a:r>
          </a:p>
        </p:txBody>
      </p:sp>
      <p:sp>
        <p:nvSpPr>
          <p:cNvPr id="2" name="TextBox 1"/>
          <p:cNvSpPr txBox="1"/>
          <p:nvPr/>
        </p:nvSpPr>
        <p:spPr>
          <a:xfrm>
            <a:off x="5857875" y="2790825"/>
            <a:ext cx="2266950" cy="571500"/>
          </a:xfrm>
          <a:prstGeom prst="rect">
            <a:avLst/>
          </a:prstGeom>
          <a:noFill/>
          <a:ln>
            <a:prstDash val="sysDot"/>
          </a:ln>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en-US" dirty="0"/>
          </a:p>
        </p:txBody>
      </p:sp>
      <p:pic>
        <p:nvPicPr>
          <p:cNvPr id="3" name="Picture 2"/>
          <p:cNvPicPr>
            <a:picLocks noChangeAspect="1"/>
          </p:cNvPicPr>
          <p:nvPr/>
        </p:nvPicPr>
        <p:blipFill>
          <a:blip r:embed="rId3"/>
          <a:stretch>
            <a:fillRect/>
          </a:stretch>
        </p:blipFill>
        <p:spPr>
          <a:xfrm>
            <a:off x="167148" y="965919"/>
            <a:ext cx="11884468" cy="3649811"/>
          </a:xfrm>
          <a:prstGeom prst="rect">
            <a:avLst/>
          </a:prstGeom>
        </p:spPr>
      </p:pic>
    </p:spTree>
    <p:extLst>
      <p:ext uri="{BB962C8B-B14F-4D97-AF65-F5344CB8AC3E}">
        <p14:creationId xmlns:p14="http://schemas.microsoft.com/office/powerpoint/2010/main" val="28368162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68" y="-223300"/>
            <a:ext cx="11625460" cy="1325563"/>
          </a:xfrm>
        </p:spPr>
        <p:txBody>
          <a:bodyPr>
            <a:normAutofit/>
          </a:bodyPr>
          <a:lstStyle/>
          <a:p>
            <a:r>
              <a:rPr lang="en-US" sz="4000" b="1" dirty="0">
                <a:latin typeface="Arial" panose="020B0604020202020204" pitchFamily="34" charset="0"/>
                <a:cs typeface="Arial" panose="020B0604020202020204" pitchFamily="34" charset="0"/>
              </a:rPr>
              <a:t>Current Applications of Vegetation Module </a:t>
            </a:r>
          </a:p>
        </p:txBody>
      </p:sp>
      <p:sp>
        <p:nvSpPr>
          <p:cNvPr id="3" name="Content Placeholder 2"/>
          <p:cNvSpPr>
            <a:spLocks noGrp="1"/>
          </p:cNvSpPr>
          <p:nvPr>
            <p:ph idx="1"/>
          </p:nvPr>
        </p:nvSpPr>
        <p:spPr>
          <a:xfrm>
            <a:off x="133887" y="916418"/>
            <a:ext cx="11219913" cy="2527150"/>
          </a:xfrm>
        </p:spPr>
        <p:txBody>
          <a:bodyPr>
            <a:normAutofit/>
          </a:bodyPr>
          <a:lstStyle/>
          <a:p>
            <a:pPr algn="just"/>
            <a:r>
              <a:rPr lang="en-US" sz="2400" dirty="0">
                <a:solidFill>
                  <a:srgbClr val="000000"/>
                </a:solidFill>
                <a:latin typeface="Arial"/>
                <a:cs typeface="Arial"/>
              </a:rPr>
              <a:t>Assess the influence of seagrass on storm surge, residence time, and sediment transport in different back-barrier bays </a:t>
            </a:r>
          </a:p>
          <a:p>
            <a:pPr algn="just"/>
            <a:endParaRPr lang="en-US" sz="1000" dirty="0">
              <a:solidFill>
                <a:srgbClr val="0000FF"/>
              </a:solidFill>
              <a:latin typeface="Arial"/>
              <a:cs typeface="Arial"/>
            </a:endParaRPr>
          </a:p>
          <a:p>
            <a:pPr lvl="1">
              <a:spcBef>
                <a:spcPts val="0"/>
              </a:spcBef>
              <a:defRPr/>
            </a:pPr>
            <a:r>
              <a:rPr lang="en-US" kern="0" dirty="0">
                <a:solidFill>
                  <a:srgbClr val="0000FF"/>
                </a:solidFill>
                <a:latin typeface="Arial" pitchFamily="34" charset="0"/>
                <a:cs typeface="Arial" pitchFamily="34" charset="0"/>
              </a:rPr>
              <a:t>Chincoteague Bay, MD/VA</a:t>
            </a:r>
          </a:p>
          <a:p>
            <a:pPr lvl="1" fontAlgn="auto">
              <a:spcBef>
                <a:spcPts val="0"/>
              </a:spcBef>
              <a:spcAft>
                <a:spcPts val="0"/>
              </a:spcAft>
              <a:defRPr/>
            </a:pPr>
            <a:r>
              <a:rPr lang="en-US" kern="0" dirty="0">
                <a:solidFill>
                  <a:srgbClr val="0000FF"/>
                </a:solidFill>
                <a:latin typeface="Arial" pitchFamily="34" charset="0"/>
                <a:cs typeface="Arial" pitchFamily="34" charset="0"/>
              </a:rPr>
              <a:t>Jamaica Bay, NY</a:t>
            </a:r>
          </a:p>
          <a:p>
            <a:pPr lvl="1" fontAlgn="auto">
              <a:spcBef>
                <a:spcPts val="0"/>
              </a:spcBef>
              <a:spcAft>
                <a:spcPts val="0"/>
              </a:spcAft>
              <a:defRPr/>
            </a:pPr>
            <a:r>
              <a:rPr lang="en-US" kern="0" dirty="0">
                <a:solidFill>
                  <a:srgbClr val="0000FF"/>
                </a:solidFill>
                <a:latin typeface="Arial" pitchFamily="34" charset="0"/>
                <a:cs typeface="Arial" pitchFamily="34" charset="0"/>
              </a:rPr>
              <a:t>Barnegat Bay, NJ</a:t>
            </a:r>
          </a:p>
          <a:p>
            <a:pPr lvl="1" fontAlgn="auto">
              <a:spcBef>
                <a:spcPts val="0"/>
              </a:spcBef>
              <a:spcAft>
                <a:spcPts val="0"/>
              </a:spcAft>
              <a:defRPr/>
            </a:pPr>
            <a:endParaRPr lang="en-US" kern="0" dirty="0">
              <a:solidFill>
                <a:srgbClr val="0000FF"/>
              </a:solidFill>
              <a:latin typeface="Arial" pitchFamily="34" charset="0"/>
              <a:cs typeface="Arial" pitchFamily="34" charset="0"/>
            </a:endParaRPr>
          </a:p>
        </p:txBody>
      </p:sp>
      <p:pic>
        <p:nvPicPr>
          <p:cNvPr id="7"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52368" y="2278362"/>
            <a:ext cx="12201820" cy="4870980"/>
            <a:chOff x="52368" y="2278362"/>
            <a:chExt cx="12201820" cy="4870980"/>
          </a:xfrm>
        </p:grpSpPr>
        <p:sp>
          <p:nvSpPr>
            <p:cNvPr id="8" name="Content Placeholder 2"/>
            <p:cNvSpPr txBox="1">
              <a:spLocks/>
            </p:cNvSpPr>
            <p:nvPr/>
          </p:nvSpPr>
          <p:spPr>
            <a:xfrm>
              <a:off x="52368" y="3203309"/>
              <a:ext cx="5032065" cy="3946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200" dirty="0">
                  <a:latin typeface="Arial"/>
                  <a:cs typeface="Arial"/>
                </a:rPr>
                <a:t>Chincoteague Bay modeled post Hurricane Sandy impact using rigid sea-grass properties </a:t>
              </a:r>
            </a:p>
            <a:p>
              <a:pPr algn="just"/>
              <a:r>
                <a:rPr lang="en-US" sz="2200" dirty="0">
                  <a:latin typeface="Arial"/>
                  <a:cs typeface="Arial"/>
                </a:rPr>
                <a:t>Overall, water level not affected (less than 1 % difference on average)</a:t>
              </a:r>
            </a:p>
            <a:p>
              <a:pPr algn="just"/>
              <a:r>
                <a:rPr lang="en-US" sz="2200" dirty="0">
                  <a:latin typeface="Arial"/>
                  <a:cs typeface="Arial"/>
                </a:rPr>
                <a:t>Presence of submerged aquatic vegetation on the eastern shoals locally dampened waves and reduced the flushing of the bay by 10 %</a:t>
              </a:r>
            </a:p>
            <a:p>
              <a:pPr algn="just"/>
              <a:endParaRPr lang="en-US" sz="2200" dirty="0">
                <a:latin typeface="Arial"/>
                <a:cs typeface="Arial"/>
              </a:endParaRPr>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5223740" y="2278362"/>
              <a:ext cx="6968260" cy="3679423"/>
            </a:xfrm>
            <a:prstGeom prst="rect">
              <a:avLst/>
            </a:prstGeom>
          </p:spPr>
        </p:pic>
        <p:sp>
          <p:nvSpPr>
            <p:cNvPr id="10" name="Content Placeholder 2"/>
            <p:cNvSpPr txBox="1">
              <a:spLocks/>
            </p:cNvSpPr>
            <p:nvPr/>
          </p:nvSpPr>
          <p:spPr>
            <a:xfrm>
              <a:off x="5105911" y="5578058"/>
              <a:ext cx="7148277" cy="1443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i="1" dirty="0">
                <a:latin typeface="Arial"/>
                <a:cs typeface="Arial"/>
              </a:endParaRPr>
            </a:p>
            <a:p>
              <a:pPr marL="0" indent="0" algn="ctr">
                <a:buNone/>
              </a:pPr>
              <a:r>
                <a:rPr lang="en-US" sz="1600" i="1" dirty="0">
                  <a:latin typeface="Arial"/>
                  <a:cs typeface="Arial"/>
                </a:rPr>
                <a:t>Influence of </a:t>
              </a:r>
              <a:r>
                <a:rPr lang="en-US" sz="1600" i="1" dirty="0" err="1">
                  <a:latin typeface="Arial"/>
                  <a:cs typeface="Arial"/>
                </a:rPr>
                <a:t>seagrass</a:t>
              </a:r>
              <a:r>
                <a:rPr lang="en-US" sz="1600" i="1" dirty="0">
                  <a:latin typeface="Arial"/>
                  <a:cs typeface="Arial"/>
                </a:rPr>
                <a:t> meadows (difference between the Sandy and SAV scenarios) a) significant wave height at the instant of maximum wind stress, and b) sediment bed thickness at the end of Sandy (zoom). The </a:t>
              </a:r>
              <a:r>
                <a:rPr lang="en-US" sz="1600" i="1" dirty="0" err="1">
                  <a:latin typeface="Arial"/>
                  <a:cs typeface="Arial"/>
                </a:rPr>
                <a:t>seagrass</a:t>
              </a:r>
              <a:r>
                <a:rPr lang="en-US" sz="1600" i="1" dirty="0">
                  <a:latin typeface="Arial"/>
                  <a:cs typeface="Arial"/>
                </a:rPr>
                <a:t> meadows are outlined in green.</a:t>
              </a:r>
            </a:p>
            <a:p>
              <a:pPr algn="just"/>
              <a:endParaRPr lang="en-US" sz="1600" dirty="0">
                <a:latin typeface="Arial"/>
                <a:cs typeface="Arial"/>
              </a:endParaRPr>
            </a:p>
          </p:txBody>
        </p:sp>
      </p:grpSp>
      <p:sp>
        <p:nvSpPr>
          <p:cNvPr id="5" name="Slide Number Placeholder 4"/>
          <p:cNvSpPr>
            <a:spLocks noGrp="1"/>
          </p:cNvSpPr>
          <p:nvPr>
            <p:ph type="sldNum" sz="quarter" idx="12"/>
          </p:nvPr>
        </p:nvSpPr>
        <p:spPr/>
        <p:txBody>
          <a:bodyPr/>
          <a:lstStyle/>
          <a:p>
            <a:fld id="{32ACFB68-E495-4976-8B29-8D1D0F8F8616}" type="slidenum">
              <a:rPr lang="en-US" smtClean="0"/>
              <a:pPr/>
              <a:t>21</a:t>
            </a:fld>
            <a:endParaRPr lang="en-US"/>
          </a:p>
        </p:txBody>
      </p:sp>
    </p:spTree>
    <p:extLst>
      <p:ext uri="{BB962C8B-B14F-4D97-AF65-F5344CB8AC3E}">
        <p14:creationId xmlns:p14="http://schemas.microsoft.com/office/powerpoint/2010/main" val="52132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68" y="-223300"/>
            <a:ext cx="11625460" cy="1325563"/>
          </a:xfrm>
        </p:spPr>
        <p:txBody>
          <a:bodyPr>
            <a:normAutofit/>
          </a:bodyPr>
          <a:lstStyle/>
          <a:p>
            <a:r>
              <a:rPr lang="en-US" sz="4000" b="1" dirty="0">
                <a:latin typeface="Arial" panose="020B0604020202020204" pitchFamily="34" charset="0"/>
                <a:cs typeface="Arial" panose="020B0604020202020204" pitchFamily="34" charset="0"/>
              </a:rPr>
              <a:t>Sensitivity of SAV inputs to model output </a:t>
            </a:r>
          </a:p>
        </p:txBody>
      </p:sp>
      <p:sp>
        <p:nvSpPr>
          <p:cNvPr id="3" name="Content Placeholder 2"/>
          <p:cNvSpPr>
            <a:spLocks noGrp="1"/>
          </p:cNvSpPr>
          <p:nvPr>
            <p:ph idx="1"/>
          </p:nvPr>
        </p:nvSpPr>
        <p:spPr>
          <a:xfrm>
            <a:off x="133887" y="916418"/>
            <a:ext cx="7564451" cy="5941582"/>
          </a:xfrm>
        </p:spPr>
        <p:txBody>
          <a:bodyPr>
            <a:normAutofit lnSpcReduction="10000"/>
          </a:bodyPr>
          <a:lstStyle/>
          <a:p>
            <a:pPr marL="0" indent="0">
              <a:buNone/>
            </a:pPr>
            <a:r>
              <a:rPr lang="en-US" kern="0" dirty="0">
                <a:solidFill>
                  <a:srgbClr val="0000FF"/>
                </a:solidFill>
                <a:latin typeface="Arial" pitchFamily="34" charset="0"/>
                <a:cs typeface="Arial" pitchFamily="34" charset="0"/>
              </a:rPr>
              <a:t>Using </a:t>
            </a:r>
            <a:r>
              <a:rPr lang="en-US" kern="0" dirty="0" err="1">
                <a:solidFill>
                  <a:srgbClr val="0000FF"/>
                </a:solidFill>
                <a:latin typeface="Arial" pitchFamily="34" charset="0"/>
                <a:cs typeface="Arial" pitchFamily="34" charset="0"/>
              </a:rPr>
              <a:t>Sobol</a:t>
            </a:r>
            <a:r>
              <a:rPr lang="en-US" kern="0" dirty="0">
                <a:solidFill>
                  <a:srgbClr val="0000FF"/>
                </a:solidFill>
                <a:latin typeface="Arial" pitchFamily="34" charset="0"/>
                <a:cs typeface="Arial" pitchFamily="34" charset="0"/>
              </a:rPr>
              <a:t> indices and running a combination of cases with varying: </a:t>
            </a:r>
          </a:p>
          <a:p>
            <a:pPr>
              <a:buFontTx/>
              <a:buChar char="-"/>
            </a:pPr>
            <a:r>
              <a:rPr lang="en-US" sz="2000" kern="0" dirty="0">
                <a:latin typeface="Arial" pitchFamily="34" charset="0"/>
                <a:cs typeface="Arial" pitchFamily="34" charset="0"/>
              </a:rPr>
              <a:t>Plant density</a:t>
            </a:r>
          </a:p>
          <a:p>
            <a:pPr>
              <a:buFontTx/>
              <a:buChar char="-"/>
            </a:pPr>
            <a:r>
              <a:rPr lang="en-US" sz="2000" kern="0" dirty="0">
                <a:latin typeface="Arial" pitchFamily="34" charset="0"/>
                <a:cs typeface="Arial" pitchFamily="34" charset="0"/>
              </a:rPr>
              <a:t>Plant height </a:t>
            </a:r>
          </a:p>
          <a:p>
            <a:pPr>
              <a:buFontTx/>
              <a:buChar char="-"/>
            </a:pPr>
            <a:r>
              <a:rPr lang="en-US" sz="2000" kern="0" dirty="0">
                <a:latin typeface="Arial" pitchFamily="34" charset="0"/>
                <a:cs typeface="Arial" pitchFamily="34" charset="0"/>
              </a:rPr>
              <a:t>Plant diameter</a:t>
            </a:r>
          </a:p>
          <a:p>
            <a:pPr>
              <a:buFontTx/>
              <a:buChar char="-"/>
            </a:pPr>
            <a:r>
              <a:rPr lang="en-US" sz="2000" kern="0" dirty="0">
                <a:latin typeface="Arial" pitchFamily="34" charset="0"/>
                <a:cs typeface="Arial" pitchFamily="34" charset="0"/>
              </a:rPr>
              <a:t>Plant thickness</a:t>
            </a:r>
          </a:p>
          <a:p>
            <a:pPr marL="0" indent="0">
              <a:buNone/>
            </a:pPr>
            <a:endParaRPr lang="en-US" sz="2000" kern="0" dirty="0">
              <a:solidFill>
                <a:srgbClr val="0000FF"/>
              </a:solidFill>
              <a:latin typeface="Arial" pitchFamily="34" charset="0"/>
              <a:cs typeface="Arial" pitchFamily="34" charset="0"/>
            </a:endParaRPr>
          </a:p>
          <a:p>
            <a:pPr marL="0" indent="0">
              <a:buNone/>
            </a:pPr>
            <a:r>
              <a:rPr lang="en-US" kern="0" dirty="0">
                <a:solidFill>
                  <a:srgbClr val="0000FF"/>
                </a:solidFill>
                <a:latin typeface="Arial" pitchFamily="34" charset="0"/>
                <a:cs typeface="Arial" pitchFamily="34" charset="0"/>
              </a:rPr>
              <a:t>Quantified model output sensitivity to these inputs</a:t>
            </a:r>
          </a:p>
          <a:p>
            <a:pPr marL="0" indent="0">
              <a:buNone/>
            </a:pPr>
            <a:r>
              <a:rPr lang="en-US" sz="2200" dirty="0">
                <a:latin typeface="Arial" panose="020B0604020202020204" pitchFamily="34" charset="0"/>
                <a:cs typeface="Arial" panose="020B0604020202020204" pitchFamily="34" charset="0"/>
              </a:rPr>
              <a:t>Kinetic energy, </a:t>
            </a:r>
          </a:p>
          <a:p>
            <a:pPr marL="0" indent="0">
              <a:buNone/>
            </a:pPr>
            <a:r>
              <a:rPr lang="en-US" sz="2200" dirty="0">
                <a:latin typeface="Arial" panose="020B0604020202020204" pitchFamily="34" charset="0"/>
                <a:cs typeface="Arial" panose="020B0604020202020204" pitchFamily="34" charset="0"/>
              </a:rPr>
              <a:t>Turbulent kinetic energy </a:t>
            </a:r>
          </a:p>
          <a:p>
            <a:pPr marL="0" indent="0">
              <a:buNone/>
            </a:pPr>
            <a:r>
              <a:rPr lang="en-US" sz="2200" dirty="0">
                <a:latin typeface="Arial" panose="020B0604020202020204" pitchFamily="34" charset="0"/>
                <a:cs typeface="Arial" panose="020B0604020202020204" pitchFamily="34" charset="0"/>
              </a:rPr>
              <a:t>Water level</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Wave dissipation 		      </a:t>
            </a:r>
            <a:r>
              <a:rPr lang="en-US" sz="2000" dirty="0">
                <a:latin typeface="Arial" panose="020B0604020202020204" pitchFamily="34" charset="0"/>
                <a:cs typeface="Arial" panose="020B0604020202020204" pitchFamily="34" charset="0"/>
              </a:rPr>
              <a:t>plant stem density</a:t>
            </a:r>
            <a:endParaRPr lang="en-US" sz="2000" kern="0" dirty="0">
              <a:solidFill>
                <a:srgbClr val="0000FF"/>
              </a:solidFill>
              <a:latin typeface="Arial" panose="020B0604020202020204" pitchFamily="34" charset="0"/>
              <a:cs typeface="Arial" pitchFamily="34" charset="0"/>
            </a:endParaRPr>
          </a:p>
        </p:txBody>
      </p:sp>
      <p:pic>
        <p:nvPicPr>
          <p:cNvPr id="7"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2"/>
          </p:nvPr>
        </p:nvSpPr>
        <p:spPr/>
        <p:txBody>
          <a:bodyPr/>
          <a:lstStyle/>
          <a:p>
            <a:fld id="{32ACFB68-E495-4976-8B29-8D1D0F8F8616}" type="slidenum">
              <a:rPr lang="en-US" smtClean="0"/>
              <a:pPr/>
              <a:t>22</a:t>
            </a:fld>
            <a:endParaRPr lang="en-US"/>
          </a:p>
        </p:txBody>
      </p:sp>
      <p:cxnSp>
        <p:nvCxnSpPr>
          <p:cNvPr id="11" name="Straight Arrow Connector 10">
            <a:extLst>
              <a:ext uri="{FF2B5EF4-FFF2-40B4-BE49-F238E27FC236}">
                <a16:creationId xmlns:a16="http://schemas.microsoft.com/office/drawing/2014/main" id="{F718B6B4-AD83-44C6-AF7F-550379C95C58}"/>
              </a:ext>
            </a:extLst>
          </p:cNvPr>
          <p:cNvCxnSpPr/>
          <p:nvPr/>
        </p:nvCxnSpPr>
        <p:spPr>
          <a:xfrm>
            <a:off x="3240157" y="4993094"/>
            <a:ext cx="100385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5C359A-DF5B-4246-9B0F-E9848845C69E}"/>
              </a:ext>
            </a:extLst>
          </p:cNvPr>
          <p:cNvSpPr txBox="1"/>
          <p:nvPr/>
        </p:nvSpPr>
        <p:spPr>
          <a:xfrm>
            <a:off x="4297035" y="4379864"/>
            <a:ext cx="3506136"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Changes are sensitive to </a:t>
            </a:r>
          </a:p>
          <a:p>
            <a:r>
              <a:rPr lang="en-US" sz="2000" dirty="0">
                <a:latin typeface="Arial" panose="020B0604020202020204" pitchFamily="34" charset="0"/>
                <a:cs typeface="Arial" panose="020B0604020202020204" pitchFamily="34" charset="0"/>
              </a:rPr>
              <a:t>plant stem density, height </a:t>
            </a:r>
          </a:p>
          <a:p>
            <a:r>
              <a:rPr lang="en-US" sz="2000" dirty="0">
                <a:latin typeface="Arial" panose="020B0604020202020204" pitchFamily="34" charset="0"/>
                <a:cs typeface="Arial" panose="020B0604020202020204" pitchFamily="34" charset="0"/>
              </a:rPr>
              <a:t> and, </a:t>
            </a:r>
          </a:p>
          <a:p>
            <a:r>
              <a:rPr lang="en-US" sz="2000" dirty="0">
                <a:latin typeface="Arial" panose="020B0604020202020204" pitchFamily="34" charset="0"/>
                <a:cs typeface="Arial" panose="020B0604020202020204" pitchFamily="34" charset="0"/>
              </a:rPr>
              <a:t>to a lesser degree, diameter</a:t>
            </a:r>
          </a:p>
          <a:p>
            <a:endParaRPr lang="en-US" sz="2000" dirty="0"/>
          </a:p>
        </p:txBody>
      </p:sp>
      <p:sp>
        <p:nvSpPr>
          <p:cNvPr id="13" name="Rectangle 12">
            <a:extLst>
              <a:ext uri="{FF2B5EF4-FFF2-40B4-BE49-F238E27FC236}">
                <a16:creationId xmlns:a16="http://schemas.microsoft.com/office/drawing/2014/main" id="{1141AF50-E18D-4040-9D14-318C8E08CDE5}"/>
              </a:ext>
            </a:extLst>
          </p:cNvPr>
          <p:cNvSpPr/>
          <p:nvPr/>
        </p:nvSpPr>
        <p:spPr>
          <a:xfrm>
            <a:off x="89462" y="4368755"/>
            <a:ext cx="7504043" cy="13255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B11CECAF-7638-4A80-80ED-FB3664B3C356}"/>
              </a:ext>
            </a:extLst>
          </p:cNvPr>
          <p:cNvCxnSpPr/>
          <p:nvPr/>
        </p:nvCxnSpPr>
        <p:spPr>
          <a:xfrm>
            <a:off x="3240157" y="6189471"/>
            <a:ext cx="100385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10B4001-E813-4DB1-AD84-E164EC54B263}"/>
              </a:ext>
            </a:extLst>
          </p:cNvPr>
          <p:cNvSpPr/>
          <p:nvPr/>
        </p:nvSpPr>
        <p:spPr>
          <a:xfrm>
            <a:off x="89462" y="5941582"/>
            <a:ext cx="7504044" cy="5145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04339B1-3D6A-4A99-AC64-2F954C92E5B0}"/>
              </a:ext>
            </a:extLst>
          </p:cNvPr>
          <p:cNvPicPr>
            <a:picLocks noChangeAspect="1"/>
          </p:cNvPicPr>
          <p:nvPr/>
        </p:nvPicPr>
        <p:blipFill>
          <a:blip r:embed="rId4"/>
          <a:stretch>
            <a:fillRect/>
          </a:stretch>
        </p:blipFill>
        <p:spPr>
          <a:xfrm>
            <a:off x="7636592" y="931186"/>
            <a:ext cx="4558721" cy="3485438"/>
          </a:xfrm>
          <a:prstGeom prst="rect">
            <a:avLst/>
          </a:prstGeom>
        </p:spPr>
      </p:pic>
      <p:sp>
        <p:nvSpPr>
          <p:cNvPr id="17" name="TextBox 16">
            <a:extLst>
              <a:ext uri="{FF2B5EF4-FFF2-40B4-BE49-F238E27FC236}">
                <a16:creationId xmlns:a16="http://schemas.microsoft.com/office/drawing/2014/main" id="{5307DBC2-66AE-4776-9CCE-184E89F3A11D}"/>
              </a:ext>
            </a:extLst>
          </p:cNvPr>
          <p:cNvSpPr txBox="1"/>
          <p:nvPr/>
        </p:nvSpPr>
        <p:spPr>
          <a:xfrm>
            <a:off x="7742763" y="4320339"/>
            <a:ext cx="4359775" cy="2092881"/>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 Kalra, A </a:t>
            </a:r>
            <a:r>
              <a:rPr lang="en-US" sz="1600" dirty="0" err="1">
                <a:latin typeface="Arial" panose="020B0604020202020204" pitchFamily="34" charset="0"/>
                <a:cs typeface="Arial" panose="020B0604020202020204" pitchFamily="34" charset="0"/>
              </a:rPr>
              <a:t>Aretxabaleta</a:t>
            </a:r>
            <a:r>
              <a:rPr lang="en-US" sz="1600" dirty="0">
                <a:latin typeface="Arial" panose="020B0604020202020204" pitchFamily="34" charset="0"/>
                <a:cs typeface="Arial" panose="020B0604020202020204" pitchFamily="34" charset="0"/>
              </a:rPr>
              <a:t>, P Seshadri, N </a:t>
            </a:r>
            <a:r>
              <a:rPr lang="en-US" sz="1600" dirty="0" err="1">
                <a:latin typeface="Arial" panose="020B0604020202020204" pitchFamily="34" charset="0"/>
                <a:cs typeface="Arial" panose="020B0604020202020204" pitchFamily="34" charset="0"/>
              </a:rPr>
              <a:t>Ganju</a:t>
            </a:r>
            <a:r>
              <a:rPr lang="en-US" sz="1600" dirty="0">
                <a:latin typeface="Arial" panose="020B0604020202020204" pitchFamily="34" charset="0"/>
                <a:cs typeface="Arial" panose="020B0604020202020204" pitchFamily="34" charset="0"/>
              </a:rPr>
              <a:t>, A </a:t>
            </a:r>
            <a:r>
              <a:rPr lang="en-US" sz="1600" dirty="0" err="1">
                <a:latin typeface="Arial" panose="020B0604020202020204" pitchFamily="34" charset="0"/>
                <a:cs typeface="Arial" panose="020B0604020202020204" pitchFamily="34" charset="0"/>
              </a:rPr>
              <a:t>Beudin</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Sensitivity Analysis of a Coupled Hydrodynamic-Vegetation Model Using the Effectively Subsampled </a:t>
            </a:r>
            <a:r>
              <a:rPr lang="en-US" sz="1600" i="1" dirty="0" err="1">
                <a:latin typeface="Arial" panose="020B0604020202020204" pitchFamily="34" charset="0"/>
                <a:cs typeface="Arial" panose="020B0604020202020204" pitchFamily="34" charset="0"/>
              </a:rPr>
              <a:t>Quadratures</a:t>
            </a:r>
            <a:r>
              <a:rPr lang="en-US" sz="1600" i="1" dirty="0">
                <a:latin typeface="Arial" panose="020B0604020202020204" pitchFamily="34" charset="0"/>
                <a:cs typeface="Arial" panose="020B0604020202020204" pitchFamily="34" charset="0"/>
              </a:rPr>
              <a:t> Method</a:t>
            </a:r>
            <a:r>
              <a:rPr lang="en-US" sz="1600" dirty="0">
                <a:latin typeface="Arial" panose="020B0604020202020204" pitchFamily="34" charset="0"/>
                <a:cs typeface="Arial" panose="020B0604020202020204" pitchFamily="34" charset="0"/>
              </a:rPr>
              <a:t>,“ 2017,Geophysical Model Development Discussions.</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691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Shape 1"/>
          <p:cNvSpPr txBox="1"/>
          <p:nvPr/>
        </p:nvSpPr>
        <p:spPr>
          <a:xfrm>
            <a:off x="0" y="270346"/>
            <a:ext cx="10515240" cy="1325160"/>
          </a:xfrm>
          <a:prstGeom prst="rect">
            <a:avLst/>
          </a:prstGeom>
        </p:spPr>
        <p:txBody>
          <a:bodyPr anchor="ctr"/>
          <a:lstStyle/>
          <a:p>
            <a:pPr>
              <a:lnSpc>
                <a:spcPct val="90000"/>
              </a:lnSpc>
            </a:pPr>
            <a:r>
              <a:rPr lang="en-US" sz="4400" b="1" dirty="0">
                <a:solidFill>
                  <a:srgbClr val="000000"/>
                </a:solidFill>
                <a:latin typeface="Arial" panose="020B0604020202020204" pitchFamily="34" charset="0"/>
                <a:cs typeface="Arial" panose="020B0604020202020204" pitchFamily="34" charset="0"/>
              </a:rPr>
              <a:t>Additional modeling components related to vegetation module : </a:t>
            </a:r>
            <a:endParaRPr dirty="0">
              <a:latin typeface="Arial" panose="020B0604020202020204" pitchFamily="34" charset="0"/>
              <a:cs typeface="Arial" panose="020B0604020202020204" pitchFamily="34" charset="0"/>
            </a:endParaRPr>
          </a:p>
        </p:txBody>
      </p:sp>
      <p:pic>
        <p:nvPicPr>
          <p:cNvPr id="96" name="Picture 16"/>
          <p:cNvPicPr/>
          <p:nvPr/>
        </p:nvPicPr>
        <p:blipFill>
          <a:blip r:embed="rId2"/>
          <a:stretch>
            <a:fillRect/>
          </a:stretch>
        </p:blipFill>
        <p:spPr>
          <a:xfrm>
            <a:off x="10393200" y="52200"/>
            <a:ext cx="1371240" cy="548280"/>
          </a:xfrm>
          <a:prstGeom prst="rect">
            <a:avLst/>
          </a:prstGeom>
          <a:ln>
            <a:noFill/>
          </a:ln>
        </p:spPr>
      </p:pic>
      <p:sp>
        <p:nvSpPr>
          <p:cNvPr id="102" name="CustomShape 6"/>
          <p:cNvSpPr/>
          <p:nvPr/>
        </p:nvSpPr>
        <p:spPr>
          <a:xfrm>
            <a:off x="139394" y="683166"/>
            <a:ext cx="7239600" cy="1310040"/>
          </a:xfrm>
          <a:prstGeom prst="rect">
            <a:avLst/>
          </a:prstGeom>
          <a:noFill/>
          <a:ln>
            <a:noFill/>
          </a:ln>
        </p:spPr>
        <p:txBody>
          <a:bodyPr/>
          <a:lstStyle/>
          <a:p>
            <a:pPr algn="just">
              <a:lnSpc>
                <a:spcPct val="100000"/>
              </a:lnSpc>
            </a:pPr>
            <a:endParaRPr dirty="0"/>
          </a:p>
          <a:p>
            <a:pPr>
              <a:lnSpc>
                <a:spcPct val="100000"/>
              </a:lnSpc>
            </a:pPr>
            <a:endParaRPr dirty="0"/>
          </a:p>
          <a:p>
            <a:pPr>
              <a:lnSpc>
                <a:spcPct val="100000"/>
              </a:lnSpc>
            </a:pPr>
            <a:endParaRPr dirty="0"/>
          </a:p>
        </p:txBody>
      </p:sp>
      <p:sp>
        <p:nvSpPr>
          <p:cNvPr id="104" name="TextShape 8"/>
          <p:cNvSpPr txBox="1"/>
          <p:nvPr/>
        </p:nvSpPr>
        <p:spPr>
          <a:xfrm>
            <a:off x="8610480" y="6356520"/>
            <a:ext cx="2742840" cy="364680"/>
          </a:xfrm>
          <a:prstGeom prst="rect">
            <a:avLst/>
          </a:prstGeom>
        </p:spPr>
        <p:txBody>
          <a:bodyPr anchor="ctr"/>
          <a:lstStyle/>
          <a:p>
            <a:pPr algn="r">
              <a:lnSpc>
                <a:spcPct val="100000"/>
              </a:lnSpc>
            </a:pPr>
            <a:fld id="{75617D19-01FB-40FB-B87D-D4CF7525FA14}" type="slidenum">
              <a:rPr lang="en-US" sz="1200">
                <a:solidFill>
                  <a:srgbClr val="8B8B8B"/>
                </a:solidFill>
                <a:latin typeface="Calibri"/>
              </a:rPr>
              <a:t>23</a:t>
            </a:fld>
            <a:endParaRPr/>
          </a:p>
        </p:txBody>
      </p:sp>
      <p:sp>
        <p:nvSpPr>
          <p:cNvPr id="12" name="TextBox 11"/>
          <p:cNvSpPr txBox="1"/>
          <p:nvPr/>
        </p:nvSpPr>
        <p:spPr>
          <a:xfrm>
            <a:off x="139394" y="1993206"/>
            <a:ext cx="11213926" cy="4401205"/>
          </a:xfrm>
          <a:prstGeom prst="rect">
            <a:avLst/>
          </a:prstGeom>
          <a:noFill/>
        </p:spPr>
        <p:txBody>
          <a:bodyPr wrap="square" rtlCol="0">
            <a:spAutoFit/>
          </a:bodyPr>
          <a:lstStyle/>
          <a:p>
            <a:pPr algn="just"/>
            <a:r>
              <a:rPr lang="en-US" sz="2800" b="1" dirty="0">
                <a:solidFill>
                  <a:schemeClr val="accent6">
                    <a:lumMod val="75000"/>
                  </a:schemeClr>
                </a:solidFill>
                <a:latin typeface="Arial" panose="020B0604020202020204" pitchFamily="34" charset="0"/>
                <a:cs typeface="Arial" panose="020B0604020202020204" pitchFamily="34" charset="0"/>
              </a:rPr>
              <a:t>1. Emergent vegetation: Marsh edge erosion</a:t>
            </a:r>
          </a:p>
          <a:p>
            <a:pPr marL="741363" indent="-741363" algn="just"/>
            <a:r>
              <a:rPr lang="en-US" sz="2800" b="1" dirty="0">
                <a:solidFill>
                  <a:schemeClr val="accent6">
                    <a:lumMod val="75000"/>
                  </a:schemeClr>
                </a:solidFill>
                <a:latin typeface="Arial" panose="020B0604020202020204" pitchFamily="34" charset="0"/>
                <a:cs typeface="Arial" panose="020B0604020202020204" pitchFamily="34" charset="0"/>
              </a:rPr>
              <a:t>    - Model processes causing wave induced lateral marsh erosion</a:t>
            </a:r>
          </a:p>
          <a:p>
            <a:pPr marL="741363" indent="-741363" algn="just"/>
            <a:endParaRPr lang="en-US" sz="2800" b="1" dirty="0">
              <a:solidFill>
                <a:schemeClr val="accent6">
                  <a:lumMod val="75000"/>
                </a:schemeClr>
              </a:solidFill>
              <a:latin typeface="Arial" panose="020B0604020202020204" pitchFamily="34" charset="0"/>
              <a:cs typeface="Arial" panose="020B0604020202020204" pitchFamily="34" charset="0"/>
            </a:endParaRPr>
          </a:p>
          <a:p>
            <a:pPr algn="just"/>
            <a:r>
              <a:rPr lang="en-US" sz="2800" b="1" dirty="0">
                <a:solidFill>
                  <a:schemeClr val="accent6">
                    <a:lumMod val="75000"/>
                  </a:schemeClr>
                </a:solidFill>
                <a:latin typeface="Arial" panose="020B0604020202020204" pitchFamily="34" charset="0"/>
                <a:cs typeface="Arial" panose="020B0604020202020204" pitchFamily="34" charset="0"/>
              </a:rPr>
              <a:t>2.  SAV biophysical interactions</a:t>
            </a:r>
          </a:p>
          <a:p>
            <a:pPr marL="692150" indent="-692150" algn="just"/>
            <a:r>
              <a:rPr lang="en-US" sz="2800" b="1" dirty="0">
                <a:solidFill>
                  <a:schemeClr val="accent6">
                    <a:lumMod val="75000"/>
                  </a:schemeClr>
                </a:solidFill>
                <a:latin typeface="Arial" panose="020B0604020202020204" pitchFamily="34" charset="0"/>
                <a:cs typeface="Arial" panose="020B0604020202020204" pitchFamily="34" charset="0"/>
              </a:rPr>
              <a:t>   - Coupling the biophysical interactions between SAV, hydrodynamics  (currents and waves), sediment  dynamics and nutrient loading </a:t>
            </a:r>
          </a:p>
          <a:p>
            <a:pPr algn="just"/>
            <a:endParaRPr lang="en-US" sz="2800" b="1" dirty="0">
              <a:solidFill>
                <a:schemeClr val="accent6">
                  <a:lumMod val="75000"/>
                </a:schemeClr>
              </a:solidFill>
              <a:latin typeface="Arial" panose="020B0604020202020204" pitchFamily="34" charset="0"/>
              <a:cs typeface="Arial" panose="020B0604020202020204" pitchFamily="34" charset="0"/>
            </a:endParaRPr>
          </a:p>
          <a:p>
            <a:pPr marL="514350" indent="-514350" algn="just">
              <a:buAutoNum type="arabicPeriod" startAt="3"/>
            </a:pPr>
            <a:endParaRPr lang="en-US" sz="28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4085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848" y="170611"/>
            <a:ext cx="12271248" cy="584775"/>
          </a:xfrm>
          <a:prstGeom prst="rect">
            <a:avLst/>
          </a:prstGeom>
        </p:spPr>
        <p:txBody>
          <a:bodyPr wrap="square">
            <a:spAutoFit/>
          </a:bodyPr>
          <a:lstStyle/>
          <a:p>
            <a:pPr algn="just"/>
            <a:r>
              <a:rPr lang="en-US" sz="3200" b="1" dirty="0">
                <a:latin typeface="Arial" panose="020B0604020202020204" pitchFamily="34" charset="0"/>
                <a:cs typeface="Arial" panose="020B0604020202020204" pitchFamily="34" charset="0"/>
              </a:rPr>
              <a:t>Wave induced lateral marsh erosion  </a:t>
            </a:r>
          </a:p>
        </p:txBody>
      </p:sp>
      <p:pic>
        <p:nvPicPr>
          <p:cNvPr id="5" name="Picture 16"/>
          <p:cNvPicPr/>
          <p:nvPr/>
        </p:nvPicPr>
        <p:blipFill>
          <a:blip r:embed="rId3"/>
          <a:stretch>
            <a:fillRect/>
          </a:stretch>
        </p:blipFill>
        <p:spPr>
          <a:xfrm>
            <a:off x="10615680" y="39240"/>
            <a:ext cx="1371240" cy="548280"/>
          </a:xfrm>
          <a:prstGeom prst="rect">
            <a:avLst/>
          </a:prstGeom>
          <a:ln>
            <a:noFill/>
          </a:ln>
        </p:spPr>
      </p:pic>
      <p:sp>
        <p:nvSpPr>
          <p:cNvPr id="8" name="TextBox 7"/>
          <p:cNvSpPr txBox="1"/>
          <p:nvPr/>
        </p:nvSpPr>
        <p:spPr>
          <a:xfrm>
            <a:off x="1" y="902973"/>
            <a:ext cx="679938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Salt marsh erosion caused by two phenomenon: </a:t>
            </a:r>
          </a:p>
        </p:txBody>
      </p:sp>
      <p:sp>
        <p:nvSpPr>
          <p:cNvPr id="11" name="TextBox 10"/>
          <p:cNvSpPr txBox="1"/>
          <p:nvPr/>
        </p:nvSpPr>
        <p:spPr>
          <a:xfrm>
            <a:off x="137727" y="4741146"/>
            <a:ext cx="11407729" cy="187743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Marsh platform represented by elevated bathymetry and SAV presence  </a:t>
            </a:r>
          </a:p>
          <a:p>
            <a:pPr marL="342900" indent="-3429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Model marsh erosion by removing sediment upon the action of wave thrust </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Sediment transport can occur from the marsh to the estuary and vice versa (Morphological evolution) </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68704" y="1883508"/>
            <a:ext cx="5318216" cy="2407138"/>
          </a:xfrm>
          <a:prstGeom prst="rect">
            <a:avLst/>
          </a:prstGeom>
        </p:spPr>
      </p:pic>
      <p:sp>
        <p:nvSpPr>
          <p:cNvPr id="3" name="TextBox 2"/>
          <p:cNvSpPr txBox="1"/>
          <p:nvPr/>
        </p:nvSpPr>
        <p:spPr>
          <a:xfrm>
            <a:off x="8096738" y="1424018"/>
            <a:ext cx="298547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Grand Bay, Alabama </a:t>
            </a:r>
          </a:p>
        </p:txBody>
      </p:sp>
      <p:sp>
        <p:nvSpPr>
          <p:cNvPr id="4" name="TextBox 3"/>
          <p:cNvSpPr txBox="1"/>
          <p:nvPr/>
        </p:nvSpPr>
        <p:spPr>
          <a:xfrm>
            <a:off x="-43297" y="1133805"/>
            <a:ext cx="6486769" cy="3416320"/>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Vertical drowning due to sea level rise</a:t>
            </a:r>
          </a:p>
          <a:p>
            <a:pPr marL="1203325" indent="-406400" algn="just">
              <a:tabLst>
                <a:tab pos="1085850" algn="l"/>
              </a:tabLst>
            </a:pPr>
            <a:r>
              <a:rPr lang="en-US" sz="2000" dirty="0">
                <a:latin typeface="Arial" panose="020B0604020202020204" pitchFamily="34" charset="0"/>
                <a:cs typeface="Arial" panose="020B0604020202020204" pitchFamily="34" charset="0"/>
              </a:rPr>
              <a:t>  - Marshes inherently stable to mechanism of        vertical drowning (Morris, 2002 and    </a:t>
            </a:r>
            <a:r>
              <a:rPr lang="en-US" sz="2000" dirty="0" err="1">
                <a:latin typeface="Arial" panose="020B0604020202020204" pitchFamily="34" charset="0"/>
                <a:cs typeface="Arial" panose="020B0604020202020204" pitchFamily="34" charset="0"/>
              </a:rPr>
              <a:t>Fagherazzi</a:t>
            </a:r>
            <a:r>
              <a:rPr lang="en-US" sz="2000" dirty="0">
                <a:latin typeface="Arial" panose="020B0604020202020204" pitchFamily="34" charset="0"/>
                <a:cs typeface="Arial" panose="020B0604020202020204" pitchFamily="34" charset="0"/>
              </a:rPr>
              <a:t> et al. 2012)</a:t>
            </a:r>
          </a:p>
          <a:p>
            <a:endParaRPr lang="en-US" sz="1100" dirty="0">
              <a:latin typeface="Arial" panose="020B0604020202020204" pitchFamily="34" charset="0"/>
              <a:cs typeface="Arial" panose="020B0604020202020204" pitchFamily="34" charset="0"/>
            </a:endParaRPr>
          </a:p>
          <a:p>
            <a:pPr marL="798513" indent="-798513">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Horizontal retreat due to wave thrust </a:t>
            </a:r>
          </a:p>
          <a:p>
            <a:r>
              <a:rPr lang="en-US" sz="2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Caused by wave thrust in lateral direction </a:t>
            </a:r>
          </a:p>
          <a:p>
            <a:pPr marL="1203325" indent="-112713"/>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Schwimmer</a:t>
            </a:r>
            <a:r>
              <a:rPr lang="en-US" sz="2000" dirty="0">
                <a:latin typeface="Arial" panose="020B0604020202020204" pitchFamily="34" charset="0"/>
                <a:cs typeface="Arial" panose="020B0604020202020204" pitchFamily="34" charset="0"/>
              </a:rPr>
              <a:t>, 2001; </a:t>
            </a:r>
            <a:r>
              <a:rPr lang="en-US" sz="2000" dirty="0" err="1">
                <a:latin typeface="Arial" panose="020B0604020202020204" pitchFamily="34" charset="0"/>
                <a:cs typeface="Arial" panose="020B0604020202020204" pitchFamily="34" charset="0"/>
              </a:rPr>
              <a:t>Marani</a:t>
            </a:r>
            <a:r>
              <a:rPr lang="en-US" sz="2000" dirty="0">
                <a:latin typeface="Arial" panose="020B0604020202020204" pitchFamily="34" charset="0"/>
                <a:cs typeface="Arial" panose="020B0604020202020204" pitchFamily="34" charset="0"/>
              </a:rPr>
              <a:t> et al., 2011; </a:t>
            </a:r>
            <a:r>
              <a:rPr lang="en-US" sz="2000" dirty="0" err="1">
                <a:latin typeface="Arial" panose="020B0604020202020204" pitchFamily="34" charset="0"/>
                <a:cs typeface="Arial" panose="020B0604020202020204" pitchFamily="34" charset="0"/>
              </a:rPr>
              <a:t>Fagherazzi</a:t>
            </a:r>
            <a:r>
              <a:rPr lang="en-US" sz="2000" dirty="0">
                <a:latin typeface="Arial" panose="020B0604020202020204" pitchFamily="34" charset="0"/>
                <a:cs typeface="Arial" panose="020B0604020202020204" pitchFamily="34" charset="0"/>
              </a:rPr>
              <a:t>, 2013; </a:t>
            </a:r>
            <a:r>
              <a:rPr lang="en-US" sz="2000" dirty="0" err="1">
                <a:latin typeface="Arial" panose="020B0604020202020204" pitchFamily="34" charset="0"/>
                <a:cs typeface="Arial" panose="020B0604020202020204" pitchFamily="34" charset="0"/>
              </a:rPr>
              <a:t>Leonardi</a:t>
            </a:r>
            <a:r>
              <a:rPr lang="en-US" sz="2000" dirty="0">
                <a:latin typeface="Arial" panose="020B0604020202020204" pitchFamily="34" charset="0"/>
                <a:cs typeface="Arial" panose="020B0604020202020204" pitchFamily="34" charset="0"/>
              </a:rPr>
              <a:t> et al., 2016) </a:t>
            </a:r>
          </a:p>
          <a:p>
            <a:pPr marL="1203325" indent="-112713"/>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1677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992" y="180545"/>
            <a:ext cx="12271248" cy="584775"/>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Method: Wave induced lateral marsh erosion  </a:t>
            </a:r>
          </a:p>
        </p:txBody>
      </p:sp>
      <p:pic>
        <p:nvPicPr>
          <p:cNvPr id="5" name="Picture 16"/>
          <p:cNvPicPr/>
          <p:nvPr/>
        </p:nvPicPr>
        <p:blipFill>
          <a:blip r:embed="rId3"/>
          <a:stretch>
            <a:fillRect/>
          </a:stretch>
        </p:blipFill>
        <p:spPr>
          <a:xfrm>
            <a:off x="10615680" y="39240"/>
            <a:ext cx="1371240" cy="548280"/>
          </a:xfrm>
          <a:prstGeom prst="rect">
            <a:avLst/>
          </a:prstGeom>
          <a:ln>
            <a:noFill/>
          </a:ln>
        </p:spPr>
      </p:pic>
      <p:graphicFrame>
        <p:nvGraphicFramePr>
          <p:cNvPr id="6" name="Table 5"/>
          <p:cNvGraphicFramePr>
            <a:graphicFrameLocks noGrp="1"/>
          </p:cNvGraphicFramePr>
          <p:nvPr>
            <p:extLst>
              <p:ext uri="{D42A27DB-BD31-4B8C-83A1-F6EECF244321}">
                <p14:modId xmlns:p14="http://schemas.microsoft.com/office/powerpoint/2010/main" val="1493939144"/>
              </p:ext>
            </p:extLst>
          </p:nvPr>
        </p:nvGraphicFramePr>
        <p:xfrm>
          <a:off x="47807" y="1132024"/>
          <a:ext cx="8425793" cy="4790951"/>
        </p:xfrm>
        <a:graphic>
          <a:graphicData uri="http://schemas.openxmlformats.org/drawingml/2006/table">
            <a:tbl>
              <a:tblPr firstRow="1" bandRow="1">
                <a:tableStyleId>{5940675A-B579-460E-94D1-54222C63F5DA}</a:tableStyleId>
              </a:tblPr>
              <a:tblGrid>
                <a:gridCol w="2318672">
                  <a:extLst>
                    <a:ext uri="{9D8B030D-6E8A-4147-A177-3AD203B41FA5}">
                      <a16:colId xmlns:a16="http://schemas.microsoft.com/office/drawing/2014/main" val="1757156328"/>
                    </a:ext>
                  </a:extLst>
                </a:gridCol>
                <a:gridCol w="6107121">
                  <a:extLst>
                    <a:ext uri="{9D8B030D-6E8A-4147-A177-3AD203B41FA5}">
                      <a16:colId xmlns:a16="http://schemas.microsoft.com/office/drawing/2014/main" val="1585859086"/>
                    </a:ext>
                  </a:extLst>
                </a:gridCol>
              </a:tblGrid>
              <a:tr h="461517">
                <a:tc>
                  <a:txBody>
                    <a:bodyPr/>
                    <a:lstStyle/>
                    <a:p>
                      <a:pPr algn="l"/>
                      <a:r>
                        <a:rPr lang="en-US" sz="2400" b="1" dirty="0">
                          <a:latin typeface="Arial" panose="020B0604020202020204" pitchFamily="34" charset="0"/>
                          <a:cs typeface="Arial" panose="020B0604020202020204" pitchFamily="34" charset="0"/>
                        </a:rPr>
                        <a:t>Process modeled </a:t>
                      </a:r>
                    </a:p>
                  </a:txBody>
                  <a:tcPr>
                    <a:solidFill>
                      <a:schemeClr val="bg1"/>
                    </a:solidFill>
                  </a:tcPr>
                </a:tc>
                <a:tc>
                  <a:txBody>
                    <a:bodyPr/>
                    <a:lstStyle/>
                    <a:p>
                      <a:pPr algn="l"/>
                      <a:r>
                        <a:rPr lang="en-US" sz="2400" b="1" dirty="0">
                          <a:latin typeface="Arial" panose="020B0604020202020204" pitchFamily="34" charset="0"/>
                          <a:cs typeface="Arial" panose="020B0604020202020204" pitchFamily="34" charset="0"/>
                        </a:rPr>
                        <a:t>Modeling method </a:t>
                      </a:r>
                    </a:p>
                  </a:txBody>
                  <a:tcPr>
                    <a:solidFill>
                      <a:schemeClr val="bg1"/>
                    </a:solidFill>
                  </a:tcPr>
                </a:tc>
                <a:extLst>
                  <a:ext uri="{0D108BD9-81ED-4DB2-BD59-A6C34878D82A}">
                    <a16:rowId xmlns:a16="http://schemas.microsoft.com/office/drawing/2014/main" val="847925352"/>
                  </a:ext>
                </a:extLst>
              </a:tr>
              <a:tr h="1590551">
                <a:tc>
                  <a:txBody>
                    <a:bodyPr/>
                    <a:lstStyle/>
                    <a:p>
                      <a:pPr algn="l"/>
                      <a:r>
                        <a:rPr lang="en-US" sz="2400" dirty="0">
                          <a:latin typeface="Arial" panose="020B0604020202020204" pitchFamily="34" charset="0"/>
                          <a:cs typeface="Arial" panose="020B0604020202020204" pitchFamily="34" charset="0"/>
                        </a:rPr>
                        <a:t>1. Wave</a:t>
                      </a:r>
                      <a:r>
                        <a:rPr lang="en-US" sz="2400" baseline="0" dirty="0">
                          <a:latin typeface="Arial" panose="020B0604020202020204" pitchFamily="34" charset="0"/>
                          <a:cs typeface="Arial" panose="020B0604020202020204" pitchFamily="34" charset="0"/>
                        </a:rPr>
                        <a:t> thrust on marsh edge</a:t>
                      </a:r>
                      <a:endParaRPr lang="en-US" sz="2400" dirty="0">
                        <a:latin typeface="Arial" panose="020B0604020202020204" pitchFamily="34" charset="0"/>
                        <a:cs typeface="Arial" panose="020B0604020202020204" pitchFamily="34" charset="0"/>
                      </a:endParaRPr>
                    </a:p>
                  </a:txBody>
                  <a:tcPr>
                    <a:solidFill>
                      <a:schemeClr val="bg1"/>
                    </a:solidFill>
                  </a:tcPr>
                </a:tc>
                <a:tc>
                  <a:txBody>
                    <a:bodyPr/>
                    <a:lstStyle/>
                    <a:p>
                      <a:pPr marL="342900" indent="-342900" algn="l">
                        <a:buFontTx/>
                        <a:buChar char="-"/>
                      </a:pPr>
                      <a:r>
                        <a:rPr lang="en-US" sz="2400" baseline="0" dirty="0">
                          <a:latin typeface="Arial" panose="020B0604020202020204" pitchFamily="34" charset="0"/>
                          <a:cs typeface="Arial" panose="020B0604020202020204" pitchFamily="34" charset="0"/>
                        </a:rPr>
                        <a:t>Marsh cells identified by initial masking</a:t>
                      </a:r>
                    </a:p>
                    <a:p>
                      <a:pPr marL="342900" indent="-342900" algn="l">
                        <a:buFontTx/>
                        <a:buChar char="-"/>
                      </a:pPr>
                      <a:r>
                        <a:rPr lang="en-US" sz="2400" baseline="0" dirty="0">
                          <a:latin typeface="Arial" panose="020B0604020202020204" pitchFamily="34" charset="0"/>
                          <a:cs typeface="Arial" panose="020B0604020202020204" pitchFamily="34" charset="0"/>
                        </a:rPr>
                        <a:t>Marsh edge determined within the model  </a:t>
                      </a:r>
                    </a:p>
                    <a:p>
                      <a:pPr marL="342900" indent="-342900" algn="l">
                        <a:buFontTx/>
                        <a:buChar char="-"/>
                      </a:pPr>
                      <a:r>
                        <a:rPr lang="en-US" sz="2400" baseline="0" dirty="0">
                          <a:latin typeface="Arial" panose="020B0604020202020204" pitchFamily="34" charset="0"/>
                          <a:cs typeface="Arial" panose="020B0604020202020204" pitchFamily="34" charset="0"/>
                        </a:rPr>
                        <a:t>Wave forcing from SWAN</a:t>
                      </a:r>
                    </a:p>
                    <a:p>
                      <a:pPr marL="342900" indent="-342900" algn="l">
                        <a:buFontTx/>
                        <a:buChar char="-"/>
                      </a:pPr>
                      <a:r>
                        <a:rPr lang="en-US" sz="2400" baseline="0" dirty="0">
                          <a:latin typeface="Arial" panose="020B0604020202020204" pitchFamily="34" charset="0"/>
                          <a:cs typeface="Arial" panose="020B0604020202020204" pitchFamily="34" charset="0"/>
                        </a:rPr>
                        <a:t>Effect of water level included  </a:t>
                      </a:r>
                      <a:endParaRPr lang="en-US" sz="24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137387773"/>
                  </a:ext>
                </a:extLst>
              </a:tr>
              <a:tr h="923636">
                <a:tc>
                  <a:txBody>
                    <a:bodyPr/>
                    <a:lstStyle/>
                    <a:p>
                      <a:pPr algn="l"/>
                      <a:r>
                        <a:rPr lang="en-US" sz="2400" dirty="0">
                          <a:latin typeface="Arial" panose="020B0604020202020204" pitchFamily="34" charset="0"/>
                          <a:cs typeface="Arial" panose="020B0604020202020204" pitchFamily="34" charset="0"/>
                        </a:rPr>
                        <a:t>2. Marsh</a:t>
                      </a:r>
                      <a:r>
                        <a:rPr lang="en-US" sz="2400" baseline="0" dirty="0">
                          <a:latin typeface="Arial" panose="020B0604020202020204" pitchFamily="34" charset="0"/>
                          <a:cs typeface="Arial" panose="020B0604020202020204" pitchFamily="34" charset="0"/>
                        </a:rPr>
                        <a:t> sediment flux  </a:t>
                      </a:r>
                      <a:endParaRPr lang="en-US" sz="2400" dirty="0">
                        <a:latin typeface="Arial" panose="020B0604020202020204" pitchFamily="34" charset="0"/>
                        <a:cs typeface="Arial" panose="020B0604020202020204" pitchFamily="34" charset="0"/>
                      </a:endParaRPr>
                    </a:p>
                  </a:txBody>
                  <a:tcPr>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baseline="0" dirty="0">
                          <a:latin typeface="Arial" panose="020B0604020202020204" pitchFamily="34" charset="0"/>
                          <a:cs typeface="Arial" panose="020B0604020202020204" pitchFamily="34" charset="0"/>
                        </a:rPr>
                        <a:t>Bed mass exchange between cells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latin typeface="Arial" panose="020B0604020202020204" pitchFamily="34" charset="0"/>
                          <a:cs typeface="Arial" panose="020B0604020202020204" pitchFamily="34" charset="0"/>
                        </a:rPr>
                        <a:t>    supplying thrust and marsh cells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baseline="0" dirty="0">
                          <a:latin typeface="Arial" panose="020B0604020202020204" pitchFamily="34" charset="0"/>
                          <a:cs typeface="Arial" panose="020B0604020202020204" pitchFamily="34" charset="0"/>
                        </a:rPr>
                        <a:t>Le</a:t>
                      </a:r>
                      <a:r>
                        <a:rPr lang="en-US" sz="2400" dirty="0">
                          <a:latin typeface="Arial" panose="020B0604020202020204" pitchFamily="34" charset="0"/>
                          <a:cs typeface="Arial" panose="020B0604020202020204" pitchFamily="34" charset="0"/>
                        </a:rPr>
                        <a:t>ads to a change in bathymetry</a:t>
                      </a:r>
                      <a:r>
                        <a:rPr lang="en-US" sz="2400" baseline="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4147912141"/>
                  </a:ext>
                </a:extLst>
              </a:tr>
              <a:tr h="1171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3. Conversion</a:t>
                      </a:r>
                      <a:r>
                        <a:rPr lang="en-US" sz="2400" baseline="0" dirty="0">
                          <a:latin typeface="Arial" panose="020B0604020202020204" pitchFamily="34" charset="0"/>
                          <a:cs typeface="Arial" panose="020B0604020202020204" pitchFamily="34" charset="0"/>
                        </a:rPr>
                        <a:t> of marsh into open water </a:t>
                      </a:r>
                      <a:endParaRPr lang="en-US" sz="2400" dirty="0">
                        <a:latin typeface="Arial" panose="020B0604020202020204" pitchFamily="34" charset="0"/>
                        <a:cs typeface="Arial" panose="020B0604020202020204" pitchFamily="34" charset="0"/>
                      </a:endParaRPr>
                    </a:p>
                  </a:txBody>
                  <a:tcPr>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latin typeface="Arial" panose="020B0604020202020204" pitchFamily="34" charset="0"/>
                          <a:cs typeface="Arial" panose="020B0604020202020204" pitchFamily="34" charset="0"/>
                        </a:rPr>
                        <a:t>After a</a:t>
                      </a:r>
                      <a:r>
                        <a:rPr lang="en-US" sz="2400" baseline="0" dirty="0">
                          <a:latin typeface="Arial" panose="020B0604020202020204" pitchFamily="34" charset="0"/>
                          <a:cs typeface="Arial" panose="020B0604020202020204" pitchFamily="34" charset="0"/>
                        </a:rPr>
                        <a:t> user defined amount of scarp height changes due to wave thrust, marsh mask can change </a:t>
                      </a:r>
                    </a:p>
                  </a:txBody>
                  <a:tcPr>
                    <a:solidFill>
                      <a:schemeClr val="bg1"/>
                    </a:solidFill>
                  </a:tcPr>
                </a:tc>
                <a:extLst>
                  <a:ext uri="{0D108BD9-81ED-4DB2-BD59-A6C34878D82A}">
                    <a16:rowId xmlns:a16="http://schemas.microsoft.com/office/drawing/2014/main" val="4086036403"/>
                  </a:ext>
                </a:extLst>
              </a:tr>
            </a:tbl>
          </a:graphicData>
        </a:graphic>
      </p:graphicFrame>
      <p:grpSp>
        <p:nvGrpSpPr>
          <p:cNvPr id="22" name="Group 21"/>
          <p:cNvGrpSpPr/>
          <p:nvPr/>
        </p:nvGrpSpPr>
        <p:grpSpPr>
          <a:xfrm>
            <a:off x="8625349" y="3739871"/>
            <a:ext cx="5407541" cy="2967828"/>
            <a:chOff x="27415957" y="20926813"/>
            <a:chExt cx="6592682" cy="4814253"/>
          </a:xfrm>
        </p:grpSpPr>
        <p:sp>
          <p:nvSpPr>
            <p:cNvPr id="23" name="TextBox 22"/>
            <p:cNvSpPr txBox="1"/>
            <p:nvPr/>
          </p:nvSpPr>
          <p:spPr>
            <a:xfrm>
              <a:off x="28533235" y="21260631"/>
              <a:ext cx="2195801" cy="44933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Seaward cell</a:t>
              </a:r>
            </a:p>
          </p:txBody>
        </p:sp>
        <p:grpSp>
          <p:nvGrpSpPr>
            <p:cNvPr id="24" name="Group 23"/>
            <p:cNvGrpSpPr/>
            <p:nvPr/>
          </p:nvGrpSpPr>
          <p:grpSpPr>
            <a:xfrm>
              <a:off x="27415957" y="20926813"/>
              <a:ext cx="6592682" cy="4814253"/>
              <a:chOff x="27376201" y="16633105"/>
              <a:chExt cx="6592682" cy="4814253"/>
            </a:xfrm>
          </p:grpSpPr>
          <p:sp>
            <p:nvSpPr>
              <p:cNvPr id="25" name="TextBox 24"/>
              <p:cNvSpPr txBox="1"/>
              <p:nvPr/>
            </p:nvSpPr>
            <p:spPr>
              <a:xfrm>
                <a:off x="27946333" y="19313146"/>
                <a:ext cx="2444897" cy="2070721"/>
              </a:xfrm>
              <a:prstGeom prst="rect">
                <a:avLst/>
              </a:prstGeom>
              <a:solidFill>
                <a:schemeClr val="accent6">
                  <a:lumMod val="60000"/>
                  <a:lumOff val="40000"/>
                </a:schemeClr>
              </a:solidFill>
            </p:spPr>
            <p:txBody>
              <a:bodyPr wrap="square" rtlCol="0">
                <a:spAutoFit/>
              </a:bodyPr>
              <a:lstStyle/>
              <a:p>
                <a:endParaRPr lang="en-US" dirty="0">
                  <a:solidFill>
                    <a:srgbClr val="FF0000"/>
                  </a:solidFill>
                </a:endParaRPr>
              </a:p>
            </p:txBody>
          </p:sp>
          <p:sp>
            <p:nvSpPr>
              <p:cNvPr id="26" name="TextBox 25"/>
              <p:cNvSpPr txBox="1"/>
              <p:nvPr/>
            </p:nvSpPr>
            <p:spPr>
              <a:xfrm>
                <a:off x="27645417" y="16633105"/>
                <a:ext cx="6323466" cy="44933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 Schematic of eroding marsh cells  </a:t>
                </a:r>
              </a:p>
            </p:txBody>
          </p:sp>
          <p:sp>
            <p:nvSpPr>
              <p:cNvPr id="27" name="Rectangle 26"/>
              <p:cNvSpPr/>
              <p:nvPr/>
            </p:nvSpPr>
            <p:spPr>
              <a:xfrm>
                <a:off x="27954848" y="17342430"/>
                <a:ext cx="2388718" cy="19631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solidFill>
                  </a:ln>
                  <a:solidFill>
                    <a:schemeClr val="bg1"/>
                  </a:solidFill>
                </a:endParaRPr>
              </a:p>
            </p:txBody>
          </p:sp>
          <p:sp>
            <p:nvSpPr>
              <p:cNvPr id="28" name="TextBox 27"/>
              <p:cNvSpPr txBox="1"/>
              <p:nvPr/>
            </p:nvSpPr>
            <p:spPr>
              <a:xfrm>
                <a:off x="27376201" y="17805619"/>
                <a:ext cx="1890701" cy="1048444"/>
              </a:xfrm>
              <a:prstGeom prst="rect">
                <a:avLst/>
              </a:prstGeom>
              <a:solidFill>
                <a:schemeClr val="bg1"/>
              </a:solidFill>
            </p:spPr>
            <p:txBody>
              <a:bodyPr wrap="square" rtlCol="0">
                <a:spAutoFit/>
              </a:bodyPr>
              <a:lstStyle/>
              <a:p>
                <a:r>
                  <a:rPr lang="en-US" sz="1200" dirty="0">
                    <a:latin typeface="Arial" panose="020B0604020202020204" pitchFamily="34" charset="0"/>
                    <a:cs typeface="Arial" panose="020B0604020202020204" pitchFamily="34" charset="0"/>
                  </a:rPr>
                  <a:t>Wave thrust</a:t>
                </a:r>
              </a:p>
              <a:p>
                <a:r>
                  <a:rPr lang="en-US" sz="1200" dirty="0">
                    <a:latin typeface="Arial" panose="020B0604020202020204" pitchFamily="34" charset="0"/>
                    <a:cs typeface="Arial" panose="020B0604020202020204" pitchFamily="34" charset="0"/>
                  </a:rPr>
                  <a:t>from sea to</a:t>
                </a:r>
              </a:p>
              <a:p>
                <a:r>
                  <a:rPr lang="en-US" sz="1200" dirty="0">
                    <a:latin typeface="Arial" panose="020B0604020202020204" pitchFamily="34" charset="0"/>
                    <a:cs typeface="Arial" panose="020B0604020202020204" pitchFamily="34" charset="0"/>
                  </a:rPr>
                  <a:t>marsh cell</a:t>
                </a:r>
              </a:p>
            </p:txBody>
          </p:sp>
          <p:cxnSp>
            <p:nvCxnSpPr>
              <p:cNvPr id="29" name="Straight Arrow Connector 28"/>
              <p:cNvCxnSpPr/>
              <p:nvPr/>
            </p:nvCxnSpPr>
            <p:spPr>
              <a:xfrm>
                <a:off x="28567894" y="18286257"/>
                <a:ext cx="0" cy="9902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29889768" y="17865067"/>
                <a:ext cx="1834766" cy="1048444"/>
              </a:xfrm>
              <a:prstGeom prst="rect">
                <a:avLst/>
              </a:prstGeom>
              <a:solidFill>
                <a:schemeClr val="bg1"/>
              </a:solidFill>
            </p:spPr>
            <p:txBody>
              <a:bodyPr wrap="square" rtlCol="0">
                <a:spAutoFit/>
              </a:bodyPr>
              <a:lstStyle/>
              <a:p>
                <a:r>
                  <a:rPr lang="en-US" sz="1200" dirty="0">
                    <a:latin typeface="Arial" panose="020B0604020202020204" pitchFamily="34" charset="0"/>
                    <a:cs typeface="Arial" panose="020B0604020202020204" pitchFamily="34" charset="0"/>
                  </a:rPr>
                  <a:t>Sediment flux from </a:t>
                </a:r>
              </a:p>
              <a:p>
                <a:r>
                  <a:rPr lang="en-US" sz="1200" dirty="0">
                    <a:latin typeface="Arial" panose="020B0604020202020204" pitchFamily="34" charset="0"/>
                    <a:cs typeface="Arial" panose="020B0604020202020204" pitchFamily="34" charset="0"/>
                  </a:rPr>
                  <a:t>marsh to adjacent</a:t>
                </a:r>
              </a:p>
              <a:p>
                <a:r>
                  <a:rPr lang="en-US" sz="1200" dirty="0">
                    <a:latin typeface="Arial" panose="020B0604020202020204" pitchFamily="34" charset="0"/>
                    <a:cs typeface="Arial" panose="020B0604020202020204" pitchFamily="34" charset="0"/>
                  </a:rPr>
                  <a:t> sea cell </a:t>
                </a:r>
              </a:p>
            </p:txBody>
          </p:sp>
          <p:cxnSp>
            <p:nvCxnSpPr>
              <p:cNvPr id="31" name="Straight Arrow Connector 30"/>
              <p:cNvCxnSpPr/>
              <p:nvPr/>
            </p:nvCxnSpPr>
            <p:spPr>
              <a:xfrm flipV="1">
                <a:off x="29808104" y="18304962"/>
                <a:ext cx="0" cy="95251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28567894" y="20985693"/>
                <a:ext cx="2195801"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Marsh cell</a:t>
                </a:r>
              </a:p>
            </p:txBody>
          </p:sp>
        </p:grpSp>
      </p:grpSp>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36" t="9450" r="44107" b="10497"/>
          <a:stretch/>
        </p:blipFill>
        <p:spPr bwMode="auto">
          <a:xfrm>
            <a:off x="8912804" y="807009"/>
            <a:ext cx="2526726" cy="2572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7899169" y="3390525"/>
            <a:ext cx="4757195"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Schematics showing wave attack on marsh </a:t>
            </a:r>
          </a:p>
        </p:txBody>
      </p:sp>
      <p:sp>
        <p:nvSpPr>
          <p:cNvPr id="19" name="Rectangle 18">
            <a:extLst>
              <a:ext uri="{FF2B5EF4-FFF2-40B4-BE49-F238E27FC236}">
                <a16:creationId xmlns:a16="http://schemas.microsoft.com/office/drawing/2014/main" id="{93188C81-A645-4F29-9856-856B3B7187C4}"/>
              </a:ext>
            </a:extLst>
          </p:cNvPr>
          <p:cNvSpPr/>
          <p:nvPr/>
        </p:nvSpPr>
        <p:spPr>
          <a:xfrm>
            <a:off x="268854" y="6030293"/>
            <a:ext cx="8735998" cy="646331"/>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Kalra, T.S., </a:t>
            </a:r>
            <a:r>
              <a:rPr lang="en-US" dirty="0" err="1">
                <a:latin typeface="Arial" panose="020B0604020202020204" pitchFamily="34" charset="0"/>
                <a:cs typeface="Arial" panose="020B0604020202020204" pitchFamily="34" charset="0"/>
              </a:rPr>
              <a:t>Ganju</a:t>
            </a:r>
            <a:r>
              <a:rPr lang="en-US" dirty="0">
                <a:latin typeface="Arial" panose="020B0604020202020204" pitchFamily="34" charset="0"/>
                <a:cs typeface="Arial" panose="020B0604020202020204" pitchFamily="34" charset="0"/>
              </a:rPr>
              <a:t>, N. K., Moriarty, J. M., Warner, J. C. (In prep.), “</a:t>
            </a:r>
            <a:r>
              <a:rPr lang="en-US" i="1" dirty="0">
                <a:latin typeface="Arial" panose="020B0604020202020204" pitchFamily="34" charset="0"/>
                <a:cs typeface="Arial" panose="020B0604020202020204" pitchFamily="34" charset="0"/>
              </a:rPr>
              <a:t>Marsh Edge Erosion Under Wave Action Using A 3-D Coupled Wave-Flow-Sediment Model</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21663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19" y="-95214"/>
            <a:ext cx="10515600" cy="1325563"/>
          </a:xfrm>
        </p:spPr>
        <p:txBody>
          <a:bodyPr/>
          <a:lstStyle/>
          <a:p>
            <a:r>
              <a:rPr lang="en-US" b="1" dirty="0">
                <a:latin typeface="Arial" panose="020B0604020202020204" pitchFamily="34" charset="0"/>
                <a:cs typeface="Arial" panose="020B0604020202020204" pitchFamily="34" charset="0"/>
              </a:rPr>
              <a:t>Setup for marsh edge erosion model </a:t>
            </a:r>
          </a:p>
        </p:txBody>
      </p:sp>
      <p:pic>
        <p:nvPicPr>
          <p:cNvPr id="4"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ontent Placeholder 7"/>
          <p:cNvSpPr>
            <a:spLocks noGrp="1"/>
          </p:cNvSpPr>
          <p:nvPr>
            <p:ph idx="1"/>
          </p:nvPr>
        </p:nvSpPr>
        <p:spPr>
          <a:xfrm>
            <a:off x="222566" y="584382"/>
            <a:ext cx="12332740" cy="5864087"/>
          </a:xfrm>
        </p:spPr>
        <p:txBody>
          <a:bodyPr>
            <a:noAutofit/>
          </a:bodyPr>
          <a:lstStyle/>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1000" dirty="0">
              <a:solidFill>
                <a:srgbClr val="008000"/>
              </a:solidFill>
              <a:latin typeface="Arial" panose="020B0604020202020204" pitchFamily="34" charset="0"/>
              <a:cs typeface="Arial" panose="020B0604020202020204" pitchFamily="34" charset="0"/>
            </a:endParaRPr>
          </a:p>
          <a:p>
            <a:pPr marL="0" indent="0">
              <a:buNone/>
            </a:pPr>
            <a:r>
              <a:rPr lang="en-US" sz="2400" b="1" dirty="0">
                <a:solidFill>
                  <a:schemeClr val="accent6">
                    <a:lumMod val="75000"/>
                  </a:schemeClr>
                </a:solidFill>
                <a:latin typeface="Arial" panose="020B0604020202020204" pitchFamily="34" charset="0"/>
                <a:cs typeface="Arial" panose="020B0604020202020204" pitchFamily="34" charset="0"/>
              </a:rPr>
              <a:t>COAWST/Tools/</a:t>
            </a:r>
            <a:r>
              <a:rPr lang="en-US" sz="2400" b="1" dirty="0" err="1">
                <a:solidFill>
                  <a:schemeClr val="accent6">
                    <a:lumMod val="75000"/>
                  </a:schemeClr>
                </a:solidFill>
                <a:latin typeface="Arial" panose="020B0604020202020204" pitchFamily="34" charset="0"/>
                <a:cs typeface="Arial" panose="020B0604020202020204" pitchFamily="34" charset="0"/>
              </a:rPr>
              <a:t>mfiles</a:t>
            </a:r>
            <a:r>
              <a:rPr lang="en-US" sz="2400" b="1" dirty="0">
                <a:solidFill>
                  <a:schemeClr val="accent6">
                    <a:lumMod val="75000"/>
                  </a:schemeClr>
                </a:solidFill>
                <a:latin typeface="Arial" panose="020B0604020202020204" pitchFamily="34" charset="0"/>
                <a:cs typeface="Arial" panose="020B0604020202020204" pitchFamily="34" charset="0"/>
              </a:rPr>
              <a:t>/</a:t>
            </a:r>
            <a:r>
              <a:rPr lang="en-US" sz="2400" b="1" dirty="0" err="1">
                <a:solidFill>
                  <a:schemeClr val="accent6">
                    <a:lumMod val="75000"/>
                  </a:schemeClr>
                </a:solidFill>
                <a:latin typeface="Arial" panose="020B0604020202020204" pitchFamily="34" charset="0"/>
                <a:cs typeface="Arial" panose="020B0604020202020204" pitchFamily="34" charset="0"/>
              </a:rPr>
              <a:t>mtools</a:t>
            </a:r>
            <a:r>
              <a:rPr lang="en-US" sz="2400" b="1" dirty="0">
                <a:solidFill>
                  <a:schemeClr val="accent6">
                    <a:lumMod val="75000"/>
                  </a:schemeClr>
                </a:solidFill>
                <a:latin typeface="Arial" panose="020B0604020202020204" pitchFamily="34" charset="0"/>
                <a:cs typeface="Arial" panose="020B0604020202020204" pitchFamily="34" charset="0"/>
              </a:rPr>
              <a:t> -&gt; </a:t>
            </a:r>
            <a:r>
              <a:rPr lang="en-US" sz="2400" b="1" dirty="0" err="1">
                <a:solidFill>
                  <a:schemeClr val="accent6">
                    <a:lumMod val="75000"/>
                  </a:schemeClr>
                </a:solidFill>
                <a:latin typeface="Arial" panose="020B0604020202020204" pitchFamily="34" charset="0"/>
                <a:cs typeface="Arial" panose="020B0604020202020204" pitchFamily="34" charset="0"/>
              </a:rPr>
              <a:t>create_roms_init.m</a:t>
            </a:r>
            <a:r>
              <a:rPr lang="en-US" sz="2400" b="1" dirty="0">
                <a:solidFill>
                  <a:schemeClr val="accent6">
                    <a:lumMod val="75000"/>
                  </a:schemeClr>
                </a:solidFill>
                <a:latin typeface="Arial" panose="020B0604020202020204" pitchFamily="34" charset="0"/>
                <a:cs typeface="Arial" panose="020B0604020202020204" pitchFamily="34" charset="0"/>
              </a:rPr>
              <a:t> </a:t>
            </a:r>
            <a:endParaRPr lang="en-US" sz="2400" b="1" i="1" dirty="0">
              <a:solidFill>
                <a:schemeClr val="accent6">
                  <a:lumMod val="75000"/>
                </a:schemeClr>
              </a:solidFill>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 % set marsh mask  </a:t>
            </a:r>
          </a:p>
          <a:p>
            <a:pPr marL="0" indent="0">
              <a:buNone/>
            </a:pPr>
            <a:r>
              <a:rPr lang="en-US" sz="2000" i="1" dirty="0" err="1">
                <a:latin typeface="Arial" panose="020B0604020202020204" pitchFamily="34" charset="0"/>
                <a:cs typeface="Arial" panose="020B0604020202020204" pitchFamily="34" charset="0"/>
              </a:rPr>
              <a:t>marsh_mask</a:t>
            </a:r>
            <a:r>
              <a:rPr lang="en-US" sz="2000" i="1" dirty="0">
                <a:latin typeface="Arial" panose="020B0604020202020204" pitchFamily="34" charset="0"/>
                <a:cs typeface="Arial" panose="020B0604020202020204" pitchFamily="34" charset="0"/>
              </a:rPr>
              <a:t>=zeros(</a:t>
            </a:r>
            <a:r>
              <a:rPr lang="en-US" sz="2000" i="1" dirty="0" err="1">
                <a:latin typeface="Arial" panose="020B0604020202020204" pitchFamily="34" charset="0"/>
                <a:cs typeface="Arial" panose="020B0604020202020204" pitchFamily="34" charset="0"/>
              </a:rPr>
              <a:t>xi_rho,eta_rho</a:t>
            </a:r>
            <a:r>
              <a:rPr lang="en-US" sz="2000" i="1" dirty="0">
                <a:latin typeface="Arial" panose="020B0604020202020204" pitchFamily="34" charset="0"/>
                <a:cs typeface="Arial" panose="020B0604020202020204" pitchFamily="34" charset="0"/>
              </a:rPr>
              <a:t>); </a:t>
            </a:r>
          </a:p>
          <a:p>
            <a:pPr marL="0" indent="0">
              <a:buNone/>
            </a:pPr>
            <a:r>
              <a:rPr lang="en-US" sz="2000" i="1" dirty="0" err="1">
                <a:latin typeface="Arial" panose="020B0604020202020204" pitchFamily="34" charset="0"/>
                <a:cs typeface="Arial" panose="020B0604020202020204" pitchFamily="34" charset="0"/>
              </a:rPr>
              <a:t>marsh_mask</a:t>
            </a:r>
            <a:r>
              <a:rPr lang="en-US" sz="2000" i="1" dirty="0">
                <a:latin typeface="Arial" panose="020B0604020202020204" pitchFamily="34" charset="0"/>
                <a:cs typeface="Arial" panose="020B0604020202020204" pitchFamily="34" charset="0"/>
              </a:rPr>
              <a:t>(46:55,46:55,1)=1; </a:t>
            </a:r>
          </a:p>
          <a:p>
            <a:pPr marL="0" indent="0">
              <a:buNone/>
            </a:pPr>
            <a:endParaRPr lang="es-ES_tradnl" sz="1000" dirty="0">
              <a:latin typeface="Arial" panose="020B0604020202020204" pitchFamily="34" charset="0"/>
              <a:cs typeface="Arial" panose="020B0604020202020204" pitchFamily="34" charset="0"/>
            </a:endParaRPr>
          </a:p>
          <a:p>
            <a:pPr marL="0" indent="0">
              <a:buNone/>
            </a:pPr>
            <a:endParaRPr lang="en-US" sz="2000" b="1" dirty="0">
              <a:solidFill>
                <a:schemeClr val="accent6">
                  <a:lumMod val="75000"/>
                </a:schemeClr>
              </a:solidFill>
              <a:latin typeface="Arial" panose="020B0604020202020204" pitchFamily="34" charset="0"/>
              <a:cs typeface="Arial" panose="020B0604020202020204" pitchFamily="34" charset="0"/>
            </a:endParaRPr>
          </a:p>
          <a:p>
            <a:pPr marL="0" indent="0">
              <a:buNone/>
            </a:pPr>
            <a:r>
              <a:rPr lang="en-US" sz="2400" b="1" dirty="0">
                <a:solidFill>
                  <a:schemeClr val="accent6">
                    <a:lumMod val="75000"/>
                  </a:schemeClr>
                </a:solidFill>
                <a:latin typeface="Arial" panose="020B0604020202020204" pitchFamily="34" charset="0"/>
                <a:cs typeface="Arial" panose="020B0604020202020204" pitchFamily="34" charset="0"/>
              </a:rPr>
              <a:t>In header file </a:t>
            </a:r>
          </a:p>
          <a:p>
            <a:pPr marL="0" indent="0">
              <a:buNone/>
            </a:pPr>
            <a:r>
              <a:rPr lang="en-US" sz="2000" dirty="0">
                <a:latin typeface="Arial" panose="020B0604020202020204" pitchFamily="34" charset="0"/>
                <a:cs typeface="Arial" panose="020B0604020202020204" pitchFamily="34" charset="0"/>
              </a:rPr>
              <a:t># define MARSH_WAVE_EROSION -&gt; This can work without sediment</a:t>
            </a:r>
          </a:p>
          <a:p>
            <a:pPr marL="0" indent="0">
              <a:buNone/>
            </a:pPr>
            <a:r>
              <a:rPr lang="en-US" sz="2000" dirty="0">
                <a:latin typeface="Arial" panose="020B0604020202020204" pitchFamily="34" charset="0"/>
                <a:cs typeface="Arial" panose="020B0604020202020204" pitchFamily="34" charset="0"/>
              </a:rPr>
              <a:t># define MARSH_SED_EROSION    -&gt; To get sediment transport</a:t>
            </a:r>
          </a:p>
          <a:p>
            <a:pPr marL="0" indent="0">
              <a:buNone/>
            </a:pPr>
            <a:r>
              <a:rPr lang="en-US" sz="2000" dirty="0">
                <a:latin typeface="Arial" panose="020B0604020202020204" pitchFamily="34" charset="0"/>
                <a:cs typeface="Arial" panose="020B0604020202020204" pitchFamily="34" charset="0"/>
              </a:rPr>
              <a:t># define MARSH_RETREAT              -&gt; Calculating horizontal retreat through vertical</a:t>
            </a:r>
          </a:p>
          <a:p>
            <a:pPr marL="0" indent="0">
              <a:buNone/>
            </a:pPr>
            <a:r>
              <a:rPr lang="en-US" sz="2000" dirty="0">
                <a:latin typeface="Arial" panose="020B0604020202020204" pitchFamily="34" charset="0"/>
                <a:cs typeface="Arial" panose="020B0604020202020204" pitchFamily="34" charset="0"/>
              </a:rPr>
              <a:t>                                                                exchange of sediment (only to be used for high resolution grids)</a:t>
            </a: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32ACFB68-E495-4976-8B29-8D1D0F8F8616}" type="slidenum">
              <a:rPr lang="en-US" smtClean="0"/>
              <a:pPr/>
              <a:t>26</a:t>
            </a:fld>
            <a:endParaRPr lang="en-US"/>
          </a:p>
        </p:txBody>
      </p:sp>
      <p:cxnSp>
        <p:nvCxnSpPr>
          <p:cNvPr id="6" name="Straight Connector 5">
            <a:extLst>
              <a:ext uri="{FF2B5EF4-FFF2-40B4-BE49-F238E27FC236}">
                <a16:creationId xmlns:a16="http://schemas.microsoft.com/office/drawing/2014/main" id="{6FA3C91D-BB5C-489A-A952-78C09011FFBE}"/>
              </a:ext>
            </a:extLst>
          </p:cNvPr>
          <p:cNvCxnSpPr/>
          <p:nvPr/>
        </p:nvCxnSpPr>
        <p:spPr>
          <a:xfrm>
            <a:off x="0" y="3349488"/>
            <a:ext cx="12192000"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E3DD8737-52A4-4617-AF91-FDCCDAE2C6A7}"/>
              </a:ext>
            </a:extLst>
          </p:cNvPr>
          <p:cNvCxnSpPr/>
          <p:nvPr/>
        </p:nvCxnSpPr>
        <p:spPr>
          <a:xfrm>
            <a:off x="0" y="1056862"/>
            <a:ext cx="12192000"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70005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819" y="-104752"/>
            <a:ext cx="10515600" cy="1325563"/>
          </a:xfrm>
        </p:spPr>
        <p:txBody>
          <a:bodyPr/>
          <a:lstStyle/>
          <a:p>
            <a:r>
              <a:rPr lang="en-US" b="1" dirty="0">
                <a:latin typeface="Arial" panose="020B0604020202020204" pitchFamily="34" charset="0"/>
                <a:cs typeface="Arial" panose="020B0604020202020204" pitchFamily="34" charset="0"/>
              </a:rPr>
              <a:t>Setup for marsh edge erosion model </a:t>
            </a:r>
          </a:p>
        </p:txBody>
      </p:sp>
      <p:pic>
        <p:nvPicPr>
          <p:cNvPr id="4"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2ACFB68-E495-4976-8B29-8D1D0F8F8616}" type="slidenum">
              <a:rPr lang="en-US" smtClean="0"/>
              <a:pPr/>
              <a:t>27</a:t>
            </a:fld>
            <a:endParaRPr lang="en-US"/>
          </a:p>
        </p:txBody>
      </p:sp>
      <p:cxnSp>
        <p:nvCxnSpPr>
          <p:cNvPr id="9" name="Straight Connector 8">
            <a:extLst>
              <a:ext uri="{FF2B5EF4-FFF2-40B4-BE49-F238E27FC236}">
                <a16:creationId xmlns:a16="http://schemas.microsoft.com/office/drawing/2014/main" id="{E3DD8737-52A4-4617-AF91-FDCCDAE2C6A7}"/>
              </a:ext>
            </a:extLst>
          </p:cNvPr>
          <p:cNvCxnSpPr/>
          <p:nvPr/>
        </p:nvCxnSpPr>
        <p:spPr>
          <a:xfrm>
            <a:off x="0" y="1056862"/>
            <a:ext cx="12192000"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1" name="Rectangle 10">
            <a:extLst>
              <a:ext uri="{FF2B5EF4-FFF2-40B4-BE49-F238E27FC236}">
                <a16:creationId xmlns:a16="http://schemas.microsoft.com/office/drawing/2014/main" id="{FDF7AFA6-39F6-410F-832F-1F514E8533B2}"/>
              </a:ext>
            </a:extLst>
          </p:cNvPr>
          <p:cNvSpPr/>
          <p:nvPr/>
        </p:nvSpPr>
        <p:spPr>
          <a:xfrm>
            <a:off x="397564" y="4524348"/>
            <a:ext cx="6096000" cy="1569660"/>
          </a:xfrm>
          <a:prstGeom prst="rect">
            <a:avLst/>
          </a:prstGeom>
        </p:spPr>
        <p:txBody>
          <a:bodyPr>
            <a:spAutoFit/>
          </a:bodyPr>
          <a:lstStyle/>
          <a:p>
            <a:r>
              <a:rPr lang="en-US" sz="2400" dirty="0" err="1">
                <a:latin typeface="Arial" panose="020B0604020202020204" pitchFamily="34" charset="0"/>
                <a:cs typeface="Arial" panose="020B0604020202020204" pitchFamily="34" charset="0"/>
              </a:rPr>
              <a:t>Hout</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idTims</a:t>
            </a:r>
            <a:r>
              <a:rPr lang="en-US" sz="2400" dirty="0">
                <a:latin typeface="Arial" panose="020B0604020202020204" pitchFamily="34" charset="0"/>
                <a:cs typeface="Arial" panose="020B0604020202020204" pitchFamily="34" charset="0"/>
              </a:rPr>
              <a:t>)                     -&gt; marsh mask</a:t>
            </a:r>
          </a:p>
          <a:p>
            <a:r>
              <a:rPr lang="en-US" sz="2400" dirty="0" err="1">
                <a:latin typeface="Arial" panose="020B0604020202020204" pitchFamily="34" charset="0"/>
                <a:cs typeface="Arial" panose="020B0604020202020204" pitchFamily="34" charset="0"/>
              </a:rPr>
              <a:t>Hout</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idTtot</a:t>
            </a:r>
            <a:r>
              <a:rPr lang="en-US" sz="2400" dirty="0">
                <a:latin typeface="Arial" panose="020B0604020202020204" pitchFamily="34" charset="0"/>
                <a:cs typeface="Arial" panose="020B0604020202020204" pitchFamily="34" charset="0"/>
              </a:rPr>
              <a:t>)                      -&gt; thrust total</a:t>
            </a:r>
          </a:p>
          <a:p>
            <a:r>
              <a:rPr lang="en-US" sz="2400" dirty="0" err="1">
                <a:latin typeface="Arial" panose="020B0604020202020204" pitchFamily="34" charset="0"/>
                <a:cs typeface="Arial" panose="020B0604020202020204" pitchFamily="34" charset="0"/>
              </a:rPr>
              <a:t>Hout</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idTmfo</a:t>
            </a:r>
            <a:r>
              <a:rPr lang="en-US" sz="2400" dirty="0">
                <a:latin typeface="Arial" panose="020B0604020202020204" pitchFamily="34" charset="0"/>
                <a:cs typeface="Arial" panose="020B0604020202020204" pitchFamily="34" charset="0"/>
              </a:rPr>
              <a:t>)                    -&gt; marsh flux out</a:t>
            </a:r>
          </a:p>
          <a:p>
            <a:r>
              <a:rPr lang="en-US" sz="2400" dirty="0" err="1">
                <a:latin typeface="Arial" panose="020B0604020202020204" pitchFamily="34" charset="0"/>
                <a:cs typeface="Arial" panose="020B0604020202020204" pitchFamily="34" charset="0"/>
              </a:rPr>
              <a:t>Hout</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idTmmr</a:t>
            </a:r>
            <a:r>
              <a:rPr lang="en-US" sz="2400" dirty="0">
                <a:latin typeface="Arial" panose="020B0604020202020204" pitchFamily="34" charset="0"/>
                <a:cs typeface="Arial" panose="020B0604020202020204" pitchFamily="34" charset="0"/>
              </a:rPr>
              <a:t>)                   -&gt; marsh retreat</a:t>
            </a:r>
          </a:p>
        </p:txBody>
      </p:sp>
      <p:sp>
        <p:nvSpPr>
          <p:cNvPr id="12" name="Rectangle 11">
            <a:extLst>
              <a:ext uri="{FF2B5EF4-FFF2-40B4-BE49-F238E27FC236}">
                <a16:creationId xmlns:a16="http://schemas.microsoft.com/office/drawing/2014/main" id="{49CDA5E3-18B0-428C-B5FB-67CF37DFA1F6}"/>
              </a:ext>
            </a:extLst>
          </p:cNvPr>
          <p:cNvSpPr/>
          <p:nvPr/>
        </p:nvSpPr>
        <p:spPr>
          <a:xfrm>
            <a:off x="641819" y="1156471"/>
            <a:ext cx="2438488" cy="461665"/>
          </a:xfrm>
          <a:prstGeom prst="rect">
            <a:avLst/>
          </a:prstGeom>
        </p:spPr>
        <p:txBody>
          <a:bodyPr wrap="none">
            <a:spAutoFit/>
          </a:bodyPr>
          <a:lstStyle/>
          <a:p>
            <a:r>
              <a:rPr lang="en-US" sz="2400" b="1" dirty="0">
                <a:solidFill>
                  <a:schemeClr val="accent6">
                    <a:lumMod val="75000"/>
                  </a:schemeClr>
                </a:solidFill>
                <a:latin typeface="Arial" panose="020B0604020202020204" pitchFamily="34" charset="0"/>
                <a:cs typeface="Arial" panose="020B0604020202020204" pitchFamily="34" charset="0"/>
              </a:rPr>
              <a:t>In vegetation.in</a:t>
            </a:r>
          </a:p>
        </p:txBody>
      </p:sp>
      <p:sp>
        <p:nvSpPr>
          <p:cNvPr id="13" name="Rectangle 12">
            <a:extLst>
              <a:ext uri="{FF2B5EF4-FFF2-40B4-BE49-F238E27FC236}">
                <a16:creationId xmlns:a16="http://schemas.microsoft.com/office/drawing/2014/main" id="{4F8E504B-3DA7-417E-97D5-09958CD451C0}"/>
              </a:ext>
            </a:extLst>
          </p:cNvPr>
          <p:cNvSpPr/>
          <p:nvPr/>
        </p:nvSpPr>
        <p:spPr>
          <a:xfrm>
            <a:off x="552366" y="2664830"/>
            <a:ext cx="9973814" cy="1200329"/>
          </a:xfrm>
          <a:prstGeom prst="rect">
            <a:avLst/>
          </a:prstGeom>
        </p:spPr>
        <p:txBody>
          <a:bodyPr wrap="square">
            <a:spAutoFit/>
          </a:bodyPr>
          <a:lstStyle/>
          <a:p>
            <a:r>
              <a:rPr lang="en-US" sz="2400" dirty="0" err="1">
                <a:latin typeface="Arial" panose="020B0604020202020204" pitchFamily="34" charset="0"/>
                <a:cs typeface="Arial" panose="020B0604020202020204" pitchFamily="34" charset="0"/>
              </a:rPr>
              <a:t>Kfac_marsh</a:t>
            </a:r>
            <a:r>
              <a:rPr lang="en-US" sz="2400" dirty="0">
                <a:latin typeface="Arial" panose="020B0604020202020204" pitchFamily="34" charset="0"/>
                <a:cs typeface="Arial" panose="020B0604020202020204" pitchFamily="34" charset="0"/>
              </a:rPr>
              <a:t>                       -&gt;  Marsh erodibility coefficient  </a:t>
            </a:r>
          </a:p>
          <a:p>
            <a:r>
              <a:rPr lang="en-US" sz="2400" dirty="0" err="1">
                <a:latin typeface="Arial" panose="020B0604020202020204" pitchFamily="34" charset="0"/>
                <a:cs typeface="Arial" panose="020B0604020202020204" pitchFamily="34" charset="0"/>
              </a:rPr>
              <a:t>Scarp_hght</a:t>
            </a:r>
            <a:r>
              <a:rPr lang="en-US" sz="2400" dirty="0">
                <a:latin typeface="Arial" panose="020B0604020202020204" pitchFamily="34" charset="0"/>
                <a:cs typeface="Arial" panose="020B0604020202020204" pitchFamily="34" charset="0"/>
              </a:rPr>
              <a:t>                        -&gt; Critical scarp height after which marsh cell  </a:t>
            </a:r>
          </a:p>
          <a:p>
            <a:r>
              <a:rPr lang="en-US" sz="2400" dirty="0">
                <a:latin typeface="Arial" panose="020B0604020202020204" pitchFamily="34" charset="0"/>
                <a:cs typeface="Arial" panose="020B0604020202020204" pitchFamily="34" charset="0"/>
              </a:rPr>
              <a:t>                                               converts into non-marsh cell  </a:t>
            </a:r>
          </a:p>
        </p:txBody>
      </p:sp>
      <p:sp>
        <p:nvSpPr>
          <p:cNvPr id="5" name="TextBox 4">
            <a:extLst>
              <a:ext uri="{FF2B5EF4-FFF2-40B4-BE49-F238E27FC236}">
                <a16:creationId xmlns:a16="http://schemas.microsoft.com/office/drawing/2014/main" id="{12782B0A-2813-40FD-B89E-0B984BCC9D00}"/>
              </a:ext>
            </a:extLst>
          </p:cNvPr>
          <p:cNvSpPr txBox="1"/>
          <p:nvPr/>
        </p:nvSpPr>
        <p:spPr>
          <a:xfrm>
            <a:off x="397564" y="1944339"/>
            <a:ext cx="7126357" cy="400110"/>
          </a:xfrm>
          <a:prstGeom prst="rect">
            <a:avLst/>
          </a:prstGeom>
          <a:noFill/>
        </p:spPr>
        <p:txBody>
          <a:bodyPr wrap="square" rtlCol="0">
            <a:spAutoFit/>
          </a:bodyPr>
          <a:lstStyle/>
          <a:p>
            <a:r>
              <a:rPr lang="en-US" sz="2000" dirty="0">
                <a:solidFill>
                  <a:srgbClr val="FF0000"/>
                </a:solidFill>
                <a:latin typeface="Arial "/>
              </a:rPr>
              <a:t>Input parameters for the marsh erosion model </a:t>
            </a:r>
          </a:p>
        </p:txBody>
      </p:sp>
      <p:sp>
        <p:nvSpPr>
          <p:cNvPr id="10" name="TextBox 9">
            <a:extLst>
              <a:ext uri="{FF2B5EF4-FFF2-40B4-BE49-F238E27FC236}">
                <a16:creationId xmlns:a16="http://schemas.microsoft.com/office/drawing/2014/main" id="{B90B18F7-03CF-4675-A642-4A38F7BCD3A1}"/>
              </a:ext>
            </a:extLst>
          </p:cNvPr>
          <p:cNvSpPr txBox="1"/>
          <p:nvPr/>
        </p:nvSpPr>
        <p:spPr>
          <a:xfrm>
            <a:off x="397563" y="3884182"/>
            <a:ext cx="7126357" cy="400110"/>
          </a:xfrm>
          <a:prstGeom prst="rect">
            <a:avLst/>
          </a:prstGeom>
          <a:noFill/>
        </p:spPr>
        <p:txBody>
          <a:bodyPr wrap="square" rtlCol="0">
            <a:spAutoFit/>
          </a:bodyPr>
          <a:lstStyle/>
          <a:p>
            <a:r>
              <a:rPr lang="en-US" sz="2000" dirty="0">
                <a:solidFill>
                  <a:srgbClr val="FF0000"/>
                </a:solidFill>
                <a:latin typeface="Arial "/>
              </a:rPr>
              <a:t>Output variables for the marsh erosion model </a:t>
            </a:r>
          </a:p>
        </p:txBody>
      </p:sp>
    </p:spTree>
    <p:extLst>
      <p:ext uri="{BB962C8B-B14F-4D97-AF65-F5344CB8AC3E}">
        <p14:creationId xmlns:p14="http://schemas.microsoft.com/office/powerpoint/2010/main" val="926390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Shape 1"/>
          <p:cNvSpPr txBox="1"/>
          <p:nvPr/>
        </p:nvSpPr>
        <p:spPr>
          <a:xfrm>
            <a:off x="796880" y="38991"/>
            <a:ext cx="10515240" cy="1325160"/>
          </a:xfrm>
          <a:prstGeom prst="rect">
            <a:avLst/>
          </a:prstGeom>
        </p:spPr>
        <p:txBody>
          <a:bodyPr lIns="0" tIns="0" rIns="0" bIns="0" anchor="ctr"/>
          <a:lstStyle/>
          <a:p>
            <a:endParaRPr/>
          </a:p>
        </p:txBody>
      </p:sp>
      <p:sp>
        <p:nvSpPr>
          <p:cNvPr id="3" name="TextShape 1"/>
          <p:cNvSpPr txBox="1"/>
          <p:nvPr/>
        </p:nvSpPr>
        <p:spPr>
          <a:xfrm>
            <a:off x="476920" y="-228102"/>
            <a:ext cx="10515240" cy="1288662"/>
          </a:xfrm>
          <a:prstGeom prst="rect">
            <a:avLst/>
          </a:prstGeom>
        </p:spPr>
        <p:txBody>
          <a:bodyPr lIns="0" tIns="0" rIns="0" bIns="0" anchor="ctr"/>
          <a:lstStyle/>
          <a:p>
            <a:pPr algn="ctr">
              <a:lnSpc>
                <a:spcPct val="100000"/>
              </a:lnSpc>
            </a:pPr>
            <a:r>
              <a:rPr lang="en-US" sz="4000" b="1" dirty="0">
                <a:latin typeface="Arial" panose="020B0604020202020204" pitchFamily="34" charset="0"/>
                <a:cs typeface="Arial" panose="020B0604020202020204" pitchFamily="34" charset="0"/>
              </a:rPr>
              <a:t>2. SAV biophysical interactions</a:t>
            </a:r>
            <a:endParaRPr sz="4000" b="1" dirty="0">
              <a:latin typeface="Arial" panose="020B0604020202020204" pitchFamily="34" charset="0"/>
              <a:cs typeface="Arial" panose="020B0604020202020204" pitchFamily="34" charset="0"/>
            </a:endParaRPr>
          </a:p>
        </p:txBody>
      </p:sp>
      <p:pic>
        <p:nvPicPr>
          <p:cNvPr id="4" name="Picture 4"/>
          <p:cNvPicPr/>
          <p:nvPr/>
        </p:nvPicPr>
        <p:blipFill>
          <a:blip r:embed="rId3"/>
          <a:stretch>
            <a:fillRect/>
          </a:stretch>
        </p:blipFill>
        <p:spPr>
          <a:xfrm>
            <a:off x="796880" y="1163327"/>
            <a:ext cx="5912837" cy="4715669"/>
          </a:xfrm>
          <a:prstGeom prst="rect">
            <a:avLst/>
          </a:prstGeom>
          <a:ln>
            <a:noFill/>
          </a:ln>
        </p:spPr>
      </p:pic>
      <p:sp>
        <p:nvSpPr>
          <p:cNvPr id="5" name="TextShape 2"/>
          <p:cNvSpPr txBox="1"/>
          <p:nvPr/>
        </p:nvSpPr>
        <p:spPr>
          <a:xfrm>
            <a:off x="156960" y="1060560"/>
            <a:ext cx="7138785" cy="2120760"/>
          </a:xfrm>
          <a:prstGeom prst="rect">
            <a:avLst/>
          </a:prstGeom>
        </p:spPr>
        <p:txBody>
          <a:bodyPr/>
          <a:lstStyle/>
          <a:p>
            <a:pPr algn="just">
              <a:lnSpc>
                <a:spcPct val="100000"/>
              </a:lnSpc>
            </a:pPr>
            <a:endParaRPr dirty="0"/>
          </a:p>
        </p:txBody>
      </p:sp>
      <p:pic>
        <p:nvPicPr>
          <p:cNvPr id="6" name="Picture 16"/>
          <p:cNvPicPr/>
          <p:nvPr/>
        </p:nvPicPr>
        <p:blipFill>
          <a:blip r:embed="rId4"/>
          <a:stretch>
            <a:fillRect/>
          </a:stretch>
        </p:blipFill>
        <p:spPr>
          <a:xfrm>
            <a:off x="10615680" y="39240"/>
            <a:ext cx="1371240" cy="548280"/>
          </a:xfrm>
          <a:prstGeom prst="rect">
            <a:avLst/>
          </a:prstGeom>
          <a:ln>
            <a:noFill/>
          </a:ln>
        </p:spPr>
      </p:pic>
      <p:sp>
        <p:nvSpPr>
          <p:cNvPr id="2" name="Rectangle 1"/>
          <p:cNvSpPr/>
          <p:nvPr/>
        </p:nvSpPr>
        <p:spPr>
          <a:xfrm>
            <a:off x="341691" y="5513294"/>
            <a:ext cx="12175704" cy="923330"/>
          </a:xfrm>
          <a:prstGeom prst="rect">
            <a:avLst/>
          </a:prstGeom>
        </p:spPr>
        <p:txBody>
          <a:bodyPr wrap="square">
            <a:spAutoFit/>
          </a:bodyPr>
          <a:lstStyle/>
          <a:p>
            <a:pPr algn="just"/>
            <a:r>
              <a:rPr lang="en-US" sz="2400" dirty="0"/>
              <a:t>    </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Couple hydrodynamics-sediment-biological dynamics to estimate SAV growth</a:t>
            </a:r>
          </a:p>
          <a:p>
            <a:pPr algn="just"/>
            <a:endParaRPr lang="en-US" sz="1000" dirty="0">
              <a:latin typeface="+mj-lt"/>
            </a:endParaRPr>
          </a:p>
        </p:txBody>
      </p:sp>
      <p:sp>
        <p:nvSpPr>
          <p:cNvPr id="7" name="TextBox 6"/>
          <p:cNvSpPr txBox="1"/>
          <p:nvPr/>
        </p:nvSpPr>
        <p:spPr>
          <a:xfrm>
            <a:off x="156960" y="5513294"/>
            <a:ext cx="184731"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6798" y="3462041"/>
            <a:ext cx="3197340" cy="2420585"/>
          </a:xfrm>
          <a:prstGeom prst="rect">
            <a:avLst/>
          </a:prstGeom>
        </p:spPr>
      </p:pic>
      <p:sp>
        <p:nvSpPr>
          <p:cNvPr id="10" name="TextBox 9"/>
          <p:cNvSpPr txBox="1"/>
          <p:nvPr/>
        </p:nvSpPr>
        <p:spPr>
          <a:xfrm>
            <a:off x="3142220" y="4942703"/>
            <a:ext cx="1349499" cy="529935"/>
          </a:xfrm>
          <a:prstGeom prst="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en-US" dirty="0"/>
          </a:p>
        </p:txBody>
      </p:sp>
      <p:sp>
        <p:nvSpPr>
          <p:cNvPr id="13" name="TextBox 12"/>
          <p:cNvSpPr txBox="1"/>
          <p:nvPr/>
        </p:nvSpPr>
        <p:spPr>
          <a:xfrm>
            <a:off x="7750934" y="1992966"/>
            <a:ext cx="3398109" cy="2617483"/>
          </a:xfrm>
          <a:prstGeom prst="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en-US" dirty="0"/>
          </a:p>
        </p:txBody>
      </p:sp>
      <p:cxnSp>
        <p:nvCxnSpPr>
          <p:cNvPr id="14" name="Straight Arrow Connector 13"/>
          <p:cNvCxnSpPr/>
          <p:nvPr/>
        </p:nvCxnSpPr>
        <p:spPr>
          <a:xfrm>
            <a:off x="6808573" y="5239265"/>
            <a:ext cx="12074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B9DB35C-1136-437F-82B7-9BABAF3D6A6F}"/>
              </a:ext>
            </a:extLst>
          </p:cNvPr>
          <p:cNvSpPr/>
          <p:nvPr/>
        </p:nvSpPr>
        <p:spPr>
          <a:xfrm>
            <a:off x="352507" y="6289925"/>
            <a:ext cx="11634413" cy="584775"/>
          </a:xfrm>
          <a:prstGeom prst="rect">
            <a:avLst/>
          </a:prstGeom>
        </p:spPr>
        <p:txBody>
          <a:bodyPr wrap="square">
            <a:spAutoFit/>
          </a:bodyPr>
          <a:lstStyle/>
          <a:p>
            <a:pPr algn="just"/>
            <a:r>
              <a:rPr lang="en-US" sz="1600" dirty="0">
                <a:latin typeface="Arial" panose="020B0604020202020204" pitchFamily="34" charset="0"/>
                <a:cs typeface="Arial" panose="020B0604020202020204" pitchFamily="34" charset="0"/>
              </a:rPr>
              <a:t>Kalra, T.S., Testa, J., and N. K. </a:t>
            </a:r>
            <a:r>
              <a:rPr lang="en-US" sz="1600" dirty="0" err="1">
                <a:latin typeface="Arial" panose="020B0604020202020204" pitchFamily="34" charset="0"/>
                <a:cs typeface="Arial" panose="020B0604020202020204" pitchFamily="34" charset="0"/>
              </a:rPr>
              <a:t>Ganju</a:t>
            </a:r>
            <a:r>
              <a:rPr lang="en-US" sz="1600" dirty="0">
                <a:latin typeface="Arial" panose="020B0604020202020204" pitchFamily="34" charset="0"/>
                <a:cs typeface="Arial" panose="020B0604020202020204" pitchFamily="34" charset="0"/>
              </a:rPr>
              <a:t> (Submitted to GMD), “</a:t>
            </a:r>
            <a:r>
              <a:rPr lang="en-US" sz="1600" i="1" dirty="0">
                <a:latin typeface="Arial" panose="020B0604020202020204" pitchFamily="34" charset="0"/>
                <a:cs typeface="Arial" panose="020B0604020202020204" pitchFamily="34" charset="0"/>
              </a:rPr>
              <a:t>Development of a Submerged Aquatic Vegetation Growth Model in a Coupled Wave-Current-Sediment Model”</a:t>
            </a:r>
          </a:p>
        </p:txBody>
      </p:sp>
    </p:spTree>
    <p:extLst>
      <p:ext uri="{BB962C8B-B14F-4D97-AF65-F5344CB8AC3E}">
        <p14:creationId xmlns:p14="http://schemas.microsoft.com/office/powerpoint/2010/main" val="3928695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819" y="-104752"/>
            <a:ext cx="10515600" cy="1325563"/>
          </a:xfrm>
        </p:spPr>
        <p:txBody>
          <a:bodyPr/>
          <a:lstStyle/>
          <a:p>
            <a:r>
              <a:rPr lang="en-US" b="1" dirty="0">
                <a:latin typeface="Arial" panose="020B0604020202020204" pitchFamily="34" charset="0"/>
                <a:cs typeface="Arial" panose="020B0604020202020204" pitchFamily="34" charset="0"/>
              </a:rPr>
              <a:t>Setup for SAV-biophysical model </a:t>
            </a:r>
          </a:p>
        </p:txBody>
      </p:sp>
      <p:pic>
        <p:nvPicPr>
          <p:cNvPr id="4"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ontent Placeholder 7"/>
          <p:cNvSpPr>
            <a:spLocks noGrp="1"/>
          </p:cNvSpPr>
          <p:nvPr>
            <p:ph idx="1"/>
          </p:nvPr>
        </p:nvSpPr>
        <p:spPr>
          <a:xfrm>
            <a:off x="222566" y="584382"/>
            <a:ext cx="12332740" cy="5864087"/>
          </a:xfrm>
        </p:spPr>
        <p:txBody>
          <a:bodyPr>
            <a:noAutofit/>
          </a:bodyPr>
          <a:lstStyle/>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1000" dirty="0">
              <a:solidFill>
                <a:srgbClr val="008000"/>
              </a:solidFill>
              <a:latin typeface="Arial" panose="020B0604020202020204" pitchFamily="34" charset="0"/>
              <a:cs typeface="Arial" panose="020B0604020202020204" pitchFamily="34" charset="0"/>
            </a:endParaRPr>
          </a:p>
          <a:p>
            <a:pPr marL="0" indent="0">
              <a:buNone/>
            </a:pPr>
            <a:r>
              <a:rPr lang="en-US" sz="2000" b="1" dirty="0">
                <a:solidFill>
                  <a:schemeClr val="accent6">
                    <a:lumMod val="75000"/>
                  </a:schemeClr>
                </a:solidFill>
                <a:latin typeface="Arial" panose="020B0604020202020204" pitchFamily="34" charset="0"/>
                <a:cs typeface="Arial" panose="020B0604020202020204" pitchFamily="34" charset="0"/>
              </a:rPr>
              <a:t>Create ROMS initial file  </a:t>
            </a:r>
            <a:endParaRPr lang="en-US" sz="2000" b="1" i="1" dirty="0">
              <a:solidFill>
                <a:schemeClr val="accent6">
                  <a:lumMod val="75000"/>
                </a:schemeClr>
              </a:solidFill>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 % set plant above, below, epiphytes ground mass (AGB, BGB, EPB) </a:t>
            </a:r>
          </a:p>
          <a:p>
            <a:pPr marL="0" indent="0">
              <a:buNone/>
            </a:pPr>
            <a:r>
              <a:rPr lang="en-US" sz="2000" i="1" dirty="0">
                <a:latin typeface="Arial" panose="020B0604020202020204" pitchFamily="34" charset="0"/>
                <a:cs typeface="Arial" panose="020B0604020202020204" pitchFamily="34" charset="0"/>
              </a:rPr>
              <a:t> % set </a:t>
            </a:r>
            <a:r>
              <a:rPr lang="en-US" sz="2000" i="1" dirty="0" err="1">
                <a:latin typeface="Arial" panose="020B0604020202020204" pitchFamily="34" charset="0"/>
                <a:cs typeface="Arial" panose="020B0604020202020204" pitchFamily="34" charset="0"/>
              </a:rPr>
              <a:t>Dinsed</a:t>
            </a:r>
            <a:r>
              <a:rPr lang="en-US" sz="2000" i="1" dirty="0">
                <a:latin typeface="Arial" panose="020B0604020202020204" pitchFamily="34" charset="0"/>
                <a:cs typeface="Arial" panose="020B0604020202020204" pitchFamily="34" charset="0"/>
              </a:rPr>
              <a:t> – Dissolved inorganic Nitrogen in sediment column </a:t>
            </a:r>
          </a:p>
          <a:p>
            <a:pPr marL="0" indent="0">
              <a:buNone/>
            </a:pPr>
            <a:endParaRPr lang="es-ES_tradnl" sz="1000" dirty="0">
              <a:latin typeface="Arial" panose="020B0604020202020204" pitchFamily="34" charset="0"/>
              <a:cs typeface="Arial" panose="020B0604020202020204" pitchFamily="34" charset="0"/>
            </a:endParaRPr>
          </a:p>
          <a:p>
            <a:pPr marL="0" indent="0">
              <a:buNone/>
            </a:pPr>
            <a:r>
              <a:rPr lang="en-US" sz="2000" b="1" dirty="0">
                <a:solidFill>
                  <a:schemeClr val="accent6">
                    <a:lumMod val="75000"/>
                  </a:schemeClr>
                </a:solidFill>
                <a:latin typeface="Arial" panose="020B0604020202020204" pitchFamily="34" charset="0"/>
                <a:cs typeface="Arial" panose="020B0604020202020204" pitchFamily="34" charset="0"/>
              </a:rPr>
              <a:t>In header file </a:t>
            </a:r>
          </a:p>
          <a:p>
            <a:pPr marL="0" indent="0">
              <a:buNone/>
            </a:pPr>
            <a:r>
              <a:rPr lang="en-US" sz="2000" dirty="0">
                <a:latin typeface="Arial" panose="020B0604020202020204" pitchFamily="34" charset="0"/>
                <a:cs typeface="Arial" panose="020B0604020202020204" pitchFamily="34" charset="0"/>
              </a:rPr>
              <a:t># define  ESTUARYBGC         --&gt;  main biology file-&gt; adapted from # define FENNEL </a:t>
            </a:r>
          </a:p>
          <a:p>
            <a:pPr marL="0" indent="0">
              <a:buNone/>
            </a:pPr>
            <a:r>
              <a:rPr lang="en-US" sz="2000" dirty="0">
                <a:latin typeface="Arial" panose="020B0604020202020204" pitchFamily="34" charset="0"/>
                <a:cs typeface="Arial" panose="020B0604020202020204" pitchFamily="34" charset="0"/>
              </a:rPr>
              <a:t># define SAV_BIOMASS          --&gt; SAV growth model </a:t>
            </a:r>
          </a:p>
          <a:p>
            <a:pPr marL="0" indent="0">
              <a:buNone/>
            </a:pPr>
            <a:r>
              <a:rPr lang="en-US" sz="2000" dirty="0">
                <a:latin typeface="Arial" panose="020B0604020202020204" pitchFamily="34" charset="0"/>
                <a:cs typeface="Arial" panose="020B0604020202020204" pitchFamily="34" charset="0"/>
              </a:rPr>
              <a:t># define BIO_SEDIMENT        --&gt; To get sediment transport</a:t>
            </a:r>
          </a:p>
          <a:p>
            <a:pPr marL="0" indent="0">
              <a:buNone/>
            </a:pPr>
            <a:r>
              <a:rPr lang="en-US" sz="2000" dirty="0">
                <a:latin typeface="Arial" panose="020B0604020202020204" pitchFamily="34" charset="0"/>
                <a:cs typeface="Arial" panose="020B0604020202020204" pitchFamily="34" charset="0"/>
              </a:rPr>
              <a:t># define SPECTRAL_LIGHT   --&gt; Light model</a:t>
            </a:r>
          </a:p>
          <a:p>
            <a:pPr marL="0" indent="0">
              <a:buNone/>
            </a:pPr>
            <a:r>
              <a:rPr lang="en-US" sz="2000" dirty="0">
                <a:latin typeface="Arial" panose="020B0604020202020204" pitchFamily="34" charset="0"/>
                <a:cs typeface="Arial" panose="020B0604020202020204" pitchFamily="34" charset="0"/>
              </a:rPr>
              <a:t> + Several other flags </a:t>
            </a:r>
          </a:p>
          <a:p>
            <a:pPr marL="0" indent="0">
              <a:buNone/>
            </a:pPr>
            <a:endParaRPr lang="en-US" sz="20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32ACFB68-E495-4976-8B29-8D1D0F8F8616}" type="slidenum">
              <a:rPr lang="en-US" smtClean="0"/>
              <a:pPr/>
              <a:t>29</a:t>
            </a:fld>
            <a:endParaRPr lang="en-US"/>
          </a:p>
        </p:txBody>
      </p:sp>
      <p:cxnSp>
        <p:nvCxnSpPr>
          <p:cNvPr id="6" name="Straight Connector 5">
            <a:extLst>
              <a:ext uri="{FF2B5EF4-FFF2-40B4-BE49-F238E27FC236}">
                <a16:creationId xmlns:a16="http://schemas.microsoft.com/office/drawing/2014/main" id="{6FA3C91D-BB5C-489A-A952-78C09011FFBE}"/>
              </a:ext>
            </a:extLst>
          </p:cNvPr>
          <p:cNvCxnSpPr/>
          <p:nvPr/>
        </p:nvCxnSpPr>
        <p:spPr>
          <a:xfrm>
            <a:off x="0" y="2584175"/>
            <a:ext cx="12192000"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E3DD8737-52A4-4617-AF91-FDCCDAE2C6A7}"/>
              </a:ext>
            </a:extLst>
          </p:cNvPr>
          <p:cNvCxnSpPr/>
          <p:nvPr/>
        </p:nvCxnSpPr>
        <p:spPr>
          <a:xfrm>
            <a:off x="0" y="1056862"/>
            <a:ext cx="12192000"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1" name="Content Placeholder 7">
            <a:extLst>
              <a:ext uri="{FF2B5EF4-FFF2-40B4-BE49-F238E27FC236}">
                <a16:creationId xmlns:a16="http://schemas.microsoft.com/office/drawing/2014/main" id="{4A97808D-D649-4181-9E05-2C3A91A82DD8}"/>
              </a:ext>
            </a:extLst>
          </p:cNvPr>
          <p:cNvSpPr txBox="1">
            <a:spLocks/>
          </p:cNvSpPr>
          <p:nvPr/>
        </p:nvSpPr>
        <p:spPr>
          <a:xfrm>
            <a:off x="103297" y="4622338"/>
            <a:ext cx="12332740" cy="2357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solidFill>
                <a:srgbClr val="00800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000" b="1" dirty="0">
                <a:solidFill>
                  <a:schemeClr val="accent6">
                    <a:lumMod val="75000"/>
                  </a:schemeClr>
                </a:solidFill>
                <a:latin typeface="Arial" panose="020B0604020202020204" pitchFamily="34" charset="0"/>
                <a:cs typeface="Arial" panose="020B0604020202020204" pitchFamily="34" charset="0"/>
              </a:rPr>
              <a:t>Bio_veg_growth_test.in </a:t>
            </a:r>
          </a:p>
          <a:p>
            <a:pPr marL="0" indent="0">
              <a:buFont typeface="Arial" panose="020B0604020202020204" pitchFamily="34" charset="0"/>
              <a:buNone/>
            </a:pPr>
            <a:r>
              <a:rPr lang="en-US" sz="2000" b="1" i="1" dirty="0">
                <a:solidFill>
                  <a:schemeClr val="accent6">
                    <a:lumMod val="75000"/>
                  </a:schemeClr>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Boundary conditions for biological tracers </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  - Several biological inputs along with SAV biophysical model inputs </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  - Output from SAV-biophysical model </a:t>
            </a: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A32EB748-6D97-4539-B827-0AC0395B33B4}"/>
              </a:ext>
            </a:extLst>
          </p:cNvPr>
          <p:cNvCxnSpPr/>
          <p:nvPr/>
        </p:nvCxnSpPr>
        <p:spPr>
          <a:xfrm>
            <a:off x="0" y="5181601"/>
            <a:ext cx="12192000"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35680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Shape 1"/>
          <p:cNvSpPr txBox="1"/>
          <p:nvPr/>
        </p:nvSpPr>
        <p:spPr>
          <a:xfrm>
            <a:off x="100440" y="364778"/>
            <a:ext cx="10515240" cy="1325160"/>
          </a:xfrm>
          <a:prstGeom prst="rect">
            <a:avLst/>
          </a:prstGeom>
        </p:spPr>
        <p:txBody>
          <a:bodyPr anchor="ctr"/>
          <a:lstStyle/>
          <a:p>
            <a:pPr algn="ctr">
              <a:lnSpc>
                <a:spcPct val="90000"/>
              </a:lnSpc>
            </a:pPr>
            <a:r>
              <a:rPr lang="en-US" sz="3600" b="1" dirty="0">
                <a:solidFill>
                  <a:srgbClr val="000000"/>
                </a:solidFill>
                <a:latin typeface="Arial"/>
              </a:rPr>
              <a:t>Open Source Model </a:t>
            </a:r>
          </a:p>
          <a:p>
            <a:pPr algn="ctr">
              <a:lnSpc>
                <a:spcPct val="90000"/>
              </a:lnSpc>
            </a:pPr>
            <a:endParaRPr lang="en-US" sz="3200" b="1" dirty="0">
              <a:solidFill>
                <a:srgbClr val="000000"/>
              </a:solidFill>
              <a:latin typeface="Arial"/>
            </a:endParaRPr>
          </a:p>
          <a:p>
            <a:pPr algn="ctr">
              <a:lnSpc>
                <a:spcPct val="90000"/>
              </a:lnSpc>
            </a:pPr>
            <a:r>
              <a:rPr lang="en-US" sz="3200" b="1" dirty="0">
                <a:solidFill>
                  <a:srgbClr val="000000"/>
                </a:solidFill>
                <a:latin typeface="Arial"/>
              </a:rPr>
              <a:t>COAWST: A Coupled-Ocean-Atmosphere-Wave-Sediment Transport Modeling System</a:t>
            </a:r>
            <a:endParaRPr sz="3200" b="1" dirty="0"/>
          </a:p>
        </p:txBody>
      </p:sp>
      <p:pic>
        <p:nvPicPr>
          <p:cNvPr id="137" name="Picture 16"/>
          <p:cNvPicPr/>
          <p:nvPr/>
        </p:nvPicPr>
        <p:blipFill>
          <a:blip r:embed="rId2"/>
          <a:stretch>
            <a:fillRect/>
          </a:stretch>
        </p:blipFill>
        <p:spPr>
          <a:xfrm>
            <a:off x="10615680" y="26280"/>
            <a:ext cx="1371240" cy="548280"/>
          </a:xfrm>
          <a:prstGeom prst="rect">
            <a:avLst/>
          </a:prstGeom>
          <a:ln>
            <a:noFill/>
          </a:ln>
        </p:spPr>
      </p:pic>
      <p:sp>
        <p:nvSpPr>
          <p:cNvPr id="138" name="TextShape 12"/>
          <p:cNvSpPr txBox="1"/>
          <p:nvPr/>
        </p:nvSpPr>
        <p:spPr>
          <a:xfrm>
            <a:off x="8610480" y="6356520"/>
            <a:ext cx="2742840" cy="364680"/>
          </a:xfrm>
          <a:prstGeom prst="rect">
            <a:avLst/>
          </a:prstGeom>
        </p:spPr>
        <p:txBody>
          <a:bodyPr anchor="ctr"/>
          <a:lstStyle/>
          <a:p>
            <a:pPr algn="r">
              <a:lnSpc>
                <a:spcPct val="100000"/>
              </a:lnSpc>
            </a:pPr>
            <a:fld id="{02A62216-5819-4048-A018-5C69FCA5D070}" type="slidenum">
              <a:rPr lang="en-US" sz="1200">
                <a:solidFill>
                  <a:srgbClr val="8B8B8B"/>
                </a:solidFill>
                <a:latin typeface="Calibri"/>
              </a:rPr>
              <a:t>3</a:t>
            </a:fld>
            <a:endParaRPr/>
          </a:p>
        </p:txBody>
      </p:sp>
      <p:pic>
        <p:nvPicPr>
          <p:cNvPr id="4" name="Picture 3"/>
          <p:cNvPicPr>
            <a:picLocks noChangeAspect="1"/>
          </p:cNvPicPr>
          <p:nvPr/>
        </p:nvPicPr>
        <p:blipFill>
          <a:blip r:embed="rId3"/>
          <a:stretch>
            <a:fillRect/>
          </a:stretch>
        </p:blipFill>
        <p:spPr>
          <a:xfrm>
            <a:off x="100440" y="2390775"/>
            <a:ext cx="12039600" cy="3619500"/>
          </a:xfrm>
          <a:prstGeom prst="rect">
            <a:avLst/>
          </a:prstGeom>
        </p:spPr>
      </p:pic>
    </p:spTree>
    <p:extLst>
      <p:ext uri="{BB962C8B-B14F-4D97-AF65-F5344CB8AC3E}">
        <p14:creationId xmlns:p14="http://schemas.microsoft.com/office/powerpoint/2010/main" val="668716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extShape 1"/>
          <p:cNvSpPr txBox="1"/>
          <p:nvPr/>
        </p:nvSpPr>
        <p:spPr>
          <a:xfrm>
            <a:off x="3657078" y="-300876"/>
            <a:ext cx="11625120" cy="1325160"/>
          </a:xfrm>
          <a:prstGeom prst="rect">
            <a:avLst/>
          </a:prstGeom>
        </p:spPr>
        <p:txBody>
          <a:bodyPr anchor="ctr"/>
          <a:lstStyle/>
          <a:p>
            <a:pPr>
              <a:lnSpc>
                <a:spcPct val="90000"/>
              </a:lnSpc>
            </a:pPr>
            <a:r>
              <a:rPr lang="en-US" sz="4000" b="1" dirty="0">
                <a:solidFill>
                  <a:srgbClr val="000000"/>
                </a:solidFill>
                <a:latin typeface="+mj-lt"/>
              </a:rPr>
              <a:t>Model Application </a:t>
            </a:r>
            <a:endParaRPr b="1" dirty="0">
              <a:latin typeface="+mj-lt"/>
            </a:endParaRPr>
          </a:p>
        </p:txBody>
      </p:sp>
      <p:pic>
        <p:nvPicPr>
          <p:cNvPr id="217" name="Picture 16"/>
          <p:cNvPicPr/>
          <p:nvPr/>
        </p:nvPicPr>
        <p:blipFill>
          <a:blip r:embed="rId3"/>
          <a:stretch>
            <a:fillRect/>
          </a:stretch>
        </p:blipFill>
        <p:spPr>
          <a:xfrm>
            <a:off x="10615680" y="39240"/>
            <a:ext cx="1371240" cy="548280"/>
          </a:xfrm>
          <a:prstGeom prst="rect">
            <a:avLst/>
          </a:prstGeom>
          <a:ln>
            <a:noFill/>
          </a:ln>
        </p:spPr>
      </p:pic>
      <p:sp>
        <p:nvSpPr>
          <p:cNvPr id="221" name="TextShape 5"/>
          <p:cNvSpPr txBox="1"/>
          <p:nvPr/>
        </p:nvSpPr>
        <p:spPr>
          <a:xfrm>
            <a:off x="8610480" y="6356520"/>
            <a:ext cx="2742840" cy="364680"/>
          </a:xfrm>
          <a:prstGeom prst="rect">
            <a:avLst/>
          </a:prstGeom>
        </p:spPr>
        <p:txBody>
          <a:bodyPr anchor="ctr"/>
          <a:lstStyle/>
          <a:p>
            <a:pPr algn="r">
              <a:lnSpc>
                <a:spcPct val="100000"/>
              </a:lnSpc>
            </a:pPr>
            <a:fld id="{D71B4291-3E3C-4947-8635-FA9A2331099D}" type="slidenum">
              <a:rPr lang="en-US" sz="1200">
                <a:solidFill>
                  <a:srgbClr val="8B8B8B"/>
                </a:solidFill>
                <a:latin typeface="Calibri"/>
              </a:rPr>
              <a:t>30</a:t>
            </a:fld>
            <a:endParaRPr dirty="0"/>
          </a:p>
        </p:txBody>
      </p:sp>
      <p:sp>
        <p:nvSpPr>
          <p:cNvPr id="2" name="Rectangle 1"/>
          <p:cNvSpPr/>
          <p:nvPr/>
        </p:nvSpPr>
        <p:spPr>
          <a:xfrm>
            <a:off x="0" y="809326"/>
            <a:ext cx="4184999" cy="769441"/>
          </a:xfrm>
          <a:prstGeom prst="rect">
            <a:avLst/>
          </a:prstGeom>
        </p:spPr>
        <p:txBody>
          <a:bodyPr wrap="square">
            <a:spAutoFit/>
          </a:bodyPr>
          <a:lstStyle/>
          <a:p>
            <a:pPr algn="ctr">
              <a:lnSpc>
                <a:spcPct val="100000"/>
              </a:lnSpc>
            </a:pPr>
            <a:r>
              <a:rPr lang="en-US" sz="2200" b="1" dirty="0">
                <a:solidFill>
                  <a:schemeClr val="accent2">
                    <a:lumMod val="75000"/>
                  </a:schemeClr>
                </a:solidFill>
                <a:latin typeface="Arial" panose="020B0604020202020204" pitchFamily="34" charset="0"/>
                <a:cs typeface="Arial" panose="020B0604020202020204" pitchFamily="34" charset="0"/>
              </a:rPr>
              <a:t>Wave height with and without rigid SAV </a:t>
            </a:r>
          </a:p>
        </p:txBody>
      </p:sp>
      <p:cxnSp>
        <p:nvCxnSpPr>
          <p:cNvPr id="5" name="Straight Connector 4"/>
          <p:cNvCxnSpPr/>
          <p:nvPr/>
        </p:nvCxnSpPr>
        <p:spPr>
          <a:xfrm flipV="1">
            <a:off x="4188990" y="703172"/>
            <a:ext cx="10632" cy="6176092"/>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V="1">
            <a:off x="8334060" y="689845"/>
            <a:ext cx="10632" cy="617609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063940" y="809326"/>
            <a:ext cx="4441086" cy="769441"/>
          </a:xfrm>
          <a:prstGeom prst="rect">
            <a:avLst/>
          </a:prstGeom>
        </p:spPr>
        <p:txBody>
          <a:bodyPr wrap="square">
            <a:spAutoFit/>
          </a:bodyPr>
          <a:lstStyle/>
          <a:p>
            <a:pPr algn="ctr">
              <a:lnSpc>
                <a:spcPct val="100000"/>
              </a:lnSpc>
            </a:pPr>
            <a:r>
              <a:rPr lang="en-US" sz="2200" b="1" dirty="0">
                <a:solidFill>
                  <a:schemeClr val="accent2">
                    <a:lumMod val="75000"/>
                  </a:schemeClr>
                </a:solidFill>
                <a:latin typeface="Arial" panose="020B0604020202020204" pitchFamily="34" charset="0"/>
                <a:cs typeface="Arial" panose="020B0604020202020204" pitchFamily="34" charset="0"/>
              </a:rPr>
              <a:t>SAV growth scenario </a:t>
            </a:r>
          </a:p>
          <a:p>
            <a:pPr algn="ctr">
              <a:lnSpc>
                <a:spcPct val="100000"/>
              </a:lnSpc>
            </a:pPr>
            <a:r>
              <a:rPr lang="en-US" sz="2200" b="1" dirty="0">
                <a:solidFill>
                  <a:schemeClr val="accent2">
                    <a:lumMod val="75000"/>
                  </a:schemeClr>
                </a:solidFill>
                <a:latin typeface="Arial" panose="020B0604020202020204" pitchFamily="34" charset="0"/>
                <a:cs typeface="Arial" panose="020B0604020202020204" pitchFamily="34" charset="0"/>
              </a:rPr>
              <a:t>with nitrate loading </a:t>
            </a:r>
          </a:p>
        </p:txBody>
      </p:sp>
      <p:sp>
        <p:nvSpPr>
          <p:cNvPr id="16" name="Rectangle 15"/>
          <p:cNvSpPr/>
          <p:nvPr/>
        </p:nvSpPr>
        <p:spPr>
          <a:xfrm>
            <a:off x="8263031" y="875102"/>
            <a:ext cx="4017249" cy="430887"/>
          </a:xfrm>
          <a:prstGeom prst="rect">
            <a:avLst/>
          </a:prstGeom>
        </p:spPr>
        <p:txBody>
          <a:bodyPr wrap="square">
            <a:spAutoFit/>
          </a:bodyPr>
          <a:lstStyle/>
          <a:p>
            <a:pPr algn="ctr">
              <a:lnSpc>
                <a:spcPct val="100000"/>
              </a:lnSpc>
            </a:pPr>
            <a:r>
              <a:rPr lang="en-US" sz="2200" b="1" dirty="0">
                <a:solidFill>
                  <a:schemeClr val="accent2">
                    <a:lumMod val="75000"/>
                  </a:schemeClr>
                </a:solidFill>
                <a:latin typeface="Arial" panose="020B0604020202020204" pitchFamily="34" charset="0"/>
                <a:cs typeface="Arial" panose="020B0604020202020204" pitchFamily="34" charset="0"/>
              </a:rPr>
              <a:t>Marsh edge erosion rate</a:t>
            </a:r>
            <a:endParaRPr lang="en-US" sz="2200" dirty="0">
              <a:solidFill>
                <a:schemeClr val="accent2">
                  <a:lumMod val="75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8845242" y="2989987"/>
            <a:ext cx="3025549" cy="2816212"/>
          </a:xfrm>
          <a:prstGeom prst="rect">
            <a:avLst/>
          </a:prstGeom>
        </p:spPr>
      </p:pic>
      <p:sp>
        <p:nvSpPr>
          <p:cNvPr id="26" name="Subtitle 2"/>
          <p:cNvSpPr txBox="1">
            <a:spLocks/>
          </p:cNvSpPr>
          <p:nvPr/>
        </p:nvSpPr>
        <p:spPr bwMode="auto">
          <a:xfrm>
            <a:off x="10145577" y="4533348"/>
            <a:ext cx="2635827" cy="571064"/>
          </a:xfrm>
          <a:prstGeom prst="rect">
            <a:avLst/>
          </a:prstGeom>
          <a:noFill/>
          <a:ln w="12700">
            <a:noFill/>
            <a:miter lim="800000"/>
            <a:headEnd/>
            <a:tailEnd/>
          </a:ln>
          <a:effectLst/>
        </p:spPr>
        <p:txBody>
          <a:bodyPr lIns="50800" tIns="50800" rIns="90488" bIns="50800">
            <a:prstTxWarp prst="textNoShape">
              <a:avLst/>
            </a:prstTxWarp>
          </a:bodyPr>
          <a:lstStyle/>
          <a:p>
            <a:pPr marL="39688" algn="ctr">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Marsh </a:t>
            </a:r>
          </a:p>
          <a:p>
            <a:pPr marL="39688" algn="ctr">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Erosion Rate</a:t>
            </a:r>
            <a:endParaRPr lang="en-US" sz="1600" b="1" kern="0" dirty="0">
              <a:latin typeface="Arial" pitchFamily="34" charset="0"/>
              <a:cs typeface="Arial" pitchFamily="34" charset="0"/>
              <a:sym typeface="Arial Bold" charset="0"/>
            </a:endParaRPr>
          </a:p>
          <a:p>
            <a:pPr marL="39688" algn="ctr">
              <a:spcBef>
                <a:spcPts val="600"/>
              </a:spcBef>
              <a:spcAft>
                <a:spcPts val="0"/>
              </a:spcAft>
              <a:defRPr/>
            </a:pPr>
            <a:endParaRPr lang="en-US" sz="1600" b="1" kern="0" dirty="0">
              <a:solidFill>
                <a:schemeClr val="tx1"/>
              </a:solidFill>
              <a:latin typeface="Arial" pitchFamily="34" charset="0"/>
              <a:ea typeface="+mn-ea"/>
              <a:cs typeface="Arial" pitchFamily="34" charset="0"/>
              <a:sym typeface="Arial Bold" charset="0"/>
            </a:endParaRPr>
          </a:p>
          <a:p>
            <a:pPr marL="39688" algn="ctr">
              <a:spcBef>
                <a:spcPts val="600"/>
              </a:spcBef>
              <a:spcAft>
                <a:spcPts val="0"/>
              </a:spcAft>
              <a:defRPr/>
            </a:pPr>
            <a:endParaRPr lang="en-US" sz="1600" b="1" kern="0" dirty="0">
              <a:solidFill>
                <a:schemeClr val="tx1"/>
              </a:solidFill>
              <a:latin typeface="Arial" pitchFamily="34" charset="0"/>
              <a:ea typeface="+mn-ea"/>
              <a:cs typeface="Arial" pitchFamily="34" charset="0"/>
              <a:sym typeface="Arial Bold" charset="0"/>
            </a:endParaRPr>
          </a:p>
        </p:txBody>
      </p:sp>
      <p:sp>
        <p:nvSpPr>
          <p:cNvPr id="27" name="Content Placeholder 2"/>
          <p:cNvSpPr txBox="1">
            <a:spLocks/>
          </p:cNvSpPr>
          <p:nvPr/>
        </p:nvSpPr>
        <p:spPr>
          <a:xfrm>
            <a:off x="10814430" y="5325714"/>
            <a:ext cx="679178" cy="3858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b="1" dirty="0">
                <a:latin typeface="Arial" panose="020B0604020202020204" pitchFamily="34" charset="0"/>
                <a:cs typeface="Arial" panose="020B0604020202020204" pitchFamily="34" charset="0"/>
              </a:rPr>
              <a:t>m y</a:t>
            </a:r>
            <a:r>
              <a:rPr lang="en-US" sz="1600" b="1" baseline="30000" dirty="0">
                <a:latin typeface="Arial" panose="020B0604020202020204" pitchFamily="34" charset="0"/>
                <a:cs typeface="Arial" panose="020B0604020202020204" pitchFamily="34" charset="0"/>
              </a:rPr>
              <a:t>-1</a:t>
            </a:r>
          </a:p>
        </p:txBody>
      </p:sp>
      <p:cxnSp>
        <p:nvCxnSpPr>
          <p:cNvPr id="4" name="Straight Connector 3"/>
          <p:cNvCxnSpPr/>
          <p:nvPr/>
        </p:nvCxnSpPr>
        <p:spPr>
          <a:xfrm flipV="1">
            <a:off x="0" y="1516776"/>
            <a:ext cx="12192000" cy="10632"/>
          </a:xfrm>
          <a:prstGeom prst="line">
            <a:avLst/>
          </a:prstGeom>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1" y="6318974"/>
            <a:ext cx="4125448" cy="553998"/>
          </a:xfrm>
          <a:prstGeom prst="rect">
            <a:avLst/>
          </a:prstGeom>
          <a:noFill/>
        </p:spPr>
        <p:txBody>
          <a:bodyPr wrap="square" rtlCol="0">
            <a:spAutoFit/>
          </a:bodyPr>
          <a:lstStyle/>
          <a:p>
            <a:pPr algn="just"/>
            <a:r>
              <a:rPr lang="en-US" sz="1000" dirty="0" err="1"/>
              <a:t>Beudin</a:t>
            </a:r>
            <a:r>
              <a:rPr lang="en-US" sz="1000" dirty="0"/>
              <a:t>, A., </a:t>
            </a:r>
            <a:r>
              <a:rPr lang="en-US" sz="1000" dirty="0" err="1"/>
              <a:t>Ganju</a:t>
            </a:r>
            <a:r>
              <a:rPr lang="en-US" sz="1000" dirty="0"/>
              <a:t>, N. K., </a:t>
            </a:r>
            <a:r>
              <a:rPr lang="en-US" sz="1000" dirty="0" err="1"/>
              <a:t>Defne</a:t>
            </a:r>
            <a:r>
              <a:rPr lang="en-US" sz="1000" dirty="0"/>
              <a:t>, Z., and </a:t>
            </a:r>
            <a:r>
              <a:rPr lang="en-US" sz="1000" dirty="0" err="1"/>
              <a:t>Aretxabaleta</a:t>
            </a:r>
            <a:r>
              <a:rPr lang="en-US" sz="1000" dirty="0"/>
              <a:t>, A. L., (2017), </a:t>
            </a:r>
            <a:r>
              <a:rPr lang="en-US" sz="1000" i="1" dirty="0"/>
              <a:t>Physical response of a back-barrier estuary to a post-tropical cyclone,</a:t>
            </a:r>
          </a:p>
          <a:p>
            <a:pPr algn="just"/>
            <a:r>
              <a:rPr lang="en-US" sz="1000" i="1" dirty="0"/>
              <a:t> J. </a:t>
            </a:r>
            <a:r>
              <a:rPr lang="en-US" sz="1000" i="1" dirty="0" err="1"/>
              <a:t>Geophys</a:t>
            </a:r>
            <a:r>
              <a:rPr lang="en-US" sz="1000" i="1" dirty="0"/>
              <a:t>. Res. Oceans, 122, 5888–5904</a:t>
            </a:r>
          </a:p>
        </p:txBody>
      </p:sp>
      <p:sp>
        <p:nvSpPr>
          <p:cNvPr id="25" name="TextBox 24"/>
          <p:cNvSpPr txBox="1"/>
          <p:nvPr/>
        </p:nvSpPr>
        <p:spPr>
          <a:xfrm>
            <a:off x="4253771" y="6318974"/>
            <a:ext cx="4061425" cy="553998"/>
          </a:xfrm>
          <a:prstGeom prst="rect">
            <a:avLst/>
          </a:prstGeom>
          <a:noFill/>
        </p:spPr>
        <p:txBody>
          <a:bodyPr wrap="square" rtlCol="0">
            <a:spAutoFit/>
          </a:bodyPr>
          <a:lstStyle/>
          <a:p>
            <a:pPr algn="just"/>
            <a:r>
              <a:rPr lang="en-US" sz="1000" dirty="0"/>
              <a:t>Kalra, T.S., Testa, J., and </a:t>
            </a:r>
            <a:r>
              <a:rPr lang="en-US" sz="1000" dirty="0" err="1"/>
              <a:t>Ganju</a:t>
            </a:r>
            <a:r>
              <a:rPr lang="en-US" sz="1000" dirty="0"/>
              <a:t>, N. K., (GMD submitted), </a:t>
            </a:r>
            <a:r>
              <a:rPr lang="en-US" sz="1000" i="1" dirty="0"/>
              <a:t>Development of a Submerged Aquatic Vegetation Growth Model in a Coupled Wave-Current-Sediment Model</a:t>
            </a:r>
          </a:p>
        </p:txBody>
      </p:sp>
      <p:sp>
        <p:nvSpPr>
          <p:cNvPr id="28" name="TextBox 27"/>
          <p:cNvSpPr txBox="1"/>
          <p:nvPr/>
        </p:nvSpPr>
        <p:spPr>
          <a:xfrm>
            <a:off x="8344692" y="6290258"/>
            <a:ext cx="3718192" cy="553998"/>
          </a:xfrm>
          <a:prstGeom prst="rect">
            <a:avLst/>
          </a:prstGeom>
          <a:solidFill>
            <a:schemeClr val="bg1"/>
          </a:solidFill>
        </p:spPr>
        <p:txBody>
          <a:bodyPr wrap="square" rtlCol="0">
            <a:spAutoFit/>
          </a:bodyPr>
          <a:lstStyle/>
          <a:p>
            <a:pPr algn="just"/>
            <a:r>
              <a:rPr lang="en-US" sz="1000" dirty="0"/>
              <a:t>Moriarty, M. J., Kalra, T.S., and </a:t>
            </a:r>
            <a:r>
              <a:rPr lang="en-US" sz="1000" dirty="0" err="1"/>
              <a:t>Ganju</a:t>
            </a:r>
            <a:r>
              <a:rPr lang="en-US" sz="1000" dirty="0"/>
              <a:t>, N. K., (In prep), </a:t>
            </a:r>
            <a:r>
              <a:rPr lang="en-US" sz="1000" i="1" dirty="0"/>
              <a:t>Transport of sediment and carbon derived from marsh-edge erosion: A numerical modeling study of </a:t>
            </a:r>
            <a:r>
              <a:rPr lang="en-US" sz="1000" i="1" dirty="0" err="1"/>
              <a:t>Banegat</a:t>
            </a:r>
            <a:r>
              <a:rPr lang="en-US" sz="1000" i="1" dirty="0"/>
              <a:t> Bay, NJ.</a:t>
            </a:r>
          </a:p>
        </p:txBody>
      </p:sp>
      <p:sp>
        <p:nvSpPr>
          <p:cNvPr id="7" name="TextBox 6"/>
          <p:cNvSpPr txBox="1"/>
          <p:nvPr/>
        </p:nvSpPr>
        <p:spPr>
          <a:xfrm>
            <a:off x="8382293" y="1509629"/>
            <a:ext cx="3932440" cy="707886"/>
          </a:xfrm>
          <a:prstGeom prst="rect">
            <a:avLst/>
          </a:prstGeom>
          <a:noFill/>
        </p:spPr>
        <p:txBody>
          <a:bodyPr wrap="square" rtlCol="0">
            <a:spAutoFit/>
          </a:bodyPr>
          <a:lstStyle/>
          <a:p>
            <a:pPr marL="233363" indent="-233363">
              <a:buFont typeface="Arial" panose="020B0604020202020204" pitchFamily="34" charset="0"/>
              <a:buChar char="•"/>
            </a:pPr>
            <a:r>
              <a:rPr lang="en-US" sz="2000" dirty="0">
                <a:latin typeface="Arial" panose="020B0604020202020204" pitchFamily="34" charset="0"/>
                <a:cs typeface="Arial" panose="020B0604020202020204" pitchFamily="34" charset="0"/>
              </a:rPr>
              <a:t>Highest on exposed marshes near energetic waves</a:t>
            </a:r>
          </a:p>
        </p:txBody>
      </p:sp>
      <p:sp>
        <p:nvSpPr>
          <p:cNvPr id="30" name="TextBox 29"/>
          <p:cNvSpPr txBox="1"/>
          <p:nvPr/>
        </p:nvSpPr>
        <p:spPr>
          <a:xfrm>
            <a:off x="4133710" y="1540538"/>
            <a:ext cx="4248583" cy="1046440"/>
          </a:xfrm>
          <a:prstGeom prst="rect">
            <a:avLst/>
          </a:prstGeom>
          <a:noFill/>
        </p:spPr>
        <p:txBody>
          <a:bodyPr wrap="square" rtlCol="0">
            <a:spAutoFit/>
          </a:bodyPr>
          <a:lstStyle/>
          <a:p>
            <a:pPr marL="174625" indent="-174625" algn="just">
              <a:buFont typeface="Arial" panose="020B0604020202020204" pitchFamily="34" charset="0"/>
              <a:buChar char="•"/>
            </a:pPr>
            <a:r>
              <a:rPr lang="en-US" sz="2000" dirty="0">
                <a:latin typeface="Arial" panose="020B0604020202020204" pitchFamily="34" charset="0"/>
                <a:cs typeface="Arial" panose="020B0604020202020204" pitchFamily="34" charset="0"/>
              </a:rPr>
              <a:t>Best conditions in outer harbor with maximum biomass growth  </a:t>
            </a:r>
          </a:p>
          <a:p>
            <a:pPr algn="just"/>
            <a:endParaRPr lang="en-US" sz="2200" dirty="0">
              <a:latin typeface="Arial" panose="020B0604020202020204" pitchFamily="34" charset="0"/>
              <a:cs typeface="Arial" panose="020B0604020202020204" pitchFamily="34" charset="0"/>
            </a:endParaRPr>
          </a:p>
        </p:txBody>
      </p:sp>
      <p:sp>
        <p:nvSpPr>
          <p:cNvPr id="6" name="Rectangle 5"/>
          <p:cNvSpPr/>
          <p:nvPr/>
        </p:nvSpPr>
        <p:spPr>
          <a:xfrm>
            <a:off x="527418" y="2382760"/>
            <a:ext cx="3253455" cy="400110"/>
          </a:xfrm>
          <a:prstGeom prst="rect">
            <a:avLst/>
          </a:prstGeom>
        </p:spPr>
        <p:txBody>
          <a:bodyPr wrap="none">
            <a:spAutoFit/>
          </a:bodyPr>
          <a:lstStyle/>
          <a:p>
            <a:pPr algn="ctr">
              <a:lnSpc>
                <a:spcPct val="100000"/>
              </a:lnSpc>
            </a:pPr>
            <a:r>
              <a:rPr lang="en-US" sz="2000" dirty="0">
                <a:solidFill>
                  <a:schemeClr val="accent2">
                    <a:lumMod val="75000"/>
                  </a:schemeClr>
                </a:solidFill>
                <a:latin typeface="Arial" panose="020B0604020202020204" pitchFamily="34" charset="0"/>
                <a:cs typeface="Arial" panose="020B0604020202020204" pitchFamily="34" charset="0"/>
              </a:rPr>
              <a:t>Chincoteague Bay, MD/VA </a:t>
            </a:r>
          </a:p>
        </p:txBody>
      </p:sp>
      <p:sp>
        <p:nvSpPr>
          <p:cNvPr id="29" name="Rectangle 28"/>
          <p:cNvSpPr/>
          <p:nvPr/>
        </p:nvSpPr>
        <p:spPr>
          <a:xfrm>
            <a:off x="3903606" y="2382760"/>
            <a:ext cx="4441086" cy="400110"/>
          </a:xfrm>
          <a:prstGeom prst="rect">
            <a:avLst/>
          </a:prstGeom>
        </p:spPr>
        <p:txBody>
          <a:bodyPr wrap="square">
            <a:spAutoFit/>
          </a:bodyPr>
          <a:lstStyle/>
          <a:p>
            <a:pPr algn="ctr">
              <a:lnSpc>
                <a:spcPct val="100000"/>
              </a:lnSpc>
            </a:pPr>
            <a:r>
              <a:rPr lang="en-US" sz="2000" dirty="0">
                <a:solidFill>
                  <a:schemeClr val="accent2">
                    <a:lumMod val="75000"/>
                  </a:schemeClr>
                </a:solidFill>
                <a:latin typeface="Arial" panose="020B0604020202020204" pitchFamily="34" charset="0"/>
                <a:cs typeface="Arial" panose="020B0604020202020204" pitchFamily="34" charset="0"/>
              </a:rPr>
              <a:t>West Falmouth, MA</a:t>
            </a:r>
          </a:p>
        </p:txBody>
      </p:sp>
      <p:sp>
        <p:nvSpPr>
          <p:cNvPr id="8" name="Rectangle 7"/>
          <p:cNvSpPr/>
          <p:nvPr/>
        </p:nvSpPr>
        <p:spPr>
          <a:xfrm>
            <a:off x="177903" y="1518413"/>
            <a:ext cx="4044697" cy="707886"/>
          </a:xfrm>
          <a:prstGeom prst="rect">
            <a:avLst/>
          </a:prstGeom>
        </p:spPr>
        <p:txBody>
          <a:bodyPr wrap="square">
            <a:spAutoFit/>
          </a:bodyPr>
          <a:lstStyle/>
          <a:p>
            <a:pPr marL="174625" indent="-174625" algn="just">
              <a:lnSpc>
                <a:spcPct val="100000"/>
              </a:lnSpc>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On eastern shoals locally </a:t>
            </a:r>
          </a:p>
          <a:p>
            <a:pPr algn="just">
              <a:lnSpc>
                <a:spcPct val="100000"/>
              </a:lnSpc>
            </a:pPr>
            <a:r>
              <a:rPr lang="en-US" sz="2000" dirty="0">
                <a:solidFill>
                  <a:srgbClr val="000000"/>
                </a:solidFill>
                <a:latin typeface="Arial" panose="020B0604020202020204" pitchFamily="34" charset="0"/>
                <a:cs typeface="Arial" panose="020B0604020202020204" pitchFamily="34" charset="0"/>
              </a:rPr>
              <a:t>   dampen waves</a:t>
            </a:r>
            <a:endParaRPr lang="en-US" sz="2000" dirty="0">
              <a:latin typeface="Arial" panose="020B0604020202020204" pitchFamily="34" charset="0"/>
              <a:cs typeface="Arial" panose="020B0604020202020204" pitchFamily="34" charset="0"/>
            </a:endParaRPr>
          </a:p>
        </p:txBody>
      </p:sp>
      <p:grpSp>
        <p:nvGrpSpPr>
          <p:cNvPr id="20" name="Group 19"/>
          <p:cNvGrpSpPr/>
          <p:nvPr/>
        </p:nvGrpSpPr>
        <p:grpSpPr>
          <a:xfrm>
            <a:off x="9215679" y="5646883"/>
            <a:ext cx="1859795" cy="639190"/>
            <a:chOff x="10225907" y="5981192"/>
            <a:chExt cx="1859795" cy="639190"/>
          </a:xfrm>
        </p:grpSpPr>
        <p:sp>
          <p:nvSpPr>
            <p:cNvPr id="21" name="Subtitle 2"/>
            <p:cNvSpPr txBox="1">
              <a:spLocks/>
            </p:cNvSpPr>
            <p:nvPr/>
          </p:nvSpPr>
          <p:spPr bwMode="auto">
            <a:xfrm>
              <a:off x="10225907" y="6281002"/>
              <a:ext cx="350828" cy="339380"/>
            </a:xfrm>
            <a:prstGeom prst="rect">
              <a:avLst/>
            </a:prstGeom>
            <a:noFill/>
            <a:ln w="12700">
              <a:noFill/>
              <a:miter lim="800000"/>
              <a:headEnd/>
              <a:tailEnd/>
            </a:ln>
            <a:effectLst/>
          </p:spPr>
          <p:txBody>
            <a:bodyPr lIns="50800" tIns="50800" rIns="90488" bIns="50800">
              <a:prstTxWarp prst="textNoShape">
                <a:avLst/>
              </a:prstTxWarp>
            </a:bodyPr>
            <a:lstStyle/>
            <a:p>
              <a:pPr marL="39688">
                <a:spcBef>
                  <a:spcPts val="600"/>
                </a:spcBef>
                <a:spcAft>
                  <a:spcPts val="0"/>
                </a:spcAft>
                <a:defRPr/>
              </a:pPr>
              <a:r>
                <a:rPr lang="en-US" sz="1600" b="1" kern="0" dirty="0">
                  <a:latin typeface="Arial" pitchFamily="34" charset="0"/>
                  <a:cs typeface="Arial" pitchFamily="34" charset="0"/>
                  <a:sym typeface="Arial Bold" charset="0"/>
                </a:rPr>
                <a:t>0</a:t>
              </a:r>
              <a:endParaRPr lang="en-US" sz="1600" b="1" kern="0" dirty="0">
                <a:solidFill>
                  <a:schemeClr val="tx1"/>
                </a:solidFill>
                <a:latin typeface="Arial" pitchFamily="34" charset="0"/>
                <a:cs typeface="Arial" pitchFamily="34" charset="0"/>
                <a:sym typeface="Arial Bold" charset="0"/>
              </a:endParaRPr>
            </a:p>
          </p:txBody>
        </p:sp>
        <p:sp>
          <p:nvSpPr>
            <p:cNvPr id="22" name="Subtitle 2"/>
            <p:cNvSpPr txBox="1">
              <a:spLocks/>
            </p:cNvSpPr>
            <p:nvPr/>
          </p:nvSpPr>
          <p:spPr bwMode="auto">
            <a:xfrm>
              <a:off x="11631597" y="6280839"/>
              <a:ext cx="454105" cy="339380"/>
            </a:xfrm>
            <a:prstGeom prst="rect">
              <a:avLst/>
            </a:prstGeom>
            <a:noFill/>
            <a:ln w="12700">
              <a:noFill/>
              <a:miter lim="800000"/>
              <a:headEnd/>
              <a:tailEnd/>
            </a:ln>
            <a:effectLst/>
          </p:spPr>
          <p:txBody>
            <a:bodyPr lIns="50800" tIns="50800" rIns="90488" bIns="50800">
              <a:prstTxWarp prst="textNoShape">
                <a:avLst/>
              </a:prstTxWarp>
            </a:bodyPr>
            <a:lstStyle/>
            <a:p>
              <a:pPr marL="39688">
                <a:spcBef>
                  <a:spcPts val="600"/>
                </a:spcBef>
                <a:spcAft>
                  <a:spcPts val="0"/>
                </a:spcAft>
                <a:defRPr/>
              </a:pPr>
              <a:r>
                <a:rPr lang="en-US" sz="1600" b="1" kern="0" dirty="0">
                  <a:latin typeface="Arial" pitchFamily="34" charset="0"/>
                  <a:cs typeface="Arial" pitchFamily="34" charset="0"/>
                  <a:sym typeface="Arial Bold" charset="0"/>
                </a:rPr>
                <a:t>2</a:t>
              </a:r>
              <a:endParaRPr lang="en-US" sz="1600" b="1" kern="0" dirty="0">
                <a:solidFill>
                  <a:schemeClr val="tx1"/>
                </a:solidFill>
                <a:latin typeface="Arial" pitchFamily="34" charset="0"/>
                <a:cs typeface="Arial" pitchFamily="34" charset="0"/>
                <a:sym typeface="Arial Bold" charset="0"/>
              </a:endParaRPr>
            </a:p>
          </p:txBody>
        </p:sp>
        <p:pic>
          <p:nvPicPr>
            <p:cNvPr id="23" name="Picture 22"/>
            <p:cNvPicPr>
              <a:picLocks/>
            </p:cNvPicPr>
            <p:nvPr/>
          </p:nvPicPr>
          <p:blipFill rotWithShape="1">
            <a:blip r:embed="rId5">
              <a:extLst>
                <a:ext uri="{28A0092B-C50C-407E-A947-70E740481C1C}">
                  <a14:useLocalDpi xmlns:a14="http://schemas.microsoft.com/office/drawing/2010/main" val="0"/>
                </a:ext>
              </a:extLst>
            </a:blip>
            <a:srcRect l="24798" t="29885" r="71295" b="23914"/>
            <a:stretch/>
          </p:blipFill>
          <p:spPr>
            <a:xfrm rot="5400000">
              <a:off x="10980080" y="5402434"/>
              <a:ext cx="299812" cy="1457327"/>
            </a:xfrm>
            <a:prstGeom prst="rect">
              <a:avLst/>
            </a:prstGeom>
          </p:spPr>
        </p:pic>
        <p:sp>
          <p:nvSpPr>
            <p:cNvPr id="24" name="Subtitle 2"/>
            <p:cNvSpPr txBox="1">
              <a:spLocks/>
            </p:cNvSpPr>
            <p:nvPr/>
          </p:nvSpPr>
          <p:spPr bwMode="auto">
            <a:xfrm>
              <a:off x="10914140" y="6280839"/>
              <a:ext cx="454105" cy="339380"/>
            </a:xfrm>
            <a:prstGeom prst="rect">
              <a:avLst/>
            </a:prstGeom>
            <a:noFill/>
            <a:ln w="12700">
              <a:noFill/>
              <a:miter lim="800000"/>
              <a:headEnd/>
              <a:tailEnd/>
            </a:ln>
            <a:effectLst/>
          </p:spPr>
          <p:txBody>
            <a:bodyPr lIns="50800" tIns="50800" rIns="90488" bIns="50800">
              <a:prstTxWarp prst="textNoShape">
                <a:avLst/>
              </a:prstTxWarp>
            </a:bodyPr>
            <a:lstStyle/>
            <a:p>
              <a:pPr marL="39688">
                <a:spcBef>
                  <a:spcPts val="600"/>
                </a:spcBef>
                <a:spcAft>
                  <a:spcPts val="0"/>
                </a:spcAft>
                <a:defRPr/>
              </a:pPr>
              <a:r>
                <a:rPr lang="en-US" sz="1600" b="1" kern="0" dirty="0">
                  <a:latin typeface="Arial" pitchFamily="34" charset="0"/>
                  <a:cs typeface="Arial" pitchFamily="34" charset="0"/>
                  <a:sym typeface="Arial Bold" charset="0"/>
                </a:rPr>
                <a:t>1</a:t>
              </a:r>
              <a:endParaRPr lang="en-US" sz="1600" b="1" kern="0" dirty="0">
                <a:solidFill>
                  <a:schemeClr val="tx1"/>
                </a:solidFill>
                <a:latin typeface="Arial" pitchFamily="34" charset="0"/>
                <a:cs typeface="Arial" pitchFamily="34" charset="0"/>
                <a:sym typeface="Arial Bold" charset="0"/>
              </a:endParaRPr>
            </a:p>
          </p:txBody>
        </p:sp>
      </p:grpSp>
      <p:sp>
        <p:nvSpPr>
          <p:cNvPr id="32" name="Rectangle 31"/>
          <p:cNvSpPr/>
          <p:nvPr/>
        </p:nvSpPr>
        <p:spPr>
          <a:xfrm>
            <a:off x="8137473" y="2462550"/>
            <a:ext cx="4441086" cy="400110"/>
          </a:xfrm>
          <a:prstGeom prst="rect">
            <a:avLst/>
          </a:prstGeom>
        </p:spPr>
        <p:txBody>
          <a:bodyPr wrap="square">
            <a:spAutoFit/>
          </a:bodyPr>
          <a:lstStyle/>
          <a:p>
            <a:pPr algn="ctr">
              <a:lnSpc>
                <a:spcPct val="100000"/>
              </a:lnSpc>
            </a:pPr>
            <a:r>
              <a:rPr lang="en-US" sz="2000" dirty="0">
                <a:solidFill>
                  <a:schemeClr val="accent2">
                    <a:lumMod val="75000"/>
                  </a:schemeClr>
                </a:solidFill>
                <a:latin typeface="Arial" panose="020B0604020202020204" pitchFamily="34" charset="0"/>
                <a:cs typeface="Arial" panose="020B0604020202020204" pitchFamily="34" charset="0"/>
              </a:rPr>
              <a:t>Barnegat Bay, NJ</a:t>
            </a:r>
          </a:p>
        </p:txBody>
      </p:sp>
      <p:grpSp>
        <p:nvGrpSpPr>
          <p:cNvPr id="33" name="Group 32"/>
          <p:cNvGrpSpPr/>
          <p:nvPr/>
        </p:nvGrpSpPr>
        <p:grpSpPr>
          <a:xfrm>
            <a:off x="4253771" y="3010792"/>
            <a:ext cx="4072375" cy="2861237"/>
            <a:chOff x="4253771" y="3010792"/>
            <a:chExt cx="4072375" cy="2861237"/>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3771" y="3010792"/>
              <a:ext cx="4072375" cy="2670178"/>
            </a:xfrm>
            <a:prstGeom prst="rect">
              <a:avLst/>
            </a:prstGeom>
          </p:spPr>
        </p:pic>
        <p:sp>
          <p:nvSpPr>
            <p:cNvPr id="13" name="TextBox 12"/>
            <p:cNvSpPr txBox="1"/>
            <p:nvPr/>
          </p:nvSpPr>
          <p:spPr>
            <a:xfrm>
              <a:off x="4576805" y="5502697"/>
              <a:ext cx="2834657" cy="369332"/>
            </a:xfrm>
            <a:prstGeom prst="rect">
              <a:avLst/>
            </a:prstGeom>
            <a:solidFill>
              <a:schemeClr val="bg1"/>
            </a:solidFill>
          </p:spPr>
          <p:txBody>
            <a:bodyPr wrap="square" rtlCol="0">
              <a:spAutoFit/>
            </a:bodyPr>
            <a:lstStyle/>
            <a:p>
              <a:endParaRPr lang="en-US" dirty="0"/>
            </a:p>
          </p:txBody>
        </p:sp>
      </p:gr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131" y="2862660"/>
            <a:ext cx="3330676" cy="3424827"/>
          </a:xfrm>
          <a:prstGeom prst="rect">
            <a:avLst/>
          </a:prstGeom>
        </p:spPr>
      </p:pic>
      <p:sp>
        <p:nvSpPr>
          <p:cNvPr id="36" name="Rectangle 35"/>
          <p:cNvSpPr/>
          <p:nvPr/>
        </p:nvSpPr>
        <p:spPr>
          <a:xfrm>
            <a:off x="4731534" y="2749182"/>
            <a:ext cx="2465478" cy="523220"/>
          </a:xfrm>
          <a:prstGeom prst="rect">
            <a:avLst/>
          </a:prstGeom>
          <a:solidFill>
            <a:schemeClr val="bg1"/>
          </a:solidFill>
        </p:spPr>
        <p:txBody>
          <a:bodyPr wrap="square">
            <a:spAutoFit/>
          </a:bodyPr>
          <a:lstStyle/>
          <a:p>
            <a:pPr algn="ctr">
              <a:lnSpc>
                <a:spcPct val="100000"/>
              </a:lnSpc>
            </a:pPr>
            <a:r>
              <a:rPr lang="en-US" sz="1400" b="1" dirty="0">
                <a:solidFill>
                  <a:srgbClr val="000000"/>
                </a:solidFill>
                <a:latin typeface="Arial" panose="020B0604020202020204" pitchFamily="34" charset="0"/>
                <a:cs typeface="Arial" panose="020B0604020202020204" pitchFamily="34" charset="0"/>
              </a:rPr>
              <a:t> Aboveground biomass </a:t>
            </a:r>
          </a:p>
          <a:p>
            <a:pPr algn="ctr">
              <a:lnSpc>
                <a:spcPct val="100000"/>
              </a:lnSpc>
            </a:pPr>
            <a:r>
              <a:rPr lang="en-US" sz="1400" b="1" dirty="0">
                <a:solidFill>
                  <a:srgbClr val="000000"/>
                </a:solidFill>
                <a:latin typeface="Arial" panose="020B0604020202020204" pitchFamily="34" charset="0"/>
                <a:cs typeface="Arial" panose="020B0604020202020204" pitchFamily="34" charset="0"/>
              </a:rPr>
              <a:t>(</a:t>
            </a:r>
            <a:r>
              <a:rPr lang="en-US" sz="1400" b="1" dirty="0" err="1">
                <a:solidFill>
                  <a:srgbClr val="000000"/>
                </a:solidFill>
                <a:latin typeface="Arial" panose="020B0604020202020204" pitchFamily="34" charset="0"/>
                <a:cs typeface="Arial" panose="020B0604020202020204" pitchFamily="34" charset="0"/>
              </a:rPr>
              <a:t>mmol</a:t>
            </a:r>
            <a:r>
              <a:rPr lang="en-US" sz="1400" b="1" dirty="0">
                <a:solidFill>
                  <a:srgbClr val="000000"/>
                </a:solidFill>
                <a:latin typeface="Arial" panose="020B0604020202020204" pitchFamily="34" charset="0"/>
                <a:cs typeface="Arial" panose="020B0604020202020204" pitchFamily="34" charset="0"/>
              </a:rPr>
              <a:t> N </a:t>
            </a:r>
            <a:r>
              <a:rPr lang="en-US" sz="1400" b="1" dirty="0" err="1">
                <a:solidFill>
                  <a:srgbClr val="000000"/>
                </a:solidFill>
                <a:latin typeface="Arial" panose="020B0604020202020204" pitchFamily="34" charset="0"/>
                <a:cs typeface="Arial" panose="020B0604020202020204" pitchFamily="34" charset="0"/>
              </a:rPr>
              <a:t>sq.m</a:t>
            </a:r>
            <a:r>
              <a:rPr lang="en-US" sz="1400" b="1" dirty="0">
                <a:solidFill>
                  <a:srgbClr val="000000"/>
                </a:solidFill>
                <a:latin typeface="Arial" panose="020B0604020202020204" pitchFamily="34" charset="0"/>
                <a:cs typeface="Arial" panose="020B0604020202020204" pitchFamily="34" charset="0"/>
              </a:rPr>
              <a:t>) </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62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700" y="1584378"/>
            <a:ext cx="11350528" cy="1325563"/>
          </a:xfrm>
        </p:spPr>
        <p:txBody>
          <a:bodyPr>
            <a:normAutofit fontScale="90000"/>
          </a:bodyPr>
          <a:lstStyle/>
          <a:p>
            <a:pPr algn="ctr"/>
            <a:r>
              <a:rPr lang="en-US" b="1" dirty="0"/>
              <a:t>Thank you</a:t>
            </a:r>
            <a:br>
              <a:rPr lang="en-US" b="1" dirty="0"/>
            </a:br>
            <a:br>
              <a:rPr lang="en-US" b="1" dirty="0"/>
            </a:br>
            <a:r>
              <a:rPr lang="en-US" sz="3600" b="1" i="1" dirty="0">
                <a:solidFill>
                  <a:srgbClr val="008000"/>
                </a:solidFill>
              </a:rPr>
              <a:t>Use vegetation module in COAWST </a:t>
            </a:r>
            <a:br>
              <a:rPr lang="en-US" sz="3600" b="1" i="1" dirty="0">
                <a:solidFill>
                  <a:srgbClr val="008000"/>
                </a:solidFill>
              </a:rPr>
            </a:br>
            <a:r>
              <a:rPr lang="en-US" sz="3600" b="1" i="1" dirty="0">
                <a:solidFill>
                  <a:srgbClr val="008000"/>
                </a:solidFill>
              </a:rPr>
              <a:t>and provide us valuable feedback !! </a:t>
            </a:r>
            <a:br>
              <a:rPr lang="en-US" sz="3600" b="1" i="1" dirty="0"/>
            </a:br>
            <a:br>
              <a:rPr lang="en-US" b="1" i="1" dirty="0"/>
            </a:br>
            <a:r>
              <a:rPr lang="en-US" b="1" i="1" dirty="0"/>
              <a:t> </a:t>
            </a:r>
            <a:br>
              <a:rPr lang="en-US" b="1" i="1" dirty="0"/>
            </a:br>
            <a:r>
              <a:rPr lang="en-US" b="1" dirty="0"/>
              <a:t> </a:t>
            </a:r>
          </a:p>
        </p:txBody>
      </p:sp>
      <p:sp>
        <p:nvSpPr>
          <p:cNvPr id="3" name="Slide Number Placeholder 2"/>
          <p:cNvSpPr>
            <a:spLocks noGrp="1"/>
          </p:cNvSpPr>
          <p:nvPr>
            <p:ph type="sldNum" sz="quarter" idx="12"/>
          </p:nvPr>
        </p:nvSpPr>
        <p:spPr/>
        <p:txBody>
          <a:bodyPr/>
          <a:lstStyle/>
          <a:p>
            <a:fld id="{32ACFB68-E495-4976-8B29-8D1D0F8F8616}" type="slidenum">
              <a:rPr lang="en-US" smtClean="0"/>
              <a:pPr/>
              <a:t>31</a:t>
            </a:fld>
            <a:endParaRPr lang="en-US"/>
          </a:p>
        </p:txBody>
      </p:sp>
    </p:spTree>
    <p:extLst>
      <p:ext uri="{BB962C8B-B14F-4D97-AF65-F5344CB8AC3E}">
        <p14:creationId xmlns:p14="http://schemas.microsoft.com/office/powerpoint/2010/main" val="3651714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ACFB68-E495-4976-8B29-8D1D0F8F8616}" type="slidenum">
              <a:rPr lang="en-US" smtClean="0"/>
              <a:pPr/>
              <a:t>32</a:t>
            </a:fld>
            <a:endParaRPr lang="en-US"/>
          </a:p>
        </p:txBody>
      </p:sp>
      <p:sp>
        <p:nvSpPr>
          <p:cNvPr id="5" name="Title 4">
            <a:extLst>
              <a:ext uri="{FF2B5EF4-FFF2-40B4-BE49-F238E27FC236}">
                <a16:creationId xmlns:a16="http://schemas.microsoft.com/office/drawing/2014/main" id="{EA34CC71-A136-4B55-960D-4205D243D9C6}"/>
              </a:ext>
            </a:extLst>
          </p:cNvPr>
          <p:cNvSpPr>
            <a:spLocks noGrp="1"/>
          </p:cNvSpPr>
          <p:nvPr>
            <p:ph type="title"/>
          </p:nvPr>
        </p:nvSpPr>
        <p:spPr/>
        <p:txBody>
          <a:bodyPr/>
          <a:lstStyle/>
          <a:p>
            <a:r>
              <a:rPr lang="en-US" dirty="0"/>
              <a:t>Back up slides</a:t>
            </a:r>
          </a:p>
        </p:txBody>
      </p:sp>
    </p:spTree>
    <p:extLst>
      <p:ext uri="{BB962C8B-B14F-4D97-AF65-F5344CB8AC3E}">
        <p14:creationId xmlns:p14="http://schemas.microsoft.com/office/powerpoint/2010/main" val="1324136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42" y="-144034"/>
            <a:ext cx="10515600" cy="1325563"/>
          </a:xfrm>
        </p:spPr>
        <p:txBody>
          <a:bodyPr/>
          <a:lstStyle/>
          <a:p>
            <a:pPr algn="ctr"/>
            <a:r>
              <a:rPr lang="en-US" dirty="0"/>
              <a:t>Effects on tidal flow</a:t>
            </a:r>
          </a:p>
        </p:txBody>
      </p:sp>
      <p:pic>
        <p:nvPicPr>
          <p:cNvPr id="4" name="Picture 16" descr="File:USGS logo.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186570" y="1528558"/>
            <a:ext cx="9025252" cy="4101876"/>
          </a:xfrm>
          <a:prstGeom prst="rect">
            <a:avLst/>
          </a:prstGeom>
        </p:spPr>
      </p:pic>
      <p:sp>
        <p:nvSpPr>
          <p:cNvPr id="3" name="Rectangle 2"/>
          <p:cNvSpPr/>
          <p:nvPr/>
        </p:nvSpPr>
        <p:spPr>
          <a:xfrm>
            <a:off x="824802" y="917108"/>
            <a:ext cx="4686965" cy="1015663"/>
          </a:xfrm>
          <a:prstGeom prst="rect">
            <a:avLst/>
          </a:prstGeom>
        </p:spPr>
        <p:txBody>
          <a:bodyPr wrap="square">
            <a:spAutoFit/>
          </a:bodyPr>
          <a:lstStyle/>
          <a:p>
            <a:pPr algn="ctr"/>
            <a:r>
              <a:rPr lang="en-US" sz="2000" i="1" dirty="0">
                <a:latin typeface="Arial"/>
                <a:cs typeface="Arial"/>
              </a:rPr>
              <a:t>Water level anomaly (relative difference between the stiff vegetation and the non-vegetation cases)</a:t>
            </a:r>
          </a:p>
        </p:txBody>
      </p:sp>
      <p:sp>
        <p:nvSpPr>
          <p:cNvPr id="6" name="Rectangle 5"/>
          <p:cNvSpPr/>
          <p:nvPr/>
        </p:nvSpPr>
        <p:spPr>
          <a:xfrm>
            <a:off x="6093749" y="1004038"/>
            <a:ext cx="3856232" cy="984885"/>
          </a:xfrm>
          <a:prstGeom prst="rect">
            <a:avLst/>
          </a:prstGeom>
        </p:spPr>
        <p:txBody>
          <a:bodyPr wrap="square">
            <a:spAutoFit/>
          </a:bodyPr>
          <a:lstStyle/>
          <a:p>
            <a:pPr algn="ctr"/>
            <a:r>
              <a:rPr lang="en-US" sz="2000" i="1" dirty="0">
                <a:latin typeface="Arial"/>
                <a:cs typeface="Arial"/>
              </a:rPr>
              <a:t>Depth-averaged velocity at peak</a:t>
            </a:r>
          </a:p>
          <a:p>
            <a:pPr algn="ctr"/>
            <a:r>
              <a:rPr lang="en-US" sz="2000" i="1" dirty="0">
                <a:latin typeface="Arial"/>
                <a:cs typeface="Arial"/>
              </a:rPr>
              <a:t>flood</a:t>
            </a:r>
          </a:p>
          <a:p>
            <a:endParaRPr lang="en-US" dirty="0"/>
          </a:p>
        </p:txBody>
      </p:sp>
      <p:sp>
        <p:nvSpPr>
          <p:cNvPr id="7" name="Rectangle 6"/>
          <p:cNvSpPr/>
          <p:nvPr/>
        </p:nvSpPr>
        <p:spPr>
          <a:xfrm>
            <a:off x="366577" y="5921576"/>
            <a:ext cx="11612675" cy="707886"/>
          </a:xfrm>
          <a:prstGeom prst="rect">
            <a:avLst/>
          </a:prstGeom>
        </p:spPr>
        <p:txBody>
          <a:bodyPr wrap="square">
            <a:spAutoFit/>
          </a:bodyPr>
          <a:lstStyle/>
          <a:p>
            <a:pPr marL="285750" indent="-285750">
              <a:buFont typeface="Arial" panose="020B0604020202020204" pitchFamily="34" charset="0"/>
              <a:buChar char="•"/>
            </a:pPr>
            <a:r>
              <a:rPr lang="en-US" sz="2200" dirty="0">
                <a:latin typeface="Arial"/>
                <a:cs typeface="Arial"/>
              </a:rPr>
              <a:t>Deceleration of the flow upstream and in the wake of the patch, acceleration at the edges</a:t>
            </a:r>
          </a:p>
          <a:p>
            <a:endParaRPr lang="en-US" dirty="0"/>
          </a:p>
        </p:txBody>
      </p:sp>
      <p:sp>
        <p:nvSpPr>
          <p:cNvPr id="8" name="Slide Number Placeholder 7"/>
          <p:cNvSpPr>
            <a:spLocks noGrp="1"/>
          </p:cNvSpPr>
          <p:nvPr>
            <p:ph type="sldNum" sz="quarter" idx="12"/>
          </p:nvPr>
        </p:nvSpPr>
        <p:spPr/>
        <p:txBody>
          <a:bodyPr/>
          <a:lstStyle/>
          <a:p>
            <a:fld id="{32ACFB68-E495-4976-8B29-8D1D0F8F8616}" type="slidenum">
              <a:rPr lang="en-US" smtClean="0"/>
              <a:pPr/>
              <a:t>33</a:t>
            </a:fld>
            <a:endParaRPr lang="en-US"/>
          </a:p>
        </p:txBody>
      </p:sp>
    </p:spTree>
    <p:extLst>
      <p:ext uri="{BB962C8B-B14F-4D97-AF65-F5344CB8AC3E}">
        <p14:creationId xmlns:p14="http://schemas.microsoft.com/office/powerpoint/2010/main" val="996930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779" y="-308914"/>
            <a:ext cx="10515600" cy="1325563"/>
          </a:xfrm>
        </p:spPr>
        <p:txBody>
          <a:bodyPr/>
          <a:lstStyle/>
          <a:p>
            <a:r>
              <a:rPr lang="en-US" dirty="0"/>
              <a:t>Effects on waves and wave-driven flow</a:t>
            </a:r>
          </a:p>
        </p:txBody>
      </p:sp>
      <p:sp>
        <p:nvSpPr>
          <p:cNvPr id="3" name="Content Placeholder 2"/>
          <p:cNvSpPr>
            <a:spLocks noGrp="1"/>
          </p:cNvSpPr>
          <p:nvPr>
            <p:ph idx="1"/>
          </p:nvPr>
        </p:nvSpPr>
        <p:spPr>
          <a:xfrm>
            <a:off x="315251" y="5328169"/>
            <a:ext cx="13182684" cy="4351338"/>
          </a:xfrm>
        </p:spPr>
        <p:txBody>
          <a:bodyPr>
            <a:normAutofit/>
          </a:bodyPr>
          <a:lstStyle/>
          <a:p>
            <a:pPr marL="285750" indent="-285750"/>
            <a:r>
              <a:rPr lang="en-US" sz="2200" dirty="0">
                <a:latin typeface="Arial"/>
                <a:cs typeface="Arial"/>
              </a:rPr>
              <a:t>Wave dissipation - </a:t>
            </a:r>
          </a:p>
          <a:p>
            <a:pPr marL="742950" lvl="1" indent="-285750"/>
            <a:r>
              <a:rPr lang="en-US" sz="2200" dirty="0">
                <a:latin typeface="Arial"/>
                <a:cs typeface="Arial"/>
              </a:rPr>
              <a:t>Wave height 0 above and directly behind the patch</a:t>
            </a:r>
          </a:p>
          <a:p>
            <a:pPr marL="742950" lvl="1" indent="-285750"/>
            <a:r>
              <a:rPr lang="en-US" sz="2200" dirty="0">
                <a:latin typeface="Arial"/>
                <a:cs typeface="Arial"/>
              </a:rPr>
              <a:t>Mean wave period increased by   ̴10 %</a:t>
            </a:r>
          </a:p>
          <a:p>
            <a:r>
              <a:rPr lang="en-US" sz="2200" dirty="0">
                <a:latin typeface="Arial"/>
                <a:cs typeface="Arial"/>
              </a:rPr>
              <a:t>Divergent/convergent wave-driven flow</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538339" y="733266"/>
            <a:ext cx="5213504" cy="4726946"/>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6450042" y="711872"/>
            <a:ext cx="4883900" cy="4643588"/>
          </a:xfrm>
          <a:prstGeom prst="rect">
            <a:avLst/>
          </a:prstGeom>
        </p:spPr>
      </p:pic>
      <p:sp>
        <p:nvSpPr>
          <p:cNvPr id="6" name="Slide Number Placeholder 5"/>
          <p:cNvSpPr>
            <a:spLocks noGrp="1"/>
          </p:cNvSpPr>
          <p:nvPr>
            <p:ph type="sldNum" sz="quarter" idx="12"/>
          </p:nvPr>
        </p:nvSpPr>
        <p:spPr/>
        <p:txBody>
          <a:bodyPr/>
          <a:lstStyle/>
          <a:p>
            <a:fld id="{32ACFB68-E495-4976-8B29-8D1D0F8F8616}" type="slidenum">
              <a:rPr lang="en-US" smtClean="0"/>
              <a:pPr/>
              <a:t>34</a:t>
            </a:fld>
            <a:endParaRPr lang="en-US"/>
          </a:p>
        </p:txBody>
      </p:sp>
    </p:spTree>
    <p:extLst>
      <p:ext uri="{BB962C8B-B14F-4D97-AF65-F5344CB8AC3E}">
        <p14:creationId xmlns:p14="http://schemas.microsoft.com/office/powerpoint/2010/main" val="1387592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77475" y="5337033"/>
            <a:ext cx="10515600" cy="4351338"/>
          </a:xfrm>
        </p:spPr>
        <p:txBody>
          <a:bodyPr/>
          <a:lstStyle/>
          <a:p>
            <a:r>
              <a:rPr lang="en-US" dirty="0">
                <a:latin typeface="Arial"/>
                <a:cs typeface="Arial"/>
              </a:rPr>
              <a:t>Advection</a:t>
            </a:r>
          </a:p>
          <a:p>
            <a:r>
              <a:rPr lang="en-US" dirty="0">
                <a:latin typeface="Arial"/>
                <a:cs typeface="Arial"/>
              </a:rPr>
              <a:t>Refraction</a:t>
            </a:r>
          </a:p>
          <a:p>
            <a:r>
              <a:rPr lang="en-US" dirty="0">
                <a:latin typeface="Arial"/>
                <a:cs typeface="Arial"/>
              </a:rPr>
              <a:t>Doppler shift</a:t>
            </a:r>
          </a:p>
        </p:txBody>
      </p:sp>
      <p:sp>
        <p:nvSpPr>
          <p:cNvPr id="17" name="TextBox 16"/>
          <p:cNvSpPr txBox="1"/>
          <p:nvPr/>
        </p:nvSpPr>
        <p:spPr>
          <a:xfrm>
            <a:off x="7637192" y="1051921"/>
            <a:ext cx="535258" cy="369332"/>
          </a:xfrm>
          <a:prstGeom prst="rect">
            <a:avLst/>
          </a:prstGeom>
          <a:noFill/>
        </p:spPr>
        <p:txBody>
          <a:bodyPr wrap="square" rtlCol="0">
            <a:spAutoFit/>
          </a:bodyPr>
          <a:lstStyle/>
          <a:p>
            <a:r>
              <a:rPr lang="en-US" dirty="0"/>
              <a:t>Ebb</a:t>
            </a:r>
          </a:p>
        </p:txBody>
      </p:sp>
      <p:sp>
        <p:nvSpPr>
          <p:cNvPr id="18" name="Title 1"/>
          <p:cNvSpPr txBox="1">
            <a:spLocks/>
          </p:cNvSpPr>
          <p:nvPr/>
        </p:nvSpPr>
        <p:spPr>
          <a:xfrm>
            <a:off x="838200" y="-104752"/>
            <a:ext cx="10515600" cy="1325563"/>
          </a:xfrm>
          <a:prstGeom prst="rect">
            <a:avLst/>
          </a:prstGeom>
        </p:spPr>
        <p:txBody>
          <a:bodyPr vert="horz" lIns="91440" tIns="45720" rIns="91440" bIns="45720" rtlCol="0" anchor="ctr">
            <a:normAutofit/>
          </a:bodyPr>
          <a:lstStyle/>
          <a:p>
            <a:pPr lvl="0">
              <a:lnSpc>
                <a:spcPct val="90000"/>
              </a:lnSpc>
              <a:spcBef>
                <a:spcPct val="0"/>
              </a:spcBef>
              <a:defRPr/>
            </a:pPr>
            <a:r>
              <a:rPr lang="en-US" sz="4400" dirty="0">
                <a:latin typeface="Arial"/>
                <a:cs typeface="Arial"/>
              </a:rPr>
              <a:t>Transport of wave energy</a:t>
            </a:r>
            <a:endParaRPr kumimoji="0" lang="en-US" sz="4400" b="0" i="0" u="none" strike="noStrike" kern="1200" cap="none" spc="0" normalizeH="0" baseline="0" noProof="0" dirty="0">
              <a:ln>
                <a:noFill/>
              </a:ln>
              <a:solidFill>
                <a:schemeClr val="tx1"/>
              </a:solidFill>
              <a:effectLst/>
              <a:uLnTx/>
              <a:uFillTx/>
              <a:latin typeface="Arial"/>
              <a:ea typeface="+mj-ea"/>
              <a:cs typeface="Arial"/>
            </a:endParaRPr>
          </a:p>
        </p:txBody>
      </p:sp>
      <p:pic>
        <p:nvPicPr>
          <p:cNvPr id="13" name="Picture 16" descr="File:USGS logo.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5633" y="39282"/>
            <a:ext cx="1371600" cy="54864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p:cNvPicPr/>
          <p:nvPr/>
        </p:nvPicPr>
        <p:blipFill>
          <a:blip r:embed="rId3">
            <a:extLst>
              <a:ext uri="{28A0092B-C50C-407E-A947-70E740481C1C}">
                <a14:useLocalDpi xmlns:a14="http://schemas.microsoft.com/office/drawing/2010/main" val="0"/>
              </a:ext>
            </a:extLst>
          </a:blip>
          <a:stretch>
            <a:fillRect/>
          </a:stretch>
        </p:blipFill>
        <p:spPr>
          <a:xfrm>
            <a:off x="903354" y="977973"/>
            <a:ext cx="9656944" cy="4325111"/>
          </a:xfrm>
          <a:prstGeom prst="rect">
            <a:avLst/>
          </a:prstGeom>
        </p:spPr>
      </p:pic>
      <p:sp>
        <p:nvSpPr>
          <p:cNvPr id="20" name="TextBox 19"/>
          <p:cNvSpPr txBox="1"/>
          <p:nvPr/>
        </p:nvSpPr>
        <p:spPr>
          <a:xfrm>
            <a:off x="2683680" y="1060287"/>
            <a:ext cx="864274" cy="369332"/>
          </a:xfrm>
          <a:prstGeom prst="rect">
            <a:avLst/>
          </a:prstGeom>
          <a:noFill/>
        </p:spPr>
        <p:txBody>
          <a:bodyPr wrap="square" rtlCol="0">
            <a:spAutoFit/>
          </a:bodyPr>
          <a:lstStyle/>
          <a:p>
            <a:r>
              <a:rPr lang="en-US" b="1" dirty="0">
                <a:latin typeface="Arial"/>
                <a:cs typeface="Arial"/>
              </a:rPr>
              <a:t>Flood</a:t>
            </a:r>
          </a:p>
        </p:txBody>
      </p:sp>
      <p:sp>
        <p:nvSpPr>
          <p:cNvPr id="8" name="TextBox 7"/>
          <p:cNvSpPr txBox="1"/>
          <p:nvPr/>
        </p:nvSpPr>
        <p:spPr>
          <a:xfrm>
            <a:off x="7575413" y="1042465"/>
            <a:ext cx="864274" cy="369332"/>
          </a:xfrm>
          <a:prstGeom prst="rect">
            <a:avLst/>
          </a:prstGeom>
          <a:solidFill>
            <a:srgbClr val="FFFFFF"/>
          </a:solidFill>
        </p:spPr>
        <p:txBody>
          <a:bodyPr wrap="square" rtlCol="0">
            <a:spAutoFit/>
          </a:bodyPr>
          <a:lstStyle/>
          <a:p>
            <a:r>
              <a:rPr lang="en-US" b="1" dirty="0">
                <a:latin typeface="Arial"/>
                <a:cs typeface="Arial"/>
              </a:rPr>
              <a:t>Ebb</a:t>
            </a:r>
          </a:p>
        </p:txBody>
      </p:sp>
      <p:sp>
        <p:nvSpPr>
          <p:cNvPr id="2" name="Slide Number Placeholder 1"/>
          <p:cNvSpPr>
            <a:spLocks noGrp="1"/>
          </p:cNvSpPr>
          <p:nvPr>
            <p:ph type="sldNum" sz="quarter" idx="12"/>
          </p:nvPr>
        </p:nvSpPr>
        <p:spPr/>
        <p:txBody>
          <a:bodyPr/>
          <a:lstStyle/>
          <a:p>
            <a:fld id="{32ACFB68-E495-4976-8B29-8D1D0F8F8616}" type="slidenum">
              <a:rPr lang="en-US" smtClean="0"/>
              <a:pPr/>
              <a:t>35</a:t>
            </a:fld>
            <a:endParaRPr lang="en-US"/>
          </a:p>
        </p:txBody>
      </p:sp>
    </p:spTree>
    <p:extLst>
      <p:ext uri="{BB962C8B-B14F-4D97-AF65-F5344CB8AC3E}">
        <p14:creationId xmlns:p14="http://schemas.microsoft.com/office/powerpoint/2010/main" val="2651876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3065" y="52376"/>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2"/>
          <p:cNvSpPr txBox="1">
            <a:spLocks/>
          </p:cNvSpPr>
          <p:nvPr/>
        </p:nvSpPr>
        <p:spPr>
          <a:xfrm>
            <a:off x="3508677" y="7371940"/>
            <a:ext cx="8365447" cy="824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3200" dirty="0">
              <a:latin typeface="Arial"/>
              <a:cs typeface="Arial"/>
            </a:endParaRPr>
          </a:p>
          <a:p>
            <a:endParaRPr lang="en-US" sz="3200" dirty="0">
              <a:latin typeface="Arial"/>
              <a:cs typeface="Arial"/>
            </a:endParaRPr>
          </a:p>
          <a:p>
            <a:endParaRPr lang="en-US" sz="3200" dirty="0">
              <a:latin typeface="Arial"/>
              <a:cs typeface="Arial"/>
            </a:endParaRPr>
          </a:p>
          <a:p>
            <a:endParaRPr lang="en-US" sz="3200" dirty="0">
              <a:latin typeface="Arial"/>
              <a:cs typeface="Arial"/>
            </a:endParaRPr>
          </a:p>
        </p:txBody>
      </p:sp>
      <p:graphicFrame>
        <p:nvGraphicFramePr>
          <p:cNvPr id="10" name="Table 9"/>
          <p:cNvGraphicFramePr>
            <a:graphicFrameLocks noGrp="1"/>
          </p:cNvGraphicFramePr>
          <p:nvPr>
            <p:extLst/>
          </p:nvPr>
        </p:nvGraphicFramePr>
        <p:xfrm>
          <a:off x="176446" y="661617"/>
          <a:ext cx="11839108" cy="6120183"/>
        </p:xfrm>
        <a:graphic>
          <a:graphicData uri="http://schemas.openxmlformats.org/drawingml/2006/table">
            <a:tbl>
              <a:tblPr firstRow="1" bandRow="1">
                <a:tableStyleId>{5940675A-B579-460E-94D1-54222C63F5DA}</a:tableStyleId>
              </a:tblPr>
              <a:tblGrid>
                <a:gridCol w="3998512">
                  <a:extLst>
                    <a:ext uri="{9D8B030D-6E8A-4147-A177-3AD203B41FA5}">
                      <a16:colId xmlns:a16="http://schemas.microsoft.com/office/drawing/2014/main" val="1757156328"/>
                    </a:ext>
                  </a:extLst>
                </a:gridCol>
                <a:gridCol w="7840596">
                  <a:extLst>
                    <a:ext uri="{9D8B030D-6E8A-4147-A177-3AD203B41FA5}">
                      <a16:colId xmlns:a16="http://schemas.microsoft.com/office/drawing/2014/main" val="1585859086"/>
                    </a:ext>
                  </a:extLst>
                </a:gridCol>
              </a:tblGrid>
              <a:tr h="604902">
                <a:tc>
                  <a:txBody>
                    <a:bodyPr/>
                    <a:lstStyle/>
                    <a:p>
                      <a:pPr algn="l"/>
                      <a:r>
                        <a:rPr lang="en-US" sz="2800" b="1" dirty="0"/>
                        <a:t>Process modeled </a:t>
                      </a:r>
                    </a:p>
                  </a:txBody>
                  <a:tcPr>
                    <a:solidFill>
                      <a:schemeClr val="bg1"/>
                    </a:solidFill>
                  </a:tcPr>
                </a:tc>
                <a:tc>
                  <a:txBody>
                    <a:bodyPr/>
                    <a:lstStyle/>
                    <a:p>
                      <a:pPr algn="l"/>
                      <a:r>
                        <a:rPr lang="en-US" sz="2800" b="1" dirty="0"/>
                        <a:t>Modeling method </a:t>
                      </a:r>
                    </a:p>
                  </a:txBody>
                  <a:tcPr>
                    <a:solidFill>
                      <a:schemeClr val="bg1"/>
                    </a:solidFill>
                  </a:tcPr>
                </a:tc>
                <a:extLst>
                  <a:ext uri="{0D108BD9-81ED-4DB2-BD59-A6C34878D82A}">
                    <a16:rowId xmlns:a16="http://schemas.microsoft.com/office/drawing/2014/main" val="847925352"/>
                  </a:ext>
                </a:extLst>
              </a:tr>
              <a:tr h="1103056">
                <a:tc>
                  <a:txBody>
                    <a:bodyPr/>
                    <a:lstStyle/>
                    <a:p>
                      <a:pPr algn="l"/>
                      <a:r>
                        <a:rPr lang="en-US" sz="2800" dirty="0"/>
                        <a:t>1. </a:t>
                      </a:r>
                      <a:r>
                        <a:rPr lang="en-US" sz="2800"/>
                        <a:t>Water column temperature</a:t>
                      </a:r>
                      <a:endParaRPr lang="en-US" sz="2800" dirty="0"/>
                    </a:p>
                  </a:txBody>
                  <a:tcPr>
                    <a:solidFill>
                      <a:schemeClr val="bg1"/>
                    </a:solidFill>
                  </a:tcPr>
                </a:tc>
                <a:tc>
                  <a:txBody>
                    <a:bodyPr/>
                    <a:lstStyle/>
                    <a:p>
                      <a:pPr algn="l"/>
                      <a:r>
                        <a:rPr lang="en-US" sz="2800" dirty="0"/>
                        <a:t>Hydrodynamics model </a:t>
                      </a:r>
                      <a:r>
                        <a:rPr lang="en-US" sz="2800" baseline="0" dirty="0"/>
                        <a:t>ROMS (</a:t>
                      </a:r>
                      <a:r>
                        <a:rPr lang="en-US" sz="2800" b="0" i="0" kern="1200" dirty="0" err="1">
                          <a:solidFill>
                            <a:schemeClr val="tx1"/>
                          </a:solidFill>
                          <a:effectLst/>
                          <a:latin typeface="+mn-lt"/>
                          <a:ea typeface="+mn-ea"/>
                          <a:cs typeface="+mn-cs"/>
                        </a:rPr>
                        <a:t>Shchepetkin</a:t>
                      </a:r>
                      <a:r>
                        <a:rPr lang="en-US" sz="2800" b="0" i="0" kern="1200" dirty="0">
                          <a:solidFill>
                            <a:schemeClr val="tx1"/>
                          </a:solidFill>
                          <a:effectLst/>
                          <a:latin typeface="+mn-lt"/>
                          <a:ea typeface="+mn-ea"/>
                          <a:cs typeface="+mn-cs"/>
                        </a:rPr>
                        <a:t> and McWilliams</a:t>
                      </a:r>
                      <a:r>
                        <a:rPr lang="en-US" sz="2800" b="0" i="0" u="none" kern="1200" dirty="0">
                          <a:solidFill>
                            <a:schemeClr val="tx1"/>
                          </a:solidFill>
                          <a:effectLst/>
                          <a:latin typeface="+mn-lt"/>
                          <a:ea typeface="+mn-ea"/>
                          <a:cs typeface="+mn-cs"/>
                        </a:rPr>
                        <a:t>,</a:t>
                      </a:r>
                      <a:r>
                        <a:rPr lang="en-US" sz="2800" b="0" i="0" u="none" kern="1200" baseline="0" dirty="0">
                          <a:solidFill>
                            <a:schemeClr val="tx1"/>
                          </a:solidFill>
                          <a:effectLst/>
                          <a:latin typeface="+mn-lt"/>
                          <a:ea typeface="+mn-ea"/>
                          <a:cs typeface="+mn-cs"/>
                        </a:rPr>
                        <a:t> 2005, </a:t>
                      </a:r>
                      <a:r>
                        <a:rPr lang="en-US" sz="2800" kern="1200" dirty="0" err="1">
                          <a:solidFill>
                            <a:schemeClr val="tx1"/>
                          </a:solidFill>
                          <a:effectLst/>
                          <a:latin typeface="+mn-lt"/>
                          <a:ea typeface="+mn-ea"/>
                          <a:cs typeface="+mn-cs"/>
                        </a:rPr>
                        <a:t>Haidvogel</a:t>
                      </a:r>
                      <a:r>
                        <a:rPr lang="en-US" sz="2800" kern="1200" dirty="0">
                          <a:solidFill>
                            <a:schemeClr val="tx1"/>
                          </a:solidFill>
                          <a:effectLst/>
                          <a:latin typeface="+mn-lt"/>
                          <a:ea typeface="+mn-ea"/>
                          <a:cs typeface="+mn-cs"/>
                        </a:rPr>
                        <a:t> et al., 2008)</a:t>
                      </a:r>
                      <a:endParaRPr lang="en-US" sz="2800" dirty="0"/>
                    </a:p>
                  </a:txBody>
                  <a:tcPr>
                    <a:solidFill>
                      <a:schemeClr val="bg1"/>
                    </a:solidFill>
                  </a:tcPr>
                </a:tc>
                <a:extLst>
                  <a:ext uri="{0D108BD9-81ED-4DB2-BD59-A6C34878D82A}">
                    <a16:rowId xmlns:a16="http://schemas.microsoft.com/office/drawing/2014/main" val="3137387773"/>
                  </a:ext>
                </a:extLst>
              </a:tr>
              <a:tr h="604902">
                <a:tc>
                  <a:txBody>
                    <a:bodyPr/>
                    <a:lstStyle/>
                    <a:p>
                      <a:pPr algn="l"/>
                      <a:r>
                        <a:rPr lang="en-US" sz="2800" dirty="0"/>
                        <a:t>2. Available</a:t>
                      </a:r>
                      <a:r>
                        <a:rPr lang="en-US" sz="2800" baseline="0" dirty="0"/>
                        <a:t> nutrients </a:t>
                      </a:r>
                      <a:endParaRPr lang="en-US" sz="28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dvOT987ad488"/>
                        </a:rPr>
                        <a:t>Biogeochemical model</a:t>
                      </a:r>
                      <a:r>
                        <a:rPr lang="en-US" sz="2800" baseline="0" dirty="0">
                          <a:latin typeface="AdvOT987ad488"/>
                        </a:rPr>
                        <a:t> (</a:t>
                      </a:r>
                      <a:r>
                        <a:rPr lang="en-US" sz="2800" dirty="0"/>
                        <a:t>Fennel</a:t>
                      </a:r>
                      <a:r>
                        <a:rPr lang="en-US" sz="2800" baseline="0" dirty="0"/>
                        <a:t> et al., 2006)</a:t>
                      </a:r>
                      <a:endParaRPr lang="en-US" sz="2800" dirty="0"/>
                    </a:p>
                  </a:txBody>
                  <a:tcPr>
                    <a:solidFill>
                      <a:schemeClr val="bg1"/>
                    </a:solidFill>
                  </a:tcPr>
                </a:tc>
                <a:extLst>
                  <a:ext uri="{0D108BD9-81ED-4DB2-BD59-A6C34878D82A}">
                    <a16:rowId xmlns:a16="http://schemas.microsoft.com/office/drawing/2014/main" val="4147912141"/>
                  </a:ext>
                </a:extLst>
              </a:tr>
              <a:tr h="1103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3. Light availability</a:t>
                      </a:r>
                      <a:r>
                        <a:rPr lang="en-US" sz="2800" baseline="0" dirty="0"/>
                        <a:t> </a:t>
                      </a:r>
                      <a:endParaRPr lang="en-US" sz="28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dvOT987ad488"/>
                        </a:rPr>
                        <a:t>Light</a:t>
                      </a:r>
                      <a:r>
                        <a:rPr lang="en-US" sz="2800" baseline="0" dirty="0">
                          <a:latin typeface="AdvOT987ad488"/>
                        </a:rPr>
                        <a:t> attenuation model (Gallegos et al., 2009, del Barrio et al. 2014) </a:t>
                      </a:r>
                      <a:endParaRPr lang="en-US" sz="2800" dirty="0">
                        <a:latin typeface="AdvOT987ad488"/>
                      </a:endParaRPr>
                    </a:p>
                  </a:txBody>
                  <a:tcPr>
                    <a:solidFill>
                      <a:schemeClr val="bg1"/>
                    </a:solidFill>
                  </a:tcPr>
                </a:tc>
                <a:extLst>
                  <a:ext uri="{0D108BD9-81ED-4DB2-BD59-A6C34878D82A}">
                    <a16:rowId xmlns:a16="http://schemas.microsoft.com/office/drawing/2014/main" val="4086036403"/>
                  </a:ext>
                </a:extLst>
              </a:tr>
              <a:tr h="1601211">
                <a:tc>
                  <a:txBody>
                    <a:bodyPr/>
                    <a:lstStyle/>
                    <a:p>
                      <a:pPr algn="l"/>
                      <a:r>
                        <a:rPr lang="en-US" sz="2800" dirty="0"/>
                        <a:t>4. Change in biomass (above ground, below ground</a:t>
                      </a:r>
                      <a:r>
                        <a:rPr lang="en-US" sz="2800" baseline="0" dirty="0"/>
                        <a:t> and epiphytes) </a:t>
                      </a:r>
                      <a:endParaRPr lang="en-US" sz="2800" dirty="0"/>
                    </a:p>
                  </a:txBody>
                  <a:tcPr>
                    <a:solidFill>
                      <a:schemeClr val="bg1"/>
                    </a:solidFill>
                  </a:tcPr>
                </a:tc>
                <a:tc>
                  <a:txBody>
                    <a:bodyPr/>
                    <a:lstStyle/>
                    <a:p>
                      <a:pPr algn="l"/>
                      <a:r>
                        <a:rPr lang="en-US" sz="2800" dirty="0"/>
                        <a:t>Biomass model</a:t>
                      </a:r>
                      <a:r>
                        <a:rPr lang="en-US" sz="2800" baseline="0" dirty="0"/>
                        <a:t> </a:t>
                      </a:r>
                      <a:r>
                        <a:rPr lang="en-US" sz="2800" dirty="0"/>
                        <a:t>(Madden and Kemp 1996, </a:t>
                      </a:r>
                      <a:r>
                        <a:rPr lang="en-US" sz="2800" dirty="0" err="1"/>
                        <a:t>Cerco</a:t>
                      </a:r>
                      <a:r>
                        <a:rPr lang="en-US" sz="2800" dirty="0"/>
                        <a:t> and Moore, 2011)</a:t>
                      </a:r>
                    </a:p>
                  </a:txBody>
                  <a:tcPr>
                    <a:solidFill>
                      <a:schemeClr val="bg1"/>
                    </a:solidFill>
                  </a:tcPr>
                </a:tc>
                <a:extLst>
                  <a:ext uri="{0D108BD9-81ED-4DB2-BD59-A6C34878D82A}">
                    <a16:rowId xmlns:a16="http://schemas.microsoft.com/office/drawing/2014/main" val="2069682327"/>
                  </a:ext>
                </a:extLst>
              </a:tr>
              <a:tr h="1103056">
                <a:tc>
                  <a:txBody>
                    <a:bodyPr/>
                    <a:lstStyle/>
                    <a:p>
                      <a:pPr algn="l"/>
                      <a:r>
                        <a:rPr lang="en-US" sz="2800" dirty="0"/>
                        <a:t>5. SAV growth coupled</a:t>
                      </a:r>
                      <a:r>
                        <a:rPr lang="en-US" sz="2800" baseline="0" dirty="0"/>
                        <a:t> to biomass model  </a:t>
                      </a:r>
                      <a:endParaRPr lang="en-US" sz="2800" dirty="0"/>
                    </a:p>
                  </a:txBody>
                  <a:tcPr>
                    <a:solidFill>
                      <a:schemeClr val="bg1"/>
                    </a:solidFill>
                  </a:tcPr>
                </a:tc>
                <a:tc>
                  <a:txBody>
                    <a:bodyPr/>
                    <a:lstStyle/>
                    <a:p>
                      <a:pPr algn="l"/>
                      <a:r>
                        <a:rPr lang="en-US" sz="2800" dirty="0" err="1"/>
                        <a:t>Kalra</a:t>
                      </a:r>
                      <a:r>
                        <a:rPr lang="en-US" sz="2800" dirty="0"/>
                        <a:t> et</a:t>
                      </a:r>
                      <a:r>
                        <a:rPr lang="en-US" sz="2800" baseline="0" dirty="0"/>
                        <a:t> al. 2018 (Publication in prep.) </a:t>
                      </a:r>
                      <a:endParaRPr lang="en-US" sz="2800" dirty="0"/>
                    </a:p>
                  </a:txBody>
                  <a:tcPr>
                    <a:solidFill>
                      <a:schemeClr val="bg1"/>
                    </a:solidFill>
                  </a:tcPr>
                </a:tc>
                <a:extLst>
                  <a:ext uri="{0D108BD9-81ED-4DB2-BD59-A6C34878D82A}">
                    <a16:rowId xmlns:a16="http://schemas.microsoft.com/office/drawing/2014/main" val="2349061893"/>
                  </a:ext>
                </a:extLst>
              </a:tr>
            </a:tbl>
          </a:graphicData>
        </a:graphic>
      </p:graphicFrame>
      <p:sp>
        <p:nvSpPr>
          <p:cNvPr id="8" name="TextShape 1"/>
          <p:cNvSpPr txBox="1"/>
          <p:nvPr/>
        </p:nvSpPr>
        <p:spPr>
          <a:xfrm>
            <a:off x="574071" y="-300445"/>
            <a:ext cx="10515240" cy="1288662"/>
          </a:xfrm>
          <a:prstGeom prst="rect">
            <a:avLst/>
          </a:prstGeom>
        </p:spPr>
        <p:txBody>
          <a:bodyPr lIns="0" tIns="0" rIns="0" bIns="0" anchor="ctr"/>
          <a:lstStyle/>
          <a:p>
            <a:pPr algn="ctr">
              <a:lnSpc>
                <a:spcPct val="100000"/>
              </a:lnSpc>
            </a:pPr>
            <a:r>
              <a:rPr lang="en-US" sz="3500" b="1" dirty="0"/>
              <a:t>Method: SAV biophysical interactions</a:t>
            </a:r>
            <a:endParaRPr sz="3500" b="1" dirty="0"/>
          </a:p>
        </p:txBody>
      </p:sp>
    </p:spTree>
    <p:extLst>
      <p:ext uri="{BB962C8B-B14F-4D97-AF65-F5344CB8AC3E}">
        <p14:creationId xmlns:p14="http://schemas.microsoft.com/office/powerpoint/2010/main" val="2210332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769" y="-13094"/>
            <a:ext cx="10515600" cy="1325563"/>
          </a:xfrm>
        </p:spPr>
        <p:txBody>
          <a:bodyPr>
            <a:normAutofit/>
          </a:bodyPr>
          <a:lstStyle/>
          <a:p>
            <a:r>
              <a:rPr lang="fr-FR" sz="3800" b="1" dirty="0">
                <a:latin typeface="Arial"/>
                <a:cs typeface="Arial"/>
              </a:rPr>
              <a:t>COAWST: </a:t>
            </a:r>
            <a:r>
              <a:rPr lang="fr-FR" sz="3800" b="1" dirty="0" err="1">
                <a:latin typeface="Arial"/>
                <a:cs typeface="Arial"/>
              </a:rPr>
              <a:t>Vegetation</a:t>
            </a:r>
            <a:r>
              <a:rPr lang="fr-FR" sz="3800" b="1" dirty="0">
                <a:latin typeface="Arial"/>
                <a:cs typeface="Arial"/>
              </a:rPr>
              <a:t> Module </a:t>
            </a:r>
            <a:r>
              <a:rPr lang="fr-FR" sz="3800" b="1" dirty="0" err="1">
                <a:latin typeface="Arial"/>
                <a:cs typeface="Arial"/>
              </a:rPr>
              <a:t>Implementation</a:t>
            </a:r>
            <a:endParaRPr lang="fr-FR" sz="3800" b="1" dirty="0">
              <a:latin typeface="Arial"/>
              <a:cs typeface="Arial"/>
            </a:endParaRPr>
          </a:p>
        </p:txBody>
      </p:sp>
      <p:pic>
        <p:nvPicPr>
          <p:cNvPr id="43" name="Picture 16" descr="File:USGS logo.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5633" y="26188"/>
            <a:ext cx="1371600" cy="54864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p:cNvPicPr/>
          <p:nvPr/>
        </p:nvPicPr>
        <p:blipFill>
          <a:blip r:embed="rId3">
            <a:extLst>
              <a:ext uri="{28A0092B-C50C-407E-A947-70E740481C1C}">
                <a14:useLocalDpi xmlns:a14="http://schemas.microsoft.com/office/drawing/2010/main" val="0"/>
              </a:ext>
            </a:extLst>
          </a:blip>
          <a:stretch>
            <a:fillRect/>
          </a:stretch>
        </p:blipFill>
        <p:spPr>
          <a:xfrm>
            <a:off x="2346529" y="1571016"/>
            <a:ext cx="7451927" cy="5273890"/>
          </a:xfrm>
          <a:prstGeom prst="rect">
            <a:avLst/>
          </a:prstGeom>
        </p:spPr>
      </p:pic>
      <p:sp>
        <p:nvSpPr>
          <p:cNvPr id="3" name="Slide Number Placeholder 2"/>
          <p:cNvSpPr>
            <a:spLocks noGrp="1"/>
          </p:cNvSpPr>
          <p:nvPr>
            <p:ph type="sldNum" sz="quarter" idx="12"/>
          </p:nvPr>
        </p:nvSpPr>
        <p:spPr/>
        <p:txBody>
          <a:bodyPr/>
          <a:lstStyle/>
          <a:p>
            <a:fld id="{32ACFB68-E495-4976-8B29-8D1D0F8F8616}" type="slidenum">
              <a:rPr lang="en-US" smtClean="0"/>
              <a:pPr/>
              <a:t>4</a:t>
            </a:fld>
            <a:endParaRPr lang="en-US"/>
          </a:p>
        </p:txBody>
      </p:sp>
      <p:sp>
        <p:nvSpPr>
          <p:cNvPr id="4" name="TextBox 3"/>
          <p:cNvSpPr txBox="1"/>
          <p:nvPr/>
        </p:nvSpPr>
        <p:spPr>
          <a:xfrm>
            <a:off x="4294201" y="1610566"/>
            <a:ext cx="3482495" cy="553998"/>
          </a:xfrm>
          <a:prstGeom prst="rect">
            <a:avLst/>
          </a:prstGeom>
          <a:solidFill>
            <a:schemeClr val="bg1"/>
          </a:solidFill>
          <a:ln>
            <a:solidFill>
              <a:schemeClr val="tx1"/>
            </a:solidFill>
          </a:ln>
        </p:spPr>
        <p:txBody>
          <a:bodyPr wrap="square" rtlCol="0">
            <a:spAutoFit/>
          </a:bodyPr>
          <a:lstStyle/>
          <a:p>
            <a:r>
              <a:rPr lang="en-US" sz="1400" dirty="0">
                <a:latin typeface="Times New Roman"/>
                <a:cs typeface="Times New Roman"/>
              </a:rPr>
              <a:t>- Depth-averaged horizontal velocity (</a:t>
            </a:r>
            <a:r>
              <a:rPr lang="en-US" sz="1400" dirty="0" err="1">
                <a:latin typeface="Times New Roman"/>
                <a:cs typeface="Times New Roman"/>
              </a:rPr>
              <a:t>u,v</a:t>
            </a:r>
            <a:r>
              <a:rPr lang="en-US" sz="1400" dirty="0">
                <a:latin typeface="Times New Roman"/>
                <a:cs typeface="Times New Roman"/>
              </a:rPr>
              <a:t>)</a:t>
            </a:r>
          </a:p>
          <a:p>
            <a:r>
              <a:rPr lang="en-US" sz="1400" dirty="0">
                <a:latin typeface="Times New Roman"/>
                <a:cs typeface="Times New Roman"/>
              </a:rPr>
              <a:t>- Water level (</a:t>
            </a:r>
            <a:r>
              <a:rPr lang="en-US" sz="1400" dirty="0" err="1">
                <a:latin typeface="Times New Roman"/>
                <a:cs typeface="Times New Roman"/>
              </a:rPr>
              <a:t>h,η</a:t>
            </a:r>
            <a:r>
              <a:rPr lang="en-US" sz="1400" dirty="0">
                <a:latin typeface="Times New Roman"/>
                <a:cs typeface="Times New Roman"/>
              </a:rPr>
              <a:t>)</a:t>
            </a:r>
          </a:p>
          <a:p>
            <a:endParaRPr lang="en-US" sz="200" dirty="0">
              <a:latin typeface="Arial"/>
              <a:cs typeface="Arial"/>
            </a:endParaRPr>
          </a:p>
        </p:txBody>
      </p:sp>
      <p:sp>
        <p:nvSpPr>
          <p:cNvPr id="7" name="TextBox 6"/>
          <p:cNvSpPr txBox="1"/>
          <p:nvPr/>
        </p:nvSpPr>
        <p:spPr>
          <a:xfrm>
            <a:off x="4341865" y="3006899"/>
            <a:ext cx="3421739" cy="338554"/>
          </a:xfrm>
          <a:prstGeom prst="rect">
            <a:avLst/>
          </a:prstGeom>
          <a:solidFill>
            <a:schemeClr val="bg1"/>
          </a:solidFill>
          <a:ln>
            <a:solidFill>
              <a:schemeClr val="tx1"/>
            </a:solidFill>
          </a:ln>
        </p:spPr>
        <p:txBody>
          <a:bodyPr wrap="square" rtlCol="0">
            <a:spAutoFit/>
          </a:bodyPr>
          <a:lstStyle/>
          <a:p>
            <a:r>
              <a:rPr lang="en-US" sz="1400" dirty="0">
                <a:latin typeface="Times New Roman"/>
                <a:cs typeface="Times New Roman"/>
              </a:rPr>
              <a:t>-  Wave parameters (</a:t>
            </a:r>
            <a:r>
              <a:rPr lang="en-US" sz="1400" dirty="0" err="1">
                <a:latin typeface="Times New Roman"/>
                <a:cs typeface="Times New Roman"/>
              </a:rPr>
              <a:t>H</a:t>
            </a:r>
            <a:r>
              <a:rPr lang="en-US" sz="1400" baseline="-25000" dirty="0" err="1">
                <a:latin typeface="Times New Roman"/>
                <a:cs typeface="Times New Roman"/>
              </a:rPr>
              <a:t>s</a:t>
            </a:r>
            <a:r>
              <a:rPr lang="en-US" sz="1400" dirty="0">
                <a:latin typeface="Times New Roman"/>
                <a:cs typeface="Times New Roman"/>
              </a:rPr>
              <a:t>, </a:t>
            </a:r>
            <a:r>
              <a:rPr lang="en-US" sz="1400" dirty="0" err="1">
                <a:latin typeface="Times New Roman"/>
                <a:cs typeface="Times New Roman"/>
              </a:rPr>
              <a:t>λ</a:t>
            </a:r>
            <a:r>
              <a:rPr lang="en-US" sz="1400" dirty="0">
                <a:latin typeface="Times New Roman"/>
                <a:cs typeface="Times New Roman"/>
              </a:rPr>
              <a:t>, </a:t>
            </a:r>
            <a:r>
              <a:rPr lang="en-US" sz="1400" dirty="0" err="1">
                <a:latin typeface="Times New Roman"/>
                <a:cs typeface="Times New Roman"/>
              </a:rPr>
              <a:t>T</a:t>
            </a:r>
            <a:r>
              <a:rPr lang="en-US" sz="1400" baseline="-25000" dirty="0" err="1">
                <a:latin typeface="Times New Roman"/>
                <a:cs typeface="Times New Roman"/>
              </a:rPr>
              <a:t>t</a:t>
            </a:r>
            <a:r>
              <a:rPr lang="en-US" sz="1400" dirty="0">
                <a:latin typeface="Times New Roman"/>
                <a:cs typeface="Times New Roman"/>
              </a:rPr>
              <a:t>, T</a:t>
            </a:r>
            <a:r>
              <a:rPr lang="en-US" sz="1400" baseline="-25000" dirty="0">
                <a:latin typeface="Times New Roman"/>
                <a:cs typeface="Times New Roman"/>
              </a:rPr>
              <a:t>b</a:t>
            </a:r>
            <a:r>
              <a:rPr lang="en-US" sz="1400" dirty="0">
                <a:latin typeface="Times New Roman"/>
                <a:cs typeface="Times New Roman"/>
              </a:rPr>
              <a:t>, </a:t>
            </a:r>
            <a:r>
              <a:rPr lang="en-US" sz="1400" dirty="0" err="1">
                <a:latin typeface="Times New Roman"/>
                <a:cs typeface="Times New Roman"/>
              </a:rPr>
              <a:t>U</a:t>
            </a:r>
            <a:r>
              <a:rPr lang="en-US" sz="1400" baseline="-25000" dirty="0" err="1">
                <a:latin typeface="Times New Roman"/>
                <a:cs typeface="Times New Roman"/>
              </a:rPr>
              <a:t>b</a:t>
            </a:r>
            <a:r>
              <a:rPr lang="en-US" sz="1400" dirty="0">
                <a:latin typeface="Times New Roman"/>
                <a:cs typeface="Times New Roman"/>
              </a:rPr>
              <a:t>, </a:t>
            </a:r>
            <a:r>
              <a:rPr lang="en-US" sz="1400" dirty="0" err="1">
                <a:latin typeface="Times New Roman"/>
                <a:cs typeface="Times New Roman"/>
              </a:rPr>
              <a:t>S</a:t>
            </a:r>
            <a:r>
              <a:rPr lang="en-US" sz="1400" baseline="-25000" dirty="0" err="1">
                <a:latin typeface="Times New Roman"/>
                <a:cs typeface="Times New Roman"/>
              </a:rPr>
              <a:t>d</a:t>
            </a:r>
            <a:r>
              <a:rPr lang="en-US" sz="1400" dirty="0">
                <a:latin typeface="Times New Roman"/>
                <a:cs typeface="Times New Roman"/>
              </a:rPr>
              <a:t>)</a:t>
            </a:r>
          </a:p>
          <a:p>
            <a:pPr marL="171450" indent="-171450">
              <a:buFontTx/>
              <a:buChar char="-"/>
            </a:pPr>
            <a:endParaRPr lang="en-US" sz="200" dirty="0">
              <a:latin typeface="Arial"/>
              <a:cs typeface="Arial"/>
            </a:endParaRPr>
          </a:p>
        </p:txBody>
      </p:sp>
    </p:spTree>
    <p:extLst>
      <p:ext uri="{BB962C8B-B14F-4D97-AF65-F5344CB8AC3E}">
        <p14:creationId xmlns:p14="http://schemas.microsoft.com/office/powerpoint/2010/main" val="936182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3065" y="52376"/>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81819" y="-214935"/>
            <a:ext cx="10515600" cy="1325563"/>
          </a:xfrm>
        </p:spPr>
        <p:txBody>
          <a:bodyPr/>
          <a:lstStyle/>
          <a:p>
            <a:pPr algn="ctr"/>
            <a:r>
              <a:rPr lang="en-US" sz="3600" b="1" dirty="0">
                <a:latin typeface="Arial" panose="020B0604020202020204" pitchFamily="34" charset="0"/>
                <a:cs typeface="Arial" panose="020B0604020202020204" pitchFamily="34" charset="0"/>
              </a:rPr>
              <a:t> Effect of SAV on flow dynamics </a:t>
            </a:r>
          </a:p>
        </p:txBody>
      </p:sp>
      <p:sp>
        <p:nvSpPr>
          <p:cNvPr id="9" name="Content Placeholder 2"/>
          <p:cNvSpPr txBox="1">
            <a:spLocks/>
          </p:cNvSpPr>
          <p:nvPr/>
        </p:nvSpPr>
        <p:spPr>
          <a:xfrm>
            <a:off x="3508677" y="7371940"/>
            <a:ext cx="8365447" cy="824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3200" dirty="0">
              <a:latin typeface="Arial"/>
              <a:cs typeface="Arial"/>
            </a:endParaRPr>
          </a:p>
          <a:p>
            <a:endParaRPr lang="en-US" sz="3200" dirty="0">
              <a:latin typeface="Arial"/>
              <a:cs typeface="Arial"/>
            </a:endParaRPr>
          </a:p>
          <a:p>
            <a:endParaRPr lang="en-US" sz="3200" dirty="0">
              <a:latin typeface="Arial"/>
              <a:cs typeface="Arial"/>
            </a:endParaRPr>
          </a:p>
          <a:p>
            <a:endParaRPr lang="en-US" sz="3200" dirty="0">
              <a:latin typeface="Arial"/>
              <a:cs typeface="Arial"/>
            </a:endParaRPr>
          </a:p>
        </p:txBody>
      </p:sp>
      <p:sp>
        <p:nvSpPr>
          <p:cNvPr id="15" name="TextBox 14"/>
          <p:cNvSpPr txBox="1"/>
          <p:nvPr/>
        </p:nvSpPr>
        <p:spPr>
          <a:xfrm>
            <a:off x="48526" y="1195745"/>
            <a:ext cx="8409674" cy="5262979"/>
          </a:xfrm>
          <a:prstGeom prst="rect">
            <a:avLst/>
          </a:prstGeom>
          <a:noFill/>
        </p:spPr>
        <p:txBody>
          <a:bodyPr wrap="square" rtlCol="0">
            <a:spAutoFit/>
          </a:bodyPr>
          <a:lstStyle/>
          <a:p>
            <a:pPr marL="173038" indent="-173038" algn="just">
              <a:buFont typeface="Arial" panose="020B0604020202020204" pitchFamily="34" charset="0"/>
              <a:buChar char="•"/>
            </a:pPr>
            <a:r>
              <a:rPr lang="en-US" sz="2800" dirty="0">
                <a:latin typeface="Arial" panose="020B0604020202020204" pitchFamily="34" charset="0"/>
                <a:cs typeface="Arial" panose="020B0604020202020204" pitchFamily="34" charset="0"/>
              </a:rPr>
              <a:t>3-D SAV represented by cylindrical structures</a:t>
            </a:r>
          </a:p>
          <a:p>
            <a:pPr marL="173038" indent="-173038" algn="jus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173038" indent="-173038" algn="just">
              <a:buFont typeface="Arial" panose="020B0604020202020204" pitchFamily="34" charset="0"/>
              <a:buChar char="•"/>
            </a:pPr>
            <a:r>
              <a:rPr lang="en-US" sz="2800" dirty="0">
                <a:latin typeface="Arial" panose="020B0604020202020204" pitchFamily="34" charset="0"/>
                <a:cs typeface="Arial" panose="020B0604020202020204" pitchFamily="34" charset="0"/>
              </a:rPr>
              <a:t>Modify mean and turbulent flow </a:t>
            </a:r>
          </a:p>
          <a:p>
            <a:pPr algn="just"/>
            <a:endParaRPr lang="en-US" sz="2800" dirty="0">
              <a:latin typeface="Arial" panose="020B0604020202020204" pitchFamily="34" charset="0"/>
              <a:cs typeface="Arial" panose="020B0604020202020204" pitchFamily="34" charset="0"/>
            </a:endParaRPr>
          </a:p>
          <a:p>
            <a:pPr marL="173038" indent="-173038" algn="just">
              <a:buFont typeface="Arial" panose="020B0604020202020204" pitchFamily="34" charset="0"/>
              <a:buChar char="•"/>
            </a:pPr>
            <a:r>
              <a:rPr lang="en-US" sz="2800" dirty="0">
                <a:latin typeface="Arial" panose="020B0604020202020204" pitchFamily="34" charset="0"/>
                <a:cs typeface="Arial" panose="020B0604020202020204" pitchFamily="34" charset="0"/>
              </a:rPr>
              <a:t>Local adjustment of water level </a:t>
            </a:r>
          </a:p>
          <a:p>
            <a:pPr algn="just"/>
            <a:endParaRPr lang="en-US" sz="2800" dirty="0">
              <a:latin typeface="Arial" panose="020B0604020202020204" pitchFamily="34" charset="0"/>
              <a:cs typeface="Arial" panose="020B0604020202020204" pitchFamily="34" charset="0"/>
            </a:endParaRPr>
          </a:p>
          <a:p>
            <a:pPr marL="173038" indent="-173038" algn="just">
              <a:buFont typeface="Arial" panose="020B0604020202020204" pitchFamily="34" charset="0"/>
              <a:buChar char="•"/>
            </a:pPr>
            <a:r>
              <a:rPr lang="en-US" sz="2800" dirty="0">
                <a:latin typeface="Arial" panose="020B0604020202020204" pitchFamily="34" charset="0"/>
                <a:cs typeface="Arial" panose="020B0604020202020204" pitchFamily="34" charset="0"/>
              </a:rPr>
              <a:t>Wave dissipation</a:t>
            </a:r>
          </a:p>
          <a:p>
            <a:pPr algn="just"/>
            <a:endParaRPr lang="en-US" sz="2800" dirty="0">
              <a:latin typeface="Arial" panose="020B0604020202020204" pitchFamily="34" charset="0"/>
              <a:cs typeface="Arial" panose="020B0604020202020204" pitchFamily="34" charset="0"/>
            </a:endParaRPr>
          </a:p>
          <a:p>
            <a:pPr marL="173038" indent="-173038" algn="just">
              <a:buFont typeface="Arial" panose="020B0604020202020204" pitchFamily="34" charset="0"/>
              <a:buChar char="•"/>
            </a:pPr>
            <a:r>
              <a:rPr lang="en-US" sz="2800" dirty="0">
                <a:latin typeface="Arial" panose="020B0604020202020204" pitchFamily="34" charset="0"/>
                <a:cs typeface="Arial" panose="020B0604020202020204" pitchFamily="34" charset="0"/>
              </a:rPr>
              <a:t>Within the canopy, reduced TKE</a:t>
            </a:r>
          </a:p>
          <a:p>
            <a:pPr marL="173038" indent="-173038" algn="jus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173038" indent="-173038" algn="just">
              <a:buFont typeface="Arial" panose="020B0604020202020204" pitchFamily="34" charset="0"/>
              <a:buChar char="•"/>
            </a:pPr>
            <a:r>
              <a:rPr lang="en-US" sz="2800" dirty="0">
                <a:latin typeface="Arial" panose="020B0604020202020204" pitchFamily="34" charset="0"/>
                <a:cs typeface="Arial" panose="020B0604020202020204" pitchFamily="34" charset="0"/>
              </a:rPr>
              <a:t>Above the canopy, enhancing TKE </a:t>
            </a:r>
          </a:p>
          <a:p>
            <a:pPr marL="173038" indent="-173038" algn="jus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611" y="1432056"/>
            <a:ext cx="3990513" cy="4011248"/>
          </a:xfrm>
          <a:prstGeom prst="rect">
            <a:avLst/>
          </a:prstGeom>
        </p:spPr>
      </p:pic>
      <p:sp>
        <p:nvSpPr>
          <p:cNvPr id="7" name="TextBox 6"/>
          <p:cNvSpPr txBox="1"/>
          <p:nvPr/>
        </p:nvSpPr>
        <p:spPr>
          <a:xfrm>
            <a:off x="8199658" y="5315136"/>
            <a:ext cx="3070533" cy="1015663"/>
          </a:xfrm>
          <a:prstGeom prst="rect">
            <a:avLst/>
          </a:prstGeom>
          <a:noFill/>
        </p:spPr>
        <p:txBody>
          <a:bodyPr wrap="square" rtlCol="0">
            <a:spAutoFit/>
          </a:bodyPr>
          <a:lstStyle/>
          <a:p>
            <a:pPr algn="ctr"/>
            <a:r>
              <a:rPr lang="en-US" sz="2000" dirty="0"/>
              <a:t>Schematic showing submerged vegetation canopy </a:t>
            </a:r>
          </a:p>
        </p:txBody>
      </p:sp>
      <p:sp>
        <p:nvSpPr>
          <p:cNvPr id="11" name="TextBox 10"/>
          <p:cNvSpPr txBox="1"/>
          <p:nvPr/>
        </p:nvSpPr>
        <p:spPr>
          <a:xfrm>
            <a:off x="9734925" y="761576"/>
            <a:ext cx="1724987" cy="21350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92194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080" y="15259"/>
            <a:ext cx="10515600" cy="1325563"/>
          </a:xfrm>
        </p:spPr>
        <p:txBody>
          <a:bodyPr/>
          <a:lstStyle/>
          <a:p>
            <a:r>
              <a:rPr lang="en-US" b="1" dirty="0">
                <a:latin typeface="Arial" panose="020B0604020202020204" pitchFamily="34" charset="0"/>
                <a:cs typeface="Arial" panose="020B0604020202020204" pitchFamily="34" charset="0"/>
              </a:rPr>
              <a:t>Modifying momentum equations</a:t>
            </a:r>
          </a:p>
        </p:txBody>
      </p:sp>
      <p:pic>
        <p:nvPicPr>
          <p:cNvPr id="8"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5633" y="26188"/>
            <a:ext cx="1371600" cy="54864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0" name="Object 9"/>
          <p:cNvGraphicFramePr>
            <a:graphicFrameLocks noChangeAspect="1"/>
          </p:cNvGraphicFramePr>
          <p:nvPr>
            <p:extLst>
              <p:ext uri="{D42A27DB-BD31-4B8C-83A1-F6EECF244321}">
                <p14:modId xmlns:p14="http://schemas.microsoft.com/office/powerpoint/2010/main" val="614568306"/>
              </p:ext>
            </p:extLst>
          </p:nvPr>
        </p:nvGraphicFramePr>
        <p:xfrm>
          <a:off x="65653" y="1439029"/>
          <a:ext cx="6833874" cy="773862"/>
        </p:xfrm>
        <a:graphic>
          <a:graphicData uri="http://schemas.openxmlformats.org/presentationml/2006/ole">
            <mc:AlternateContent xmlns:mc="http://schemas.openxmlformats.org/markup-compatibility/2006">
              <mc:Choice xmlns:v="urn:schemas-microsoft-com:vml" Requires="v">
                <p:oleObj spid="_x0000_s2617" name="Document" r:id="rId4" imgW="5943600" imgH="533400" progId="Word.Document.12">
                  <p:embed/>
                </p:oleObj>
              </mc:Choice>
              <mc:Fallback>
                <p:oleObj name="Document" r:id="rId4" imgW="5943600" imgH="533400" progId="Word.Document.12">
                  <p:embed/>
                  <p:pic>
                    <p:nvPicPr>
                      <p:cNvPr id="0" name=""/>
                      <p:cNvPicPr/>
                      <p:nvPr/>
                    </p:nvPicPr>
                    <p:blipFill>
                      <a:blip r:embed="rId5"/>
                      <a:stretch>
                        <a:fillRect/>
                      </a:stretch>
                    </p:blipFill>
                    <p:spPr>
                      <a:xfrm>
                        <a:off x="65653" y="1439029"/>
                        <a:ext cx="6833874" cy="77386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068629"/>
              </p:ext>
            </p:extLst>
          </p:nvPr>
        </p:nvGraphicFramePr>
        <p:xfrm>
          <a:off x="0" y="2239081"/>
          <a:ext cx="7017355" cy="853359"/>
        </p:xfrm>
        <a:graphic>
          <a:graphicData uri="http://schemas.openxmlformats.org/presentationml/2006/ole">
            <mc:AlternateContent xmlns:mc="http://schemas.openxmlformats.org/markup-compatibility/2006">
              <mc:Choice xmlns:v="urn:schemas-microsoft-com:vml" Requires="v">
                <p:oleObj spid="_x0000_s2618" name="Document" r:id="rId6" imgW="5943600" imgH="558800" progId="Word.Document.12">
                  <p:embed/>
                </p:oleObj>
              </mc:Choice>
              <mc:Fallback>
                <p:oleObj name="Document" r:id="rId6" imgW="5943600" imgH="558800" progId="Word.Document.12">
                  <p:embed/>
                  <p:pic>
                    <p:nvPicPr>
                      <p:cNvPr id="0" name=""/>
                      <p:cNvPicPr/>
                      <p:nvPr/>
                    </p:nvPicPr>
                    <p:blipFill>
                      <a:blip r:embed="rId7"/>
                      <a:stretch>
                        <a:fillRect/>
                      </a:stretch>
                    </p:blipFill>
                    <p:spPr>
                      <a:xfrm>
                        <a:off x="0" y="2239081"/>
                        <a:ext cx="7017355" cy="853359"/>
                      </a:xfrm>
                      <a:prstGeom prst="rect">
                        <a:avLst/>
                      </a:prstGeom>
                    </p:spPr>
                  </p:pic>
                </p:oleObj>
              </mc:Fallback>
            </mc:AlternateContent>
          </a:graphicData>
        </a:graphic>
      </p:graphicFrame>
      <p:sp>
        <p:nvSpPr>
          <p:cNvPr id="12" name="Text Box 11"/>
          <p:cNvSpPr txBox="1">
            <a:spLocks noChangeArrowheads="1"/>
          </p:cNvSpPr>
          <p:nvPr/>
        </p:nvSpPr>
        <p:spPr bwMode="auto">
          <a:xfrm>
            <a:off x="7003885" y="1444526"/>
            <a:ext cx="5169447"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i="1" dirty="0" err="1">
                <a:latin typeface="Arial" panose="020B0604020202020204" pitchFamily="34" charset="0"/>
                <a:cs typeface="Arial" panose="020B0604020202020204" pitchFamily="34" charset="0"/>
              </a:rPr>
              <a:t>u,v,w</a:t>
            </a:r>
            <a:r>
              <a:rPr lang="en-US" i="1" dirty="0">
                <a:latin typeface="Arial" panose="020B0604020202020204" pitchFamily="34" charset="0"/>
                <a:cs typeface="Arial" panose="020B0604020202020204" pitchFamily="34" charset="0"/>
              </a:rPr>
              <a:t>      = velocity components </a:t>
            </a:r>
          </a:p>
          <a:p>
            <a:pPr>
              <a:defRPr/>
            </a:pPr>
            <a:r>
              <a:rPr lang="en-US" i="1" dirty="0">
                <a:latin typeface="Arial" panose="020B0604020202020204" pitchFamily="34" charset="0"/>
                <a:cs typeface="Arial" panose="020B0604020202020204" pitchFamily="34" charset="0"/>
              </a:rPr>
              <a:t>f              = </a:t>
            </a:r>
            <a:r>
              <a:rPr lang="en-US" i="1" dirty="0" err="1">
                <a:latin typeface="Arial" panose="020B0604020202020204" pitchFamily="34" charset="0"/>
                <a:cs typeface="Arial" panose="020B0604020202020204" pitchFamily="34" charset="0"/>
              </a:rPr>
              <a:t>coriolis</a:t>
            </a:r>
            <a:r>
              <a:rPr lang="en-US" i="1" dirty="0">
                <a:latin typeface="Arial" panose="020B0604020202020204" pitchFamily="34" charset="0"/>
                <a:cs typeface="Arial" panose="020B0604020202020204" pitchFamily="34" charset="0"/>
              </a:rPr>
              <a:t> parameter</a:t>
            </a:r>
          </a:p>
          <a:p>
            <a:pPr>
              <a:defRPr/>
            </a:pPr>
            <a:r>
              <a:rPr lang="en-US" i="1" dirty="0">
                <a:latin typeface="Arial" panose="020B0604020202020204" pitchFamily="34" charset="0"/>
                <a:cs typeface="Arial" panose="020B0604020202020204" pitchFamily="34" charset="0"/>
              </a:rPr>
              <a:t>Φ            = dynamic pressure normalized by sea</a:t>
            </a:r>
          </a:p>
          <a:p>
            <a:pPr>
              <a:defRPr/>
            </a:pPr>
            <a:r>
              <a:rPr lang="en-US" i="1" dirty="0">
                <a:latin typeface="Arial" panose="020B0604020202020204" pitchFamily="34" charset="0"/>
                <a:cs typeface="Arial" panose="020B0604020202020204" pitchFamily="34" charset="0"/>
              </a:rPr>
              <a:t>	     water density is molecular viscosity </a:t>
            </a:r>
          </a:p>
          <a:p>
            <a:pPr>
              <a:defRPr/>
            </a:pPr>
            <a:r>
              <a:rPr lang="en-US" i="1" dirty="0">
                <a:latin typeface="Arial" panose="020B0604020202020204" pitchFamily="34" charset="0"/>
                <a:cs typeface="Arial" panose="020B0604020202020204" pitchFamily="34" charset="0"/>
              </a:rPr>
              <a:t>D</a:t>
            </a:r>
            <a:r>
              <a:rPr lang="en-US" i="1" baseline="-25000" dirty="0">
                <a:latin typeface="Arial" panose="020B0604020202020204" pitchFamily="34" charset="0"/>
                <a:cs typeface="Arial" panose="020B0604020202020204" pitchFamily="34" charset="0"/>
              </a:rPr>
              <a:t>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D</a:t>
            </a:r>
            <a:r>
              <a:rPr lang="en-US" i="1" baseline="-25000" dirty="0" err="1">
                <a:latin typeface="Arial" panose="020B0604020202020204" pitchFamily="34" charset="0"/>
                <a:cs typeface="Arial" panose="020B0604020202020204" pitchFamily="34" charset="0"/>
              </a:rPr>
              <a:t>v</a:t>
            </a:r>
            <a:r>
              <a:rPr lang="en-US" i="1" dirty="0">
                <a:latin typeface="Arial" panose="020B0604020202020204" pitchFamily="34" charset="0"/>
                <a:cs typeface="Arial" panose="020B0604020202020204" pitchFamily="34" charset="0"/>
              </a:rPr>
              <a:t>     = horizontal diffusive terms </a:t>
            </a:r>
          </a:p>
          <a:p>
            <a:pPr>
              <a:defRPr/>
            </a:pPr>
            <a:r>
              <a:rPr lang="en-US" i="1" dirty="0">
                <a:latin typeface="Arial" panose="020B0604020202020204" pitchFamily="34" charset="0"/>
                <a:cs typeface="Arial" panose="020B0604020202020204" pitchFamily="34" charset="0"/>
              </a:rPr>
              <a:t>F</a:t>
            </a:r>
            <a:r>
              <a:rPr lang="en-US" i="1" baseline="-25000" dirty="0">
                <a:latin typeface="Arial" panose="020B0604020202020204" pitchFamily="34" charset="0"/>
                <a:cs typeface="Arial" panose="020B0604020202020204" pitchFamily="34" charset="0"/>
              </a:rPr>
              <a:t>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F</a:t>
            </a:r>
            <a:r>
              <a:rPr lang="en-US" i="1" baseline="-25000" dirty="0" err="1">
                <a:latin typeface="Arial" panose="020B0604020202020204" pitchFamily="34" charset="0"/>
                <a:cs typeface="Arial" panose="020B0604020202020204" pitchFamily="34" charset="0"/>
              </a:rPr>
              <a:t>v</a:t>
            </a:r>
            <a:r>
              <a:rPr lang="en-US" i="1" dirty="0">
                <a:latin typeface="Arial" panose="020B0604020202020204" pitchFamily="34" charset="0"/>
                <a:cs typeface="Arial" panose="020B0604020202020204" pitchFamily="34" charset="0"/>
              </a:rPr>
              <a:t>      = forcing terms including wave </a:t>
            </a:r>
          </a:p>
          <a:p>
            <a:pPr>
              <a:defRPr/>
            </a:pPr>
            <a:r>
              <a:rPr lang="en-US" i="1" dirty="0">
                <a:latin typeface="Arial" panose="020B0604020202020204" pitchFamily="34" charset="0"/>
                <a:cs typeface="Arial" panose="020B0604020202020204" pitchFamily="34" charset="0"/>
              </a:rPr>
              <a:t>	     averaged forces</a:t>
            </a:r>
          </a:p>
        </p:txBody>
      </p:sp>
      <p:grpSp>
        <p:nvGrpSpPr>
          <p:cNvPr id="6" name="Group 5"/>
          <p:cNvGrpSpPr/>
          <p:nvPr/>
        </p:nvGrpSpPr>
        <p:grpSpPr>
          <a:xfrm>
            <a:off x="228600" y="3009064"/>
            <a:ext cx="11920850" cy="2829602"/>
            <a:chOff x="228600" y="3009064"/>
            <a:chExt cx="11920850" cy="2829602"/>
          </a:xfrm>
        </p:grpSpPr>
        <p:sp>
          <p:nvSpPr>
            <p:cNvPr id="15" name="Text Box 11"/>
            <p:cNvSpPr txBox="1">
              <a:spLocks noChangeArrowheads="1"/>
            </p:cNvSpPr>
            <p:nvPr/>
          </p:nvSpPr>
          <p:spPr bwMode="auto">
            <a:xfrm>
              <a:off x="5244839" y="4241920"/>
              <a:ext cx="6904611"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i="1" dirty="0">
                  <a:solidFill>
                    <a:srgbClr val="008000"/>
                  </a:solidFill>
                  <a:latin typeface="Arial"/>
                  <a:cs typeface="Arial"/>
                </a:rPr>
                <a:t>C</a:t>
              </a:r>
              <a:r>
                <a:rPr lang="en-US" i="1" baseline="-25000" dirty="0">
                  <a:solidFill>
                    <a:srgbClr val="008000"/>
                  </a:solidFill>
                  <a:latin typeface="Arial"/>
                  <a:cs typeface="Arial"/>
                </a:rPr>
                <a:t>D  </a:t>
              </a:r>
              <a:r>
                <a:rPr lang="en-US" i="1" dirty="0">
                  <a:solidFill>
                    <a:srgbClr val="008000"/>
                  </a:solidFill>
                  <a:latin typeface="Arial"/>
                  <a:cs typeface="Arial"/>
                </a:rPr>
                <a:t> =  Plant drag coefficient</a:t>
              </a:r>
            </a:p>
            <a:p>
              <a:pPr>
                <a:defRPr/>
              </a:pPr>
              <a:r>
                <a:rPr lang="en-US" i="1" dirty="0" err="1">
                  <a:solidFill>
                    <a:srgbClr val="008000"/>
                  </a:solidFill>
                  <a:latin typeface="Arial"/>
                  <a:cs typeface="Arial"/>
                </a:rPr>
                <a:t>b</a:t>
              </a:r>
              <a:r>
                <a:rPr lang="en-US" i="1" baseline="-25000" dirty="0" err="1">
                  <a:solidFill>
                    <a:srgbClr val="008000"/>
                  </a:solidFill>
                  <a:latin typeface="Arial"/>
                  <a:cs typeface="Arial"/>
                </a:rPr>
                <a:t>v</a:t>
              </a:r>
              <a:r>
                <a:rPr lang="en-US" i="1" dirty="0">
                  <a:solidFill>
                    <a:srgbClr val="008000"/>
                  </a:solidFill>
                  <a:latin typeface="Arial"/>
                  <a:cs typeface="Arial"/>
                </a:rPr>
                <a:t>   =  Width individual plant width </a:t>
              </a:r>
            </a:p>
            <a:p>
              <a:pPr>
                <a:defRPr/>
              </a:pPr>
              <a:r>
                <a:rPr lang="en-US" i="1" dirty="0" err="1">
                  <a:solidFill>
                    <a:srgbClr val="008000"/>
                  </a:solidFill>
                  <a:latin typeface="Arial"/>
                  <a:cs typeface="Arial"/>
                </a:rPr>
                <a:t>n</a:t>
              </a:r>
              <a:r>
                <a:rPr lang="en-US" i="1" baseline="-25000" dirty="0" err="1">
                  <a:solidFill>
                    <a:srgbClr val="008000"/>
                  </a:solidFill>
                  <a:latin typeface="Arial"/>
                  <a:cs typeface="Arial"/>
                </a:rPr>
                <a:t>v</a:t>
              </a:r>
              <a:r>
                <a:rPr lang="en-US" i="1" dirty="0">
                  <a:solidFill>
                    <a:srgbClr val="008000"/>
                  </a:solidFill>
                  <a:latin typeface="Arial"/>
                  <a:cs typeface="Arial"/>
                </a:rPr>
                <a:t>   =  Number of plants per unit area </a:t>
              </a:r>
            </a:p>
            <a:p>
              <a:pPr>
                <a:defRPr/>
              </a:pPr>
              <a:r>
                <a:rPr lang="en-US" i="1" dirty="0" err="1">
                  <a:solidFill>
                    <a:srgbClr val="008000"/>
                  </a:solidFill>
                  <a:latin typeface="Arial"/>
                  <a:cs typeface="Arial"/>
                </a:rPr>
                <a:t>u,v</a:t>
              </a:r>
              <a:r>
                <a:rPr lang="en-US" i="1" dirty="0">
                  <a:solidFill>
                    <a:srgbClr val="008000"/>
                  </a:solidFill>
                  <a:latin typeface="Arial"/>
                  <a:cs typeface="Arial"/>
                </a:rPr>
                <a:t> =  Horizontal velocity components at each vertical            	level in the canopy of height l</a:t>
              </a:r>
              <a:r>
                <a:rPr lang="en-US" i="1" baseline="-25000" dirty="0">
                  <a:solidFill>
                    <a:srgbClr val="008000"/>
                  </a:solidFill>
                  <a:latin typeface="Arial"/>
                  <a:cs typeface="Arial"/>
                </a:rPr>
                <a:t>v</a:t>
              </a:r>
              <a:r>
                <a:rPr lang="en-US" i="1" dirty="0">
                  <a:solidFill>
                    <a:srgbClr val="008000"/>
                  </a:solidFill>
                  <a:latin typeface="Arial"/>
                  <a:cs typeface="Arial"/>
                </a:rPr>
                <a:t> (when upright) </a:t>
              </a:r>
              <a:endParaRPr lang="en-US" dirty="0">
                <a:solidFill>
                  <a:srgbClr val="008000"/>
                </a:solidFill>
                <a:latin typeface="Arial"/>
                <a:cs typeface="Arial"/>
              </a:endParaRPr>
            </a:p>
          </p:txBody>
        </p:sp>
        <p:grpSp>
          <p:nvGrpSpPr>
            <p:cNvPr id="5" name="Group 4"/>
            <p:cNvGrpSpPr/>
            <p:nvPr/>
          </p:nvGrpSpPr>
          <p:grpSpPr>
            <a:xfrm>
              <a:off x="228600" y="3009064"/>
              <a:ext cx="10900835" cy="2829602"/>
              <a:chOff x="228600" y="3009064"/>
              <a:chExt cx="10900835" cy="2829602"/>
            </a:xfrm>
          </p:grpSpPr>
          <p:graphicFrame>
            <p:nvGraphicFramePr>
              <p:cNvPr id="14" name="Object 13"/>
              <p:cNvGraphicFramePr>
                <a:graphicFrameLocks noChangeAspect="1"/>
              </p:cNvGraphicFramePr>
              <p:nvPr>
                <p:extLst>
                  <p:ext uri="{D42A27DB-BD31-4B8C-83A1-F6EECF244321}">
                    <p14:modId xmlns:p14="http://schemas.microsoft.com/office/powerpoint/2010/main" val="2127909243"/>
                  </p:ext>
                </p:extLst>
              </p:nvPr>
            </p:nvGraphicFramePr>
            <p:xfrm>
              <a:off x="228600" y="5105400"/>
              <a:ext cx="5498357" cy="733266"/>
            </p:xfrm>
            <a:graphic>
              <a:graphicData uri="http://schemas.openxmlformats.org/presentationml/2006/ole">
                <mc:AlternateContent xmlns:mc="http://schemas.openxmlformats.org/markup-compatibility/2006">
                  <mc:Choice xmlns:v="urn:schemas-microsoft-com:vml" Requires="v">
                    <p:oleObj spid="_x0000_s2619" name="Document" r:id="rId8" imgW="5943600" imgH="749300" progId="Word.Document.12">
                      <p:embed/>
                    </p:oleObj>
                  </mc:Choice>
                  <mc:Fallback>
                    <p:oleObj name="Document" r:id="rId8" imgW="5943600" imgH="749300" progId="Word.Document.12">
                      <p:embed/>
                      <p:pic>
                        <p:nvPicPr>
                          <p:cNvPr id="0" name=""/>
                          <p:cNvPicPr/>
                          <p:nvPr/>
                        </p:nvPicPr>
                        <p:blipFill>
                          <a:blip r:embed="rId9"/>
                          <a:stretch>
                            <a:fillRect/>
                          </a:stretch>
                        </p:blipFill>
                        <p:spPr>
                          <a:xfrm>
                            <a:off x="228600" y="5105400"/>
                            <a:ext cx="5498357" cy="733266"/>
                          </a:xfrm>
                          <a:prstGeom prst="rect">
                            <a:avLst/>
                          </a:prstGeom>
                        </p:spPr>
                      </p:pic>
                    </p:oleObj>
                  </mc:Fallback>
                </mc:AlternateContent>
              </a:graphicData>
            </a:graphic>
          </p:graphicFrame>
          <p:grpSp>
            <p:nvGrpSpPr>
              <p:cNvPr id="3" name="Group 2"/>
              <p:cNvGrpSpPr/>
              <p:nvPr/>
            </p:nvGrpSpPr>
            <p:grpSpPr>
              <a:xfrm>
                <a:off x="288161" y="3009064"/>
                <a:ext cx="10841274" cy="1927387"/>
                <a:chOff x="288161" y="3009064"/>
                <a:chExt cx="10841274" cy="1927387"/>
              </a:xfrm>
            </p:grpSpPr>
            <p:graphicFrame>
              <p:nvGraphicFramePr>
                <p:cNvPr id="13" name="Object 12"/>
                <p:cNvGraphicFramePr>
                  <a:graphicFrameLocks noChangeAspect="1"/>
                </p:cNvGraphicFramePr>
                <p:nvPr>
                  <p:extLst>
                    <p:ext uri="{D42A27DB-BD31-4B8C-83A1-F6EECF244321}">
                      <p14:modId xmlns:p14="http://schemas.microsoft.com/office/powerpoint/2010/main" val="1786355338"/>
                    </p:ext>
                  </p:extLst>
                </p:nvPr>
              </p:nvGraphicFramePr>
              <p:xfrm>
                <a:off x="288161" y="4225372"/>
                <a:ext cx="5472354" cy="711079"/>
              </p:xfrm>
              <a:graphic>
                <a:graphicData uri="http://schemas.openxmlformats.org/presentationml/2006/ole">
                  <mc:AlternateContent xmlns:mc="http://schemas.openxmlformats.org/markup-compatibility/2006">
                    <mc:Choice xmlns:v="urn:schemas-microsoft-com:vml" Requires="v">
                      <p:oleObj spid="_x0000_s2620" name="Document" r:id="rId10" imgW="5943600" imgH="749300" progId="Word.Document.12">
                        <p:embed/>
                      </p:oleObj>
                    </mc:Choice>
                    <mc:Fallback>
                      <p:oleObj name="Document" r:id="rId10" imgW="5943600" imgH="749300" progId="Word.Document.12">
                        <p:embed/>
                        <p:pic>
                          <p:nvPicPr>
                            <p:cNvPr id="0" name=""/>
                            <p:cNvPicPr/>
                            <p:nvPr/>
                          </p:nvPicPr>
                          <p:blipFill>
                            <a:blip r:embed="rId11"/>
                            <a:stretch>
                              <a:fillRect/>
                            </a:stretch>
                          </p:blipFill>
                          <p:spPr>
                            <a:xfrm>
                              <a:off x="288161" y="4225372"/>
                              <a:ext cx="5472354" cy="711079"/>
                            </a:xfrm>
                            <a:prstGeom prst="rect">
                              <a:avLst/>
                            </a:prstGeom>
                          </p:spPr>
                        </p:pic>
                      </p:oleObj>
                    </mc:Fallback>
                  </mc:AlternateContent>
                </a:graphicData>
              </a:graphic>
            </p:graphicFrame>
            <p:sp>
              <p:nvSpPr>
                <p:cNvPr id="16" name="Title 1"/>
                <p:cNvSpPr txBox="1">
                  <a:spLocks/>
                </p:cNvSpPr>
                <p:nvPr/>
              </p:nvSpPr>
              <p:spPr>
                <a:xfrm>
                  <a:off x="613835" y="30090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8000"/>
                      </a:solidFill>
                      <a:latin typeface="Arial" panose="020B0604020202020204" pitchFamily="34" charset="0"/>
                      <a:cs typeface="Arial" panose="020B0604020202020204" pitchFamily="34" charset="0"/>
                    </a:rPr>
                    <a:t>Vegetation drag force </a:t>
                  </a:r>
                </a:p>
              </p:txBody>
            </p:sp>
          </p:grpSp>
        </p:grpSp>
      </p:grpSp>
      <p:sp>
        <p:nvSpPr>
          <p:cNvPr id="17" name="TextBox 16"/>
          <p:cNvSpPr txBox="1"/>
          <p:nvPr/>
        </p:nvSpPr>
        <p:spPr>
          <a:xfrm>
            <a:off x="248751" y="5842337"/>
            <a:ext cx="12162542" cy="1015663"/>
          </a:xfrm>
          <a:prstGeom prst="rect">
            <a:avLst/>
          </a:prstGeom>
          <a:noFill/>
        </p:spPr>
        <p:txBody>
          <a:bodyPr wrap="square" rtlCol="0">
            <a:spAutoFit/>
          </a:bodyPr>
          <a:lstStyle/>
          <a:p>
            <a:pPr algn="ctr"/>
            <a:r>
              <a:rPr lang="en-US" sz="3000" b="1" i="1" dirty="0">
                <a:solidFill>
                  <a:srgbClr val="FF0000"/>
                </a:solidFill>
                <a:latin typeface="Arial" panose="020B0604020202020204" pitchFamily="34" charset="0"/>
                <a:cs typeface="Arial" panose="020B0604020202020204" pitchFamily="34" charset="0"/>
              </a:rPr>
              <a:t>Vertically varying forces with vegetation  – </a:t>
            </a:r>
          </a:p>
          <a:p>
            <a:pPr algn="ctr"/>
            <a:r>
              <a:rPr lang="en-US" sz="3000" b="1" i="1" dirty="0">
                <a:solidFill>
                  <a:srgbClr val="FF0000"/>
                </a:solidFill>
                <a:latin typeface="Arial" panose="020B0604020202020204" pitchFamily="34" charset="0"/>
                <a:cs typeface="Arial" panose="020B0604020202020204" pitchFamily="34" charset="0"/>
              </a:rPr>
              <a:t>captures all 3 dimensions </a:t>
            </a:r>
          </a:p>
        </p:txBody>
      </p:sp>
      <p:sp>
        <p:nvSpPr>
          <p:cNvPr id="4" name="Slide Number Placeholder 3"/>
          <p:cNvSpPr>
            <a:spLocks noGrp="1"/>
          </p:cNvSpPr>
          <p:nvPr>
            <p:ph type="sldNum" sz="quarter" idx="12"/>
          </p:nvPr>
        </p:nvSpPr>
        <p:spPr/>
        <p:txBody>
          <a:bodyPr/>
          <a:lstStyle/>
          <a:p>
            <a:fld id="{32ACFB68-E495-4976-8B29-8D1D0F8F8616}" type="slidenum">
              <a:rPr lang="en-US" smtClean="0"/>
              <a:pPr/>
              <a:t>6</a:t>
            </a:fld>
            <a:endParaRPr lang="en-US"/>
          </a:p>
        </p:txBody>
      </p:sp>
    </p:spTree>
    <p:extLst>
      <p:ext uri="{BB962C8B-B14F-4D97-AF65-F5344CB8AC3E}">
        <p14:creationId xmlns:p14="http://schemas.microsoft.com/office/powerpoint/2010/main" val="25109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5633" y="26188"/>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93195" y="0"/>
            <a:ext cx="115718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Modifying turbulence modeling equations</a:t>
            </a:r>
          </a:p>
        </p:txBody>
      </p:sp>
      <p:graphicFrame>
        <p:nvGraphicFramePr>
          <p:cNvPr id="16" name="Object 15"/>
          <p:cNvGraphicFramePr>
            <a:graphicFrameLocks noChangeAspect="1"/>
          </p:cNvGraphicFramePr>
          <p:nvPr>
            <p:extLst>
              <p:ext uri="{D42A27DB-BD31-4B8C-83A1-F6EECF244321}">
                <p14:modId xmlns:p14="http://schemas.microsoft.com/office/powerpoint/2010/main" val="1199041500"/>
              </p:ext>
            </p:extLst>
          </p:nvPr>
        </p:nvGraphicFramePr>
        <p:xfrm>
          <a:off x="1024762" y="1356932"/>
          <a:ext cx="5943600" cy="738113"/>
        </p:xfrm>
        <a:graphic>
          <a:graphicData uri="http://schemas.openxmlformats.org/presentationml/2006/ole">
            <mc:AlternateContent xmlns:mc="http://schemas.openxmlformats.org/markup-compatibility/2006">
              <mc:Choice xmlns:v="urn:schemas-microsoft-com:vml" Requires="v">
                <p:oleObj spid="_x0000_s3761" name="Document" r:id="rId4" imgW="5943600" imgH="622300" progId="Word.Document.12">
                  <p:embed/>
                </p:oleObj>
              </mc:Choice>
              <mc:Fallback>
                <p:oleObj name="Document" r:id="rId4" imgW="5943600" imgH="622300" progId="Word.Document.12">
                  <p:embed/>
                  <p:pic>
                    <p:nvPicPr>
                      <p:cNvPr id="0" name=""/>
                      <p:cNvPicPr/>
                      <p:nvPr/>
                    </p:nvPicPr>
                    <p:blipFill>
                      <a:blip r:embed="rId5"/>
                      <a:stretch>
                        <a:fillRect/>
                      </a:stretch>
                    </p:blipFill>
                    <p:spPr>
                      <a:xfrm>
                        <a:off x="1024762" y="1356932"/>
                        <a:ext cx="5943600" cy="73811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13441225"/>
              </p:ext>
            </p:extLst>
          </p:nvPr>
        </p:nvGraphicFramePr>
        <p:xfrm>
          <a:off x="1264855" y="2122457"/>
          <a:ext cx="5943600" cy="745136"/>
        </p:xfrm>
        <a:graphic>
          <a:graphicData uri="http://schemas.openxmlformats.org/presentationml/2006/ole">
            <mc:AlternateContent xmlns:mc="http://schemas.openxmlformats.org/markup-compatibility/2006">
              <mc:Choice xmlns:v="urn:schemas-microsoft-com:vml" Requires="v">
                <p:oleObj spid="_x0000_s3762" name="Document" r:id="rId6" imgW="5943600" imgH="673100" progId="Word.Document.12">
                  <p:embed/>
                </p:oleObj>
              </mc:Choice>
              <mc:Fallback>
                <p:oleObj name="Document" r:id="rId6" imgW="5943600" imgH="673100" progId="Word.Document.12">
                  <p:embed/>
                  <p:pic>
                    <p:nvPicPr>
                      <p:cNvPr id="0" name=""/>
                      <p:cNvPicPr/>
                      <p:nvPr/>
                    </p:nvPicPr>
                    <p:blipFill>
                      <a:blip r:embed="rId7"/>
                      <a:stretch>
                        <a:fillRect/>
                      </a:stretch>
                    </p:blipFill>
                    <p:spPr>
                      <a:xfrm>
                        <a:off x="1264855" y="2122457"/>
                        <a:ext cx="5943600" cy="745136"/>
                      </a:xfrm>
                      <a:prstGeom prst="rect">
                        <a:avLst/>
                      </a:prstGeom>
                    </p:spPr>
                  </p:pic>
                </p:oleObj>
              </mc:Fallback>
            </mc:AlternateContent>
          </a:graphicData>
        </a:graphic>
      </p:graphicFrame>
      <p:grpSp>
        <p:nvGrpSpPr>
          <p:cNvPr id="11" name="Group 10"/>
          <p:cNvGrpSpPr/>
          <p:nvPr/>
        </p:nvGrpSpPr>
        <p:grpSpPr>
          <a:xfrm>
            <a:off x="1508902" y="4391959"/>
            <a:ext cx="10800926" cy="2466041"/>
            <a:chOff x="1705283" y="4161339"/>
            <a:chExt cx="10800926" cy="2466041"/>
          </a:xfrm>
        </p:grpSpPr>
        <p:graphicFrame>
          <p:nvGraphicFramePr>
            <p:cNvPr id="19" name="Object 18"/>
            <p:cNvGraphicFramePr>
              <a:graphicFrameLocks noChangeAspect="1"/>
            </p:cNvGraphicFramePr>
            <p:nvPr>
              <p:extLst>
                <p:ext uri="{D42A27DB-BD31-4B8C-83A1-F6EECF244321}">
                  <p14:modId xmlns:p14="http://schemas.microsoft.com/office/powerpoint/2010/main" val="1941362405"/>
                </p:ext>
              </p:extLst>
            </p:nvPr>
          </p:nvGraphicFramePr>
          <p:xfrm>
            <a:off x="1705283" y="5954280"/>
            <a:ext cx="5943600" cy="673100"/>
          </p:xfrm>
          <a:graphic>
            <a:graphicData uri="http://schemas.openxmlformats.org/presentationml/2006/ole">
              <mc:AlternateContent xmlns:mc="http://schemas.openxmlformats.org/markup-compatibility/2006">
                <mc:Choice xmlns:v="urn:schemas-microsoft-com:vml" Requires="v">
                  <p:oleObj spid="_x0000_s3763" name="Document" r:id="rId8" imgW="5943600" imgH="673100" progId="Word.Document.12">
                    <p:embed/>
                  </p:oleObj>
                </mc:Choice>
                <mc:Fallback>
                  <p:oleObj name="Document" r:id="rId8" imgW="5943600" imgH="673100" progId="Word.Document.12">
                    <p:embed/>
                    <p:pic>
                      <p:nvPicPr>
                        <p:cNvPr id="0" name=""/>
                        <p:cNvPicPr/>
                        <p:nvPr/>
                      </p:nvPicPr>
                      <p:blipFill>
                        <a:blip r:embed="rId9"/>
                        <a:stretch>
                          <a:fillRect/>
                        </a:stretch>
                      </p:blipFill>
                      <p:spPr>
                        <a:xfrm>
                          <a:off x="1705283" y="5954280"/>
                          <a:ext cx="5943600" cy="673100"/>
                        </a:xfrm>
                        <a:prstGeom prst="rect">
                          <a:avLst/>
                        </a:prstGeom>
                      </p:spPr>
                    </p:pic>
                  </p:oleObj>
                </mc:Fallback>
              </mc:AlternateContent>
            </a:graphicData>
          </a:graphic>
        </p:graphicFrame>
        <p:grpSp>
          <p:nvGrpSpPr>
            <p:cNvPr id="10" name="Group 9"/>
            <p:cNvGrpSpPr/>
            <p:nvPr/>
          </p:nvGrpSpPr>
          <p:grpSpPr>
            <a:xfrm>
              <a:off x="1788806" y="4161339"/>
              <a:ext cx="10717403" cy="1724644"/>
              <a:chOff x="1788806" y="4161339"/>
              <a:chExt cx="10717403" cy="1724644"/>
            </a:xfrm>
          </p:grpSpPr>
          <p:graphicFrame>
            <p:nvGraphicFramePr>
              <p:cNvPr id="2" name="Object 1"/>
              <p:cNvGraphicFramePr>
                <a:graphicFrameLocks noChangeAspect="1"/>
              </p:cNvGraphicFramePr>
              <p:nvPr>
                <p:extLst>
                  <p:ext uri="{D42A27DB-BD31-4B8C-83A1-F6EECF244321}">
                    <p14:modId xmlns:p14="http://schemas.microsoft.com/office/powerpoint/2010/main" val="1820337607"/>
                  </p:ext>
                </p:extLst>
              </p:nvPr>
            </p:nvGraphicFramePr>
            <p:xfrm>
              <a:off x="1788806" y="5185236"/>
              <a:ext cx="5943600" cy="700747"/>
            </p:xfrm>
            <a:graphic>
              <a:graphicData uri="http://schemas.openxmlformats.org/presentationml/2006/ole">
                <mc:AlternateContent xmlns:mc="http://schemas.openxmlformats.org/markup-compatibility/2006">
                  <mc:Choice xmlns:v="urn:schemas-microsoft-com:vml" Requires="v">
                    <p:oleObj spid="_x0000_s3764" name="Document" r:id="rId10" imgW="5943600" imgH="622300" progId="Word.Document.12">
                      <p:embed/>
                    </p:oleObj>
                  </mc:Choice>
                  <mc:Fallback>
                    <p:oleObj name="Document" r:id="rId10" imgW="5943600" imgH="622300" progId="Word.Document.12">
                      <p:embed/>
                      <p:pic>
                        <p:nvPicPr>
                          <p:cNvPr id="0" name=""/>
                          <p:cNvPicPr/>
                          <p:nvPr/>
                        </p:nvPicPr>
                        <p:blipFill>
                          <a:blip r:embed="rId11"/>
                          <a:stretch>
                            <a:fillRect/>
                          </a:stretch>
                        </p:blipFill>
                        <p:spPr>
                          <a:xfrm>
                            <a:off x="1788806" y="5185236"/>
                            <a:ext cx="5943600" cy="700747"/>
                          </a:xfrm>
                          <a:prstGeom prst="rect">
                            <a:avLst/>
                          </a:prstGeom>
                        </p:spPr>
                      </p:pic>
                    </p:oleObj>
                  </mc:Fallback>
                </mc:AlternateContent>
              </a:graphicData>
            </a:graphic>
          </p:graphicFrame>
          <p:sp>
            <p:nvSpPr>
              <p:cNvPr id="28" name="Title 1"/>
              <p:cNvSpPr txBox="1">
                <a:spLocks/>
              </p:cNvSpPr>
              <p:nvPr/>
            </p:nvSpPr>
            <p:spPr>
              <a:xfrm>
                <a:off x="1990609" y="41613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8000"/>
                    </a:solidFill>
                    <a:latin typeface="Arial" panose="020B0604020202020204" pitchFamily="34" charset="0"/>
                    <a:cs typeface="Arial" panose="020B0604020202020204" pitchFamily="34" charset="0"/>
                  </a:rPr>
                  <a:t>Vegetation turbulence terms (# VEG_DRAG)</a:t>
                </a:r>
              </a:p>
            </p:txBody>
          </p:sp>
        </p:grpSp>
      </p:grpSp>
      <p:sp>
        <p:nvSpPr>
          <p:cNvPr id="29" name="Text Box 11"/>
          <p:cNvSpPr txBox="1">
            <a:spLocks noChangeArrowheads="1"/>
          </p:cNvSpPr>
          <p:nvPr/>
        </p:nvSpPr>
        <p:spPr bwMode="auto">
          <a:xfrm>
            <a:off x="7025364" y="2736106"/>
            <a:ext cx="5284905"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err="1">
                <a:latin typeface="Arial" panose="020B0604020202020204" pitchFamily="34" charset="0"/>
                <a:cs typeface="Arial" panose="020B0604020202020204" pitchFamily="34" charset="0"/>
              </a:rPr>
              <a:t>Ψ</a:t>
            </a:r>
            <a:r>
              <a:rPr lang="en-US" sz="1600" i="1" dirty="0">
                <a:latin typeface="Arial" panose="020B0604020202020204" pitchFamily="34" charset="0"/>
                <a:cs typeface="Arial" panose="020B0604020202020204" pitchFamily="34" charset="0"/>
              </a:rPr>
              <a:t>            = Generic length scale </a:t>
            </a:r>
          </a:p>
          <a:p>
            <a:pPr>
              <a:defRPr/>
            </a:pPr>
            <a:r>
              <a:rPr lang="en-US" sz="1600" i="1" dirty="0" err="1">
                <a:latin typeface="Arial" panose="020B0604020202020204" pitchFamily="34" charset="0"/>
                <a:cs typeface="Arial" panose="020B0604020202020204" pitchFamily="34" charset="0"/>
              </a:rPr>
              <a:t>σ</a:t>
            </a:r>
            <a:r>
              <a:rPr lang="en-US" sz="1600" i="1" baseline="-25000" dirty="0" err="1">
                <a:latin typeface="Arial" panose="020B0604020202020204" pitchFamily="34" charset="0"/>
                <a:cs typeface="Arial" panose="020B0604020202020204" pitchFamily="34" charset="0"/>
              </a:rPr>
              <a:t>k</a:t>
            </a:r>
            <a:r>
              <a:rPr lang="en-US" sz="1600" i="1" dirty="0">
                <a:latin typeface="Arial" panose="020B0604020202020204" pitchFamily="34" charset="0"/>
                <a:cs typeface="Arial" panose="020B0604020202020204" pitchFamily="34" charset="0"/>
              </a:rPr>
              <a:t>            = Turbulent Schmidt number </a:t>
            </a:r>
          </a:p>
          <a:p>
            <a:pPr>
              <a:defRPr/>
            </a:pPr>
            <a:r>
              <a:rPr lang="en-US" sz="1600" i="1" dirty="0">
                <a:latin typeface="Arial" panose="020B0604020202020204" pitchFamily="34" charset="0"/>
                <a:cs typeface="Arial" panose="020B0604020202020204" pitchFamily="34" charset="0"/>
              </a:rPr>
              <a:t>c</a:t>
            </a:r>
            <a:r>
              <a:rPr lang="en-US" sz="1600" i="1" baseline="-25000" dirty="0">
                <a:latin typeface="Arial" panose="020B0604020202020204" pitchFamily="34" charset="0"/>
                <a:cs typeface="Arial" panose="020B0604020202020204" pitchFamily="34" charset="0"/>
              </a:rPr>
              <a:t>1</a:t>
            </a:r>
            <a:r>
              <a:rPr lang="en-US" sz="1600" i="1" dirty="0">
                <a:latin typeface="Arial" panose="020B0604020202020204" pitchFamily="34" charset="0"/>
                <a:cs typeface="Arial" panose="020B0604020202020204" pitchFamily="34" charset="0"/>
              </a:rPr>
              <a:t>, c</a:t>
            </a:r>
            <a:r>
              <a:rPr lang="en-US" sz="1600" i="1" baseline="-25000" dirty="0">
                <a:latin typeface="Arial" panose="020B0604020202020204" pitchFamily="34" charset="0"/>
                <a:cs typeface="Arial" panose="020B0604020202020204" pitchFamily="34" charset="0"/>
              </a:rPr>
              <a:t>2</a:t>
            </a:r>
            <a:r>
              <a:rPr lang="en-US" sz="1600" i="1" dirty="0">
                <a:latin typeface="Arial" panose="020B0604020202020204" pitchFamily="34" charset="0"/>
                <a:cs typeface="Arial" panose="020B0604020202020204" pitchFamily="34" charset="0"/>
              </a:rPr>
              <a:t>       = Coefficients based on Von Karman constant</a:t>
            </a:r>
          </a:p>
          <a:p>
            <a:pPr>
              <a:defRPr/>
            </a:pPr>
            <a:r>
              <a:rPr lang="en-US" sz="1600" i="1" dirty="0">
                <a:latin typeface="Arial" panose="020B0604020202020204" pitchFamily="34" charset="0"/>
                <a:cs typeface="Arial" panose="020B0604020202020204" pitchFamily="34" charset="0"/>
              </a:rPr>
              <a:t>c</a:t>
            </a:r>
            <a:r>
              <a:rPr lang="en-US" sz="1600" i="1" baseline="-25000" dirty="0">
                <a:latin typeface="Arial" panose="020B0604020202020204" pitchFamily="34" charset="0"/>
                <a:cs typeface="Arial" panose="020B0604020202020204" pitchFamily="34" charset="0"/>
              </a:rPr>
              <a:t>3</a:t>
            </a:r>
            <a:r>
              <a:rPr lang="en-US" sz="1600" i="1" dirty="0">
                <a:latin typeface="Arial" panose="020B0604020202020204" pitchFamily="34" charset="0"/>
                <a:cs typeface="Arial" panose="020B0604020202020204" pitchFamily="34" charset="0"/>
              </a:rPr>
              <a:t>            = Stratification stability constant</a:t>
            </a:r>
          </a:p>
          <a:p>
            <a:pPr>
              <a:defRPr/>
            </a:pPr>
            <a:r>
              <a:rPr lang="en-US" sz="1600" i="1" dirty="0" err="1">
                <a:latin typeface="Arial" panose="020B0604020202020204" pitchFamily="34" charset="0"/>
                <a:cs typeface="Arial" panose="020B0604020202020204" pitchFamily="34" charset="0"/>
              </a:rPr>
              <a:t>σ</a:t>
            </a:r>
            <a:r>
              <a:rPr lang="en-US" sz="1600" i="1" baseline="-25000" dirty="0" err="1">
                <a:latin typeface="Arial" panose="020B0604020202020204" pitchFamily="34" charset="0"/>
                <a:cs typeface="Arial" panose="020B0604020202020204" pitchFamily="34" charset="0"/>
              </a:rPr>
              <a:t>ψ</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           = Turbulent Schmidt number for </a:t>
            </a:r>
            <a:r>
              <a:rPr lang="en-US" sz="1600" i="1" dirty="0" err="1">
                <a:latin typeface="Arial" panose="020B0604020202020204" pitchFamily="34" charset="0"/>
                <a:cs typeface="Arial" panose="020B0604020202020204" pitchFamily="34" charset="0"/>
              </a:rPr>
              <a:t>Ψ</a:t>
            </a:r>
            <a:endParaRPr lang="en-US" sz="1600" i="1" dirty="0">
              <a:latin typeface="Arial" panose="020B0604020202020204" pitchFamily="34" charset="0"/>
              <a:cs typeface="Arial" panose="020B0604020202020204" pitchFamily="34" charset="0"/>
            </a:endParaRPr>
          </a:p>
          <a:p>
            <a:pPr>
              <a:defRPr/>
            </a:pPr>
            <a:r>
              <a:rPr lang="en-US" sz="1600" i="1" dirty="0" err="1">
                <a:latin typeface="Arial" panose="020B0604020202020204" pitchFamily="34" charset="0"/>
                <a:cs typeface="Arial" panose="020B0604020202020204" pitchFamily="34" charset="0"/>
              </a:rPr>
              <a:t>F</a:t>
            </a:r>
            <a:r>
              <a:rPr lang="en-US" sz="1600" i="1" baseline="-25000" dirty="0" err="1">
                <a:latin typeface="Arial" panose="020B0604020202020204" pitchFamily="34" charset="0"/>
                <a:cs typeface="Arial" panose="020B0604020202020204" pitchFamily="34" charset="0"/>
              </a:rPr>
              <a:t>wall</a:t>
            </a:r>
            <a:r>
              <a:rPr lang="en-US" sz="1600" i="1" dirty="0">
                <a:latin typeface="Arial" panose="020B0604020202020204" pitchFamily="34" charset="0"/>
                <a:cs typeface="Arial" panose="020B0604020202020204" pitchFamily="34" charset="0"/>
              </a:rPr>
              <a:t>         = Wall proximity function </a:t>
            </a:r>
          </a:p>
        </p:txBody>
      </p:sp>
      <p:sp>
        <p:nvSpPr>
          <p:cNvPr id="30" name="Text Box 11"/>
          <p:cNvSpPr txBox="1">
            <a:spLocks noChangeArrowheads="1"/>
          </p:cNvSpPr>
          <p:nvPr/>
        </p:nvSpPr>
        <p:spPr bwMode="auto">
          <a:xfrm>
            <a:off x="7030069" y="1130269"/>
            <a:ext cx="4124647"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a:latin typeface="Arial" panose="020B0604020202020204" pitchFamily="34" charset="0"/>
                <a:cs typeface="Arial" panose="020B0604020202020204" pitchFamily="34" charset="0"/>
              </a:rPr>
              <a:t>k             = Turbulent kinetic energy</a:t>
            </a:r>
          </a:p>
          <a:p>
            <a:pPr>
              <a:defRPr/>
            </a:pPr>
            <a:r>
              <a:rPr lang="en-US" sz="1600" i="1" dirty="0" err="1">
                <a:latin typeface="Arial" panose="020B0604020202020204" pitchFamily="34" charset="0"/>
                <a:cs typeface="Arial" panose="020B0604020202020204" pitchFamily="34" charset="0"/>
              </a:rPr>
              <a:t>σ</a:t>
            </a:r>
            <a:r>
              <a:rPr lang="en-US" sz="1600" i="1" baseline="-25000" dirty="0" err="1">
                <a:latin typeface="Arial" panose="020B0604020202020204" pitchFamily="34" charset="0"/>
                <a:cs typeface="Arial" panose="020B0604020202020204" pitchFamily="34" charset="0"/>
              </a:rPr>
              <a:t>k</a:t>
            </a:r>
            <a:r>
              <a:rPr lang="en-US" sz="1600" i="1" dirty="0">
                <a:latin typeface="Arial" panose="020B0604020202020204" pitchFamily="34" charset="0"/>
                <a:cs typeface="Arial" panose="020B0604020202020204" pitchFamily="34" charset="0"/>
              </a:rPr>
              <a:t>            = Turbulent Schmidt number for k</a:t>
            </a:r>
          </a:p>
          <a:p>
            <a:pPr>
              <a:defRPr/>
            </a:pPr>
            <a:r>
              <a:rPr lang="en-US" sz="1600" i="1" dirty="0">
                <a:latin typeface="Arial" panose="020B0604020202020204" pitchFamily="34" charset="0"/>
                <a:cs typeface="Arial" panose="020B0604020202020204" pitchFamily="34" charset="0"/>
              </a:rPr>
              <a:t>P</a:t>
            </a:r>
            <a:r>
              <a:rPr lang="en-US" sz="1600" i="1" baseline="-25000" dirty="0">
                <a:latin typeface="Arial" panose="020B0604020202020204" pitchFamily="34" charset="0"/>
                <a:cs typeface="Arial" panose="020B0604020202020204" pitchFamily="34" charset="0"/>
              </a:rPr>
              <a:t>s</a:t>
            </a:r>
            <a:r>
              <a:rPr lang="en-US" sz="1600" i="1" dirty="0">
                <a:latin typeface="Arial" panose="020B0604020202020204" pitchFamily="34" charset="0"/>
                <a:cs typeface="Arial" panose="020B0604020202020204" pitchFamily="34" charset="0"/>
              </a:rPr>
              <a:t>           = Production term from shear</a:t>
            </a:r>
          </a:p>
          <a:p>
            <a:pPr>
              <a:defRPr/>
            </a:pPr>
            <a:r>
              <a:rPr lang="en-US" sz="1600" i="1" dirty="0">
                <a:latin typeface="Arial" panose="020B0604020202020204" pitchFamily="34" charset="0"/>
                <a:cs typeface="Arial" panose="020B0604020202020204" pitchFamily="34" charset="0"/>
              </a:rPr>
              <a:t>B            = Buoyancy flux</a:t>
            </a:r>
          </a:p>
          <a:p>
            <a:pPr>
              <a:defRPr/>
            </a:pPr>
            <a:r>
              <a:rPr lang="en-US" sz="1600" i="1" dirty="0" err="1">
                <a:latin typeface="Arial" panose="020B0604020202020204" pitchFamily="34" charset="0"/>
                <a:cs typeface="Arial" panose="020B0604020202020204" pitchFamily="34" charset="0"/>
              </a:rPr>
              <a:t>ε</a:t>
            </a:r>
            <a:r>
              <a:rPr lang="en-US" sz="1600" i="1" dirty="0">
                <a:latin typeface="Arial" panose="020B0604020202020204" pitchFamily="34" charset="0"/>
                <a:cs typeface="Arial" panose="020B0604020202020204" pitchFamily="34" charset="0"/>
              </a:rPr>
              <a:t>             = Turbulent dissipation</a:t>
            </a:r>
          </a:p>
          <a:p>
            <a:pPr>
              <a:defRPr/>
            </a:pPr>
            <a:r>
              <a:rPr lang="en-US" sz="1600" i="1" dirty="0">
                <a:latin typeface="Arial" panose="020B0604020202020204" pitchFamily="34" charset="0"/>
                <a:cs typeface="Arial" panose="020B0604020202020204" pitchFamily="34" charset="0"/>
              </a:rPr>
              <a:t>K</a:t>
            </a:r>
            <a:r>
              <a:rPr lang="en-US" sz="1600" i="1" baseline="-25000" dirty="0">
                <a:latin typeface="Arial" panose="020B0604020202020204" pitchFamily="34" charset="0"/>
                <a:cs typeface="Arial" panose="020B0604020202020204" pitchFamily="34" charset="0"/>
              </a:rPr>
              <a:t>M</a:t>
            </a:r>
            <a:r>
              <a:rPr lang="en-US" sz="1600" i="1" dirty="0">
                <a:latin typeface="Arial" panose="020B0604020202020204" pitchFamily="34" charset="0"/>
                <a:cs typeface="Arial" panose="020B0604020202020204" pitchFamily="34" charset="0"/>
              </a:rPr>
              <a:t>         = Parameterized eddy viscosity  </a:t>
            </a:r>
          </a:p>
        </p:txBody>
      </p:sp>
      <p:sp>
        <p:nvSpPr>
          <p:cNvPr id="3" name="Slide Number Placeholder 2"/>
          <p:cNvSpPr>
            <a:spLocks noGrp="1"/>
          </p:cNvSpPr>
          <p:nvPr>
            <p:ph type="sldNum" sz="quarter" idx="12"/>
          </p:nvPr>
        </p:nvSpPr>
        <p:spPr/>
        <p:txBody>
          <a:bodyPr/>
          <a:lstStyle/>
          <a:p>
            <a:fld id="{32ACFB68-E495-4976-8B29-8D1D0F8F8616}" type="slidenum">
              <a:rPr lang="en-US" smtClean="0"/>
              <a:pPr/>
              <a:t>7</a:t>
            </a:fld>
            <a:endParaRPr lang="en-US"/>
          </a:p>
        </p:txBody>
      </p:sp>
      <p:sp>
        <p:nvSpPr>
          <p:cNvPr id="7" name="TextBox 6"/>
          <p:cNvSpPr txBox="1"/>
          <p:nvPr/>
        </p:nvSpPr>
        <p:spPr>
          <a:xfrm>
            <a:off x="5485582" y="5551870"/>
            <a:ext cx="432038" cy="369332"/>
          </a:xfrm>
          <a:prstGeom prst="rect">
            <a:avLst/>
          </a:prstGeom>
          <a:noFill/>
          <a:ln w="57150" cmpd="sng">
            <a:solidFill>
              <a:schemeClr val="accent6"/>
            </a:solidFill>
          </a:ln>
        </p:spPr>
        <p:txBody>
          <a:bodyPr wrap="square" rtlCol="0">
            <a:spAutoFit/>
          </a:bodyPr>
          <a:lstStyle/>
          <a:p>
            <a:endParaRPr lang="en-US" dirty="0"/>
          </a:p>
        </p:txBody>
      </p:sp>
      <p:sp>
        <p:nvSpPr>
          <p:cNvPr id="15" name="TextBox 14"/>
          <p:cNvSpPr txBox="1"/>
          <p:nvPr/>
        </p:nvSpPr>
        <p:spPr>
          <a:xfrm>
            <a:off x="6790085" y="6319689"/>
            <a:ext cx="432038" cy="369332"/>
          </a:xfrm>
          <a:prstGeom prst="rect">
            <a:avLst/>
          </a:prstGeom>
          <a:noFill/>
          <a:ln w="57150" cmpd="sng">
            <a:solidFill>
              <a:schemeClr val="accent6"/>
            </a:solidFill>
          </a:ln>
        </p:spPr>
        <p:txBody>
          <a:bodyPr wrap="square" rtlCol="0">
            <a:spAutoFit/>
          </a:bodyPr>
          <a:lstStyle/>
          <a:p>
            <a:endParaRPr lang="en-US" dirty="0"/>
          </a:p>
        </p:txBody>
      </p:sp>
    </p:spTree>
    <p:extLst>
      <p:ext uri="{BB962C8B-B14F-4D97-AF65-F5344CB8AC3E}">
        <p14:creationId xmlns:p14="http://schemas.microsoft.com/office/powerpoint/2010/main" val="332665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File:USGS log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5633" y="26188"/>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276484" y="-248786"/>
            <a:ext cx="115718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panose="020B0604020202020204" pitchFamily="34" charset="0"/>
                <a:cs typeface="Arial" panose="020B0604020202020204" pitchFamily="34" charset="0"/>
              </a:rPr>
              <a:t>Modifying turbulence modeling equations</a:t>
            </a:r>
          </a:p>
        </p:txBody>
      </p:sp>
      <p:graphicFrame>
        <p:nvGraphicFramePr>
          <p:cNvPr id="2" name="Object 1"/>
          <p:cNvGraphicFramePr>
            <a:graphicFrameLocks noChangeAspect="1"/>
          </p:cNvGraphicFramePr>
          <p:nvPr>
            <p:extLst>
              <p:ext uri="{D42A27DB-BD31-4B8C-83A1-F6EECF244321}">
                <p14:modId xmlns:p14="http://schemas.microsoft.com/office/powerpoint/2010/main" val="1102382028"/>
              </p:ext>
            </p:extLst>
          </p:nvPr>
        </p:nvGraphicFramePr>
        <p:xfrm>
          <a:off x="479598" y="1453438"/>
          <a:ext cx="5943600" cy="700747"/>
        </p:xfrm>
        <a:graphic>
          <a:graphicData uri="http://schemas.openxmlformats.org/presentationml/2006/ole">
            <mc:AlternateContent xmlns:mc="http://schemas.openxmlformats.org/markup-compatibility/2006">
              <mc:Choice xmlns:v="urn:schemas-microsoft-com:vml" Requires="v">
                <p:oleObj spid="_x0000_s6831" name="Document" r:id="rId4" imgW="5943600" imgH="622300" progId="Word.Document.12">
                  <p:embed/>
                </p:oleObj>
              </mc:Choice>
              <mc:Fallback>
                <p:oleObj name="Document" r:id="rId4" imgW="5943600" imgH="622300" progId="Word.Document.12">
                  <p:embed/>
                  <p:pic>
                    <p:nvPicPr>
                      <p:cNvPr id="0" name=""/>
                      <p:cNvPicPr/>
                      <p:nvPr/>
                    </p:nvPicPr>
                    <p:blipFill>
                      <a:blip r:embed="rId5"/>
                      <a:stretch>
                        <a:fillRect/>
                      </a:stretch>
                    </p:blipFill>
                    <p:spPr>
                      <a:xfrm>
                        <a:off x="479598" y="1453438"/>
                        <a:ext cx="5943600" cy="700747"/>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159233372"/>
              </p:ext>
            </p:extLst>
          </p:nvPr>
        </p:nvGraphicFramePr>
        <p:xfrm>
          <a:off x="697193" y="2170106"/>
          <a:ext cx="5943600" cy="673100"/>
        </p:xfrm>
        <a:graphic>
          <a:graphicData uri="http://schemas.openxmlformats.org/presentationml/2006/ole">
            <mc:AlternateContent xmlns:mc="http://schemas.openxmlformats.org/markup-compatibility/2006">
              <mc:Choice xmlns:v="urn:schemas-microsoft-com:vml" Requires="v">
                <p:oleObj spid="_x0000_s6832" name="Document" r:id="rId6" imgW="5943600" imgH="673100" progId="Word.Document.12">
                  <p:embed/>
                </p:oleObj>
              </mc:Choice>
              <mc:Fallback>
                <p:oleObj name="Document" r:id="rId6" imgW="5943600" imgH="673100" progId="Word.Document.12">
                  <p:embed/>
                  <p:pic>
                    <p:nvPicPr>
                      <p:cNvPr id="0" name=""/>
                      <p:cNvPicPr/>
                      <p:nvPr/>
                    </p:nvPicPr>
                    <p:blipFill>
                      <a:blip r:embed="rId7"/>
                      <a:stretch>
                        <a:fillRect/>
                      </a:stretch>
                    </p:blipFill>
                    <p:spPr>
                      <a:xfrm>
                        <a:off x="697193" y="2170106"/>
                        <a:ext cx="5943600" cy="673100"/>
                      </a:xfrm>
                      <a:prstGeom prst="rect">
                        <a:avLst/>
                      </a:prstGeom>
                    </p:spPr>
                  </p:pic>
                </p:oleObj>
              </mc:Fallback>
            </mc:AlternateContent>
          </a:graphicData>
        </a:graphic>
      </p:graphicFrame>
      <p:sp>
        <p:nvSpPr>
          <p:cNvPr id="20" name="Text Box 11"/>
          <p:cNvSpPr txBox="1">
            <a:spLocks noChangeArrowheads="1"/>
          </p:cNvSpPr>
          <p:nvPr/>
        </p:nvSpPr>
        <p:spPr bwMode="auto">
          <a:xfrm>
            <a:off x="7030069" y="1130269"/>
            <a:ext cx="4124647"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a:latin typeface="Arial"/>
                <a:cs typeface="Arial"/>
              </a:rPr>
              <a:t>k             = Turbulent kinetic energy</a:t>
            </a:r>
          </a:p>
          <a:p>
            <a:pPr>
              <a:defRPr/>
            </a:pPr>
            <a:r>
              <a:rPr lang="en-US" sz="1600" i="1" dirty="0" err="1"/>
              <a:t>σ</a:t>
            </a:r>
            <a:r>
              <a:rPr lang="en-US" sz="1600" i="1" baseline="-25000" dirty="0" err="1"/>
              <a:t>k</a:t>
            </a:r>
            <a:r>
              <a:rPr lang="en-US" sz="1600" i="1" dirty="0"/>
              <a:t> </a:t>
            </a:r>
            <a:r>
              <a:rPr lang="en-US" sz="1600" i="1" dirty="0">
                <a:latin typeface="Arial"/>
                <a:cs typeface="Arial"/>
              </a:rPr>
              <a:t>           = Turbulent Schmidt number for k</a:t>
            </a:r>
          </a:p>
          <a:p>
            <a:pPr>
              <a:defRPr/>
            </a:pPr>
            <a:r>
              <a:rPr lang="en-US" sz="1600" i="1" dirty="0">
                <a:latin typeface="Arial"/>
                <a:cs typeface="Arial"/>
              </a:rPr>
              <a:t>P</a:t>
            </a:r>
            <a:r>
              <a:rPr lang="en-US" sz="1600" i="1" baseline="-25000" dirty="0">
                <a:latin typeface="Arial"/>
                <a:cs typeface="Arial"/>
              </a:rPr>
              <a:t>s</a:t>
            </a:r>
            <a:r>
              <a:rPr lang="en-US" sz="1600" i="1" dirty="0">
                <a:latin typeface="Arial"/>
                <a:cs typeface="Arial"/>
              </a:rPr>
              <a:t>           = Production term from shear</a:t>
            </a:r>
          </a:p>
          <a:p>
            <a:pPr>
              <a:defRPr/>
            </a:pPr>
            <a:r>
              <a:rPr lang="en-US" sz="1600" i="1" dirty="0">
                <a:latin typeface="Arial"/>
                <a:cs typeface="Arial"/>
              </a:rPr>
              <a:t>B            = Buoyancy flux</a:t>
            </a:r>
          </a:p>
          <a:p>
            <a:pPr>
              <a:defRPr/>
            </a:pPr>
            <a:r>
              <a:rPr lang="en-US" sz="1600" i="1" dirty="0" err="1">
                <a:latin typeface="Arial"/>
                <a:cs typeface="Arial"/>
              </a:rPr>
              <a:t>ε</a:t>
            </a:r>
            <a:r>
              <a:rPr lang="en-US" sz="1600" i="1" dirty="0">
                <a:latin typeface="Arial"/>
                <a:cs typeface="Arial"/>
              </a:rPr>
              <a:t>             = Turbulent dissipation</a:t>
            </a:r>
          </a:p>
          <a:p>
            <a:pPr>
              <a:defRPr/>
            </a:pPr>
            <a:r>
              <a:rPr lang="en-US" sz="1600" i="1" dirty="0">
                <a:latin typeface="Arial"/>
                <a:cs typeface="Arial"/>
              </a:rPr>
              <a:t>K</a:t>
            </a:r>
            <a:r>
              <a:rPr lang="en-US" sz="1600" i="1" baseline="-25000" dirty="0">
                <a:latin typeface="Arial"/>
                <a:cs typeface="Arial"/>
              </a:rPr>
              <a:t>M</a:t>
            </a:r>
            <a:r>
              <a:rPr lang="en-US" sz="1600" i="1" dirty="0">
                <a:latin typeface="Arial"/>
                <a:cs typeface="Arial"/>
              </a:rPr>
              <a:t>         = Parameterized eddy viscosity  </a:t>
            </a:r>
          </a:p>
        </p:txBody>
      </p:sp>
      <p:sp>
        <p:nvSpPr>
          <p:cNvPr id="27" name="Text Box 11"/>
          <p:cNvSpPr txBox="1">
            <a:spLocks noChangeArrowheads="1"/>
          </p:cNvSpPr>
          <p:nvPr/>
        </p:nvSpPr>
        <p:spPr bwMode="auto">
          <a:xfrm>
            <a:off x="7025364" y="2736106"/>
            <a:ext cx="5284905"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err="1">
                <a:latin typeface="Arial" panose="020B0604020202020204" pitchFamily="34" charset="0"/>
                <a:cs typeface="Arial" panose="020B0604020202020204" pitchFamily="34" charset="0"/>
              </a:rPr>
              <a:t>Ψ</a:t>
            </a:r>
            <a:r>
              <a:rPr lang="en-US" sz="1600" i="1" dirty="0">
                <a:latin typeface="Arial" panose="020B0604020202020204" pitchFamily="34" charset="0"/>
                <a:cs typeface="Arial" panose="020B0604020202020204" pitchFamily="34" charset="0"/>
              </a:rPr>
              <a:t>            = Generic length scale </a:t>
            </a:r>
          </a:p>
          <a:p>
            <a:pPr>
              <a:defRPr/>
            </a:pPr>
            <a:r>
              <a:rPr lang="en-US" sz="1600" i="1" dirty="0" err="1">
                <a:latin typeface="Arial" panose="020B0604020202020204" pitchFamily="34" charset="0"/>
                <a:cs typeface="Arial" panose="020B0604020202020204" pitchFamily="34" charset="0"/>
              </a:rPr>
              <a:t>σ</a:t>
            </a:r>
            <a:r>
              <a:rPr lang="en-US" sz="1600" i="1" baseline="-25000" dirty="0" err="1">
                <a:latin typeface="Arial" panose="020B0604020202020204" pitchFamily="34" charset="0"/>
                <a:cs typeface="Arial" panose="020B0604020202020204" pitchFamily="34" charset="0"/>
              </a:rPr>
              <a:t>k</a:t>
            </a:r>
            <a:r>
              <a:rPr lang="en-US" sz="1600" i="1" dirty="0">
                <a:latin typeface="Arial" panose="020B0604020202020204" pitchFamily="34" charset="0"/>
                <a:cs typeface="Arial" panose="020B0604020202020204" pitchFamily="34" charset="0"/>
              </a:rPr>
              <a:t>            = Turbulent Schmidt number </a:t>
            </a:r>
          </a:p>
          <a:p>
            <a:pPr>
              <a:defRPr/>
            </a:pPr>
            <a:r>
              <a:rPr lang="en-US" sz="1600" i="1" dirty="0">
                <a:latin typeface="Arial" panose="020B0604020202020204" pitchFamily="34" charset="0"/>
                <a:cs typeface="Arial" panose="020B0604020202020204" pitchFamily="34" charset="0"/>
              </a:rPr>
              <a:t>c</a:t>
            </a:r>
            <a:r>
              <a:rPr lang="en-US" sz="1600" i="1" baseline="-25000" dirty="0">
                <a:latin typeface="Arial" panose="020B0604020202020204" pitchFamily="34" charset="0"/>
                <a:cs typeface="Arial" panose="020B0604020202020204" pitchFamily="34" charset="0"/>
              </a:rPr>
              <a:t>1</a:t>
            </a:r>
            <a:r>
              <a:rPr lang="en-US" sz="1600" i="1" dirty="0">
                <a:latin typeface="Arial" panose="020B0604020202020204" pitchFamily="34" charset="0"/>
                <a:cs typeface="Arial" panose="020B0604020202020204" pitchFamily="34" charset="0"/>
              </a:rPr>
              <a:t>, c</a:t>
            </a:r>
            <a:r>
              <a:rPr lang="en-US" sz="1600" i="1" baseline="-25000" dirty="0">
                <a:latin typeface="Arial" panose="020B0604020202020204" pitchFamily="34" charset="0"/>
                <a:cs typeface="Arial" panose="020B0604020202020204" pitchFamily="34" charset="0"/>
              </a:rPr>
              <a:t>2</a:t>
            </a:r>
            <a:r>
              <a:rPr lang="en-US" sz="1600" i="1" dirty="0">
                <a:latin typeface="Arial" panose="020B0604020202020204" pitchFamily="34" charset="0"/>
                <a:cs typeface="Arial" panose="020B0604020202020204" pitchFamily="34" charset="0"/>
              </a:rPr>
              <a:t>       = Coefficients based on Von Karman constant</a:t>
            </a:r>
          </a:p>
          <a:p>
            <a:pPr>
              <a:defRPr/>
            </a:pPr>
            <a:r>
              <a:rPr lang="en-US" sz="1600" i="1" dirty="0">
                <a:latin typeface="Arial" panose="020B0604020202020204" pitchFamily="34" charset="0"/>
                <a:cs typeface="Arial" panose="020B0604020202020204" pitchFamily="34" charset="0"/>
              </a:rPr>
              <a:t>c</a:t>
            </a:r>
            <a:r>
              <a:rPr lang="en-US" sz="1600" i="1" baseline="-25000" dirty="0">
                <a:latin typeface="Arial" panose="020B0604020202020204" pitchFamily="34" charset="0"/>
                <a:cs typeface="Arial" panose="020B0604020202020204" pitchFamily="34" charset="0"/>
              </a:rPr>
              <a:t>3</a:t>
            </a:r>
            <a:r>
              <a:rPr lang="en-US" sz="1600" i="1" dirty="0">
                <a:latin typeface="Arial" panose="020B0604020202020204" pitchFamily="34" charset="0"/>
                <a:cs typeface="Arial" panose="020B0604020202020204" pitchFamily="34" charset="0"/>
              </a:rPr>
              <a:t>            = Stratification stability constant</a:t>
            </a:r>
          </a:p>
          <a:p>
            <a:pPr>
              <a:defRPr/>
            </a:pPr>
            <a:r>
              <a:rPr lang="en-US" sz="1600" i="1" dirty="0" err="1">
                <a:latin typeface="Arial" panose="020B0604020202020204" pitchFamily="34" charset="0"/>
                <a:cs typeface="Arial" panose="020B0604020202020204" pitchFamily="34" charset="0"/>
              </a:rPr>
              <a:t>σ</a:t>
            </a:r>
            <a:r>
              <a:rPr lang="en-US" sz="1600" i="1" baseline="-25000" dirty="0" err="1">
                <a:latin typeface="Arial" panose="020B0604020202020204" pitchFamily="34" charset="0"/>
                <a:cs typeface="Arial" panose="020B0604020202020204" pitchFamily="34" charset="0"/>
              </a:rPr>
              <a:t>ψ</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           = Turbulent Schmidt number for </a:t>
            </a:r>
            <a:r>
              <a:rPr lang="en-US" sz="1600" i="1" dirty="0" err="1">
                <a:latin typeface="Arial" panose="020B0604020202020204" pitchFamily="34" charset="0"/>
                <a:cs typeface="Arial" panose="020B0604020202020204" pitchFamily="34" charset="0"/>
              </a:rPr>
              <a:t>Ψ</a:t>
            </a:r>
            <a:endParaRPr lang="en-US" sz="1600" i="1" dirty="0">
              <a:latin typeface="Arial" panose="020B0604020202020204" pitchFamily="34" charset="0"/>
              <a:cs typeface="Arial" panose="020B0604020202020204" pitchFamily="34" charset="0"/>
            </a:endParaRPr>
          </a:p>
          <a:p>
            <a:pPr>
              <a:defRPr/>
            </a:pPr>
            <a:r>
              <a:rPr lang="en-US" sz="1600" i="1" dirty="0" err="1">
                <a:latin typeface="Arial" panose="020B0604020202020204" pitchFamily="34" charset="0"/>
                <a:cs typeface="Arial" panose="020B0604020202020204" pitchFamily="34" charset="0"/>
              </a:rPr>
              <a:t>F</a:t>
            </a:r>
            <a:r>
              <a:rPr lang="en-US" sz="1600" i="1" baseline="-25000" dirty="0" err="1">
                <a:latin typeface="Arial" panose="020B0604020202020204" pitchFamily="34" charset="0"/>
                <a:cs typeface="Arial" panose="020B0604020202020204" pitchFamily="34" charset="0"/>
              </a:rPr>
              <a:t>wall</a:t>
            </a:r>
            <a:r>
              <a:rPr lang="en-US" sz="1600" i="1" dirty="0">
                <a:latin typeface="Arial" panose="020B0604020202020204" pitchFamily="34" charset="0"/>
                <a:cs typeface="Arial" panose="020B0604020202020204" pitchFamily="34" charset="0"/>
              </a:rPr>
              <a:t>         = Wall proximity function </a:t>
            </a:r>
          </a:p>
        </p:txBody>
      </p:sp>
      <p:sp>
        <p:nvSpPr>
          <p:cNvPr id="28" name="Title 1"/>
          <p:cNvSpPr txBox="1">
            <a:spLocks/>
          </p:cNvSpPr>
          <p:nvPr/>
        </p:nvSpPr>
        <p:spPr>
          <a:xfrm>
            <a:off x="286532" y="311694"/>
            <a:ext cx="119054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8000"/>
                </a:solidFill>
                <a:latin typeface="Arial" panose="020B0604020202020204" pitchFamily="34" charset="0"/>
                <a:cs typeface="Arial" panose="020B0604020202020204" pitchFamily="34" charset="0"/>
              </a:rPr>
              <a:t>Vegetation production and dissipation terms (# VEG_TURB) </a:t>
            </a:r>
          </a:p>
        </p:txBody>
      </p:sp>
      <p:graphicFrame>
        <p:nvGraphicFramePr>
          <p:cNvPr id="3" name="Object 2"/>
          <p:cNvGraphicFramePr>
            <a:graphicFrameLocks noChangeAspect="1"/>
          </p:cNvGraphicFramePr>
          <p:nvPr>
            <p:extLst>
              <p:ext uri="{D42A27DB-BD31-4B8C-83A1-F6EECF244321}">
                <p14:modId xmlns:p14="http://schemas.microsoft.com/office/powerpoint/2010/main" val="376366342"/>
              </p:ext>
            </p:extLst>
          </p:nvPr>
        </p:nvGraphicFramePr>
        <p:xfrm>
          <a:off x="-280439" y="3128963"/>
          <a:ext cx="5943600" cy="546100"/>
        </p:xfrm>
        <a:graphic>
          <a:graphicData uri="http://schemas.openxmlformats.org/presentationml/2006/ole">
            <mc:AlternateContent xmlns:mc="http://schemas.openxmlformats.org/markup-compatibility/2006">
              <mc:Choice xmlns:v="urn:schemas-microsoft-com:vml" Requires="v">
                <p:oleObj spid="_x0000_s6833" name="Document" r:id="rId8" imgW="5943600" imgH="546100" progId="Word.Document.12">
                  <p:embed/>
                </p:oleObj>
              </mc:Choice>
              <mc:Fallback>
                <p:oleObj name="Document" r:id="rId8" imgW="5943600" imgH="546100" progId="Word.Document.12">
                  <p:embed/>
                  <p:pic>
                    <p:nvPicPr>
                      <p:cNvPr id="0" name=""/>
                      <p:cNvPicPr/>
                      <p:nvPr/>
                    </p:nvPicPr>
                    <p:blipFill>
                      <a:blip r:embed="rId9"/>
                      <a:stretch>
                        <a:fillRect/>
                      </a:stretch>
                    </p:blipFill>
                    <p:spPr>
                      <a:xfrm>
                        <a:off x="-280439" y="3128963"/>
                        <a:ext cx="5943600" cy="5461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88060524"/>
              </p:ext>
            </p:extLst>
          </p:nvPr>
        </p:nvGraphicFramePr>
        <p:xfrm>
          <a:off x="-1335676" y="4253295"/>
          <a:ext cx="5943600" cy="520700"/>
        </p:xfrm>
        <a:graphic>
          <a:graphicData uri="http://schemas.openxmlformats.org/presentationml/2006/ole">
            <mc:AlternateContent xmlns:mc="http://schemas.openxmlformats.org/markup-compatibility/2006">
              <mc:Choice xmlns:v="urn:schemas-microsoft-com:vml" Requires="v">
                <p:oleObj spid="_x0000_s6834" name="Document" r:id="rId10" imgW="5943600" imgH="520700" progId="Word.Document.12">
                  <p:embed/>
                </p:oleObj>
              </mc:Choice>
              <mc:Fallback>
                <p:oleObj name="Document" r:id="rId10" imgW="5943600" imgH="520700" progId="Word.Document.12">
                  <p:embed/>
                  <p:pic>
                    <p:nvPicPr>
                      <p:cNvPr id="0" name=""/>
                      <p:cNvPicPr/>
                      <p:nvPr/>
                    </p:nvPicPr>
                    <p:blipFill>
                      <a:blip r:embed="rId11"/>
                      <a:stretch>
                        <a:fillRect/>
                      </a:stretch>
                    </p:blipFill>
                    <p:spPr>
                      <a:xfrm>
                        <a:off x="-1335676" y="4253295"/>
                        <a:ext cx="5943600" cy="520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87663493"/>
              </p:ext>
            </p:extLst>
          </p:nvPr>
        </p:nvGraphicFramePr>
        <p:xfrm>
          <a:off x="-955723" y="5256888"/>
          <a:ext cx="5943600" cy="609600"/>
        </p:xfrm>
        <a:graphic>
          <a:graphicData uri="http://schemas.openxmlformats.org/presentationml/2006/ole">
            <mc:AlternateContent xmlns:mc="http://schemas.openxmlformats.org/markup-compatibility/2006">
              <mc:Choice xmlns:v="urn:schemas-microsoft-com:vml" Requires="v">
                <p:oleObj spid="_x0000_s6835" name="Document" r:id="rId12" imgW="5943600" imgH="609600" progId="Word.Document.12">
                  <p:embed/>
                </p:oleObj>
              </mc:Choice>
              <mc:Fallback>
                <p:oleObj name="Document" r:id="rId12" imgW="5943600" imgH="609600" progId="Word.Document.12">
                  <p:embed/>
                  <p:pic>
                    <p:nvPicPr>
                      <p:cNvPr id="0" name=""/>
                      <p:cNvPicPr/>
                      <p:nvPr/>
                    </p:nvPicPr>
                    <p:blipFill>
                      <a:blip r:embed="rId13"/>
                      <a:stretch>
                        <a:fillRect/>
                      </a:stretch>
                    </p:blipFill>
                    <p:spPr>
                      <a:xfrm>
                        <a:off x="-955723" y="5256888"/>
                        <a:ext cx="5943600" cy="6096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84528926"/>
              </p:ext>
            </p:extLst>
          </p:nvPr>
        </p:nvGraphicFramePr>
        <p:xfrm>
          <a:off x="-817199" y="5958755"/>
          <a:ext cx="5943600" cy="558800"/>
        </p:xfrm>
        <a:graphic>
          <a:graphicData uri="http://schemas.openxmlformats.org/presentationml/2006/ole">
            <mc:AlternateContent xmlns:mc="http://schemas.openxmlformats.org/markup-compatibility/2006">
              <mc:Choice xmlns:v="urn:schemas-microsoft-com:vml" Requires="v">
                <p:oleObj spid="_x0000_s6836" name="Document" r:id="rId14" imgW="5943600" imgH="558800" progId="Word.Document.12">
                  <p:embed/>
                </p:oleObj>
              </mc:Choice>
              <mc:Fallback>
                <p:oleObj name="Document" r:id="rId14" imgW="5943600" imgH="558800" progId="Word.Document.12">
                  <p:embed/>
                  <p:pic>
                    <p:nvPicPr>
                      <p:cNvPr id="0" name=""/>
                      <p:cNvPicPr/>
                      <p:nvPr/>
                    </p:nvPicPr>
                    <p:blipFill>
                      <a:blip r:embed="rId15"/>
                      <a:stretch>
                        <a:fillRect/>
                      </a:stretch>
                    </p:blipFill>
                    <p:spPr>
                      <a:xfrm>
                        <a:off x="-817199" y="5958755"/>
                        <a:ext cx="5943600" cy="5588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30113401"/>
              </p:ext>
            </p:extLst>
          </p:nvPr>
        </p:nvGraphicFramePr>
        <p:xfrm>
          <a:off x="-1156114" y="3724275"/>
          <a:ext cx="5943601" cy="584200"/>
        </p:xfrm>
        <a:graphic>
          <a:graphicData uri="http://schemas.openxmlformats.org/presentationml/2006/ole">
            <mc:AlternateContent xmlns:mc="http://schemas.openxmlformats.org/markup-compatibility/2006">
              <mc:Choice xmlns:v="urn:schemas-microsoft-com:vml" Requires="v">
                <p:oleObj spid="_x0000_s6837" name="Document" r:id="rId16" imgW="5943600" imgH="584200" progId="Word.Document.12">
                  <p:embed/>
                </p:oleObj>
              </mc:Choice>
              <mc:Fallback>
                <p:oleObj name="Document" r:id="rId16" imgW="5943600" imgH="584200" progId="Word.Document.12">
                  <p:embed/>
                  <p:pic>
                    <p:nvPicPr>
                      <p:cNvPr id="0" name=""/>
                      <p:cNvPicPr/>
                      <p:nvPr/>
                    </p:nvPicPr>
                    <p:blipFill>
                      <a:blip r:embed="rId17"/>
                      <a:stretch>
                        <a:fillRect/>
                      </a:stretch>
                    </p:blipFill>
                    <p:spPr>
                      <a:xfrm>
                        <a:off x="-1156114" y="3724275"/>
                        <a:ext cx="5943601" cy="5842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766409854"/>
              </p:ext>
            </p:extLst>
          </p:nvPr>
        </p:nvGraphicFramePr>
        <p:xfrm>
          <a:off x="-837895" y="4816081"/>
          <a:ext cx="5943600" cy="355600"/>
        </p:xfrm>
        <a:graphic>
          <a:graphicData uri="http://schemas.openxmlformats.org/presentationml/2006/ole">
            <mc:AlternateContent xmlns:mc="http://schemas.openxmlformats.org/markup-compatibility/2006">
              <mc:Choice xmlns:v="urn:schemas-microsoft-com:vml" Requires="v">
                <p:oleObj spid="_x0000_s6838" name="Document" r:id="rId18" imgW="5943600" imgH="355600" progId="Word.Document.12">
                  <p:embed/>
                </p:oleObj>
              </mc:Choice>
              <mc:Fallback>
                <p:oleObj name="Document" r:id="rId18" imgW="5943600" imgH="355600" progId="Word.Document.12">
                  <p:embed/>
                  <p:pic>
                    <p:nvPicPr>
                      <p:cNvPr id="0" name=""/>
                      <p:cNvPicPr/>
                      <p:nvPr/>
                    </p:nvPicPr>
                    <p:blipFill>
                      <a:blip r:embed="rId19"/>
                      <a:stretch>
                        <a:fillRect/>
                      </a:stretch>
                    </p:blipFill>
                    <p:spPr>
                      <a:xfrm>
                        <a:off x="-837895" y="4816081"/>
                        <a:ext cx="5943600" cy="355600"/>
                      </a:xfrm>
                      <a:prstGeom prst="rect">
                        <a:avLst/>
                      </a:prstGeom>
                    </p:spPr>
                  </p:pic>
                </p:oleObj>
              </mc:Fallback>
            </mc:AlternateContent>
          </a:graphicData>
        </a:graphic>
      </p:graphicFrame>
      <p:sp>
        <p:nvSpPr>
          <p:cNvPr id="22" name="Text Box 11"/>
          <p:cNvSpPr txBox="1">
            <a:spLocks noChangeArrowheads="1"/>
          </p:cNvSpPr>
          <p:nvPr/>
        </p:nvSpPr>
        <p:spPr bwMode="auto">
          <a:xfrm>
            <a:off x="7046843" y="4577637"/>
            <a:ext cx="4726491" cy="181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err="1">
                <a:solidFill>
                  <a:srgbClr val="000000"/>
                </a:solidFill>
                <a:latin typeface="Arial"/>
                <a:cs typeface="Arial"/>
              </a:rPr>
              <a:t>τ</a:t>
            </a:r>
            <a:r>
              <a:rPr lang="en-US" sz="1600" i="1" baseline="-25000" dirty="0" err="1">
                <a:solidFill>
                  <a:srgbClr val="000000"/>
                </a:solidFill>
                <a:latin typeface="Arial"/>
                <a:cs typeface="Arial"/>
              </a:rPr>
              <a:t>free</a:t>
            </a:r>
            <a:r>
              <a:rPr lang="en-US" sz="1600" i="1" baseline="-25000" dirty="0">
                <a:solidFill>
                  <a:srgbClr val="000000"/>
                </a:solidFill>
                <a:latin typeface="Arial"/>
                <a:cs typeface="Arial"/>
              </a:rPr>
              <a:t>             </a:t>
            </a:r>
            <a:r>
              <a:rPr lang="en-US" sz="1600" i="1" dirty="0">
                <a:solidFill>
                  <a:srgbClr val="000000"/>
                </a:solidFill>
                <a:latin typeface="Arial"/>
                <a:cs typeface="Arial"/>
              </a:rPr>
              <a:t> =</a:t>
            </a:r>
            <a:r>
              <a:rPr lang="en-US" sz="1600" i="1" baseline="-25000" dirty="0">
                <a:solidFill>
                  <a:srgbClr val="000000"/>
                </a:solidFill>
                <a:latin typeface="Arial"/>
                <a:cs typeface="Arial"/>
              </a:rPr>
              <a:t> </a:t>
            </a:r>
            <a:r>
              <a:rPr lang="en-US" sz="1600" i="1" dirty="0">
                <a:solidFill>
                  <a:srgbClr val="000000"/>
                </a:solidFill>
                <a:latin typeface="Arial"/>
                <a:cs typeface="Arial"/>
              </a:rPr>
              <a:t>Dissipation scale of free turbulence</a:t>
            </a:r>
            <a:endParaRPr lang="en-US" sz="1600" i="1" baseline="-25000" dirty="0">
              <a:solidFill>
                <a:srgbClr val="000000"/>
              </a:solidFill>
              <a:latin typeface="Arial"/>
              <a:cs typeface="Arial"/>
            </a:endParaRPr>
          </a:p>
          <a:p>
            <a:pPr>
              <a:defRPr/>
            </a:pPr>
            <a:r>
              <a:rPr lang="en-US" sz="1600" i="1" dirty="0" err="1">
                <a:solidFill>
                  <a:srgbClr val="000000"/>
                </a:solidFill>
                <a:latin typeface="Arial"/>
                <a:cs typeface="Arial"/>
              </a:rPr>
              <a:t>τ</a:t>
            </a:r>
            <a:r>
              <a:rPr lang="en-US" sz="1600" i="1" baseline="-25000" dirty="0" err="1">
                <a:solidFill>
                  <a:srgbClr val="000000"/>
                </a:solidFill>
                <a:latin typeface="Arial"/>
                <a:cs typeface="Arial"/>
              </a:rPr>
              <a:t>veg</a:t>
            </a:r>
            <a:r>
              <a:rPr lang="en-US" sz="1600" i="1" baseline="-25000" dirty="0">
                <a:solidFill>
                  <a:srgbClr val="000000"/>
                </a:solidFill>
                <a:latin typeface="Arial"/>
                <a:cs typeface="Arial"/>
              </a:rPr>
              <a:t>         </a:t>
            </a:r>
            <a:r>
              <a:rPr lang="en-US" sz="1600" i="1" dirty="0">
                <a:solidFill>
                  <a:srgbClr val="000000"/>
                </a:solidFill>
                <a:latin typeface="Arial"/>
                <a:cs typeface="Arial"/>
              </a:rPr>
              <a:t> </a:t>
            </a:r>
            <a:r>
              <a:rPr lang="en-US" sz="1600" i="1" baseline="-25000" dirty="0">
                <a:solidFill>
                  <a:srgbClr val="000000"/>
                </a:solidFill>
                <a:latin typeface="Arial"/>
                <a:cs typeface="Arial"/>
              </a:rPr>
              <a:t>     </a:t>
            </a:r>
            <a:r>
              <a:rPr lang="en-US" sz="1600" i="1" dirty="0">
                <a:solidFill>
                  <a:srgbClr val="000000"/>
                </a:solidFill>
                <a:latin typeface="Arial"/>
                <a:cs typeface="Arial"/>
              </a:rPr>
              <a:t>= Dissipation time scale between plants</a:t>
            </a:r>
          </a:p>
          <a:p>
            <a:pPr>
              <a:defRPr/>
            </a:pPr>
            <a:r>
              <a:rPr lang="en-US" sz="1600" i="1" dirty="0" err="1">
                <a:solidFill>
                  <a:srgbClr val="000000"/>
                </a:solidFill>
                <a:latin typeface="Arial"/>
                <a:cs typeface="Arial"/>
              </a:rPr>
              <a:t>c</a:t>
            </a:r>
            <a:r>
              <a:rPr lang="en-US" sz="1600" i="1" baseline="-25000" dirty="0" err="1">
                <a:solidFill>
                  <a:srgbClr val="000000"/>
                </a:solidFill>
                <a:latin typeface="Arial"/>
                <a:cs typeface="Arial"/>
              </a:rPr>
              <a:t>k</a:t>
            </a:r>
            <a:r>
              <a:rPr lang="en-US" sz="1600" i="1" dirty="0">
                <a:solidFill>
                  <a:srgbClr val="000000"/>
                </a:solidFill>
                <a:latin typeface="Arial"/>
                <a:cs typeface="Arial"/>
              </a:rPr>
              <a:t>=          = 0.09</a:t>
            </a:r>
            <a:r>
              <a:rPr lang="en-US" sz="1600" dirty="0">
                <a:solidFill>
                  <a:srgbClr val="000000"/>
                </a:solidFill>
                <a:latin typeface="Arial"/>
                <a:cs typeface="Arial"/>
              </a:rPr>
              <a:t> </a:t>
            </a:r>
            <a:endParaRPr lang="en-US" sz="1600" i="1" dirty="0">
              <a:solidFill>
                <a:srgbClr val="000000"/>
              </a:solidFill>
              <a:latin typeface="Arial"/>
              <a:cs typeface="Arial"/>
            </a:endParaRPr>
          </a:p>
          <a:p>
            <a:pPr>
              <a:defRPr/>
            </a:pPr>
            <a:r>
              <a:rPr lang="en-US" sz="1600" i="1" dirty="0" err="1">
                <a:solidFill>
                  <a:srgbClr val="000000"/>
                </a:solidFill>
                <a:latin typeface="Arial"/>
                <a:cs typeface="Arial"/>
              </a:rPr>
              <a:t>b</a:t>
            </a:r>
            <a:r>
              <a:rPr lang="en-US" sz="1600" i="1" baseline="-25000" dirty="0" err="1">
                <a:solidFill>
                  <a:srgbClr val="000000"/>
                </a:solidFill>
                <a:latin typeface="Arial"/>
                <a:cs typeface="Arial"/>
              </a:rPr>
              <a:t>v</a:t>
            </a:r>
            <a:r>
              <a:rPr lang="en-US" sz="1600" i="1" dirty="0">
                <a:solidFill>
                  <a:srgbClr val="000000"/>
                </a:solidFill>
                <a:latin typeface="Arial"/>
                <a:cs typeface="Arial"/>
              </a:rPr>
              <a:t>            =  Width individual plant width </a:t>
            </a:r>
          </a:p>
          <a:p>
            <a:pPr>
              <a:defRPr/>
            </a:pPr>
            <a:r>
              <a:rPr lang="en-US" sz="1600" i="1" dirty="0" err="1">
                <a:solidFill>
                  <a:srgbClr val="000000"/>
                </a:solidFill>
                <a:latin typeface="Arial"/>
                <a:cs typeface="Arial"/>
              </a:rPr>
              <a:t>n</a:t>
            </a:r>
            <a:r>
              <a:rPr lang="en-US" sz="1600" i="1" baseline="-25000" dirty="0" err="1">
                <a:solidFill>
                  <a:srgbClr val="000000"/>
                </a:solidFill>
                <a:latin typeface="Arial"/>
                <a:cs typeface="Arial"/>
              </a:rPr>
              <a:t>v</a:t>
            </a:r>
            <a:r>
              <a:rPr lang="en-US" sz="1600" i="1" dirty="0">
                <a:solidFill>
                  <a:srgbClr val="000000"/>
                </a:solidFill>
                <a:latin typeface="Arial"/>
                <a:cs typeface="Arial"/>
              </a:rPr>
              <a:t>            =  Number of plants per unit area </a:t>
            </a:r>
          </a:p>
          <a:p>
            <a:pPr>
              <a:defRPr/>
            </a:pPr>
            <a:r>
              <a:rPr lang="en-US" sz="1600" i="1" dirty="0" err="1">
                <a:solidFill>
                  <a:srgbClr val="000000"/>
                </a:solidFill>
                <a:latin typeface="Arial"/>
                <a:cs typeface="Arial"/>
              </a:rPr>
              <a:t>t</a:t>
            </a:r>
            <a:r>
              <a:rPr lang="en-US" sz="1600" i="1" baseline="-25000" dirty="0" err="1">
                <a:solidFill>
                  <a:srgbClr val="000000"/>
                </a:solidFill>
                <a:latin typeface="Arial"/>
                <a:cs typeface="Arial"/>
              </a:rPr>
              <a:t>v</a:t>
            </a:r>
            <a:r>
              <a:rPr lang="en-US" sz="1600" i="1" dirty="0">
                <a:solidFill>
                  <a:srgbClr val="000000"/>
                </a:solidFill>
                <a:latin typeface="Arial"/>
                <a:cs typeface="Arial"/>
              </a:rPr>
              <a:t>             =  Blade thickness </a:t>
            </a:r>
          </a:p>
          <a:p>
            <a:pPr>
              <a:defRPr/>
            </a:pPr>
            <a:r>
              <a:rPr lang="en-US" sz="1600" i="1" dirty="0">
                <a:solidFill>
                  <a:srgbClr val="000000"/>
                </a:solidFill>
                <a:latin typeface="Arial"/>
                <a:cs typeface="Arial"/>
              </a:rPr>
              <a:t>L             = Wall proximity function </a:t>
            </a:r>
          </a:p>
        </p:txBody>
      </p:sp>
      <p:sp>
        <p:nvSpPr>
          <p:cNvPr id="6" name="Rectangle 5"/>
          <p:cNvSpPr/>
          <p:nvPr/>
        </p:nvSpPr>
        <p:spPr>
          <a:xfrm>
            <a:off x="4261351" y="3126488"/>
            <a:ext cx="2798260" cy="400110"/>
          </a:xfrm>
          <a:prstGeom prst="rect">
            <a:avLst/>
          </a:prstGeom>
        </p:spPr>
        <p:txBody>
          <a:bodyPr wrap="none">
            <a:spAutoFit/>
          </a:bodyPr>
          <a:lstStyle/>
          <a:p>
            <a:r>
              <a:rPr lang="en-US" sz="2000" b="1" i="1" dirty="0" err="1">
                <a:latin typeface="Arial"/>
                <a:cs typeface="Arial"/>
              </a:rPr>
              <a:t>Uittenbogaard</a:t>
            </a:r>
            <a:r>
              <a:rPr lang="en-US" sz="2000" b="1" i="1" dirty="0">
                <a:latin typeface="Arial"/>
                <a:cs typeface="Arial"/>
              </a:rPr>
              <a:t> (2003) </a:t>
            </a:r>
          </a:p>
        </p:txBody>
      </p:sp>
      <p:sp>
        <p:nvSpPr>
          <p:cNvPr id="7" name="Slide Number Placeholder 6"/>
          <p:cNvSpPr>
            <a:spLocks noGrp="1"/>
          </p:cNvSpPr>
          <p:nvPr>
            <p:ph type="sldNum" sz="quarter" idx="12"/>
          </p:nvPr>
        </p:nvSpPr>
        <p:spPr/>
        <p:txBody>
          <a:bodyPr/>
          <a:lstStyle/>
          <a:p>
            <a:fld id="{32ACFB68-E495-4976-8B29-8D1D0F8F8616}" type="slidenum">
              <a:rPr lang="en-US" smtClean="0"/>
              <a:pPr/>
              <a:t>8</a:t>
            </a:fld>
            <a:endParaRPr lang="en-US"/>
          </a:p>
        </p:txBody>
      </p:sp>
      <p:sp>
        <p:nvSpPr>
          <p:cNvPr id="18" name="TextBox 17"/>
          <p:cNvSpPr txBox="1"/>
          <p:nvPr/>
        </p:nvSpPr>
        <p:spPr>
          <a:xfrm>
            <a:off x="5965283" y="2286727"/>
            <a:ext cx="432038" cy="369332"/>
          </a:xfrm>
          <a:prstGeom prst="rect">
            <a:avLst/>
          </a:prstGeom>
          <a:noFill/>
          <a:ln w="57150" cmpd="sng">
            <a:solidFill>
              <a:schemeClr val="accent6"/>
            </a:solidFill>
          </a:ln>
        </p:spPr>
        <p:txBody>
          <a:bodyPr wrap="square" rtlCol="0">
            <a:spAutoFit/>
          </a:bodyPr>
          <a:lstStyle/>
          <a:p>
            <a:endParaRPr lang="en-US" dirty="0"/>
          </a:p>
        </p:txBody>
      </p:sp>
      <p:sp>
        <p:nvSpPr>
          <p:cNvPr id="23" name="TextBox 22"/>
          <p:cNvSpPr txBox="1"/>
          <p:nvPr/>
        </p:nvSpPr>
        <p:spPr>
          <a:xfrm>
            <a:off x="4389529" y="1601110"/>
            <a:ext cx="432038" cy="369332"/>
          </a:xfrm>
          <a:prstGeom prst="rect">
            <a:avLst/>
          </a:prstGeom>
          <a:noFill/>
          <a:ln w="57150" cmpd="sng">
            <a:solidFill>
              <a:schemeClr val="accent6"/>
            </a:solidFill>
          </a:ln>
        </p:spPr>
        <p:txBody>
          <a:bodyPr wrap="square" rtlCol="0">
            <a:spAutoFit/>
          </a:bodyPr>
          <a:lstStyle/>
          <a:p>
            <a:endParaRPr lang="en-US" dirty="0"/>
          </a:p>
        </p:txBody>
      </p:sp>
    </p:spTree>
    <p:extLst>
      <p:ext uri="{BB962C8B-B14F-4D97-AF65-F5344CB8AC3E}">
        <p14:creationId xmlns:p14="http://schemas.microsoft.com/office/powerpoint/2010/main" val="27786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58" y="152724"/>
            <a:ext cx="14073988" cy="1325563"/>
          </a:xfrm>
        </p:spPr>
        <p:txBody>
          <a:bodyPr>
            <a:normAutofit/>
          </a:bodyPr>
          <a:lstStyle/>
          <a:p>
            <a:r>
              <a:rPr lang="en-US" sz="3800" b="1" dirty="0">
                <a:solidFill>
                  <a:srgbClr val="008000"/>
                </a:solidFill>
                <a:latin typeface="Arial" panose="020B0604020202020204" pitchFamily="34" charset="0"/>
                <a:cs typeface="Arial" panose="020B0604020202020204" pitchFamily="34" charset="0"/>
              </a:rPr>
              <a:t>Implementing vegetation flexibility (</a:t>
            </a:r>
            <a:r>
              <a:rPr lang="en-US" sz="3400" b="1" dirty="0">
                <a:solidFill>
                  <a:srgbClr val="008000"/>
                </a:solidFill>
                <a:latin typeface="Arial" panose="020B0604020202020204" pitchFamily="34" charset="0"/>
                <a:cs typeface="Arial" panose="020B0604020202020204" pitchFamily="34" charset="0"/>
              </a:rPr>
              <a:t># VEG_FLEX)</a:t>
            </a:r>
          </a:p>
        </p:txBody>
      </p:sp>
      <p:graphicFrame>
        <p:nvGraphicFramePr>
          <p:cNvPr id="4" name="Object 3"/>
          <p:cNvGraphicFramePr>
            <a:graphicFrameLocks noChangeAspect="1"/>
          </p:cNvGraphicFramePr>
          <p:nvPr>
            <p:extLst>
              <p:ext uri="{D42A27DB-BD31-4B8C-83A1-F6EECF244321}">
                <p14:modId xmlns:p14="http://schemas.microsoft.com/office/powerpoint/2010/main" val="2837234485"/>
              </p:ext>
            </p:extLst>
          </p:nvPr>
        </p:nvGraphicFramePr>
        <p:xfrm>
          <a:off x="1256839" y="1662942"/>
          <a:ext cx="7331566" cy="845724"/>
        </p:xfrm>
        <a:graphic>
          <a:graphicData uri="http://schemas.openxmlformats.org/presentationml/2006/ole">
            <mc:AlternateContent xmlns:mc="http://schemas.openxmlformats.org/markup-compatibility/2006">
              <mc:Choice xmlns:v="urn:schemas-microsoft-com:vml" Requires="v">
                <p:oleObj spid="_x0000_s4526" name="Document" r:id="rId4" imgW="5943600" imgH="596900" progId="Word.Document.12">
                  <p:embed/>
                </p:oleObj>
              </mc:Choice>
              <mc:Fallback>
                <p:oleObj name="Document" r:id="rId4" imgW="5943600" imgH="596900" progId="Word.Document.12">
                  <p:embed/>
                  <p:pic>
                    <p:nvPicPr>
                      <p:cNvPr id="0" name=""/>
                      <p:cNvPicPr/>
                      <p:nvPr/>
                    </p:nvPicPr>
                    <p:blipFill>
                      <a:blip r:embed="rId5"/>
                      <a:stretch>
                        <a:fillRect/>
                      </a:stretch>
                    </p:blipFill>
                    <p:spPr>
                      <a:xfrm>
                        <a:off x="1256839" y="1662942"/>
                        <a:ext cx="7331566" cy="845724"/>
                      </a:xfrm>
                      <a:prstGeom prst="rect">
                        <a:avLst/>
                      </a:prstGeom>
                    </p:spPr>
                  </p:pic>
                </p:oleObj>
              </mc:Fallback>
            </mc:AlternateContent>
          </a:graphicData>
        </a:graphic>
      </p:graphicFrame>
      <p:sp>
        <p:nvSpPr>
          <p:cNvPr id="5" name="Rectangle 4"/>
          <p:cNvSpPr/>
          <p:nvPr/>
        </p:nvSpPr>
        <p:spPr>
          <a:xfrm>
            <a:off x="6969836" y="1790896"/>
            <a:ext cx="3139351" cy="461665"/>
          </a:xfrm>
          <a:prstGeom prst="rect">
            <a:avLst/>
          </a:prstGeom>
        </p:spPr>
        <p:txBody>
          <a:bodyPr wrap="none">
            <a:spAutoFit/>
          </a:bodyPr>
          <a:lstStyle/>
          <a:p>
            <a:r>
              <a:rPr lang="en-US" sz="2400" dirty="0" err="1">
                <a:latin typeface="Arial"/>
                <a:cs typeface="Arial"/>
              </a:rPr>
              <a:t>Luhar</a:t>
            </a:r>
            <a:r>
              <a:rPr lang="en-US" sz="2400" dirty="0">
                <a:latin typeface="Arial"/>
                <a:cs typeface="Arial"/>
              </a:rPr>
              <a:t> and </a:t>
            </a:r>
            <a:r>
              <a:rPr lang="en-US" sz="2400" dirty="0" err="1">
                <a:latin typeface="Arial"/>
                <a:cs typeface="Arial"/>
              </a:rPr>
              <a:t>Nepf</a:t>
            </a:r>
            <a:r>
              <a:rPr lang="en-US" sz="2400" dirty="0">
                <a:latin typeface="Arial"/>
                <a:cs typeface="Arial"/>
              </a:rPr>
              <a:t>, 2011 </a:t>
            </a:r>
          </a:p>
        </p:txBody>
      </p:sp>
      <p:graphicFrame>
        <p:nvGraphicFramePr>
          <p:cNvPr id="6" name="Object 5"/>
          <p:cNvGraphicFramePr>
            <a:graphicFrameLocks noChangeAspect="1"/>
          </p:cNvGraphicFramePr>
          <p:nvPr>
            <p:extLst>
              <p:ext uri="{D42A27DB-BD31-4B8C-83A1-F6EECF244321}">
                <p14:modId xmlns:p14="http://schemas.microsoft.com/office/powerpoint/2010/main" val="1001497744"/>
              </p:ext>
            </p:extLst>
          </p:nvPr>
        </p:nvGraphicFramePr>
        <p:xfrm>
          <a:off x="1283022" y="2448584"/>
          <a:ext cx="6393974" cy="811831"/>
        </p:xfrm>
        <a:graphic>
          <a:graphicData uri="http://schemas.openxmlformats.org/presentationml/2006/ole">
            <mc:AlternateContent xmlns:mc="http://schemas.openxmlformats.org/markup-compatibility/2006">
              <mc:Choice xmlns:v="urn:schemas-microsoft-com:vml" Requires="v">
                <p:oleObj spid="_x0000_s4527" name="Document" r:id="rId6" imgW="5943600" imgH="635000" progId="Word.Document.12">
                  <p:embed/>
                </p:oleObj>
              </mc:Choice>
              <mc:Fallback>
                <p:oleObj name="Document" r:id="rId6" imgW="5943600" imgH="635000" progId="Word.Document.12">
                  <p:embed/>
                  <p:pic>
                    <p:nvPicPr>
                      <p:cNvPr id="0" name=""/>
                      <p:cNvPicPr/>
                      <p:nvPr/>
                    </p:nvPicPr>
                    <p:blipFill>
                      <a:blip r:embed="rId7"/>
                      <a:stretch>
                        <a:fillRect/>
                      </a:stretch>
                    </p:blipFill>
                    <p:spPr>
                      <a:xfrm>
                        <a:off x="1283022" y="2448584"/>
                        <a:ext cx="6393974" cy="81183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705006774"/>
              </p:ext>
            </p:extLst>
          </p:nvPr>
        </p:nvGraphicFramePr>
        <p:xfrm>
          <a:off x="545615" y="3234227"/>
          <a:ext cx="8278449" cy="942770"/>
        </p:xfrm>
        <a:graphic>
          <a:graphicData uri="http://schemas.openxmlformats.org/presentationml/2006/ole">
            <mc:AlternateContent xmlns:mc="http://schemas.openxmlformats.org/markup-compatibility/2006">
              <mc:Choice xmlns:v="urn:schemas-microsoft-com:vml" Requires="v">
                <p:oleObj spid="_x0000_s4528" name="Document" r:id="rId8" imgW="5943600" imgH="571500" progId="Word.Document.12">
                  <p:embed/>
                </p:oleObj>
              </mc:Choice>
              <mc:Fallback>
                <p:oleObj name="Document" r:id="rId8" imgW="5943600" imgH="571500" progId="Word.Document.12">
                  <p:embed/>
                  <p:pic>
                    <p:nvPicPr>
                      <p:cNvPr id="0" name=""/>
                      <p:cNvPicPr/>
                      <p:nvPr/>
                    </p:nvPicPr>
                    <p:blipFill>
                      <a:blip r:embed="rId9"/>
                      <a:stretch>
                        <a:fillRect/>
                      </a:stretch>
                    </p:blipFill>
                    <p:spPr>
                      <a:xfrm>
                        <a:off x="545615" y="3234227"/>
                        <a:ext cx="8278449" cy="942770"/>
                      </a:xfrm>
                      <a:prstGeom prst="rect">
                        <a:avLst/>
                      </a:prstGeom>
                    </p:spPr>
                  </p:pic>
                </p:oleObj>
              </mc:Fallback>
            </mc:AlternateContent>
          </a:graphicData>
        </a:graphic>
      </p:graphicFrame>
      <p:sp>
        <p:nvSpPr>
          <p:cNvPr id="9" name="Rectangle 8"/>
          <p:cNvSpPr/>
          <p:nvPr/>
        </p:nvSpPr>
        <p:spPr>
          <a:xfrm>
            <a:off x="6978079" y="2474772"/>
            <a:ext cx="3783611" cy="461665"/>
          </a:xfrm>
          <a:prstGeom prst="rect">
            <a:avLst/>
          </a:prstGeom>
        </p:spPr>
        <p:txBody>
          <a:bodyPr wrap="square">
            <a:spAutoFit/>
          </a:bodyPr>
          <a:lstStyle/>
          <a:p>
            <a:r>
              <a:rPr lang="en-US" sz="2400" i="1" dirty="0" err="1">
                <a:latin typeface="Arial"/>
                <a:cs typeface="Arial"/>
              </a:rPr>
              <a:t>C</a:t>
            </a:r>
            <a:r>
              <a:rPr lang="en-US" sz="2400" i="1" baseline="-25000" dirty="0" err="1">
                <a:latin typeface="Arial"/>
                <a:cs typeface="Arial"/>
              </a:rPr>
              <a:t>a</a:t>
            </a:r>
            <a:r>
              <a:rPr lang="en-US" sz="2400" i="1" dirty="0">
                <a:latin typeface="Arial"/>
                <a:cs typeface="Arial"/>
              </a:rPr>
              <a:t>     = Cauchy number </a:t>
            </a:r>
          </a:p>
        </p:txBody>
      </p:sp>
      <p:pic>
        <p:nvPicPr>
          <p:cNvPr id="11" name="Picture 16" descr="File:USGS logo.sv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15633" y="26188"/>
            <a:ext cx="1371600" cy="54864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Box 11"/>
          <p:cNvSpPr txBox="1">
            <a:spLocks noChangeArrowheads="1"/>
          </p:cNvSpPr>
          <p:nvPr/>
        </p:nvSpPr>
        <p:spPr bwMode="auto">
          <a:xfrm>
            <a:off x="6981382" y="3124200"/>
            <a:ext cx="4113712" cy="20928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err="1">
                <a:solidFill>
                  <a:srgbClr val="000000"/>
                </a:solidFill>
                <a:latin typeface="Arial"/>
                <a:cs typeface="Arial"/>
              </a:rPr>
              <a:t>b</a:t>
            </a:r>
            <a:r>
              <a:rPr lang="en-US" sz="1600" i="1" baseline="-25000" dirty="0" err="1">
                <a:solidFill>
                  <a:srgbClr val="000000"/>
                </a:solidFill>
                <a:latin typeface="Arial"/>
                <a:cs typeface="Arial"/>
              </a:rPr>
              <a:t>v</a:t>
            </a:r>
            <a:r>
              <a:rPr lang="en-US" sz="1600" i="1" dirty="0">
                <a:solidFill>
                  <a:srgbClr val="000000"/>
                </a:solidFill>
                <a:latin typeface="Arial"/>
                <a:cs typeface="Arial"/>
              </a:rPr>
              <a:t>            =  Width individual plant width </a:t>
            </a:r>
          </a:p>
          <a:p>
            <a:pPr>
              <a:defRPr/>
            </a:pPr>
            <a:r>
              <a:rPr lang="en-US" sz="1600" i="1" dirty="0" err="1">
                <a:solidFill>
                  <a:srgbClr val="000000"/>
                </a:solidFill>
                <a:latin typeface="Arial"/>
                <a:cs typeface="Arial"/>
              </a:rPr>
              <a:t>n</a:t>
            </a:r>
            <a:r>
              <a:rPr lang="en-US" sz="1600" i="1" baseline="-25000" dirty="0" err="1">
                <a:solidFill>
                  <a:srgbClr val="000000"/>
                </a:solidFill>
                <a:latin typeface="Arial"/>
                <a:cs typeface="Arial"/>
              </a:rPr>
              <a:t>v</a:t>
            </a:r>
            <a:r>
              <a:rPr lang="en-US" sz="1600" i="1" dirty="0">
                <a:solidFill>
                  <a:srgbClr val="000000"/>
                </a:solidFill>
                <a:latin typeface="Arial"/>
                <a:cs typeface="Arial"/>
              </a:rPr>
              <a:t>            =  Number of plants per unit area </a:t>
            </a:r>
          </a:p>
          <a:p>
            <a:pPr>
              <a:defRPr/>
            </a:pPr>
            <a:r>
              <a:rPr lang="en-US" sz="1600" i="1" dirty="0" err="1">
                <a:solidFill>
                  <a:srgbClr val="000000"/>
                </a:solidFill>
                <a:latin typeface="Arial"/>
                <a:cs typeface="Arial"/>
              </a:rPr>
              <a:t>t</a:t>
            </a:r>
            <a:r>
              <a:rPr lang="en-US" sz="1600" i="1" baseline="-25000" dirty="0" err="1">
                <a:solidFill>
                  <a:srgbClr val="000000"/>
                </a:solidFill>
                <a:latin typeface="Arial"/>
                <a:cs typeface="Arial"/>
              </a:rPr>
              <a:t>v</a:t>
            </a:r>
            <a:r>
              <a:rPr lang="en-US" sz="1600" i="1" dirty="0">
                <a:solidFill>
                  <a:srgbClr val="000000"/>
                </a:solidFill>
                <a:latin typeface="Arial"/>
                <a:cs typeface="Arial"/>
              </a:rPr>
              <a:t>             =  Blade thickness </a:t>
            </a:r>
          </a:p>
          <a:p>
            <a:pPr>
              <a:defRPr/>
            </a:pPr>
            <a:r>
              <a:rPr lang="en-US" sz="1600" i="1" dirty="0" err="1"/>
              <a:t>ρ</a:t>
            </a:r>
            <a:r>
              <a:rPr lang="en-US" sz="1600" i="1" baseline="-25000" dirty="0" err="1"/>
              <a:t>v</a:t>
            </a:r>
            <a:r>
              <a:rPr lang="en-US" sz="1600" i="1" baseline="-25000" dirty="0"/>
              <a:t> </a:t>
            </a:r>
            <a:r>
              <a:rPr lang="en-US" sz="1600" dirty="0"/>
              <a:t>               </a:t>
            </a:r>
            <a:r>
              <a:rPr lang="en-US" sz="1600" i="1" dirty="0">
                <a:latin typeface="Arial"/>
                <a:cs typeface="Arial"/>
              </a:rPr>
              <a:t>= Vegetation tissue density </a:t>
            </a:r>
            <a:endParaRPr lang="en-US" sz="1600" i="1" dirty="0">
              <a:solidFill>
                <a:srgbClr val="000000"/>
              </a:solidFill>
              <a:latin typeface="Arial"/>
              <a:cs typeface="Arial"/>
            </a:endParaRPr>
          </a:p>
          <a:p>
            <a:pPr>
              <a:defRPr/>
            </a:pPr>
            <a:r>
              <a:rPr lang="en-US" sz="1600" i="1" dirty="0">
                <a:solidFill>
                  <a:srgbClr val="000000"/>
                </a:solidFill>
                <a:latin typeface="Arial"/>
                <a:cs typeface="Arial"/>
              </a:rPr>
              <a:t>l</a:t>
            </a:r>
            <a:r>
              <a:rPr lang="en-US" sz="1600" i="1" baseline="-25000" dirty="0">
                <a:solidFill>
                  <a:srgbClr val="000000"/>
                </a:solidFill>
                <a:latin typeface="Arial"/>
                <a:cs typeface="Arial"/>
              </a:rPr>
              <a:t>v</a:t>
            </a:r>
            <a:r>
              <a:rPr lang="en-US" sz="1600" i="1" dirty="0">
                <a:solidFill>
                  <a:srgbClr val="000000"/>
                </a:solidFill>
                <a:latin typeface="Arial"/>
                <a:cs typeface="Arial"/>
              </a:rPr>
              <a:t>              = </a:t>
            </a:r>
          </a:p>
          <a:p>
            <a:pPr>
              <a:defRPr/>
            </a:pPr>
            <a:r>
              <a:rPr lang="en-US" sz="1600" i="1" dirty="0">
                <a:solidFill>
                  <a:srgbClr val="000000"/>
                </a:solidFill>
                <a:latin typeface="Arial"/>
                <a:cs typeface="Arial"/>
              </a:rPr>
              <a:t>C</a:t>
            </a:r>
            <a:r>
              <a:rPr lang="en-US" sz="1600" i="1" baseline="-25000" dirty="0">
                <a:solidFill>
                  <a:srgbClr val="000000"/>
                </a:solidFill>
                <a:latin typeface="Arial"/>
                <a:cs typeface="Arial"/>
              </a:rPr>
              <a:t>D  </a:t>
            </a:r>
            <a:r>
              <a:rPr lang="en-US" sz="1600" i="1" dirty="0">
                <a:solidFill>
                  <a:srgbClr val="000000"/>
                </a:solidFill>
                <a:latin typeface="Arial"/>
                <a:cs typeface="Arial"/>
              </a:rPr>
              <a:t>         =  Drag coefficient </a:t>
            </a:r>
          </a:p>
          <a:p>
            <a:pPr>
              <a:defRPr/>
            </a:pPr>
            <a:r>
              <a:rPr lang="en-US" sz="1600" i="1" dirty="0">
                <a:solidFill>
                  <a:srgbClr val="000000"/>
                </a:solidFill>
                <a:latin typeface="Arial"/>
                <a:cs typeface="Arial"/>
              </a:rPr>
              <a:t>I               =  Second moment of area </a:t>
            </a:r>
          </a:p>
          <a:p>
            <a:pPr>
              <a:defRPr/>
            </a:pPr>
            <a:r>
              <a:rPr lang="en-US" sz="1600" i="1" dirty="0">
                <a:solidFill>
                  <a:srgbClr val="000000"/>
                </a:solidFill>
                <a:latin typeface="Arial"/>
                <a:cs typeface="Arial"/>
              </a:rPr>
              <a:t>E             =  Elastic Modulus</a:t>
            </a:r>
          </a:p>
        </p:txBody>
      </p:sp>
      <p:sp>
        <p:nvSpPr>
          <p:cNvPr id="3" name="TextBox 2"/>
          <p:cNvSpPr txBox="1"/>
          <p:nvPr/>
        </p:nvSpPr>
        <p:spPr>
          <a:xfrm>
            <a:off x="1112826" y="5656622"/>
            <a:ext cx="10211823" cy="769441"/>
          </a:xfrm>
          <a:prstGeom prst="rect">
            <a:avLst/>
          </a:prstGeom>
          <a:noFill/>
        </p:spPr>
        <p:txBody>
          <a:bodyPr wrap="square" rtlCol="0">
            <a:spAutoFit/>
          </a:bodyPr>
          <a:lstStyle/>
          <a:p>
            <a:r>
              <a:rPr lang="en-US" sz="2200" b="1" dirty="0">
                <a:latin typeface="Arial"/>
                <a:cs typeface="Arial"/>
              </a:rPr>
              <a:t>Account for drag reduction both due to the reduced frontal area (deflected height times width) and to the more streamlined shape of the bent blades </a:t>
            </a:r>
          </a:p>
        </p:txBody>
      </p:sp>
      <p:sp>
        <p:nvSpPr>
          <p:cNvPr id="8" name="TextBox 7"/>
          <p:cNvSpPr txBox="1"/>
          <p:nvPr/>
        </p:nvSpPr>
        <p:spPr>
          <a:xfrm>
            <a:off x="0" y="1165369"/>
            <a:ext cx="3888348" cy="707886"/>
          </a:xfrm>
          <a:prstGeom prst="rect">
            <a:avLst/>
          </a:prstGeom>
          <a:noFill/>
        </p:spPr>
        <p:txBody>
          <a:bodyPr wrap="square" rtlCol="0">
            <a:spAutoFit/>
          </a:bodyPr>
          <a:lstStyle/>
          <a:p>
            <a:r>
              <a:rPr lang="en-US" sz="2200" b="1" dirty="0">
                <a:solidFill>
                  <a:srgbClr val="008000"/>
                </a:solidFill>
                <a:latin typeface="Arial"/>
                <a:cs typeface="Arial"/>
              </a:rPr>
              <a:t>Effective blade length (</a:t>
            </a:r>
            <a:r>
              <a:rPr lang="en-US" sz="2200" b="1" i="1" dirty="0" err="1">
                <a:solidFill>
                  <a:srgbClr val="008000"/>
                </a:solidFill>
                <a:latin typeface="Arial"/>
                <a:cs typeface="Arial"/>
              </a:rPr>
              <a:t>l</a:t>
            </a:r>
            <a:r>
              <a:rPr lang="en-US" sz="2200" b="1" i="1" baseline="-25000" dirty="0" err="1">
                <a:solidFill>
                  <a:srgbClr val="008000"/>
                </a:solidFill>
                <a:latin typeface="Arial"/>
                <a:cs typeface="Arial"/>
              </a:rPr>
              <a:t>veg</a:t>
            </a:r>
            <a:r>
              <a:rPr lang="en-US" sz="2200" b="1" dirty="0">
                <a:solidFill>
                  <a:srgbClr val="008000"/>
                </a:solidFill>
                <a:latin typeface="Arial"/>
                <a:cs typeface="Arial"/>
              </a:rPr>
              <a:t>) </a:t>
            </a:r>
          </a:p>
          <a:p>
            <a:endParaRPr lang="en-US" dirty="0"/>
          </a:p>
        </p:txBody>
      </p:sp>
      <p:sp>
        <p:nvSpPr>
          <p:cNvPr id="10" name="Slide Number Placeholder 9"/>
          <p:cNvSpPr>
            <a:spLocks noGrp="1"/>
          </p:cNvSpPr>
          <p:nvPr>
            <p:ph type="sldNum" sz="quarter" idx="12"/>
          </p:nvPr>
        </p:nvSpPr>
        <p:spPr/>
        <p:txBody>
          <a:bodyPr/>
          <a:lstStyle/>
          <a:p>
            <a:fld id="{32ACFB68-E495-4976-8B29-8D1D0F8F8616}" type="slidenum">
              <a:rPr lang="en-US" smtClean="0"/>
              <a:pPr/>
              <a:t>9</a:t>
            </a:fld>
            <a:endParaRPr lang="en-US"/>
          </a:p>
        </p:txBody>
      </p:sp>
    </p:spTree>
    <p:extLst>
      <p:ext uri="{BB962C8B-B14F-4D97-AF65-F5344CB8AC3E}">
        <p14:creationId xmlns:p14="http://schemas.microsoft.com/office/powerpoint/2010/main" val="1823963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10196</TotalTime>
  <Words>4089</Words>
  <Application>Microsoft Office PowerPoint</Application>
  <PresentationFormat>Widescreen</PresentationFormat>
  <Paragraphs>567</Paragraphs>
  <Slides>36</Slides>
  <Notes>17</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6" baseType="lpstr">
      <vt:lpstr>AdvOT987ad488</vt:lpstr>
      <vt:lpstr>Arial</vt:lpstr>
      <vt:lpstr>Arial </vt:lpstr>
      <vt:lpstr>Arial Bold</vt:lpstr>
      <vt:lpstr>Calibri</vt:lpstr>
      <vt:lpstr>Calibri Light</vt:lpstr>
      <vt:lpstr>Cambria Math</vt:lpstr>
      <vt:lpstr>Times New Roman</vt:lpstr>
      <vt:lpstr>Office Theme</vt:lpstr>
      <vt:lpstr>Document</vt:lpstr>
      <vt:lpstr>Development of a wave-current-vegetation module in the COAWST modeling system</vt:lpstr>
      <vt:lpstr>PowerPoint Presentation</vt:lpstr>
      <vt:lpstr>PowerPoint Presentation</vt:lpstr>
      <vt:lpstr>COAWST: Vegetation Module Implementation</vt:lpstr>
      <vt:lpstr> Effect of SAV on flow dynamics </vt:lpstr>
      <vt:lpstr>Modifying momentum equations</vt:lpstr>
      <vt:lpstr>PowerPoint Presentation</vt:lpstr>
      <vt:lpstr>PowerPoint Presentation</vt:lpstr>
      <vt:lpstr>Implementing vegetation flexibility (# VEG_FLEX)</vt:lpstr>
      <vt:lpstr>SWAN - Vegetation effect on waves  (# VEG_SWAN_COUPLING)  </vt:lpstr>
      <vt:lpstr>  Method: Modeling SAV effect on flow dynamics</vt:lpstr>
      <vt:lpstr>COAWST/Projects/Veg_test  Test case: Vegetation patch in a shallow basin </vt:lpstr>
      <vt:lpstr>Test Case Inputs – Veg_test  </vt:lpstr>
      <vt:lpstr>Vegetation header file (veg_test.h)</vt:lpstr>
      <vt:lpstr>Creating vegetation initial file (veg_test_ini.nc) </vt:lpstr>
      <vt:lpstr>Vegetation input and output (vegetation.in) </vt:lpstr>
      <vt:lpstr>Swan input file for vegetation  (swan_veg_test.in)</vt:lpstr>
      <vt:lpstr>PowerPoint Presentation</vt:lpstr>
      <vt:lpstr>PowerPoint Presentation</vt:lpstr>
      <vt:lpstr>PowerPoint Presentation</vt:lpstr>
      <vt:lpstr>Current Applications of Vegetation Module </vt:lpstr>
      <vt:lpstr>Sensitivity of SAV inputs to model output </vt:lpstr>
      <vt:lpstr>PowerPoint Presentation</vt:lpstr>
      <vt:lpstr>PowerPoint Presentation</vt:lpstr>
      <vt:lpstr>PowerPoint Presentation</vt:lpstr>
      <vt:lpstr>Setup for marsh edge erosion model </vt:lpstr>
      <vt:lpstr>Setup for marsh edge erosion model </vt:lpstr>
      <vt:lpstr>PowerPoint Presentation</vt:lpstr>
      <vt:lpstr>Setup for SAV-biophysical model </vt:lpstr>
      <vt:lpstr>PowerPoint Presentation</vt:lpstr>
      <vt:lpstr>Thank you  Use vegetation module in COAWST  and provide us valuable feedback !!      </vt:lpstr>
      <vt:lpstr>Back up slides</vt:lpstr>
      <vt:lpstr>Effects on tidal flow</vt:lpstr>
      <vt:lpstr>Effects on waves and wave-driven flow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wave-current-vegetation module in the COAWST modeling system</dc:title>
  <dc:creator>Alexis Nicolas Paul Beudin</dc:creator>
  <cp:lastModifiedBy>Kalra, Tarandeep (Contractor) S</cp:lastModifiedBy>
  <cp:revision>307</cp:revision>
  <dcterms:created xsi:type="dcterms:W3CDTF">2015-11-27T21:34:44Z</dcterms:created>
  <dcterms:modified xsi:type="dcterms:W3CDTF">2019-02-15T21:13:05Z</dcterms:modified>
</cp:coreProperties>
</file>