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369" r:id="rId4"/>
    <p:sldId id="370" r:id="rId5"/>
    <p:sldId id="274" r:id="rId6"/>
    <p:sldId id="303" r:id="rId7"/>
    <p:sldId id="365" r:id="rId8"/>
    <p:sldId id="262" r:id="rId9"/>
    <p:sldId id="263" r:id="rId10"/>
    <p:sldId id="272" r:id="rId11"/>
    <p:sldId id="378" r:id="rId12"/>
    <p:sldId id="345" r:id="rId13"/>
    <p:sldId id="361" r:id="rId14"/>
    <p:sldId id="32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/>
    <p:restoredTop sz="92978" autoAdjust="0"/>
  </p:normalViewPr>
  <p:slideViewPr>
    <p:cSldViewPr snapToGrid="0" snapToObjects="1">
      <p:cViewPr varScale="1">
        <p:scale>
          <a:sx n="115" d="100"/>
          <a:sy n="115" d="100"/>
        </p:scale>
        <p:origin x="14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F9D5C-13FF-E54F-8AA0-5775555C0930}" type="datetimeFigureOut">
              <a:rPr lang="en-US" smtClean="0"/>
              <a:t>2/25/19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827DD-37DC-724F-93B5-5F178AFD7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0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om/slide/5010565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827DD-37DC-724F-93B5-5F178AFD7B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4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https://slideplayer.com/slide/5010565/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/CICE-Consortium/CICE/wiki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fimex.met.no</a:t>
            </a:r>
            <a:r>
              <a:rPr lang="en-US" dirty="0"/>
              <a:t>/sparse/The%20coupled%20ROMS-CICE%20system.pdf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“Multiyear ice contains much less brine and more air pockets than first-year ice. Less brine means "stiffer" ice that is more difficult for icebreakers to navigate and clear.”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827DD-37DC-724F-93B5-5F178AFD7B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11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“The sea-ice component of ROMS is a combination of the elastic-viscous-plastic (EVP) rheology (</a:t>
            </a:r>
            <a:r>
              <a:rPr lang="en-US" dirty="0" err="1"/>
              <a:t>Hunke</a:t>
            </a:r>
            <a:r>
              <a:rPr lang="en-US" dirty="0"/>
              <a:t> and </a:t>
            </a:r>
            <a:r>
              <a:rPr lang="en-US" dirty="0" err="1"/>
              <a:t>Dukowicz</a:t>
            </a:r>
            <a:r>
              <a:rPr lang="en-US" dirty="0"/>
              <a:t>,</a:t>
            </a:r>
          </a:p>
          <a:p>
            <a:r>
              <a:rPr lang="en-US" dirty="0" err="1"/>
              <a:t>Hunke</a:t>
            </a:r>
            <a:r>
              <a:rPr lang="en-US" dirty="0"/>
              <a:t>) and simple one-layer ice and snow thermodynamics with a molecular </a:t>
            </a:r>
            <a:r>
              <a:rPr lang="en-US" dirty="0" err="1"/>
              <a:t>sublayer</a:t>
            </a:r>
            <a:r>
              <a:rPr lang="en-US" dirty="0"/>
              <a:t> under the ice (Mellor and </a:t>
            </a:r>
            <a:r>
              <a:rPr lang="en-US" dirty="0" err="1"/>
              <a:t>Kantha</a:t>
            </a:r>
            <a:r>
              <a:rPr lang="en-US" dirty="0"/>
              <a:t>). 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827DD-37DC-724F-93B5-5F178AFD7B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24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“The sea-ice component of ROMS is a combination of the elastic-viscous-plastic (EVP) rheology (</a:t>
            </a:r>
            <a:r>
              <a:rPr lang="en-US" dirty="0" err="1"/>
              <a:t>Hunke</a:t>
            </a:r>
            <a:r>
              <a:rPr lang="en-US" dirty="0"/>
              <a:t> and </a:t>
            </a:r>
            <a:r>
              <a:rPr lang="en-US" dirty="0" err="1"/>
              <a:t>Dukowicz</a:t>
            </a:r>
            <a:r>
              <a:rPr lang="en-US" dirty="0"/>
              <a:t>,</a:t>
            </a:r>
          </a:p>
          <a:p>
            <a:r>
              <a:rPr lang="en-US" dirty="0" err="1"/>
              <a:t>Hunke</a:t>
            </a:r>
            <a:r>
              <a:rPr lang="en-US" dirty="0"/>
              <a:t>) and simple one-layer ice and snow thermodynamics with a molecular </a:t>
            </a:r>
            <a:r>
              <a:rPr lang="en-US" dirty="0" err="1"/>
              <a:t>sublayer</a:t>
            </a:r>
            <a:r>
              <a:rPr lang="en-US" dirty="0"/>
              <a:t> under the ice (Mellor and </a:t>
            </a:r>
            <a:r>
              <a:rPr lang="en-US" dirty="0" err="1"/>
              <a:t>Kantha</a:t>
            </a:r>
            <a:r>
              <a:rPr lang="en-US" dirty="0"/>
              <a:t>). 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827DD-37DC-724F-93B5-5F178AFD7B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24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Potential to get right answers for right reasons! If you have an extra 20 Wm-2 you can’t just dump it into the ocean/atmosphere anymore because it will come back to get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827DD-37DC-724F-93B5-5F178AFD7B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0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E559-F850-AD47-9A85-AC344572FEB1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5AD-BE86-F747-8453-60A5740DF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E559-F850-AD47-9A85-AC344572FEB1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5AD-BE86-F747-8453-60A5740DF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E559-F850-AD47-9A85-AC344572FEB1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5AD-BE86-F747-8453-60A5740DF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E559-F850-AD47-9A85-AC344572FEB1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5AD-BE86-F747-8453-60A5740DF0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E559-F850-AD47-9A85-AC344572FEB1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5AD-BE86-F747-8453-60A5740DF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E559-F850-AD47-9A85-AC344572FEB1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5AD-BE86-F747-8453-60A5740DF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E559-F850-AD47-9A85-AC344572FEB1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5AD-BE86-F747-8453-60A5740DF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E559-F850-AD47-9A85-AC344572FEB1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5AD-BE86-F747-8453-60A5740DF0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E559-F850-AD47-9A85-AC344572FEB1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5AD-BE86-F747-8453-60A5740DF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E559-F850-AD47-9A85-AC344572FEB1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5AD-BE86-F747-8453-60A5740DF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E559-F850-AD47-9A85-AC344572FEB1}" type="datetimeFigureOut">
              <a:rPr lang="en-US" smtClean="0"/>
              <a:t>2/25/19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5AD-BE86-F747-8453-60A5740DF04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E559-F850-AD47-9A85-AC344572FEB1}" type="datetimeFigureOut">
              <a:rPr lang="en-US" smtClean="0"/>
              <a:t>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5AD-BE86-F747-8453-60A5740DF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E559-F850-AD47-9A85-AC344572FEB1}" type="datetimeFigureOut">
              <a:rPr lang="en-US" smtClean="0"/>
              <a:t>2/25/19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5AD-BE86-F747-8453-60A5740DF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E559-F850-AD47-9A85-AC344572FEB1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F5AD-BE86-F747-8453-60A5740DF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1AEE559-F850-AD47-9A85-AC344572FEB1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119F5AD-BE86-F747-8453-60A5740DF04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ROMS+WRF+Budgell</a:t>
            </a:r>
            <a:r>
              <a:rPr lang="en-US" dirty="0"/>
              <a:t> </a:t>
            </a:r>
          </a:p>
        </p:txBody>
      </p:sp>
      <p:pic>
        <p:nvPicPr>
          <p:cNvPr id="4" name="Picture 3" descr="Screen shot 2011-05-25 at 2.05.3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2096426" cy="390859"/>
          </a:xfrm>
          <a:prstGeom prst="rect">
            <a:avLst/>
          </a:prstGeom>
        </p:spPr>
      </p:pic>
      <p:pic>
        <p:nvPicPr>
          <p:cNvPr id="5" name="Picture 4" descr="Screen shot 2011-05-25 at 1.49.05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811" y="149135"/>
            <a:ext cx="1175603" cy="1109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767" y="176400"/>
            <a:ext cx="3298825" cy="76697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865" y="131633"/>
            <a:ext cx="1600199" cy="104410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65802" y="5342945"/>
            <a:ext cx="7772400" cy="877824"/>
          </a:xfrm>
        </p:spPr>
        <p:txBody>
          <a:bodyPr>
            <a:noAutofit/>
          </a:bodyPr>
          <a:lstStyle/>
          <a:p>
            <a:r>
              <a:rPr lang="en-US" sz="1800" dirty="0"/>
              <a:t>Jeff Willison</a:t>
            </a:r>
            <a:r>
              <a:rPr lang="en-US" sz="1800" baseline="30000" dirty="0"/>
              <a:t>1</a:t>
            </a:r>
            <a:r>
              <a:rPr lang="en-US" sz="1800" dirty="0"/>
              <a:t>, </a:t>
            </a:r>
            <a:r>
              <a:rPr lang="en-US" sz="1800" dirty="0" err="1"/>
              <a:t>Ruoying</a:t>
            </a:r>
            <a:r>
              <a:rPr lang="en-US" sz="1800" dirty="0"/>
              <a:t> He</a:t>
            </a:r>
            <a:r>
              <a:rPr lang="en-US" sz="1800" baseline="30000" dirty="0"/>
              <a:t>1</a:t>
            </a:r>
            <a:r>
              <a:rPr lang="en-US" sz="1800" dirty="0"/>
              <a:t>, Michael S. Dinniman</a:t>
            </a:r>
            <a:r>
              <a:rPr lang="en-US" sz="1800" baseline="30000" dirty="0"/>
              <a:t>2</a:t>
            </a:r>
            <a:r>
              <a:rPr lang="en-US" sz="1800" dirty="0"/>
              <a:t>, </a:t>
            </a:r>
            <a:r>
              <a:rPr lang="tr-TR" sz="1800" dirty="0" err="1"/>
              <a:t>Xiaojun</a:t>
            </a:r>
            <a:r>
              <a:rPr lang="tr-TR" sz="1800" dirty="0"/>
              <a:t> Yuan</a:t>
            </a:r>
            <a:r>
              <a:rPr lang="tr-TR" sz="1800" baseline="30000" dirty="0"/>
              <a:t>3</a:t>
            </a:r>
            <a:endParaRPr lang="en-US" sz="1800" dirty="0"/>
          </a:p>
          <a:p>
            <a:r>
              <a:rPr lang="en-US" sz="1800" baseline="30000" dirty="0"/>
              <a:t>1</a:t>
            </a:r>
            <a:r>
              <a:rPr lang="en-US" sz="1800" dirty="0"/>
              <a:t>North Carolina State University</a:t>
            </a:r>
          </a:p>
          <a:p>
            <a:r>
              <a:rPr lang="en-US" sz="1800" baseline="30000" dirty="0"/>
              <a:t>2</a:t>
            </a:r>
            <a:r>
              <a:rPr lang="en-US" sz="1800" dirty="0"/>
              <a:t>Old Dominion University</a:t>
            </a:r>
            <a:endParaRPr lang="en-US" sz="1800" baseline="30000" dirty="0"/>
          </a:p>
          <a:p>
            <a:r>
              <a:rPr lang="en-US" sz="1800" baseline="30000" dirty="0"/>
              <a:t>3</a:t>
            </a:r>
            <a:r>
              <a:rPr lang="en-US" sz="1800" dirty="0"/>
              <a:t>Lamont-Doherty Earth Observatory of 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715115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43" y="1194265"/>
            <a:ext cx="7132605" cy="5349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182" y="20726400"/>
            <a:ext cx="7721599" cy="579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2132" y="117047"/>
            <a:ext cx="769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We separate the ocean and ice components inside WRF and pass to appropriate model</a:t>
            </a:r>
          </a:p>
        </p:txBody>
      </p:sp>
      <p:sp>
        <p:nvSpPr>
          <p:cNvPr id="2" name="Oval 1"/>
          <p:cNvSpPr/>
          <p:nvPr/>
        </p:nvSpPr>
        <p:spPr>
          <a:xfrm>
            <a:off x="4455491" y="1812755"/>
            <a:ext cx="3902396" cy="382009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1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737"/>
            <a:ext cx="8229600" cy="1143000"/>
          </a:xfrm>
        </p:spPr>
        <p:txBody>
          <a:bodyPr/>
          <a:lstStyle/>
          <a:p>
            <a:r>
              <a:rPr lang="en-US" b="1" dirty="0"/>
              <a:t>ROMS</a:t>
            </a:r>
            <a:r>
              <a:rPr lang="en-US" dirty="0"/>
              <a:t> model configuration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64666" y="1864647"/>
            <a:ext cx="3522134" cy="4525963"/>
          </a:xfrm>
        </p:spPr>
        <p:txBody>
          <a:bodyPr>
            <a:normAutofit/>
          </a:bodyPr>
          <a:lstStyle/>
          <a:p>
            <a:r>
              <a:rPr lang="en-US" sz="2000" dirty="0"/>
              <a:t>10 km circumpolar domain (</a:t>
            </a:r>
            <a:r>
              <a:rPr lang="en-US" sz="2000" dirty="0" err="1"/>
              <a:t>Dinniman</a:t>
            </a:r>
            <a:r>
              <a:rPr lang="en-US" sz="2000" dirty="0"/>
              <a:t> et al. 2015)</a:t>
            </a:r>
          </a:p>
          <a:p>
            <a:r>
              <a:rPr lang="en-US" sz="2000" dirty="0"/>
              <a:t>Daily boundary conditions for 4 km </a:t>
            </a:r>
            <a:r>
              <a:rPr lang="en-US" sz="2000" dirty="0" err="1"/>
              <a:t>Prydz</a:t>
            </a:r>
            <a:r>
              <a:rPr lang="en-US" sz="2000" dirty="0"/>
              <a:t> Bay domain taken from 10 km simulation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1640" y="5422564"/>
            <a:ext cx="376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Outer model domain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4284" y="6350884"/>
            <a:ext cx="376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km domain and bathymetry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7670969" y="3989903"/>
            <a:ext cx="113338" cy="410813"/>
          </a:xfrm>
          <a:prstGeom prst="straightConnector1">
            <a:avLst/>
          </a:prstGeom>
          <a:ln w="47625">
            <a:solidFill>
              <a:schemeClr val="accent3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8924" t="20237" r="26140" b="48811"/>
          <a:stretch/>
        </p:blipFill>
        <p:spPr>
          <a:xfrm>
            <a:off x="457200" y="1316761"/>
            <a:ext cx="4354090" cy="3998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9025" t="54066" r="26039" b="29423"/>
          <a:stretch/>
        </p:blipFill>
        <p:spPr>
          <a:xfrm>
            <a:off x="4985950" y="4318784"/>
            <a:ext cx="4069443" cy="19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8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9611273-10FE-0849-8D83-E9C2BE463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5912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9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ydz_2hice_rainbow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44" y="207798"/>
            <a:ext cx="6200169" cy="62001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D5D3F-000F-B644-A175-00C7004AC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27118"/>
            <a:ext cx="7770813" cy="1429871"/>
          </a:xfrm>
        </p:spPr>
        <p:txBody>
          <a:bodyPr/>
          <a:lstStyle/>
          <a:p>
            <a:r>
              <a:rPr lang="en-US" dirty="0"/>
              <a:t>Ice thickness</a:t>
            </a:r>
          </a:p>
        </p:txBody>
      </p:sp>
    </p:spTree>
    <p:extLst>
      <p:ext uri="{BB962C8B-B14F-4D97-AF65-F5344CB8AC3E}">
        <p14:creationId xmlns:p14="http://schemas.microsoft.com/office/powerpoint/2010/main" val="4194809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429871"/>
          </a:xfrm>
        </p:spPr>
        <p:txBody>
          <a:bodyPr>
            <a:normAutofit/>
          </a:bodyPr>
          <a:lstStyle/>
          <a:p>
            <a:r>
              <a:rPr lang="en-US" sz="4400" dirty="0"/>
              <a:t>Summary</a:t>
            </a:r>
          </a:p>
        </p:txBody>
      </p:sp>
      <p:pic>
        <p:nvPicPr>
          <p:cNvPr id="6" name="Picture 5" descr="Screen Shot 2019-02-19 at 1.40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77" y="1429871"/>
            <a:ext cx="3570449" cy="47709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306" y="1437323"/>
            <a:ext cx="41957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New capability on an old COAWST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WRF + ROMS + </a:t>
            </a:r>
            <a:r>
              <a:rPr lang="en-US" dirty="0" err="1"/>
              <a:t>Budgell</a:t>
            </a:r>
            <a:r>
              <a:rPr lang="en-US" dirty="0"/>
              <a:t> + ice shelves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Not the state of the art sea ice model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Can test some hypotheses with this tool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Potential to get right answers for right reasons</a:t>
            </a:r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Very Sensitive system; easy to get rapidly diverging solutions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3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9643" y="1923143"/>
            <a:ext cx="7779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1)   Couple sea ice, WRF, ROMS, and ice shelf models 	using COAWST framework</a:t>
            </a:r>
          </a:p>
          <a:p>
            <a:endParaRPr lang="en-US" sz="2400" dirty="0"/>
          </a:p>
          <a:p>
            <a:r>
              <a:rPr lang="en-US" sz="2400" dirty="0"/>
              <a:t>2)   Use coupled model output along with </a:t>
            </a:r>
            <a:r>
              <a:rPr lang="en-US" sz="2400" dirty="0" err="1"/>
              <a:t>obs</a:t>
            </a:r>
            <a:r>
              <a:rPr lang="en-US" sz="2400" dirty="0"/>
              <a:t> 	from field 	campaign to study </a:t>
            </a:r>
            <a:r>
              <a:rPr lang="en-US" sz="2400" dirty="0" err="1"/>
              <a:t>Prydz</a:t>
            </a:r>
            <a:r>
              <a:rPr lang="en-US" sz="2400" dirty="0"/>
              <a:t> Bay in Antarctica</a:t>
            </a:r>
          </a:p>
          <a:p>
            <a:endParaRPr lang="en-US" sz="2400" dirty="0"/>
          </a:p>
          <a:p>
            <a:r>
              <a:rPr lang="en-US" sz="2400" dirty="0"/>
              <a:t>NSF AWARD #1443491</a:t>
            </a:r>
          </a:p>
        </p:txBody>
      </p:sp>
    </p:spTree>
    <p:extLst>
      <p:ext uri="{BB962C8B-B14F-4D97-AF65-F5344CB8AC3E}">
        <p14:creationId xmlns:p14="http://schemas.microsoft.com/office/powerpoint/2010/main" val="269845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Polynyas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8600"/>
            <a:ext cx="9144000" cy="38470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26D54C-F934-E445-8F01-558F1D0F5371}"/>
              </a:ext>
            </a:extLst>
          </p:cNvPr>
          <p:cNvSpPr/>
          <p:nvPr/>
        </p:nvSpPr>
        <p:spPr>
          <a:xfrm>
            <a:off x="3528388" y="5485729"/>
            <a:ext cx="208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 Sans"/>
              </a:rPr>
              <a:t>Credit: Céline </a:t>
            </a:r>
            <a:r>
              <a:rPr lang="en-US" dirty="0" err="1">
                <a:latin typeface="Open Sans"/>
              </a:rPr>
              <a:t>Heuzé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Polynyas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8818"/>
          <a:stretch/>
        </p:blipFill>
        <p:spPr>
          <a:xfrm>
            <a:off x="4170114" y="1949916"/>
            <a:ext cx="4680128" cy="3377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6395" y="5372318"/>
            <a:ext cx="451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Liu et al. (2017)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77" y="1949916"/>
            <a:ext cx="3577760" cy="3577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1986" y="5557366"/>
            <a:ext cx="177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NASA</a:t>
            </a:r>
          </a:p>
        </p:txBody>
      </p:sp>
    </p:spTree>
    <p:extLst>
      <p:ext uri="{BB962C8B-B14F-4D97-AF65-F5344CB8AC3E}">
        <p14:creationId xmlns:p14="http://schemas.microsoft.com/office/powerpoint/2010/main" val="169039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88829"/>
            <a:ext cx="7770813" cy="1429871"/>
          </a:xfrm>
        </p:spPr>
        <p:txBody>
          <a:bodyPr/>
          <a:lstStyle/>
          <a:p>
            <a:r>
              <a:rPr lang="en-US" dirty="0"/>
              <a:t>Sea ice model options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6897" y="1341042"/>
            <a:ext cx="977927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						Community Ice </a:t>
            </a:r>
            <a:r>
              <a:rPr lang="en-US" sz="2400" dirty="0" err="1"/>
              <a:t>CodE</a:t>
            </a:r>
            <a:endParaRPr lang="en-US" sz="2400" dirty="0"/>
          </a:p>
          <a:p>
            <a:r>
              <a:rPr lang="en-US" sz="2400" dirty="0" err="1"/>
              <a:t>Budgell</a:t>
            </a:r>
            <a:r>
              <a:rPr lang="en-US" sz="2400" dirty="0"/>
              <a:t> 					aka Los Alamos Sea Ice Model</a:t>
            </a:r>
          </a:p>
          <a:p>
            <a:r>
              <a:rPr lang="en-US" sz="2400" dirty="0"/>
              <a:t>							aka CICE4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995503" y="1436958"/>
            <a:ext cx="0" cy="53332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8408" y="2541370"/>
            <a:ext cx="84174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1423" y="2755340"/>
            <a:ext cx="43941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easier to pronounce</a:t>
            </a:r>
          </a:p>
          <a:p>
            <a:endParaRPr lang="en-US" dirty="0"/>
          </a:p>
          <a:p>
            <a:r>
              <a:rPr lang="en-US" dirty="0"/>
              <a:t>Melt ponds</a:t>
            </a:r>
          </a:p>
          <a:p>
            <a:endParaRPr lang="en-US" dirty="0"/>
          </a:p>
          <a:p>
            <a:r>
              <a:rPr lang="en-US" dirty="0"/>
              <a:t>Pancake ice/Multi-year ice </a:t>
            </a:r>
          </a:p>
          <a:p>
            <a:endParaRPr lang="en-US" dirty="0"/>
          </a:p>
          <a:p>
            <a:r>
              <a:rPr lang="en-US" dirty="0"/>
              <a:t>Coupled version somewhat available?</a:t>
            </a:r>
          </a:p>
          <a:p>
            <a:endParaRPr lang="en-US" dirty="0"/>
          </a:p>
          <a:p>
            <a:r>
              <a:rPr lang="en-US" dirty="0"/>
              <a:t>More sophisticated and popular (CESM)</a:t>
            </a:r>
          </a:p>
          <a:p>
            <a:endParaRPr lang="en-US" dirty="0"/>
          </a:p>
          <a:p>
            <a:r>
              <a:rPr lang="en-US" dirty="0"/>
              <a:t>Good for either polar region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408" y="2770442"/>
            <a:ext cx="33558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Easier to pronounce</a:t>
            </a:r>
          </a:p>
          <a:p>
            <a:endParaRPr lang="en-US" dirty="0"/>
          </a:p>
          <a:p>
            <a:r>
              <a:rPr lang="en-US" dirty="0"/>
              <a:t>“Melt ponds”</a:t>
            </a:r>
          </a:p>
          <a:p>
            <a:endParaRPr lang="en-US" dirty="0"/>
          </a:p>
          <a:p>
            <a:r>
              <a:rPr lang="en-US" dirty="0"/>
              <a:t>Not suitable for multi-year ice</a:t>
            </a:r>
          </a:p>
          <a:p>
            <a:endParaRPr lang="en-US" dirty="0"/>
          </a:p>
          <a:p>
            <a:r>
              <a:rPr lang="en-US" dirty="0"/>
              <a:t>Already fully coupled to ROMS</a:t>
            </a:r>
          </a:p>
          <a:p>
            <a:endParaRPr lang="en-US" dirty="0"/>
          </a:p>
          <a:p>
            <a:r>
              <a:rPr lang="en-US" dirty="0"/>
              <a:t>Less sophisticated </a:t>
            </a:r>
          </a:p>
          <a:p>
            <a:endParaRPr lang="en-US" dirty="0"/>
          </a:p>
          <a:p>
            <a:r>
              <a:rPr lang="en-US" dirty="0"/>
              <a:t>Good enough for Antarctica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Budgell</a:t>
            </a:r>
            <a:r>
              <a:rPr lang="en-US" dirty="0"/>
              <a:t>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86151"/>
            <a:ext cx="7770813" cy="42570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Dynamics:</a:t>
            </a:r>
          </a:p>
          <a:p>
            <a:pPr>
              <a:buFontTx/>
              <a:buChar char="-"/>
            </a:pPr>
            <a:r>
              <a:rPr lang="en-US" dirty="0"/>
              <a:t>Elastic-viscous-plastic (EVP) rheology [</a:t>
            </a:r>
            <a:r>
              <a:rPr lang="en-US" dirty="0" err="1"/>
              <a:t>Hunke</a:t>
            </a:r>
            <a:r>
              <a:rPr lang="en-US" dirty="0"/>
              <a:t> and </a:t>
            </a:r>
            <a:r>
              <a:rPr lang="en-US" dirty="0" err="1"/>
              <a:t>Dukowicz</a:t>
            </a:r>
            <a:r>
              <a:rPr lang="en-US" dirty="0"/>
              <a:t> (1997), </a:t>
            </a:r>
            <a:r>
              <a:rPr lang="en-US" dirty="0" err="1"/>
              <a:t>Hunke</a:t>
            </a:r>
            <a:r>
              <a:rPr lang="en-US" dirty="0"/>
              <a:t> (1991), </a:t>
            </a:r>
            <a:r>
              <a:rPr lang="en-US" dirty="0" err="1"/>
              <a:t>Hunke</a:t>
            </a:r>
            <a:r>
              <a:rPr lang="en-US" dirty="0"/>
              <a:t> and </a:t>
            </a:r>
            <a:r>
              <a:rPr lang="en-US" dirty="0" err="1"/>
              <a:t>Dukowicz</a:t>
            </a:r>
            <a:r>
              <a:rPr lang="en-US" dirty="0"/>
              <a:t> (1992)]</a:t>
            </a:r>
          </a:p>
          <a:p>
            <a:pPr marL="0" indent="0">
              <a:buNone/>
            </a:pPr>
            <a:r>
              <a:rPr lang="en-US" dirty="0"/>
              <a:t>Thermodynamics:</a:t>
            </a:r>
          </a:p>
          <a:p>
            <a:pPr>
              <a:buFontTx/>
              <a:buChar char="-"/>
            </a:pPr>
            <a:r>
              <a:rPr lang="en-US" dirty="0"/>
              <a:t>Mellor and </a:t>
            </a:r>
            <a:r>
              <a:rPr lang="en-US" dirty="0" err="1"/>
              <a:t>Kantha</a:t>
            </a:r>
            <a:r>
              <a:rPr lang="en-US" dirty="0"/>
              <a:t> (1989) and Ha*</a:t>
            </a:r>
            <a:r>
              <a:rPr lang="en-US" dirty="0" err="1"/>
              <a:t>kkinene</a:t>
            </a:r>
            <a:r>
              <a:rPr lang="en-US" dirty="0"/>
              <a:t> and Mellor (1992).</a:t>
            </a:r>
          </a:p>
          <a:p>
            <a:pPr lvl="1">
              <a:buFontTx/>
              <a:buChar char="-"/>
            </a:pPr>
            <a:r>
              <a:rPr lang="en-US" dirty="0"/>
              <a:t>3-level, single layer ice; single snow layer</a:t>
            </a:r>
          </a:p>
          <a:p>
            <a:pPr lvl="1">
              <a:buFontTx/>
              <a:buChar char="-"/>
            </a:pPr>
            <a:r>
              <a:rPr lang="en-US" dirty="0"/>
              <a:t>Molecular </a:t>
            </a:r>
            <a:r>
              <a:rPr lang="en-US" dirty="0" err="1"/>
              <a:t>sublayer</a:t>
            </a:r>
            <a:r>
              <a:rPr lang="en-US" dirty="0"/>
              <a:t> under ice; </a:t>
            </a:r>
            <a:r>
              <a:rPr lang="en-US" dirty="0" err="1"/>
              <a:t>Prandtl</a:t>
            </a:r>
            <a:r>
              <a:rPr lang="en-US" dirty="0"/>
              <a:t>-type ice-ocean boundary layer</a:t>
            </a:r>
          </a:p>
          <a:p>
            <a:pPr lvl="1">
              <a:buFontTx/>
              <a:buChar char="-"/>
            </a:pPr>
            <a:r>
              <a:rPr lang="en-US" dirty="0"/>
              <a:t>Surface “melt ponds”</a:t>
            </a:r>
          </a:p>
          <a:p>
            <a:pPr lvl="1">
              <a:buFontTx/>
              <a:buChar char="-"/>
            </a:pPr>
            <a:r>
              <a:rPr lang="en-US" dirty="0"/>
              <a:t>Snow depth = precipitation*20</a:t>
            </a:r>
          </a:p>
          <a:p>
            <a:pPr lvl="1">
              <a:buFontTx/>
              <a:buChar char="-"/>
            </a:pPr>
            <a:r>
              <a:rPr lang="en-US" dirty="0"/>
              <a:t>Shortwave, </a:t>
            </a:r>
            <a:r>
              <a:rPr lang="en-US" dirty="0" err="1"/>
              <a:t>longwave</a:t>
            </a:r>
            <a:r>
              <a:rPr lang="en-US" dirty="0"/>
              <a:t>, sensible, </a:t>
            </a:r>
          </a:p>
          <a:p>
            <a:pPr marL="698500" lvl="2" indent="0">
              <a:buNone/>
            </a:pPr>
            <a:r>
              <a:rPr lang="en-US" dirty="0"/>
              <a:t>latent heat fluxes into ice</a:t>
            </a:r>
          </a:p>
          <a:p>
            <a:pPr marL="6985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6-06-04 at 10.37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95" y="4701314"/>
            <a:ext cx="3722578" cy="209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0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Budgell</a:t>
            </a:r>
            <a:r>
              <a:rPr lang="en-US" dirty="0"/>
              <a:t> cont. </a:t>
            </a:r>
          </a:p>
        </p:txBody>
      </p:sp>
      <p:pic>
        <p:nvPicPr>
          <p:cNvPr id="5" name="Picture 4" descr="Screen Shot 2016-06-04 at 10.37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61" y="1550893"/>
            <a:ext cx="8290518" cy="4659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0078" y="6260456"/>
            <a:ext cx="506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Hedstrom</a:t>
            </a:r>
            <a:r>
              <a:rPr lang="en-US" dirty="0"/>
              <a:t> ROMS manual</a:t>
            </a:r>
          </a:p>
        </p:txBody>
      </p:sp>
    </p:spTree>
    <p:extLst>
      <p:ext uri="{BB962C8B-B14F-4D97-AF65-F5344CB8AC3E}">
        <p14:creationId xmlns:p14="http://schemas.microsoft.com/office/powerpoint/2010/main" val="312283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01" y="121023"/>
            <a:ext cx="8271668" cy="1429871"/>
          </a:xfrm>
        </p:spPr>
        <p:txBody>
          <a:bodyPr>
            <a:noAutofit/>
          </a:bodyPr>
          <a:lstStyle/>
          <a:p>
            <a:r>
              <a:rPr lang="en-US" sz="3200" dirty="0"/>
              <a:t>Coupled-Ocean-Atmosphere-Wave- Sediment Transport (COAWST) out of the box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182" y="20726400"/>
            <a:ext cx="7721599" cy="5791200"/>
          </a:xfrm>
          <a:prstGeom prst="rect">
            <a:avLst/>
          </a:prstGeom>
        </p:spPr>
      </p:pic>
      <p:pic>
        <p:nvPicPr>
          <p:cNvPr id="3" name="Picture 2" descr="Slid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14" y="1550893"/>
            <a:ext cx="5683887" cy="4262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901" y="2857709"/>
            <a:ext cx="291191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communication between atmosphere and sea ice models</a:t>
            </a:r>
          </a:p>
        </p:txBody>
      </p:sp>
    </p:spTree>
    <p:extLst>
      <p:ext uri="{BB962C8B-B14F-4D97-AF65-F5344CB8AC3E}">
        <p14:creationId xmlns:p14="http://schemas.microsoft.com/office/powerpoint/2010/main" val="345186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Previous attempt at coupling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0501"/>
            <a:ext cx="7770813" cy="42570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Use temperature, humidity, wind from WRF to calculate fluxes over ice on ROMS side (similar to Warner et al. 2010)</a:t>
            </a:r>
          </a:p>
          <a:p>
            <a:pPr>
              <a:buFont typeface="Arial"/>
              <a:buChar char="•"/>
            </a:pPr>
            <a:r>
              <a:rPr lang="en-US" dirty="0"/>
              <a:t>Concerns about long-term stability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lid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51" y="3050574"/>
            <a:ext cx="4839101" cy="36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39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2667</TotalTime>
  <Words>558</Words>
  <Application>Microsoft Macintosh PowerPoint</Application>
  <PresentationFormat>On-screen Show (4:3)</PresentationFormat>
  <Paragraphs>97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Calisto MT</vt:lpstr>
      <vt:lpstr>Open Sans</vt:lpstr>
      <vt:lpstr>Story</vt:lpstr>
      <vt:lpstr>ROMS+WRF+Budgell </vt:lpstr>
      <vt:lpstr>Project Objectives</vt:lpstr>
      <vt:lpstr>Polynyas</vt:lpstr>
      <vt:lpstr>Polynyas</vt:lpstr>
      <vt:lpstr>Sea ice model options</vt:lpstr>
      <vt:lpstr>Budgell cont. </vt:lpstr>
      <vt:lpstr>Budgell cont. </vt:lpstr>
      <vt:lpstr>Coupled-Ocean-Atmosphere-Wave- Sediment Transport (COAWST) out of the box</vt:lpstr>
      <vt:lpstr>Previous attempt at coupling </vt:lpstr>
      <vt:lpstr>PowerPoint Presentation</vt:lpstr>
      <vt:lpstr>ROMS model configuration</vt:lpstr>
      <vt:lpstr>PowerPoint Presentation</vt:lpstr>
      <vt:lpstr>Ice thickness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ROMS+WRF+Budgell </dc:title>
  <dc:creator>Jeff Willison</dc:creator>
  <cp:lastModifiedBy>Jeffrey Andrew Willison</cp:lastModifiedBy>
  <cp:revision>127</cp:revision>
  <dcterms:created xsi:type="dcterms:W3CDTF">2019-02-12T15:24:55Z</dcterms:created>
  <dcterms:modified xsi:type="dcterms:W3CDTF">2019-02-25T15:25:02Z</dcterms:modified>
</cp:coreProperties>
</file>