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 id="2147483825" r:id="rId2"/>
  </p:sldMasterIdLst>
  <p:notesMasterIdLst>
    <p:notesMasterId r:id="rId36"/>
  </p:notesMasterIdLst>
  <p:sldIdLst>
    <p:sldId id="256" r:id="rId3"/>
    <p:sldId id="817" r:id="rId4"/>
    <p:sldId id="836" r:id="rId5"/>
    <p:sldId id="835" r:id="rId6"/>
    <p:sldId id="676" r:id="rId7"/>
    <p:sldId id="834" r:id="rId8"/>
    <p:sldId id="621" r:id="rId9"/>
    <p:sldId id="628" r:id="rId10"/>
    <p:sldId id="636" r:id="rId11"/>
    <p:sldId id="627" r:id="rId12"/>
    <p:sldId id="839" r:id="rId13"/>
    <p:sldId id="803" r:id="rId14"/>
    <p:sldId id="815" r:id="rId15"/>
    <p:sldId id="838" r:id="rId16"/>
    <p:sldId id="328" r:id="rId17"/>
    <p:sldId id="307" r:id="rId18"/>
    <p:sldId id="327" r:id="rId19"/>
    <p:sldId id="281" r:id="rId20"/>
    <p:sldId id="280" r:id="rId21"/>
    <p:sldId id="308" r:id="rId22"/>
    <p:sldId id="326" r:id="rId23"/>
    <p:sldId id="276" r:id="rId24"/>
    <p:sldId id="830" r:id="rId25"/>
    <p:sldId id="831" r:id="rId26"/>
    <p:sldId id="832" r:id="rId27"/>
    <p:sldId id="325" r:id="rId28"/>
    <p:sldId id="833" r:id="rId29"/>
    <p:sldId id="828" r:id="rId30"/>
    <p:sldId id="837" r:id="rId31"/>
    <p:sldId id="644" r:id="rId32"/>
    <p:sldId id="821" r:id="rId33"/>
    <p:sldId id="822" r:id="rId34"/>
    <p:sldId id="825" r:id="rId35"/>
  </p:sldIdLst>
  <p:sldSz cx="9144000" cy="6858000" type="screen4x3"/>
  <p:notesSz cx="6946900" cy="9220200"/>
  <p:defaultTextStyle>
    <a:defPPr>
      <a:defRPr lang="en-US"/>
    </a:defPPr>
    <a:lvl1pPr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1pPr>
    <a:lvl2pPr marL="457200"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2pPr>
    <a:lvl3pPr marL="914400"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3pPr>
    <a:lvl4pPr marL="1371600"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4pPr>
    <a:lvl5pPr marL="1828800" algn="ctr" rtl="0" eaLnBrk="0" fontAlgn="base" hangingPunct="0">
      <a:spcBef>
        <a:spcPct val="0"/>
      </a:spcBef>
      <a:spcAft>
        <a:spcPct val="0"/>
      </a:spcAft>
      <a:defRPr sz="900" b="1" kern="1200">
        <a:solidFill>
          <a:schemeClr val="tx1"/>
        </a:solidFill>
        <a:latin typeface="Lucida Console" charset="0"/>
        <a:ea typeface="ＭＳ Ｐゴシック" charset="-128"/>
        <a:cs typeface="+mn-cs"/>
      </a:defRPr>
    </a:lvl5pPr>
    <a:lvl6pPr marL="2286000" algn="l" defTabSz="914400" rtl="0" eaLnBrk="1" latinLnBrk="0" hangingPunct="1">
      <a:defRPr sz="900" b="1" kern="1200">
        <a:solidFill>
          <a:schemeClr val="tx1"/>
        </a:solidFill>
        <a:latin typeface="Lucida Console" charset="0"/>
        <a:ea typeface="ＭＳ Ｐゴシック" charset="-128"/>
        <a:cs typeface="+mn-cs"/>
      </a:defRPr>
    </a:lvl6pPr>
    <a:lvl7pPr marL="2743200" algn="l" defTabSz="914400" rtl="0" eaLnBrk="1" latinLnBrk="0" hangingPunct="1">
      <a:defRPr sz="900" b="1" kern="1200">
        <a:solidFill>
          <a:schemeClr val="tx1"/>
        </a:solidFill>
        <a:latin typeface="Lucida Console" charset="0"/>
        <a:ea typeface="ＭＳ Ｐゴシック" charset="-128"/>
        <a:cs typeface="+mn-cs"/>
      </a:defRPr>
    </a:lvl7pPr>
    <a:lvl8pPr marL="3200400" algn="l" defTabSz="914400" rtl="0" eaLnBrk="1" latinLnBrk="0" hangingPunct="1">
      <a:defRPr sz="900" b="1" kern="1200">
        <a:solidFill>
          <a:schemeClr val="tx1"/>
        </a:solidFill>
        <a:latin typeface="Lucida Console" charset="0"/>
        <a:ea typeface="ＭＳ Ｐゴシック" charset="-128"/>
        <a:cs typeface="+mn-cs"/>
      </a:defRPr>
    </a:lvl8pPr>
    <a:lvl9pPr marL="3657600" algn="l" defTabSz="914400" rtl="0" eaLnBrk="1" latinLnBrk="0" hangingPunct="1">
      <a:defRPr sz="900" b="1" kern="1200">
        <a:solidFill>
          <a:schemeClr val="tx1"/>
        </a:solidFill>
        <a:latin typeface="Lucida Console" charset="0"/>
        <a:ea typeface="ＭＳ Ｐゴシック" charset="-128"/>
        <a:cs typeface="+mn-cs"/>
      </a:defRPr>
    </a:lvl9pPr>
  </p:defaultTextStyle>
  <p:extLst>
    <p:ext uri="{EFAFB233-063F-42B5-8137-9DF3F51BA10A}">
      <p15:sldGuideLst xmlns:p15="http://schemas.microsoft.com/office/powerpoint/2012/main">
        <p15:guide id="1" orient="horz" pos="457" userDrawn="1">
          <p15:clr>
            <a:srgbClr val="A4A3A4"/>
          </p15:clr>
        </p15:guide>
        <p15:guide id="2" pos="1440" userDrawn="1">
          <p15:clr>
            <a:srgbClr val="A4A3A4"/>
          </p15:clr>
        </p15:guide>
        <p15:guide id="3" pos="395" userDrawn="1">
          <p15:clr>
            <a:srgbClr val="A4A3A4"/>
          </p15:clr>
        </p15:guide>
        <p15:guide id="4" pos="2736" userDrawn="1">
          <p15:clr>
            <a:srgbClr val="A4A3A4"/>
          </p15:clr>
        </p15:guide>
        <p15:guide id="5" orient="horz" pos="2496" userDrawn="1">
          <p15:clr>
            <a:srgbClr val="A4A3A4"/>
          </p15:clr>
        </p15:guide>
        <p15:guide id="6" orient="horz" pos="2208" userDrawn="1">
          <p15:clr>
            <a:srgbClr val="A4A3A4"/>
          </p15:clr>
        </p15:guide>
        <p15:guide id="7" orient="horz" pos="3792" userDrawn="1">
          <p15:clr>
            <a:srgbClr val="A4A3A4"/>
          </p15:clr>
        </p15:guide>
        <p15:guide id="8" pos="4656" userDrawn="1">
          <p15:clr>
            <a:srgbClr val="A4A3A4"/>
          </p15:clr>
        </p15:guide>
        <p15:guide id="9" orient="horz" pos="27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33CC"/>
    <a:srgbClr val="C000EC"/>
    <a:srgbClr val="FFFFCB"/>
    <a:srgbClr val="FF0000"/>
    <a:srgbClr val="FFDEF8"/>
    <a:srgbClr val="FFF1CF"/>
    <a:srgbClr val="2AAC00"/>
    <a:srgbClr val="2AACBB"/>
    <a:srgbClr val="D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4" autoAdjust="0"/>
    <p:restoredTop sz="94784" autoAdjust="0"/>
  </p:normalViewPr>
  <p:slideViewPr>
    <p:cSldViewPr>
      <p:cViewPr varScale="1">
        <p:scale>
          <a:sx n="174" d="100"/>
          <a:sy n="174" d="100"/>
        </p:scale>
        <p:origin x="224" y="184"/>
      </p:cViewPr>
      <p:guideLst>
        <p:guide orient="horz" pos="457"/>
        <p:guide pos="1440"/>
        <p:guide pos="395"/>
        <p:guide pos="2736"/>
        <p:guide orient="horz" pos="2496"/>
        <p:guide orient="horz" pos="2208"/>
        <p:guide orient="horz" pos="3792"/>
        <p:guide pos="4656"/>
        <p:guide orient="horz" pos="278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bwMode="auto">
          <a:xfrm>
            <a:off x="0" y="0"/>
            <a:ext cx="3009900" cy="460375"/>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l" defTabSz="923925" eaLnBrk="1" hangingPunct="1">
              <a:defRPr sz="1200" b="0">
                <a:latin typeface="Arial" pitchFamily="34" charset="0"/>
                <a:ea typeface="+mn-ea"/>
              </a:defRPr>
            </a:lvl1pPr>
          </a:lstStyle>
          <a:p>
            <a:pPr>
              <a:defRPr/>
            </a:pPr>
            <a:endParaRPr lang="en-US"/>
          </a:p>
        </p:txBody>
      </p:sp>
      <p:sp>
        <p:nvSpPr>
          <p:cNvPr id="188419" name="Rectangle 3"/>
          <p:cNvSpPr>
            <a:spLocks noGrp="1" noChangeArrowheads="1"/>
          </p:cNvSpPr>
          <p:nvPr>
            <p:ph type="dt" idx="1"/>
          </p:nvPr>
        </p:nvSpPr>
        <p:spPr bwMode="auto">
          <a:xfrm>
            <a:off x="3935413" y="0"/>
            <a:ext cx="3009900" cy="460375"/>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r" defTabSz="923925" eaLnBrk="1" hangingPunct="1">
              <a:defRPr sz="1200" b="0">
                <a:latin typeface="Arial" pitchFamily="34" charset="0"/>
                <a:ea typeface="+mn-ea"/>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68400" y="692150"/>
            <a:ext cx="4610100" cy="3457575"/>
          </a:xfrm>
          <a:prstGeom prst="rect">
            <a:avLst/>
          </a:prstGeom>
          <a:noFill/>
          <a:ln w="9525">
            <a:solidFill>
              <a:srgbClr val="000000"/>
            </a:solidFill>
            <a:miter lim="800000"/>
            <a:headEnd/>
            <a:tailEnd/>
          </a:ln>
        </p:spPr>
      </p:sp>
      <p:sp>
        <p:nvSpPr>
          <p:cNvPr id="188421" name="Rectangle 5"/>
          <p:cNvSpPr>
            <a:spLocks noGrp="1" noChangeArrowheads="1"/>
          </p:cNvSpPr>
          <p:nvPr>
            <p:ph type="body" sz="quarter" idx="3"/>
          </p:nvPr>
        </p:nvSpPr>
        <p:spPr bwMode="auto">
          <a:xfrm>
            <a:off x="695325" y="4379913"/>
            <a:ext cx="5556250" cy="4148137"/>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8422" name="Rectangle 6"/>
          <p:cNvSpPr>
            <a:spLocks noGrp="1" noChangeArrowheads="1"/>
          </p:cNvSpPr>
          <p:nvPr>
            <p:ph type="ftr" sz="quarter" idx="4"/>
          </p:nvPr>
        </p:nvSpPr>
        <p:spPr bwMode="auto">
          <a:xfrm>
            <a:off x="0" y="8758238"/>
            <a:ext cx="3009900" cy="460375"/>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l" defTabSz="923925" eaLnBrk="1" hangingPunct="1">
              <a:defRPr sz="1200" b="0">
                <a:latin typeface="Arial" pitchFamily="34" charset="0"/>
                <a:ea typeface="+mn-ea"/>
              </a:defRPr>
            </a:lvl1pPr>
          </a:lstStyle>
          <a:p>
            <a:pPr>
              <a:defRPr/>
            </a:pPr>
            <a:endParaRPr lang="en-US"/>
          </a:p>
        </p:txBody>
      </p:sp>
      <p:sp>
        <p:nvSpPr>
          <p:cNvPr id="188423" name="Rectangle 7"/>
          <p:cNvSpPr>
            <a:spLocks noGrp="1" noChangeArrowheads="1"/>
          </p:cNvSpPr>
          <p:nvPr>
            <p:ph type="sldNum" sz="quarter" idx="5"/>
          </p:nvPr>
        </p:nvSpPr>
        <p:spPr bwMode="auto">
          <a:xfrm>
            <a:off x="3935413" y="8758238"/>
            <a:ext cx="3009900" cy="460375"/>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r" defTabSz="923925" eaLnBrk="1" hangingPunct="1">
              <a:defRPr sz="1200" b="0">
                <a:latin typeface="Arial" charset="0"/>
              </a:defRPr>
            </a:lvl1pPr>
          </a:lstStyle>
          <a:p>
            <a:fld id="{2BEAC4AF-1D57-4CF2-9007-393AAAF170E1}" type="slidenum">
              <a:rPr lang="en-US"/>
              <a:pPr/>
              <a:t>‹#›</a:t>
            </a:fld>
            <a:endParaRPr lang="en-US"/>
          </a:p>
        </p:txBody>
      </p:sp>
    </p:spTree>
    <p:extLst>
      <p:ext uri="{BB962C8B-B14F-4D97-AF65-F5344CB8AC3E}">
        <p14:creationId xmlns:p14="http://schemas.microsoft.com/office/powerpoint/2010/main" val="3627272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Primal Formulation: the search for the best estimate (posterior) is on the space spanned by the model state</a:t>
            </a:r>
          </a:p>
          <a:p>
            <a:r>
              <a:rPr lang="en-US" dirty="0"/>
              <a:t>Dual Formulation: the search for the posterior is in the subspace spanned only by the observations</a:t>
            </a:r>
          </a:p>
        </p:txBody>
      </p:sp>
      <p:sp>
        <p:nvSpPr>
          <p:cNvPr id="4" name="Slide Number Placeholder 3"/>
          <p:cNvSpPr>
            <a:spLocks noGrp="1"/>
          </p:cNvSpPr>
          <p:nvPr>
            <p:ph type="sldNum" sz="quarter" idx="5"/>
          </p:nvPr>
        </p:nvSpPr>
        <p:spPr/>
        <p:txBody>
          <a:bodyPr/>
          <a:lstStyle/>
          <a:p>
            <a:fld id="{2BEAC4AF-1D57-4CF2-9007-393AAAF170E1}" type="slidenum">
              <a:rPr lang="en-US" smtClean="0"/>
              <a:pPr/>
              <a:t>3</a:t>
            </a:fld>
            <a:endParaRPr lang="en-US"/>
          </a:p>
        </p:txBody>
      </p:sp>
    </p:spTree>
    <p:extLst>
      <p:ext uri="{BB962C8B-B14F-4D97-AF65-F5344CB8AC3E}">
        <p14:creationId xmlns:p14="http://schemas.microsoft.com/office/powerpoint/2010/main" val="338782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MPI exchange of tile partitions uses similar logic but with halos of smaller size (2 to 3 points).</a:t>
            </a:r>
          </a:p>
        </p:txBody>
      </p:sp>
      <p:sp>
        <p:nvSpPr>
          <p:cNvPr id="4" name="Slide Number Placeholder 3"/>
          <p:cNvSpPr>
            <a:spLocks noGrp="1"/>
          </p:cNvSpPr>
          <p:nvPr>
            <p:ph type="sldNum" sz="quarter" idx="5"/>
          </p:nvPr>
        </p:nvSpPr>
        <p:spPr/>
        <p:txBody>
          <a:bodyPr/>
          <a:lstStyle/>
          <a:p>
            <a:fld id="{2BEAC4AF-1D57-4CF2-9007-393AAAF170E1}" type="slidenum">
              <a:rPr lang="en-US" smtClean="0"/>
              <a:pPr/>
              <a:t>5</a:t>
            </a:fld>
            <a:endParaRPr lang="en-US"/>
          </a:p>
        </p:txBody>
      </p:sp>
    </p:spTree>
    <p:extLst>
      <p:ext uri="{BB962C8B-B14F-4D97-AF65-F5344CB8AC3E}">
        <p14:creationId xmlns:p14="http://schemas.microsoft.com/office/powerpoint/2010/main" val="102878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92150"/>
            <a:ext cx="4610100" cy="3457575"/>
          </a:xfrm>
          <a:prstGeom prst="rect">
            <a:avLst/>
          </a:prstGeom>
          <a:noFill/>
          <a:ln w="12700">
            <a:solidFill>
              <a:prstClr val="black"/>
            </a:solidFill>
          </a:ln>
        </p:spPr>
      </p:sp>
      <p:sp>
        <p:nvSpPr>
          <p:cNvPr id="3" name="Notes Placeholder 2"/>
          <p:cNvSpPr>
            <a:spLocks noGrp="1"/>
          </p:cNvSpPr>
          <p:nvPr>
            <p:ph type="body" idx="1"/>
          </p:nvPr>
        </p:nvSpPr>
        <p:spPr>
          <a:xfrm>
            <a:off x="693738" y="4379913"/>
            <a:ext cx="5546725" cy="4148137"/>
          </a:xfrm>
          <a:prstGeom prst="rect">
            <a:avLst/>
          </a:prstGeom>
        </p:spPr>
        <p:txBody>
          <a:bodyPr/>
          <a:lstStyle/>
          <a:p>
            <a:r>
              <a:rPr lang="en-US" dirty="0"/>
              <a:t>Nested</a:t>
            </a:r>
            <a:r>
              <a:rPr lang="en-US" baseline="0" dirty="0"/>
              <a:t> solutions initialized on 1 Jan 2014.    The nested solutions are overlaid in top of  the coarser grid.  The refinement is 1:3.</a:t>
            </a:r>
            <a:endParaRPr lang="en-US" dirty="0"/>
          </a:p>
        </p:txBody>
      </p:sp>
    </p:spTree>
    <p:extLst>
      <p:ext uri="{BB962C8B-B14F-4D97-AF65-F5344CB8AC3E}">
        <p14:creationId xmlns:p14="http://schemas.microsoft.com/office/powerpoint/2010/main" val="6817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92150"/>
            <a:ext cx="4610100" cy="3457575"/>
          </a:xfrm>
          <a:prstGeom prst="rect">
            <a:avLst/>
          </a:prstGeom>
          <a:noFill/>
          <a:ln w="12700">
            <a:solidFill>
              <a:prstClr val="black"/>
            </a:solidFill>
          </a:ln>
        </p:spPr>
      </p:sp>
      <p:sp>
        <p:nvSpPr>
          <p:cNvPr id="3" name="Notes Placeholder 2"/>
          <p:cNvSpPr>
            <a:spLocks noGrp="1"/>
          </p:cNvSpPr>
          <p:nvPr>
            <p:ph type="body" idx="1"/>
          </p:nvPr>
        </p:nvSpPr>
        <p:spPr>
          <a:xfrm>
            <a:off x="693738" y="4379913"/>
            <a:ext cx="5546725" cy="4148137"/>
          </a:xfrm>
          <a:prstGeom prst="rect">
            <a:avLst/>
          </a:prstGeom>
        </p:spPr>
        <p:txBody>
          <a:bodyPr/>
          <a:lstStyle/>
          <a:p>
            <a:r>
              <a:rPr lang="en-US" dirty="0"/>
              <a:t>Nested</a:t>
            </a:r>
            <a:r>
              <a:rPr lang="en-US" baseline="0" dirty="0"/>
              <a:t> solutions initialized on 1 Jan 2014.    The nested solutions are overlaid in top of  the coarser grid.  The refinement is 1:3.</a:t>
            </a:r>
            <a:endParaRPr lang="en-US" dirty="0"/>
          </a:p>
        </p:txBody>
      </p:sp>
    </p:spTree>
    <p:extLst>
      <p:ext uri="{BB962C8B-B14F-4D97-AF65-F5344CB8AC3E}">
        <p14:creationId xmlns:p14="http://schemas.microsoft.com/office/powerpoint/2010/main" val="423180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052A5E8-24ED-4DB9-89C3-EC4F4359AD8D}" type="slidenum">
              <a:rPr lang="en-US">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331923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200" b="1"/>
            </a:lvl1pPr>
          </a:lstStyle>
          <a:p>
            <a:fld id="{ED7449AF-409A-4DED-9E47-AF4608F38565}" type="datetimeFigureOut">
              <a:rPr lang="en-US"/>
              <a:pPr/>
              <a:t>2/23/19</a:t>
            </a:fld>
            <a:endParaRPr lang="en-US"/>
          </a:p>
        </p:txBody>
      </p:sp>
      <p:sp>
        <p:nvSpPr>
          <p:cNvPr id="5" name="Rectangle 5"/>
          <p:cNvSpPr>
            <a:spLocks noGrp="1" noChangeArrowheads="1"/>
          </p:cNvSpPr>
          <p:nvPr>
            <p:ph type="ftr" sz="quarter" idx="11"/>
          </p:nvPr>
        </p:nvSpPr>
        <p:spPr/>
        <p:txBody>
          <a:bodyPr/>
          <a:lstStyle>
            <a:lvl1pPr algn="l">
              <a:defRPr sz="1200" b="1">
                <a:ea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z="1200" b="1"/>
            </a:lvl1pPr>
          </a:lstStyle>
          <a:p>
            <a:fld id="{36F924ED-1100-48B4-885A-D0147A88449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4934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7941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3366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1100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595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5F4B185-247A-4333-AF70-74515B87F273}" type="slidenum">
              <a:rPr lang="en-US"/>
              <a:pPr/>
              <a:t>‹#›</a:t>
            </a:fld>
            <a:endParaRPr lang="en-US"/>
          </a:p>
        </p:txBody>
      </p:sp>
    </p:spTree>
    <p:extLst>
      <p:ext uri="{BB962C8B-B14F-4D97-AF65-F5344CB8AC3E}">
        <p14:creationId xmlns:p14="http://schemas.microsoft.com/office/powerpoint/2010/main" val="3324063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211793-76B7-B147-A847-FBE415201219}" type="datetimeFigureOut">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869FA-8CC1-0E4F-9920-214BAE49BFBC}" type="slidenum">
              <a:rPr lang="en-US" smtClean="0"/>
              <a:t>‹#›</a:t>
            </a:fld>
            <a:endParaRPr lang="en-US"/>
          </a:p>
        </p:txBody>
      </p:sp>
    </p:spTree>
    <p:extLst>
      <p:ext uri="{BB962C8B-B14F-4D97-AF65-F5344CB8AC3E}">
        <p14:creationId xmlns:p14="http://schemas.microsoft.com/office/powerpoint/2010/main" val="1200371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531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165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1571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3882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824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D77C4-179F-42BC-968E-2FA07CEAB6C7}" type="datetimeFigureOut">
              <a:rPr lang="en-US" smtClean="0">
                <a:solidFill>
                  <a:prstClr val="black">
                    <a:tint val="75000"/>
                  </a:prstClr>
                </a:solidFill>
                <a:latin typeface="Calibri"/>
              </a:rPr>
              <a:pPr/>
              <a:t>2/23/19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3D406B-A0B0-4894-AC9C-D9F33E0C92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74148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pPr algn="l"/>
            <a:fld id="{FFF9694F-839D-40E7-972F-B1EBDD51AB32}" type="datetimeFigureOut">
              <a:rPr lang="en-US" smtClean="0">
                <a:latin typeface="Arial" pitchFamily="34" charset="0"/>
              </a:rPr>
              <a:pPr algn="l"/>
              <a:t>2/23/19</a:t>
            </a:fld>
            <a:endParaRPr lang="en-US">
              <a:latin typeface="Arial" pitchFamily="34" charset="0"/>
            </a:endParaRPr>
          </a:p>
        </p:txBody>
      </p:sp>
      <p:sp>
        <p:nvSpPr>
          <p:cNvPr id="205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205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3124DBBF-DCB3-4684-ABDC-7A8A6EAF8C14}" type="slidenum">
              <a:rPr lang="en-US" smtClean="0">
                <a:latin typeface="Arial" pitchFamily="34" charset="0"/>
              </a:rPr>
              <a:pPr/>
              <a:t>‹#›</a:t>
            </a:fld>
            <a:endParaRPr lang="en-US">
              <a:latin typeface="Arial" pitchFamily="34" charset="0"/>
            </a:endParaRP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49"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77D77C4-179F-42BC-968E-2FA07CEAB6C7}" type="datetimeFigureOut">
              <a:rPr lang="en-US" b="0" smtClean="0">
                <a:solidFill>
                  <a:prstClr val="black">
                    <a:tint val="75000"/>
                  </a:prstClr>
                </a:solidFill>
                <a:latin typeface="Calibri"/>
              </a:rPr>
              <a:pPr eaLnBrk="1" fontAlgn="auto" hangingPunct="1">
                <a:spcBef>
                  <a:spcPts val="0"/>
                </a:spcBef>
                <a:spcAft>
                  <a:spcPts val="0"/>
                </a:spcAft>
              </a:pPr>
              <a:t>2/23/19</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C3D406B-A0B0-4894-AC9C-D9F33E0C92B8}"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78000457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0.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hyperlink" Target="https://www.myroms.org/wiki/images/d/dc/multi-refinement_nd.png" TargetMode="External"/><Relationship Id="rId13"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hyperlink" Target="https://www.myroms.org/wiki/images/e/eb/composite_nd.png" TargetMode="External"/><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hyperlink" Target="https://www.myroms.org/wiki/images/0/0f/composite_estuary_nd.png" TargetMode="External"/><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hyperlink" Target="https://www.myroms.org/wiki/images/3/3c/complex_estuary_refinement_nd.png" TargetMode="External"/><Relationship Id="rId4" Type="http://schemas.openxmlformats.org/officeDocument/2006/relationships/image" Target="../media/image19.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38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380.pn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myroms.org/wiki/images/e/e9/grid_cell.png" TargetMode="External"/><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_SHIELD_SIG_S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52400"/>
            <a:ext cx="2833914" cy="838200"/>
          </a:xfrm>
          <a:prstGeom prst="rect">
            <a:avLst/>
          </a:prstGeom>
        </p:spPr>
      </p:pic>
      <p:sp>
        <p:nvSpPr>
          <p:cNvPr id="11" name="Rectangle 10"/>
          <p:cNvSpPr/>
          <p:nvPr/>
        </p:nvSpPr>
        <p:spPr>
          <a:xfrm>
            <a:off x="0" y="1302603"/>
            <a:ext cx="9144000" cy="461665"/>
          </a:xfrm>
          <a:prstGeom prst="rect">
            <a:avLst/>
          </a:prstGeom>
          <a:effectLst/>
        </p:spPr>
        <p:txBody>
          <a:bodyPr wrap="square">
            <a:spAutoFit/>
          </a:bodyPr>
          <a:lstStyle/>
          <a:p>
            <a:pPr algn="ctr"/>
            <a:r>
              <a:rPr lang="en-US" sz="2400" b="1" dirty="0">
                <a:solidFill>
                  <a:srgbClr val="FF0000"/>
                </a:solidFill>
                <a:effectLst>
                  <a:outerShdw blurRad="50800" dist="76200" dir="2700000" algn="tl" rotWithShape="0">
                    <a:prstClr val="black">
                      <a:alpha val="99000"/>
                    </a:prstClr>
                  </a:outerShdw>
                </a:effectLst>
                <a:latin typeface="Arial Black" charset="0"/>
                <a:ea typeface="Arial" charset="0"/>
                <a:cs typeface="Arial" charset="0"/>
              </a:rPr>
              <a:t>ROMS: Advances on Nesting Algorithms</a:t>
            </a:r>
          </a:p>
        </p:txBody>
      </p:sp>
      <p:pic>
        <p:nvPicPr>
          <p:cNvPr id="12" name="Picture 3" descr="roms_RC_logo">
            <a:extLst>
              <a:ext uri="{FF2B5EF4-FFF2-40B4-BE49-F238E27FC236}">
                <a16:creationId xmlns:a16="http://schemas.microsoft.com/office/drawing/2014/main" id="{1B0346A0-02C1-1E4D-A29F-62D02264D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76463" cy="10652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EDCA67-8D69-FA4C-AAB7-157BFB32F599}"/>
              </a:ext>
            </a:extLst>
          </p:cNvPr>
          <p:cNvSpPr txBox="1"/>
          <p:nvPr/>
        </p:nvSpPr>
        <p:spPr>
          <a:xfrm>
            <a:off x="2068065" y="1981200"/>
            <a:ext cx="4534510" cy="1354217"/>
          </a:xfrm>
          <a:prstGeom prst="rect">
            <a:avLst/>
          </a:prstGeom>
          <a:noFill/>
        </p:spPr>
        <p:txBody>
          <a:bodyPr wrap="none" rtlCol="0">
            <a:spAutoFit/>
          </a:bodyPr>
          <a:lstStyle/>
          <a:p>
            <a:pPr algn="ctr"/>
            <a:r>
              <a:rPr lang="en-US" sz="2200" b="1" dirty="0">
                <a:latin typeface="Arial Black" panose="020B0604020202020204" pitchFamily="34" charset="0"/>
                <a:cs typeface="Arial Black" panose="020B0604020202020204" pitchFamily="34" charset="0"/>
              </a:rPr>
              <a:t>Hernan G. Arango</a:t>
            </a:r>
          </a:p>
          <a:p>
            <a:pPr algn="ctr">
              <a:spcAft>
                <a:spcPts val="1200"/>
              </a:spcAft>
            </a:pPr>
            <a:r>
              <a:rPr lang="en-US" sz="1400" b="1" dirty="0">
                <a:latin typeface="Arial Black" panose="020B0604020202020204" pitchFamily="34" charset="0"/>
                <a:cs typeface="Arial Black" panose="020B0604020202020204" pitchFamily="34" charset="0"/>
              </a:rPr>
              <a:t>DMCS, Rutgers University</a:t>
            </a:r>
          </a:p>
          <a:p>
            <a:pPr algn="ctr"/>
            <a:r>
              <a:rPr lang="en-US" sz="2200" b="1" dirty="0">
                <a:solidFill>
                  <a:srgbClr val="0096FF"/>
                </a:solidFill>
                <a:effectLst>
                  <a:outerShdw blurRad="50800" dist="76200" dir="2700000" algn="tl" rotWithShape="0">
                    <a:prstClr val="black">
                      <a:alpha val="99000"/>
                    </a:prstClr>
                  </a:outerShdw>
                </a:effectLst>
                <a:latin typeface="Arial Black" charset="0"/>
                <a:ea typeface="Arial" charset="0"/>
                <a:cs typeface="Arial" charset="0"/>
              </a:rPr>
              <a:t>2019 COAWST Workshop</a:t>
            </a:r>
          </a:p>
          <a:p>
            <a:pPr algn="ctr"/>
            <a:r>
              <a:rPr lang="en-US" sz="1400" b="1" dirty="0">
                <a:latin typeface="Arial Black" panose="020B0604020202020204" pitchFamily="34" charset="0"/>
                <a:cs typeface="Arial Black" panose="020B0604020202020204" pitchFamily="34" charset="0"/>
              </a:rPr>
              <a:t>NCSU, Raleigh, North Carolina,  26-Feb-2019</a:t>
            </a:r>
            <a:endParaRPr lang="en-US" sz="1400" b="1" dirty="0">
              <a:solidFill>
                <a:srgbClr val="FF0000"/>
              </a:solidFill>
              <a:effectLst>
                <a:outerShdw blurRad="38100" dist="38100" dir="2700000" algn="tl">
                  <a:srgbClr val="000000"/>
                </a:outerShdw>
              </a:effectLst>
              <a:latin typeface="Arial Black" panose="020B0604020202020204" pitchFamily="34" charset="0"/>
              <a:cs typeface="Arial Black" panose="020B0604020202020204" pitchFamily="34" charset="0"/>
            </a:endParaRPr>
          </a:p>
        </p:txBody>
      </p:sp>
      <p:pic>
        <p:nvPicPr>
          <p:cNvPr id="3" name="Picture 2">
            <a:extLst>
              <a:ext uri="{FF2B5EF4-FFF2-40B4-BE49-F238E27FC236}">
                <a16:creationId xmlns:a16="http://schemas.microsoft.com/office/drawing/2014/main" id="{1BFD5BF4-6833-4D45-A919-C9B9F09D7DB7}"/>
              </a:ext>
            </a:extLst>
          </p:cNvPr>
          <p:cNvPicPr>
            <a:picLocks noChangeAspect="1"/>
          </p:cNvPicPr>
          <p:nvPr/>
        </p:nvPicPr>
        <p:blipFill rotWithShape="1">
          <a:blip r:embed="rId4">
            <a:extLst>
              <a:ext uri="{28A0092B-C50C-407E-A947-70E740481C1C}">
                <a14:useLocalDpi xmlns:a14="http://schemas.microsoft.com/office/drawing/2010/main" val="0"/>
              </a:ext>
            </a:extLst>
          </a:blip>
          <a:srcRect l="8517" t="6666" r="7005" b="7778"/>
          <a:stretch/>
        </p:blipFill>
        <p:spPr>
          <a:xfrm>
            <a:off x="228600" y="3579580"/>
            <a:ext cx="3701404" cy="3275982"/>
          </a:xfrm>
          <a:prstGeom prst="rect">
            <a:avLst/>
          </a:prstGeom>
        </p:spPr>
      </p:pic>
      <p:pic>
        <p:nvPicPr>
          <p:cNvPr id="9" name="Picture 8">
            <a:extLst>
              <a:ext uri="{FF2B5EF4-FFF2-40B4-BE49-F238E27FC236}">
                <a16:creationId xmlns:a16="http://schemas.microsoft.com/office/drawing/2014/main" id="{30F5D9E8-2948-1D4A-B0F2-BF6A267E8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9717" y="3908522"/>
            <a:ext cx="4618482" cy="2398522"/>
          </a:xfrm>
          <a:prstGeom prst="rect">
            <a:avLst/>
          </a:prstGeom>
        </p:spPr>
      </p:pic>
    </p:spTree>
    <p:extLst>
      <p:ext uri="{BB962C8B-B14F-4D97-AF65-F5344CB8AC3E}">
        <p14:creationId xmlns:p14="http://schemas.microsoft.com/office/powerpoint/2010/main" val="3688247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125"/>
          <p:cNvSpPr txBox="1">
            <a:spLocks noChangeArrowheads="1"/>
          </p:cNvSpPr>
          <p:nvPr/>
        </p:nvSpPr>
        <p:spPr bwMode="auto">
          <a:xfrm>
            <a:off x="0" y="76200"/>
            <a:ext cx="9144000" cy="523220"/>
          </a:xfrm>
          <a:prstGeom prst="rect">
            <a:avLst/>
          </a:prstGeom>
          <a:noFill/>
          <a:ln w="9525">
            <a:noFill/>
            <a:miter lim="800000"/>
            <a:headEnd/>
            <a:tailEnd/>
          </a:ln>
        </p:spPr>
        <p:txBody>
          <a:bodyPr>
            <a:spAutoFit/>
          </a:bodyPr>
          <a:lstStyle/>
          <a:p>
            <a:pPr eaLnBrk="1" hangingPunct="1"/>
            <a:r>
              <a:rPr lang="en-US" sz="2800" dirty="0">
                <a:solidFill>
                  <a:srgbClr val="FF0000"/>
                </a:solidFill>
                <a:effectLst>
                  <a:outerShdw blurRad="50800" dist="76200" dir="2700000" algn="tl">
                    <a:srgbClr val="000000">
                      <a:alpha val="99000"/>
                    </a:srgbClr>
                  </a:outerShdw>
                </a:effectLst>
                <a:latin typeface="Arial Black" charset="0"/>
              </a:rPr>
              <a:t>Transport Mass Flux</a:t>
            </a:r>
          </a:p>
        </p:txBody>
      </p:sp>
      <p:sp>
        <p:nvSpPr>
          <p:cNvPr id="3" name="Rectangle 2">
            <a:extLst>
              <a:ext uri="{FF2B5EF4-FFF2-40B4-BE49-F238E27FC236}">
                <a16:creationId xmlns:a16="http://schemas.microsoft.com/office/drawing/2014/main" id="{730E6562-BAAB-A64C-B7BD-8FE47D0674D3}"/>
              </a:ext>
            </a:extLst>
          </p:cNvPr>
          <p:cNvSpPr/>
          <p:nvPr/>
        </p:nvSpPr>
        <p:spPr>
          <a:xfrm>
            <a:off x="76200" y="762000"/>
            <a:ext cx="9067800" cy="707886"/>
          </a:xfrm>
          <a:prstGeom prst="rect">
            <a:avLst/>
          </a:prstGeom>
        </p:spPr>
        <p:txBody>
          <a:bodyPr wrap="square">
            <a:spAutoFit/>
          </a:bodyPr>
          <a:lstStyle/>
          <a:p>
            <a:pPr marL="342900" indent="-342900" algn="l">
              <a:spcBef>
                <a:spcPts val="800"/>
              </a:spcBef>
              <a:buClr>
                <a:srgbClr val="FF0000"/>
              </a:buClr>
              <a:buSzPct val="150000"/>
              <a:buFont typeface="Arial" panose="020B0604020202020204" pitchFamily="34" charset="0"/>
              <a:buChar char="•"/>
            </a:pPr>
            <a:r>
              <a:rPr lang="en-US" sz="2000" dirty="0">
                <a:latin typeface="Arial" panose="020B0604020202020204" pitchFamily="34" charset="0"/>
                <a:cs typeface="Arial" panose="020B0604020202020204" pitchFamily="34" charset="0"/>
              </a:rPr>
              <a:t>The donor (coarser) grid vertically-integrated mass flux is imposed at the receiver (finer) grid physical boundary:</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AE950B7-DCA8-1443-9F52-19C2ACD6457A}"/>
                  </a:ext>
                </a:extLst>
              </p:cNvPr>
              <p:cNvSpPr/>
              <p:nvPr/>
            </p:nvSpPr>
            <p:spPr>
              <a:xfrm>
                <a:off x="609600" y="1735655"/>
                <a:ext cx="5105400" cy="9313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𝑢</m:t>
                              </m:r>
                            </m:e>
                          </m:acc>
                          <m:r>
                            <m:rPr>
                              <m:nor/>
                            </m:rP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r>
                            <a:rPr lang="en-US" sz="1600" i="0">
                              <a:latin typeface="Cambria Math" panose="02040503050406030204" pitchFamily="18" charset="0"/>
                            </a:rPr>
                            <m:t>, :,</m:t>
                          </m:r>
                          <m:r>
                            <m:rPr>
                              <m:nor/>
                            </m:rPr>
                            <a:rPr lang="en-US" sz="1600" i="1">
                              <a:latin typeface="Cambria Math" panose="02040503050406030204" pitchFamily="18" charset="0"/>
                            </a:rPr>
                            <m:t> </m:t>
                          </m:r>
                          <m:r>
                            <a:rPr lang="en-US" sz="1600" i="1">
                              <a:latin typeface="Cambria Math" panose="02040503050406030204" pitchFamily="18" charset="0"/>
                            </a:rPr>
                            <m:t>𝑖𝑛𝑑𝑥</m:t>
                          </m:r>
                          <m:r>
                            <a:rPr lang="en-US" sz="1600" i="0">
                              <a:latin typeface="Cambria Math" panose="02040503050406030204" pitchFamily="18" charset="0"/>
                            </a:rPr>
                            <m:t>1</m:t>
                          </m:r>
                          <m:r>
                            <m:rPr>
                              <m:nor/>
                            </m:rPr>
                            <a:rPr lang="en-US" sz="1600" i="1">
                              <a:latin typeface="Cambria Math" panose="02040503050406030204" pitchFamily="18" charset="0"/>
                            </a:rPr>
                            <m:t>)</m:t>
                          </m:r>
                        </m:e>
                        <m:sub>
                          <m:r>
                            <a:rPr lang="en-US" sz="1600" i="1">
                              <a:latin typeface="Cambria Math" panose="02040503050406030204" pitchFamily="18" charset="0"/>
                            </a:rPr>
                            <m:t>𝑓</m:t>
                          </m:r>
                        </m:sub>
                      </m:sSub>
                      <m:r>
                        <m:rPr>
                          <m:nor/>
                        </m:rPr>
                        <a:rPr lang="en-US" sz="1600" i="1">
                          <a:latin typeface="Cambria Math" panose="02040503050406030204" pitchFamily="18" charset="0"/>
                        </a:rPr>
                        <m:t> = </m:t>
                      </m:r>
                      <m:d>
                        <m:dPr>
                          <m:begChr m:val="["/>
                          <m:endChr m:val="]"/>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0">
                                              <a:latin typeface="Cambria Math" panose="02040503050406030204" pitchFamily="18" charset="0"/>
                                            </a:rPr>
                                            <m:t>∆</m:t>
                                          </m:r>
                                          <m:r>
                                            <a:rPr lang="en-US" sz="1600" i="1">
                                              <a:latin typeface="Cambria Math" panose="02040503050406030204" pitchFamily="18" charset="0"/>
                                            </a:rPr>
                                            <m:t>𝑦</m:t>
                                          </m:r>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sup>
                                      </m:sSubSup>
                                    </m:e>
                                  </m:d>
                                </m:e>
                                <m:sub>
                                  <m:r>
                                    <a:rPr lang="en-US" sz="1600" i="1">
                                      <a:latin typeface="Cambria Math" panose="02040503050406030204" pitchFamily="18" charset="0"/>
                                    </a:rPr>
                                    <m:t>𝑢</m:t>
                                  </m:r>
                                </m:sub>
                              </m:sSub>
                            </m:num>
                            <m:den>
                              <m:sSub>
                                <m:sSubPr>
                                  <m:ctrlPr>
                                    <a:rPr lang="en-US" sz="1600" i="1">
                                      <a:latin typeface="Cambria Math" panose="02040503050406030204" pitchFamily="18" charset="0"/>
                                    </a:rPr>
                                  </m:ctrlPr>
                                </m:sSubPr>
                                <m:e>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m:rPr>
                                              <m:sty m:val="p"/>
                                            </m:rPr>
                                            <a:rPr lang="en-US" sz="1600" i="0">
                                              <a:latin typeface="Cambria Math" panose="02040503050406030204" pitchFamily="18" charset="0"/>
                                            </a:rPr>
                                            <m:t>Δ</m:t>
                                          </m:r>
                                          <m:r>
                                            <a:rPr lang="en-US" sz="1600" i="1">
                                              <a:latin typeface="Cambria Math" panose="02040503050406030204" pitchFamily="18" charset="0"/>
                                            </a:rPr>
                                            <m:t>𝑦</m:t>
                                          </m:r>
                                        </m:e>
                                        <m:sub>
                                          <m:r>
                                            <a:rPr lang="en-US" sz="1600" i="1">
                                              <a:latin typeface="Cambria Math" panose="02040503050406030204" pitchFamily="18" charset="0"/>
                                            </a:rPr>
                                            <m:t>𝑐</m:t>
                                          </m:r>
                                        </m:sub>
                                        <m:sup>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sup>
                                      </m:sSubSup>
                                    </m:e>
                                  </m:d>
                                </m:e>
                                <m:sub>
                                  <m:r>
                                    <a:rPr lang="en-US" sz="1600" i="1">
                                      <a:latin typeface="Cambria Math" panose="02040503050406030204" pitchFamily="18" charset="0"/>
                                    </a:rPr>
                                    <m:t>𝑢</m:t>
                                  </m:r>
                                </m:sub>
                              </m:sSub>
                            </m:den>
                          </m:f>
                        </m:e>
                      </m:d>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𝑛</m:t>
                                      </m:r>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sup>
                                  </m:sSubSup>
                                </m:e>
                              </m:d>
                            </m:e>
                            <m:sub>
                              <m:r>
                                <a:rPr lang="en-US" sz="1600" i="1">
                                  <a:latin typeface="Cambria Math" panose="02040503050406030204" pitchFamily="18" charset="0"/>
                                </a:rPr>
                                <m:t>𝑢</m:t>
                              </m:r>
                            </m:sub>
                          </m:sSub>
                          <m:r>
                            <a:rPr lang="en-US" sz="1600" i="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𝐷𝑈</m:t>
                              </m:r>
                              <m:r>
                                <m:rPr>
                                  <m:lit/>
                                </m:rPr>
                                <a:rPr lang="en-US" sz="1600" i="0">
                                  <a:latin typeface="Cambria Math" panose="02040503050406030204" pitchFamily="18" charset="0"/>
                                </a:rPr>
                                <m:t>_</m:t>
                              </m:r>
                              <m:r>
                                <a:rPr lang="en-US" sz="1600" i="1">
                                  <a:latin typeface="Cambria Math" panose="02040503050406030204" pitchFamily="18" charset="0"/>
                                </a:rPr>
                                <m:t>𝑎𝑣𝑔</m:t>
                              </m:r>
                              <m:r>
                                <a:rPr lang="en-US" sz="1600" i="0">
                                  <a:latin typeface="Cambria Math" panose="02040503050406030204" pitchFamily="18" charset="0"/>
                                </a:rPr>
                                <m:t>2</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r>
                                    <a:rPr lang="en-US" sz="1600" i="0">
                                      <a:latin typeface="Cambria Math" panose="02040503050406030204" pitchFamily="18" charset="0"/>
                                    </a:rPr>
                                    <m:t>,:</m:t>
                                  </m:r>
                                </m:e>
                              </m:d>
                            </m:e>
                            <m:sub>
                              <m:r>
                                <a:rPr lang="en-US" sz="1600" i="1">
                                  <a:latin typeface="Cambria Math" panose="02040503050406030204" pitchFamily="18" charset="0"/>
                                </a:rPr>
                                <m:t>𝑐</m:t>
                              </m:r>
                            </m:sub>
                          </m:sSub>
                        </m:num>
                        <m:den>
                          <m:sSub>
                            <m:sSubPr>
                              <m:ctrlPr>
                                <a:rPr lang="en-US" sz="1600" i="1">
                                  <a:latin typeface="Cambria Math" panose="02040503050406030204" pitchFamily="18" charset="0"/>
                                </a:rPr>
                              </m:ctrlPr>
                            </m:sSubPr>
                            <m:e>
                              <m:d>
                                <m:dPr>
                                  <m:begChr m:val=""/>
                                  <m:ctrlPr>
                                    <a:rPr lang="en-US" sz="1600" i="1">
                                      <a:latin typeface="Cambria Math" panose="02040503050406030204" pitchFamily="18" charset="0"/>
                                    </a:rPr>
                                  </m:ctrlPr>
                                </m:dPr>
                                <m:e>
                                  <m:r>
                                    <a:rPr lang="en-US" sz="1600" i="1">
                                      <a:latin typeface="Cambria Math" panose="02040503050406030204" pitchFamily="18" charset="0"/>
                                    </a:rPr>
                                    <m:t>𝐷</m:t>
                                  </m:r>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r>
                                    <a:rPr lang="en-US" sz="1600" i="0">
                                      <a:latin typeface="Cambria Math" panose="02040503050406030204" pitchFamily="18" charset="0"/>
                                    </a:rPr>
                                    <m:t>, :</m:t>
                                  </m:r>
                                </m:e>
                              </m:d>
                            </m:e>
                            <m:sub>
                              <m:r>
                                <a:rPr lang="en-US" sz="1600" i="1">
                                  <a:latin typeface="Cambria Math" panose="02040503050406030204" pitchFamily="18" charset="0"/>
                                </a:rPr>
                                <m:t>𝑓</m:t>
                              </m:r>
                            </m:sub>
                          </m:sSub>
                        </m:den>
                      </m:f>
                    </m:oMath>
                  </m:oMathPara>
                </a14:m>
                <a:endParaRPr lang="en-US" sz="1600" dirty="0"/>
              </a:p>
            </p:txBody>
          </p:sp>
        </mc:Choice>
        <mc:Fallback xmlns="">
          <p:sp>
            <p:nvSpPr>
              <p:cNvPr id="5" name="Rectangle 4">
                <a:extLst>
                  <a:ext uri="{FF2B5EF4-FFF2-40B4-BE49-F238E27FC236}">
                    <a16:creationId xmlns:a16="http://schemas.microsoft.com/office/drawing/2014/main" id="{7AE950B7-DCA8-1443-9F52-19C2ACD6457A}"/>
                  </a:ext>
                </a:extLst>
              </p:cNvPr>
              <p:cNvSpPr>
                <a:spLocks noRot="1" noChangeAspect="1" noMove="1" noResize="1" noEditPoints="1" noAdjustHandles="1" noChangeArrowheads="1" noChangeShapeType="1" noTextEdit="1"/>
              </p:cNvSpPr>
              <p:nvPr/>
            </p:nvSpPr>
            <p:spPr>
              <a:xfrm>
                <a:off x="609600" y="1735655"/>
                <a:ext cx="5105400" cy="931345"/>
              </a:xfrm>
              <a:prstGeom prst="rect">
                <a:avLst/>
              </a:prstGeom>
              <a:blipFill>
                <a:blip r:embed="rId2"/>
                <a:stretch>
                  <a:fillRect b="-47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4B7D3D7-EEF4-1540-BC36-E8D489E217DE}"/>
                  </a:ext>
                </a:extLst>
              </p:cNvPr>
              <p:cNvSpPr/>
              <p:nvPr/>
            </p:nvSpPr>
            <p:spPr>
              <a:xfrm>
                <a:off x="609600" y="2897390"/>
                <a:ext cx="5181600" cy="9313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𝑣</m:t>
                              </m:r>
                            </m:e>
                          </m:acc>
                          <m:r>
                            <m:rPr>
                              <m:nor/>
                            </m:rPr>
                            <a:rPr lang="en-US" sz="1600" i="1">
                              <a:latin typeface="Cambria Math" panose="02040503050406030204" pitchFamily="18" charset="0"/>
                            </a:rPr>
                            <m:t>(</m:t>
                          </m:r>
                          <m:r>
                            <a:rPr lang="en-US" sz="1600" i="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r>
                            <a:rPr lang="en-US" sz="1600" i="0">
                              <a:latin typeface="Cambria Math" panose="02040503050406030204" pitchFamily="18" charset="0"/>
                            </a:rPr>
                            <m:t>,</m:t>
                          </m:r>
                          <m:r>
                            <m:rPr>
                              <m:nor/>
                            </m:rPr>
                            <a:rPr lang="en-US" sz="1600" i="1">
                              <a:latin typeface="Cambria Math" panose="02040503050406030204" pitchFamily="18" charset="0"/>
                            </a:rPr>
                            <m:t> </m:t>
                          </m:r>
                          <m:r>
                            <a:rPr lang="en-US" sz="1600" i="1">
                              <a:latin typeface="Cambria Math" panose="02040503050406030204" pitchFamily="18" charset="0"/>
                            </a:rPr>
                            <m:t>𝑖𝑛𝑑𝑥</m:t>
                          </m:r>
                          <m:r>
                            <a:rPr lang="en-US" sz="1600" i="0">
                              <a:latin typeface="Cambria Math" panose="02040503050406030204" pitchFamily="18" charset="0"/>
                            </a:rPr>
                            <m:t>1</m:t>
                          </m:r>
                          <m:r>
                            <m:rPr>
                              <m:nor/>
                            </m:rPr>
                            <a:rPr lang="en-US" sz="1600" i="1">
                              <a:latin typeface="Cambria Math" panose="02040503050406030204" pitchFamily="18" charset="0"/>
                            </a:rPr>
                            <m:t>)</m:t>
                          </m:r>
                        </m:e>
                        <m:sub>
                          <m:r>
                            <a:rPr lang="en-US" sz="1600" i="1">
                              <a:latin typeface="Cambria Math" panose="02040503050406030204" pitchFamily="18" charset="0"/>
                            </a:rPr>
                            <m:t>𝑓</m:t>
                          </m:r>
                        </m:sub>
                      </m:sSub>
                      <m:r>
                        <m:rPr>
                          <m:nor/>
                        </m:rPr>
                        <a:rPr lang="en-US" sz="1600" i="1">
                          <a:latin typeface="Cambria Math" panose="02040503050406030204" pitchFamily="18" charset="0"/>
                        </a:rPr>
                        <m:t> = </m:t>
                      </m:r>
                      <m:d>
                        <m:dPr>
                          <m:begChr m:val="["/>
                          <m:endChr m:val="]"/>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0">
                                              <a:latin typeface="Cambria Math" panose="02040503050406030204" pitchFamily="18" charset="0"/>
                                            </a:rPr>
                                            <m:t>∆</m:t>
                                          </m:r>
                                          <m:r>
                                            <a:rPr lang="en-US" sz="1600" i="1">
                                              <a:latin typeface="Cambria Math" panose="02040503050406030204" pitchFamily="18" charset="0"/>
                                            </a:rPr>
                                            <m:t>𝑥</m:t>
                                          </m:r>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sup>
                                      </m:sSubSup>
                                    </m:e>
                                  </m:d>
                                </m:e>
                                <m:sub>
                                  <m:r>
                                    <a:rPr lang="en-US" sz="1600" i="1">
                                      <a:latin typeface="Cambria Math" panose="02040503050406030204" pitchFamily="18" charset="0"/>
                                    </a:rPr>
                                    <m:t>𝑢</m:t>
                                  </m:r>
                                </m:sub>
                              </m:sSub>
                            </m:num>
                            <m:den>
                              <m:sSub>
                                <m:sSubPr>
                                  <m:ctrlPr>
                                    <a:rPr lang="en-US" sz="1600" i="1">
                                      <a:latin typeface="Cambria Math" panose="02040503050406030204" pitchFamily="18" charset="0"/>
                                    </a:rPr>
                                  </m:ctrlPr>
                                </m:sSubPr>
                                <m:e>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m:rPr>
                                              <m:sty m:val="p"/>
                                            </m:rPr>
                                            <a:rPr lang="en-US" sz="1600" i="0">
                                              <a:latin typeface="Cambria Math" panose="02040503050406030204" pitchFamily="18" charset="0"/>
                                            </a:rPr>
                                            <m:t>Δ</m:t>
                                          </m:r>
                                          <m:r>
                                            <a:rPr lang="en-US" sz="1600" i="1">
                                              <a:latin typeface="Cambria Math" panose="02040503050406030204" pitchFamily="18" charset="0"/>
                                            </a:rPr>
                                            <m:t>𝑥</m:t>
                                          </m:r>
                                        </m:e>
                                        <m:sub>
                                          <m:r>
                                            <a:rPr lang="en-US" sz="1600" i="1">
                                              <a:latin typeface="Cambria Math" panose="02040503050406030204" pitchFamily="18" charset="0"/>
                                            </a:rPr>
                                            <m:t>𝑐</m:t>
                                          </m:r>
                                        </m:sub>
                                        <m:sup>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sup>
                                      </m:sSubSup>
                                    </m:e>
                                  </m:d>
                                </m:e>
                                <m:sub>
                                  <m:r>
                                    <a:rPr lang="en-US" sz="1600" i="1">
                                      <a:latin typeface="Cambria Math" panose="02040503050406030204" pitchFamily="18" charset="0"/>
                                    </a:rPr>
                                    <m:t>𝑢</m:t>
                                  </m:r>
                                </m:sub>
                              </m:sSub>
                            </m:den>
                          </m:f>
                        </m:e>
                      </m:d>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𝑚</m:t>
                                      </m:r>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sup>
                                  </m:sSubSup>
                                </m:e>
                              </m:d>
                            </m:e>
                            <m:sub>
                              <m:r>
                                <a:rPr lang="en-US" sz="1600" i="1">
                                  <a:latin typeface="Cambria Math" panose="02040503050406030204" pitchFamily="18" charset="0"/>
                                </a:rPr>
                                <m:t>𝑢</m:t>
                              </m:r>
                            </m:sub>
                          </m:sSub>
                          <m:r>
                            <a:rPr lang="en-US" sz="1600" i="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𝐷𝑉</m:t>
                              </m:r>
                              <m:r>
                                <m:rPr>
                                  <m:lit/>
                                </m:rPr>
                                <a:rPr lang="en-US" sz="1600" i="0">
                                  <a:latin typeface="Cambria Math" panose="02040503050406030204" pitchFamily="18" charset="0"/>
                                </a:rPr>
                                <m:t>_</m:t>
                              </m:r>
                              <m:r>
                                <a:rPr lang="en-US" sz="1600" i="1">
                                  <a:latin typeface="Cambria Math" panose="02040503050406030204" pitchFamily="18" charset="0"/>
                                </a:rPr>
                                <m:t>𝑎𝑣𝑔</m:t>
                              </m:r>
                              <m:r>
                                <a:rPr lang="en-US" sz="1600" i="0">
                                  <a:latin typeface="Cambria Math" panose="02040503050406030204" pitchFamily="18" charset="0"/>
                                </a:rPr>
                                <m:t>2</m:t>
                              </m:r>
                              <m:d>
                                <m:dPr>
                                  <m:ctrlPr>
                                    <a:rPr lang="en-US" sz="1600" i="1">
                                      <a:latin typeface="Cambria Math" panose="02040503050406030204" pitchFamily="18" charset="0"/>
                                    </a:rPr>
                                  </m:ctrlPr>
                                </m:dPr>
                                <m:e>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e>
                              </m:d>
                            </m:e>
                            <m:sub>
                              <m:r>
                                <a:rPr lang="en-US" sz="1600" i="1">
                                  <a:latin typeface="Cambria Math" panose="02040503050406030204" pitchFamily="18" charset="0"/>
                                </a:rPr>
                                <m:t>𝑐</m:t>
                              </m:r>
                            </m:sub>
                          </m:sSub>
                        </m:num>
                        <m:den>
                          <m:sSub>
                            <m:sSubPr>
                              <m:ctrlPr>
                                <a:rPr lang="en-US" sz="1600" i="1">
                                  <a:latin typeface="Cambria Math" panose="02040503050406030204" pitchFamily="18" charset="0"/>
                                </a:rPr>
                              </m:ctrlPr>
                            </m:sSubPr>
                            <m:e>
                              <m:d>
                                <m:dPr>
                                  <m:begChr m:val=""/>
                                  <m:ctrlPr>
                                    <a:rPr lang="en-US" sz="1600" i="1">
                                      <a:latin typeface="Cambria Math" panose="02040503050406030204" pitchFamily="18" charset="0"/>
                                    </a:rPr>
                                  </m:ctrlPr>
                                </m:dPr>
                                <m:e>
                                  <m:r>
                                    <a:rPr lang="en-US" sz="1600" i="1">
                                      <a:latin typeface="Cambria Math" panose="02040503050406030204" pitchFamily="18" charset="0"/>
                                    </a:rPr>
                                    <m:t>𝐷</m:t>
                                  </m:r>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r>
                                    <a:rPr lang="en-US" sz="1600" i="0">
                                      <a:latin typeface="Cambria Math" panose="02040503050406030204" pitchFamily="18" charset="0"/>
                                    </a:rPr>
                                    <m:t>, :</m:t>
                                  </m:r>
                                </m:e>
                              </m:d>
                            </m:e>
                            <m:sub>
                              <m:r>
                                <a:rPr lang="en-US" sz="1600" i="1">
                                  <a:latin typeface="Cambria Math" panose="02040503050406030204" pitchFamily="18" charset="0"/>
                                </a:rPr>
                                <m:t>𝑓</m:t>
                              </m:r>
                            </m:sub>
                          </m:sSub>
                        </m:den>
                      </m:f>
                    </m:oMath>
                  </m:oMathPara>
                </a14:m>
                <a:endParaRPr lang="en-US" sz="1600" dirty="0"/>
              </a:p>
            </p:txBody>
          </p:sp>
        </mc:Choice>
        <mc:Fallback xmlns="">
          <p:sp>
            <p:nvSpPr>
              <p:cNvPr id="10" name="Rectangle 9">
                <a:extLst>
                  <a:ext uri="{FF2B5EF4-FFF2-40B4-BE49-F238E27FC236}">
                    <a16:creationId xmlns:a16="http://schemas.microsoft.com/office/drawing/2014/main" id="{B4B7D3D7-EEF4-1540-BC36-E8D489E217DE}"/>
                  </a:ext>
                </a:extLst>
              </p:cNvPr>
              <p:cNvSpPr>
                <a:spLocks noRot="1" noChangeAspect="1" noMove="1" noResize="1" noEditPoints="1" noAdjustHandles="1" noChangeArrowheads="1" noChangeShapeType="1" noTextEdit="1"/>
              </p:cNvSpPr>
              <p:nvPr/>
            </p:nvSpPr>
            <p:spPr>
              <a:xfrm>
                <a:off x="609600" y="2897390"/>
                <a:ext cx="5181600" cy="931345"/>
              </a:xfrm>
              <a:prstGeom prst="rect">
                <a:avLst/>
              </a:prstGeom>
              <a:blipFill>
                <a:blip r:embed="rId3"/>
                <a:stretch>
                  <a:fillRect b="-4794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C0C8BFE0-6069-9C42-B869-735C0B107083}"/>
              </a:ext>
            </a:extLst>
          </p:cNvPr>
          <p:cNvSpPr txBox="1"/>
          <p:nvPr/>
        </p:nvSpPr>
        <p:spPr>
          <a:xfrm>
            <a:off x="7391400" y="1828800"/>
            <a:ext cx="1404487" cy="523220"/>
          </a:xfrm>
          <a:prstGeom prst="rect">
            <a:avLst/>
          </a:prstGeom>
          <a:noFill/>
        </p:spPr>
        <p:txBody>
          <a:bodyPr wrap="none" rtlCol="0">
            <a:spAutoFit/>
          </a:bodyPr>
          <a:lstStyle/>
          <a:p>
            <a:pPr algn="l"/>
            <a:r>
              <a:rPr lang="en-US" sz="1400" dirty="0">
                <a:solidFill>
                  <a:srgbClr val="0033CC"/>
                </a:solidFill>
                <a:latin typeface="Arial" panose="020B0604020202020204" pitchFamily="34" charset="0"/>
                <a:cs typeface="Arial" panose="020B0604020202020204" pitchFamily="34" charset="0"/>
              </a:rPr>
              <a:t>East and West</a:t>
            </a:r>
          </a:p>
          <a:p>
            <a:pPr algn="l"/>
            <a:r>
              <a:rPr lang="en-US" sz="1400" dirty="0">
                <a:solidFill>
                  <a:srgbClr val="0033CC"/>
                </a:solidFill>
                <a:latin typeface="Arial" panose="020B0604020202020204" pitchFamily="34" charset="0"/>
                <a:cs typeface="Arial" panose="020B0604020202020204" pitchFamily="34" charset="0"/>
              </a:rPr>
              <a:t>boundaries</a:t>
            </a:r>
          </a:p>
        </p:txBody>
      </p:sp>
      <p:sp>
        <p:nvSpPr>
          <p:cNvPr id="15" name="TextBox 14">
            <a:extLst>
              <a:ext uri="{FF2B5EF4-FFF2-40B4-BE49-F238E27FC236}">
                <a16:creationId xmlns:a16="http://schemas.microsoft.com/office/drawing/2014/main" id="{CD38B143-0076-E140-9D6E-1E39CF54BC7D}"/>
              </a:ext>
            </a:extLst>
          </p:cNvPr>
          <p:cNvSpPr txBox="1"/>
          <p:nvPr/>
        </p:nvSpPr>
        <p:spPr>
          <a:xfrm>
            <a:off x="7391400" y="2895600"/>
            <a:ext cx="1585690" cy="523220"/>
          </a:xfrm>
          <a:prstGeom prst="rect">
            <a:avLst/>
          </a:prstGeom>
          <a:noFill/>
        </p:spPr>
        <p:txBody>
          <a:bodyPr wrap="none" rtlCol="0">
            <a:spAutoFit/>
          </a:bodyPr>
          <a:lstStyle/>
          <a:p>
            <a:pPr algn="l"/>
            <a:r>
              <a:rPr lang="en-US" sz="1400" dirty="0">
                <a:solidFill>
                  <a:srgbClr val="0033CC"/>
                </a:solidFill>
                <a:latin typeface="Arial" panose="020B0604020202020204" pitchFamily="34" charset="0"/>
                <a:cs typeface="Arial" panose="020B0604020202020204" pitchFamily="34" charset="0"/>
              </a:rPr>
              <a:t>North and South</a:t>
            </a:r>
          </a:p>
          <a:p>
            <a:pPr algn="l"/>
            <a:r>
              <a:rPr lang="en-US" sz="1400" dirty="0">
                <a:solidFill>
                  <a:srgbClr val="0033CC"/>
                </a:solidFill>
                <a:latin typeface="Arial" panose="020B0604020202020204" pitchFamily="34" charset="0"/>
                <a:cs typeface="Arial" panose="020B0604020202020204" pitchFamily="34" charset="0"/>
              </a:rPr>
              <a:t>boundaries</a:t>
            </a:r>
          </a:p>
        </p:txBody>
      </p:sp>
      <p:sp>
        <p:nvSpPr>
          <p:cNvPr id="16" name="Rectangle 15">
            <a:extLst>
              <a:ext uri="{FF2B5EF4-FFF2-40B4-BE49-F238E27FC236}">
                <a16:creationId xmlns:a16="http://schemas.microsoft.com/office/drawing/2014/main" id="{043A8459-16A4-DD44-882F-34B6178AE015}"/>
              </a:ext>
            </a:extLst>
          </p:cNvPr>
          <p:cNvSpPr/>
          <p:nvPr/>
        </p:nvSpPr>
        <p:spPr>
          <a:xfrm>
            <a:off x="457200" y="4013537"/>
            <a:ext cx="8519890" cy="1015663"/>
          </a:xfrm>
          <a:prstGeom prst="rect">
            <a:avLst/>
          </a:prstGeom>
        </p:spPr>
        <p:txBody>
          <a:bodyPr wrap="square">
            <a:spAutoFit/>
          </a:bodyPr>
          <a:lstStyle/>
          <a:p>
            <a:pPr algn="l"/>
            <a:r>
              <a:rPr lang="en-US" sz="2000" dirty="0">
                <a:solidFill>
                  <a:prstClr val="black"/>
                </a:solidFill>
                <a:latin typeface="Arial" panose="020B0604020202020204" pitchFamily="34" charset="0"/>
                <a:cs typeface="Arial" panose="020B0604020202020204" pitchFamily="34" charset="0"/>
              </a:rPr>
              <a:t>where </a:t>
            </a:r>
            <a:r>
              <a:rPr lang="en-US" sz="2000" b="0" i="1" dirty="0">
                <a:solidFill>
                  <a:srgbClr val="0033CC"/>
                </a:solidFill>
                <a:latin typeface="Arial" panose="020B0604020202020204" pitchFamily="34" charset="0"/>
                <a:cs typeface="Arial" panose="020B0604020202020204" pitchFamily="34" charset="0"/>
              </a:rPr>
              <a:t>DU_avg2 </a:t>
            </a:r>
            <a:r>
              <a:rPr lang="en-US" sz="2000" dirty="0">
                <a:solidFill>
                  <a:prstClr val="black"/>
                </a:solidFill>
                <a:latin typeface="Arial" panose="020B0604020202020204" pitchFamily="34" charset="0"/>
                <a:cs typeface="Arial" panose="020B0604020202020204" pitchFamily="34" charset="0"/>
              </a:rPr>
              <a:t>and </a:t>
            </a:r>
            <a:r>
              <a:rPr lang="en-US" sz="2000" b="0" i="1" dirty="0">
                <a:solidFill>
                  <a:srgbClr val="0033CC"/>
                </a:solidFill>
                <a:latin typeface="Arial" panose="020B0604020202020204" pitchFamily="34" charset="0"/>
                <a:cs typeface="Arial" panose="020B0604020202020204" pitchFamily="34" charset="0"/>
              </a:rPr>
              <a:t>DV_avg2 </a:t>
            </a:r>
            <a:r>
              <a:rPr lang="en-US" sz="2000" dirty="0">
                <a:solidFill>
                  <a:prstClr val="black"/>
                </a:solidFill>
                <a:latin typeface="Arial" panose="020B0604020202020204" pitchFamily="34" charset="0"/>
                <a:cs typeface="Arial" panose="020B0604020202020204" pitchFamily="34" charset="0"/>
              </a:rPr>
              <a:t>are the time-averaged (over all barotropic steps) mass fluxes (m</a:t>
            </a:r>
            <a:r>
              <a:rPr lang="en-US" sz="2000" baseline="30000" dirty="0">
                <a:solidFill>
                  <a:prstClr val="black"/>
                </a:solidFill>
                <a:latin typeface="Arial" panose="020B0604020202020204" pitchFamily="34" charset="0"/>
                <a:cs typeface="Arial" panose="020B0604020202020204" pitchFamily="34" charset="0"/>
              </a:rPr>
              <a:t>3</a:t>
            </a:r>
            <a:r>
              <a:rPr lang="en-US" sz="2000" dirty="0">
                <a:solidFill>
                  <a:prstClr val="black"/>
                </a:solidFill>
                <a:latin typeface="Arial" panose="020B0604020202020204" pitchFamily="34" charset="0"/>
                <a:cs typeface="Arial" panose="020B0604020202020204" pitchFamily="34" charset="0"/>
              </a:rPr>
              <a:t>/s) used in the 3D momentum equations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125"/>
          <p:cNvSpPr txBox="1">
            <a:spLocks noChangeArrowheads="1"/>
          </p:cNvSpPr>
          <p:nvPr/>
        </p:nvSpPr>
        <p:spPr bwMode="auto">
          <a:xfrm>
            <a:off x="-46684" y="92333"/>
            <a:ext cx="9144000" cy="523220"/>
          </a:xfrm>
          <a:prstGeom prst="rect">
            <a:avLst/>
          </a:prstGeom>
          <a:noFill/>
          <a:ln w="9525">
            <a:noFill/>
            <a:miter lim="800000"/>
            <a:headEnd/>
            <a:tailEnd/>
          </a:ln>
        </p:spPr>
        <p:txBody>
          <a:bodyPr>
            <a:spAutoFit/>
          </a:bodyPr>
          <a:lstStyle/>
          <a:p>
            <a:pPr eaLnBrk="1" hangingPunct="1"/>
            <a:r>
              <a:rPr lang="en-US" sz="2800" dirty="0">
                <a:solidFill>
                  <a:srgbClr val="FF0000"/>
                </a:solidFill>
                <a:effectLst>
                  <a:outerShdw blurRad="50800" dist="76200" dir="2700000" algn="tl">
                    <a:srgbClr val="000000">
                      <a:alpha val="99000"/>
                    </a:srgbClr>
                  </a:outerShdw>
                </a:effectLst>
                <a:latin typeface="Arial Black" charset="0"/>
              </a:rPr>
              <a:t>Tracer Transport Correction</a:t>
            </a:r>
          </a:p>
        </p:txBody>
      </p:sp>
      <p:sp>
        <p:nvSpPr>
          <p:cNvPr id="3" name="Rectangle 2">
            <a:extLst>
              <a:ext uri="{FF2B5EF4-FFF2-40B4-BE49-F238E27FC236}">
                <a16:creationId xmlns:a16="http://schemas.microsoft.com/office/drawing/2014/main" id="{730E6562-BAAB-A64C-B7BD-8FE47D0674D3}"/>
              </a:ext>
            </a:extLst>
          </p:cNvPr>
          <p:cNvSpPr/>
          <p:nvPr/>
        </p:nvSpPr>
        <p:spPr>
          <a:xfrm>
            <a:off x="76200" y="762000"/>
            <a:ext cx="9067800" cy="707886"/>
          </a:xfrm>
          <a:prstGeom prst="rect">
            <a:avLst/>
          </a:prstGeom>
        </p:spPr>
        <p:txBody>
          <a:bodyPr wrap="square">
            <a:spAutoFit/>
          </a:bodyPr>
          <a:lstStyle/>
          <a:p>
            <a:pPr marL="342900" indent="-342900" algn="l">
              <a:spcBef>
                <a:spcPts val="800"/>
              </a:spcBef>
              <a:buClr>
                <a:srgbClr val="FF0000"/>
              </a:buClr>
              <a:buSzPct val="150000"/>
              <a:buFont typeface="Arial" panose="020B0604020202020204" pitchFamily="34" charset="0"/>
              <a:buChar char="•"/>
            </a:pPr>
            <a:r>
              <a:rPr lang="en-US" sz="2000" dirty="0">
                <a:latin typeface="Arial" panose="020B0604020202020204" pitchFamily="34" charset="0"/>
                <a:cs typeface="Arial" panose="020B0604020202020204" pitchFamily="34" charset="0"/>
              </a:rPr>
              <a:t>If </a:t>
            </a:r>
            <a:r>
              <a:rPr lang="en-US" sz="2000" dirty="0">
                <a:solidFill>
                  <a:srgbClr val="FF0000"/>
                </a:solidFill>
                <a:latin typeface="Arial" panose="020B0604020202020204" pitchFamily="34" charset="0"/>
                <a:cs typeface="Arial" panose="020B0604020202020204" pitchFamily="34" charset="0"/>
              </a:rPr>
              <a:t>two-way</a:t>
            </a:r>
            <a:r>
              <a:rPr lang="en-US" sz="2000" dirty="0">
                <a:latin typeface="Arial" panose="020B0604020202020204" pitchFamily="34" charset="0"/>
                <a:cs typeface="Arial" panose="020B0604020202020204" pitchFamily="34" charset="0"/>
              </a:rPr>
              <a:t> refinement, the coarser grid tracer value is adjusted at the finer grid physical boundary:</a:t>
            </a:r>
          </a:p>
        </p:txBody>
      </p:sp>
      <p:grpSp>
        <p:nvGrpSpPr>
          <p:cNvPr id="24" name="Group 23">
            <a:extLst>
              <a:ext uri="{FF2B5EF4-FFF2-40B4-BE49-F238E27FC236}">
                <a16:creationId xmlns:a16="http://schemas.microsoft.com/office/drawing/2014/main" id="{97F9B52E-0AF0-A943-A0AA-4DBAE3F71698}"/>
              </a:ext>
            </a:extLst>
          </p:cNvPr>
          <p:cNvGrpSpPr/>
          <p:nvPr/>
        </p:nvGrpSpPr>
        <p:grpSpPr>
          <a:xfrm>
            <a:off x="440229" y="1600200"/>
            <a:ext cx="8657087" cy="4876800"/>
            <a:chOff x="440229" y="1600200"/>
            <a:chExt cx="8657087" cy="487680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EC05A17-CE8A-F348-9E63-0C5817ED72F3}"/>
                    </a:ext>
                  </a:extLst>
                </p:cNvPr>
                <p:cNvSpPr/>
                <p:nvPr/>
              </p:nvSpPr>
              <p:spPr>
                <a:xfrm>
                  <a:off x="609600" y="1676400"/>
                  <a:ext cx="6789423" cy="460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𝑐</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r>
                          <a:rPr lang="en-US" sz="1600" i="0">
                            <a:latin typeface="Cambria Math" panose="02040503050406030204" pitchFamily="18" charset="0"/>
                          </a:rPr>
                          <m:t>−</m:t>
                        </m:r>
                        <m:r>
                          <a:rPr lang="en-US" sz="1600" b="0" i="1" smtClean="0">
                            <a:latin typeface="Cambria Math" panose="02040503050406030204" pitchFamily="18" charset="0"/>
                          </a:rPr>
                          <m:t>𝑖</m:t>
                        </m:r>
                        <m:r>
                          <a:rPr lang="en-US" sz="1600" b="0" i="1" baseline="-25000" smtClean="0">
                            <a:latin typeface="Cambria Math" panose="02040503050406030204" pitchFamily="18" charset="0"/>
                          </a:rPr>
                          <m:t>𝑜</m:t>
                        </m:r>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r>
                          <a:rPr lang="en-US" sz="1600" i="0">
                            <a:latin typeface="Cambria Math" panose="02040503050406030204" pitchFamily="18" charset="0"/>
                          </a:rPr>
                          <m:t>, </m:t>
                        </m:r>
                        <m:r>
                          <a:rPr lang="en-US" sz="1600" i="1">
                            <a:latin typeface="Cambria Math" panose="02040503050406030204" pitchFamily="18" charset="0"/>
                          </a:rPr>
                          <m:t>𝑘</m:t>
                        </m:r>
                        <m:r>
                          <a:rPr lang="en-US" sz="1600" i="0">
                            <a:latin typeface="Cambria Math" panose="02040503050406030204" pitchFamily="18" charset="0"/>
                          </a:rPr>
                          <m:t>, </m:t>
                        </m:r>
                        <m:r>
                          <a:rPr lang="en-US" sz="1600" i="1">
                            <a:latin typeface="Cambria Math" panose="02040503050406030204" pitchFamily="18" charset="0"/>
                          </a:rPr>
                          <m:t>𝑖𝑡𝑟𝑐</m:t>
                        </m:r>
                        <m:r>
                          <m:rPr>
                            <m:nor/>
                          </m:rPr>
                          <a:rPr lang="en-US" sz="1600" i="1">
                            <a:latin typeface="Cambria Math" panose="02040503050406030204" pitchFamily="18" charset="0"/>
                          </a:rPr>
                          <m:t>) = </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𝑐</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r>
                          <a:rPr lang="en-US" sz="1600" i="0">
                            <a:latin typeface="Cambria Math" panose="02040503050406030204" pitchFamily="18" charset="0"/>
                          </a:rPr>
                          <m:t>−</m:t>
                        </m:r>
                        <m:r>
                          <a:rPr lang="en-US" sz="1600" b="0" i="1" smtClean="0">
                            <a:latin typeface="Cambria Math" panose="02040503050406030204" pitchFamily="18" charset="0"/>
                          </a:rPr>
                          <m:t>𝑖</m:t>
                        </m:r>
                        <m:r>
                          <a:rPr lang="en-US" sz="1600" b="0" i="1" baseline="-25000" smtClean="0">
                            <a:latin typeface="Cambria Math" panose="02040503050406030204" pitchFamily="18" charset="0"/>
                          </a:rPr>
                          <m:t>𝑜</m:t>
                        </m:r>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r>
                          <a:rPr lang="en-US" sz="1600" i="0">
                            <a:latin typeface="Cambria Math" panose="02040503050406030204" pitchFamily="18" charset="0"/>
                          </a:rPr>
                          <m:t>, </m:t>
                        </m:r>
                        <m:r>
                          <a:rPr lang="en-US" sz="1600" i="1">
                            <a:latin typeface="Cambria Math" panose="02040503050406030204" pitchFamily="18" charset="0"/>
                          </a:rPr>
                          <m:t>𝑘</m:t>
                        </m:r>
                        <m:r>
                          <a:rPr lang="en-US" sz="1600" i="0">
                            <a:latin typeface="Cambria Math" panose="02040503050406030204" pitchFamily="18" charset="0"/>
                          </a:rPr>
                          <m:t>, </m:t>
                        </m:r>
                        <m:r>
                          <a:rPr lang="en-US" sz="1600" i="1">
                            <a:latin typeface="Cambria Math" panose="02040503050406030204" pitchFamily="18" charset="0"/>
                          </a:rPr>
                          <m:t>𝑖𝑡𝑟𝑐</m:t>
                        </m:r>
                        <m:r>
                          <m:rPr>
                            <m:nor/>
                          </m:rPr>
                          <a:rPr lang="en-US" sz="1600" i="1">
                            <a:latin typeface="Cambria Math" panose="02040503050406030204" pitchFamily="18" charset="0"/>
                          </a:rPr>
                          <m:t>) − </m:t>
                        </m:r>
                        <m:r>
                          <m:rPr>
                            <m:nor/>
                          </m:rPr>
                          <a:rPr lang="en-US" sz="1600" b="0" i="1" smtClean="0">
                            <a:latin typeface="Cambria Math" panose="02040503050406030204" pitchFamily="18" charset="0"/>
                          </a:rPr>
                          <m:t>MA</m:t>
                        </m:r>
                        <m:r>
                          <a:rPr lang="en-US" sz="1600" b="0" i="1" smtClean="0">
                            <a:latin typeface="Cambria Math" panose="02040503050406030204" pitchFamily="18" charset="0"/>
                          </a:rPr>
                          <m:t>𝑋</m:t>
                        </m:r>
                        <m:d>
                          <m:dPr>
                            <m:begChr m:val="["/>
                            <m:endChr m:val="]"/>
                            <m:ctrlPr>
                              <a:rPr lang="en-US" sz="1600" i="1">
                                <a:latin typeface="Cambria Math" panose="02040503050406030204" pitchFamily="18" charset="0"/>
                              </a:rPr>
                            </m:ctrlPr>
                          </m:dPr>
                          <m:e>
                            <m:r>
                              <a:rPr lang="en-US" sz="1600" b="0" i="1" smtClean="0">
                                <a:latin typeface="Cambria Math" panose="02040503050406030204" pitchFamily="18" charset="0"/>
                              </a:rPr>
                              <m:t>0</m:t>
                            </m:r>
                            <m:r>
                              <a:rPr lang="en-US" sz="1600" b="1" i="1" smtClean="0">
                                <a:latin typeface="Cambria Math" panose="02040503050406030204" pitchFamily="18" charset="0"/>
                              </a:rPr>
                              <m:t>, </m:t>
                            </m:r>
                            <m:d>
                              <m:dPr>
                                <m:begChr m:val=""/>
                                <m:ctrlPr>
                                  <a:rPr lang="en-US" sz="1600" i="1">
                                    <a:latin typeface="Cambria Math" panose="02040503050406030204" pitchFamily="18" charset="0"/>
                                  </a:rPr>
                                </m:ctrlPr>
                              </m:dPr>
                              <m:e>
                                <m:r>
                                  <a:rPr lang="en-US" sz="1600" i="1">
                                    <a:latin typeface="Cambria Math" panose="02040503050406030204" pitchFamily="18" charset="0"/>
                                  </a:rPr>
                                  <m:t>𝑟</m:t>
                                </m:r>
                                <m:r>
                                  <a:rPr lang="en-US" sz="1600" i="0">
                                    <a:latin typeface="Cambria Math" panose="02040503050406030204" pitchFamily="18" charset="0"/>
                                  </a:rPr>
                                  <m:t> </m:t>
                                </m:r>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e>
                                </m:d>
                                <m:r>
                                  <a:rPr lang="en-US" sz="1600" i="0">
                                    <a:latin typeface="Cambria Math" panose="02040503050406030204" pitchFamily="18" charset="0"/>
                                  </a:rPr>
                                  <m:t>− </m:t>
                                </m:r>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𝑐</m:t>
                                    </m:r>
                                  </m:sub>
                                  <m:sup>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sup>
                                </m:sSubSup>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e>
                            </m:d>
                          </m:e>
                        </m:d>
                      </m:oMath>
                    </m:oMathPara>
                  </a14:m>
                  <a:endParaRPr lang="en-US" sz="1600" dirty="0"/>
                </a:p>
              </p:txBody>
            </p:sp>
          </mc:Choice>
          <mc:Fallback xmlns="">
            <p:sp>
              <p:nvSpPr>
                <p:cNvPr id="4" name="Rectangle 3">
                  <a:extLst>
                    <a:ext uri="{FF2B5EF4-FFF2-40B4-BE49-F238E27FC236}">
                      <a16:creationId xmlns:a16="http://schemas.microsoft.com/office/drawing/2014/main" id="{7EC05A17-CE8A-F348-9E63-0C5817ED72F3}"/>
                    </a:ext>
                  </a:extLst>
                </p:cNvPr>
                <p:cNvSpPr>
                  <a:spLocks noRot="1" noChangeAspect="1" noMove="1" noResize="1" noEditPoints="1" noAdjustHandles="1" noChangeArrowheads="1" noChangeShapeType="1" noTextEdit="1"/>
                </p:cNvSpPr>
                <p:nvPr/>
              </p:nvSpPr>
              <p:spPr>
                <a:xfrm>
                  <a:off x="609600" y="1676400"/>
                  <a:ext cx="6789423" cy="460832"/>
                </a:xfrm>
                <a:prstGeom prst="rect">
                  <a:avLst/>
                </a:prstGeom>
                <a:blipFill>
                  <a:blip r:embed="rId2"/>
                  <a:stretch>
                    <a:fillRect t="-166667" r="-3551" b="-2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38D5912-8B73-CD43-8B5E-F9BFF720F184}"/>
                    </a:ext>
                  </a:extLst>
                </p:cNvPr>
                <p:cNvSpPr/>
                <p:nvPr/>
              </p:nvSpPr>
              <p:spPr>
                <a:xfrm>
                  <a:off x="600207" y="2209800"/>
                  <a:ext cx="6867393" cy="460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𝑐</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r>
                          <a:rPr lang="en-US" sz="1600" i="0">
                            <a:latin typeface="Cambria Math" panose="02040503050406030204" pitchFamily="18" charset="0"/>
                          </a:rPr>
                          <m:t>−</m:t>
                        </m:r>
                        <m:r>
                          <a:rPr lang="en-US" sz="1600" b="0" i="1" smtClean="0">
                            <a:latin typeface="Cambria Math" panose="02040503050406030204" pitchFamily="18" charset="0"/>
                          </a:rPr>
                          <m:t>𝑗</m:t>
                        </m:r>
                        <m:r>
                          <a:rPr lang="en-US" sz="1600" b="0" i="1" baseline="-25000" smtClean="0">
                            <a:latin typeface="Cambria Math" panose="02040503050406030204" pitchFamily="18" charset="0"/>
                          </a:rPr>
                          <m:t>𝑜</m:t>
                        </m:r>
                        <m:r>
                          <a:rPr lang="en-US" sz="1600" i="0">
                            <a:latin typeface="Cambria Math" panose="02040503050406030204" pitchFamily="18" charset="0"/>
                          </a:rPr>
                          <m:t>, </m:t>
                        </m:r>
                        <m:r>
                          <a:rPr lang="en-US" sz="1600" i="1">
                            <a:latin typeface="Cambria Math" panose="02040503050406030204" pitchFamily="18" charset="0"/>
                          </a:rPr>
                          <m:t>𝑘</m:t>
                        </m:r>
                        <m:r>
                          <a:rPr lang="en-US" sz="1600" i="0">
                            <a:latin typeface="Cambria Math" panose="02040503050406030204" pitchFamily="18" charset="0"/>
                          </a:rPr>
                          <m:t>, </m:t>
                        </m:r>
                        <m:r>
                          <a:rPr lang="en-US" sz="1600" i="1">
                            <a:latin typeface="Cambria Math" panose="02040503050406030204" pitchFamily="18" charset="0"/>
                          </a:rPr>
                          <m:t>𝑖𝑡𝑟𝑐</m:t>
                        </m:r>
                        <m:r>
                          <m:rPr>
                            <m:nor/>
                          </m:rPr>
                          <a:rPr lang="en-US" sz="1600" i="1">
                            <a:latin typeface="Cambria Math" panose="02040503050406030204" pitchFamily="18" charset="0"/>
                          </a:rPr>
                          <m:t>) = </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𝑐</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r>
                          <a:rPr lang="en-US" sz="1600" i="0">
                            <a:latin typeface="Cambria Math" panose="02040503050406030204" pitchFamily="18" charset="0"/>
                          </a:rPr>
                          <m:t>−</m:t>
                        </m:r>
                        <m:r>
                          <a:rPr lang="en-US" sz="1600" b="0" i="1" smtClean="0">
                            <a:latin typeface="Cambria Math" panose="02040503050406030204" pitchFamily="18" charset="0"/>
                          </a:rPr>
                          <m:t>𝑗</m:t>
                        </m:r>
                        <m:r>
                          <a:rPr lang="en-US" sz="1600" b="0" i="1" baseline="-25000" smtClean="0">
                            <a:latin typeface="Cambria Math" panose="02040503050406030204" pitchFamily="18" charset="0"/>
                          </a:rPr>
                          <m:t>𝑜</m:t>
                        </m:r>
                        <m:r>
                          <a:rPr lang="en-US" sz="1600" i="0">
                            <a:latin typeface="Cambria Math" panose="02040503050406030204" pitchFamily="18" charset="0"/>
                          </a:rPr>
                          <m:t>, </m:t>
                        </m:r>
                        <m:r>
                          <a:rPr lang="en-US" sz="1600" i="1">
                            <a:latin typeface="Cambria Math" panose="02040503050406030204" pitchFamily="18" charset="0"/>
                          </a:rPr>
                          <m:t>𝑘</m:t>
                        </m:r>
                        <m:r>
                          <a:rPr lang="en-US" sz="1600" i="0">
                            <a:latin typeface="Cambria Math" panose="02040503050406030204" pitchFamily="18" charset="0"/>
                          </a:rPr>
                          <m:t>, </m:t>
                        </m:r>
                        <m:r>
                          <a:rPr lang="en-US" sz="1600" i="1">
                            <a:latin typeface="Cambria Math" panose="02040503050406030204" pitchFamily="18" charset="0"/>
                          </a:rPr>
                          <m:t>𝑖𝑡𝑟𝑐</m:t>
                        </m:r>
                        <m:r>
                          <m:rPr>
                            <m:nor/>
                          </m:rPr>
                          <a:rPr lang="en-US" sz="1600" i="1">
                            <a:latin typeface="Cambria Math" panose="02040503050406030204" pitchFamily="18" charset="0"/>
                          </a:rPr>
                          <m:t>) −</m:t>
                        </m:r>
                        <m:r>
                          <m:rPr>
                            <m:nor/>
                          </m:rPr>
                          <a:rPr lang="en-US" sz="1600" b="1" i="1" smtClean="0">
                            <a:latin typeface="Cambria Math" panose="02040503050406030204" pitchFamily="18" charset="0"/>
                          </a:rPr>
                          <m:t> </m:t>
                        </m:r>
                        <m:r>
                          <m:rPr>
                            <m:nor/>
                          </m:rPr>
                          <a:rPr lang="en-US" sz="1600" b="0" i="1" smtClean="0">
                            <a:latin typeface="Cambria Math" panose="02040503050406030204" pitchFamily="18" charset="0"/>
                          </a:rPr>
                          <m:t>MAX</m:t>
                        </m:r>
                        <m:r>
                          <m:rPr>
                            <m:nor/>
                          </m:rPr>
                          <a:rPr lang="en-US" sz="1600" i="1">
                            <a:latin typeface="Cambria Math" panose="02040503050406030204" pitchFamily="18" charset="0"/>
                          </a:rPr>
                          <m:t> </m:t>
                        </m:r>
                        <m:d>
                          <m:dPr>
                            <m:begChr m:val="["/>
                            <m:endChr m:val="]"/>
                            <m:ctrlPr>
                              <a:rPr lang="en-US" sz="1600" i="1">
                                <a:latin typeface="Cambria Math" panose="02040503050406030204" pitchFamily="18" charset="0"/>
                              </a:rPr>
                            </m:ctrlPr>
                          </m:dPr>
                          <m:e>
                            <m:r>
                              <a:rPr lang="en-US" sz="1600" b="0" i="0" smtClean="0">
                                <a:latin typeface="Cambria Math" panose="02040503050406030204" pitchFamily="18" charset="0"/>
                              </a:rPr>
                              <m:t>0</m:t>
                            </m:r>
                            <m:r>
                              <a:rPr lang="en-US" sz="1600" b="1" i="1" smtClean="0">
                                <a:latin typeface="Cambria Math" panose="02040503050406030204" pitchFamily="18" charset="0"/>
                              </a:rPr>
                              <m:t>, </m:t>
                            </m:r>
                            <m:d>
                              <m:dPr>
                                <m:begChr m:val=""/>
                                <m:ctrlPr>
                                  <a:rPr lang="en-US" sz="1600" i="1">
                                    <a:latin typeface="Cambria Math" panose="02040503050406030204" pitchFamily="18" charset="0"/>
                                  </a:rPr>
                                </m:ctrlPr>
                              </m:dPr>
                              <m:e>
                                <m:r>
                                  <a:rPr lang="en-US" sz="1600" i="1">
                                    <a:latin typeface="Cambria Math" panose="02040503050406030204" pitchFamily="18" charset="0"/>
                                  </a:rPr>
                                  <m:t>𝑟</m:t>
                                </m:r>
                                <m:r>
                                  <a:rPr lang="en-US" sz="1600" i="0">
                                    <a:latin typeface="Cambria Math" panose="02040503050406030204" pitchFamily="18" charset="0"/>
                                  </a:rPr>
                                  <m:t> </m:t>
                                </m:r>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e>
                                </m:d>
                                <m:r>
                                  <a:rPr lang="en-US" sz="1600" i="0">
                                    <a:latin typeface="Cambria Math" panose="02040503050406030204" pitchFamily="18" charset="0"/>
                                  </a:rPr>
                                  <m:t>− </m:t>
                                </m:r>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𝑐</m:t>
                                    </m:r>
                                  </m:sub>
                                  <m:sup>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sup>
                                </m:sSubSup>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e>
                            </m:d>
                          </m:e>
                        </m:d>
                      </m:oMath>
                    </m:oMathPara>
                  </a14:m>
                  <a:endParaRPr lang="en-US" sz="1600" dirty="0"/>
                </a:p>
              </p:txBody>
            </p:sp>
          </mc:Choice>
          <mc:Fallback xmlns="">
            <p:sp>
              <p:nvSpPr>
                <p:cNvPr id="7" name="Rectangle 6">
                  <a:extLst>
                    <a:ext uri="{FF2B5EF4-FFF2-40B4-BE49-F238E27FC236}">
                      <a16:creationId xmlns:a16="http://schemas.microsoft.com/office/drawing/2014/main" id="{F38D5912-8B73-CD43-8B5E-F9BFF720F184}"/>
                    </a:ext>
                  </a:extLst>
                </p:cNvPr>
                <p:cNvSpPr>
                  <a:spLocks noRot="1" noChangeAspect="1" noMove="1" noResize="1" noEditPoints="1" noAdjustHandles="1" noChangeArrowheads="1" noChangeShapeType="1" noTextEdit="1"/>
                </p:cNvSpPr>
                <p:nvPr/>
              </p:nvSpPr>
              <p:spPr>
                <a:xfrm>
                  <a:off x="600207" y="2209800"/>
                  <a:ext cx="6867393" cy="460832"/>
                </a:xfrm>
                <a:prstGeom prst="rect">
                  <a:avLst/>
                </a:prstGeom>
                <a:blipFill>
                  <a:blip r:embed="rId3"/>
                  <a:stretch>
                    <a:fillRect t="-159459" r="-3690" b="-23243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A4B1B00A-4603-4B40-84A0-ECA29D7D41B3}"/>
                </a:ext>
              </a:extLst>
            </p:cNvPr>
            <p:cNvSpPr/>
            <p:nvPr/>
          </p:nvSpPr>
          <p:spPr>
            <a:xfrm>
              <a:off x="457200" y="2743200"/>
              <a:ext cx="925253" cy="400110"/>
            </a:xfrm>
            <a:prstGeom prst="rect">
              <a:avLst/>
            </a:prstGeom>
          </p:spPr>
          <p:txBody>
            <a:bodyPr wrap="none">
              <a:spAutoFit/>
            </a:bodyPr>
            <a:lstStyle/>
            <a:p>
              <a:r>
                <a:rPr lang="en-US" sz="2000" dirty="0">
                  <a:solidFill>
                    <a:prstClr val="black"/>
                  </a:solidFill>
                  <a:latin typeface="Arial" panose="020B0604020202020204" pitchFamily="34" charset="0"/>
                  <a:cs typeface="Arial" panose="020B0604020202020204" pitchFamily="34" charset="0"/>
                </a:rPr>
                <a:t>where</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3DECD85-99F0-134E-AB75-0B5A627D35D6}"/>
                    </a:ext>
                  </a:extLst>
                </p:cNvPr>
                <p:cNvSpPr/>
                <p:nvPr/>
              </p:nvSpPr>
              <p:spPr>
                <a:xfrm>
                  <a:off x="641287" y="3193913"/>
                  <a:ext cx="1012072" cy="6243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𝑟</m:t>
                        </m:r>
                        <m:r>
                          <a:rPr lang="en-US" sz="1600" i="0">
                            <a:latin typeface="Cambria Math" panose="02040503050406030204" pitchFamily="18" charset="0"/>
                          </a:rPr>
                          <m:t>= </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Δ</m:t>
                                </m:r>
                                <m:r>
                                  <a:rPr lang="en-US" sz="1600" i="1">
                                    <a:latin typeface="Cambria Math" panose="02040503050406030204" pitchFamily="18" charset="0"/>
                                  </a:rPr>
                                  <m:t>𝑡</m:t>
                                </m:r>
                              </m:e>
                              <m:sub>
                                <m:r>
                                  <a:rPr lang="en-US" sz="1600" i="1">
                                    <a:latin typeface="Cambria Math" panose="02040503050406030204" pitchFamily="18" charset="0"/>
                                  </a:rPr>
                                  <m:t>𝑐</m:t>
                                </m:r>
                              </m:sub>
                            </m:sSub>
                          </m:num>
                          <m:den>
                            <m:sSub>
                              <m:sSubPr>
                                <m:ctrlPr>
                                  <a:rPr lang="en-US" sz="1600" i="1">
                                    <a:latin typeface="Cambria Math" panose="02040503050406030204" pitchFamily="18" charset="0"/>
                                  </a:rPr>
                                </m:ctrlPr>
                              </m:sSubPr>
                              <m:e>
                                <m:r>
                                  <m:rPr>
                                    <m:sty m:val="p"/>
                                  </m:rPr>
                                  <a:rPr lang="en-US" sz="1600" i="0">
                                    <a:latin typeface="Cambria Math" panose="02040503050406030204" pitchFamily="18" charset="0"/>
                                  </a:rPr>
                                  <m:t>Δ</m:t>
                                </m:r>
                                <m:r>
                                  <a:rPr lang="en-US" sz="1600" i="1">
                                    <a:latin typeface="Cambria Math" panose="02040503050406030204" pitchFamily="18" charset="0"/>
                                  </a:rPr>
                                  <m:t>𝑡</m:t>
                                </m:r>
                              </m:e>
                              <m:sub>
                                <m:r>
                                  <a:rPr lang="en-US" sz="1600" i="1">
                                    <a:latin typeface="Cambria Math" panose="02040503050406030204" pitchFamily="18" charset="0"/>
                                  </a:rPr>
                                  <m:t>𝑓</m:t>
                                </m:r>
                              </m:sub>
                            </m:sSub>
                          </m:den>
                        </m:f>
                      </m:oMath>
                    </m:oMathPara>
                  </a14:m>
                  <a:endParaRPr lang="en-US" sz="1600" dirty="0"/>
                </a:p>
              </p:txBody>
            </p:sp>
          </mc:Choice>
          <mc:Fallback xmlns="">
            <p:sp>
              <p:nvSpPr>
                <p:cNvPr id="9" name="Rectangle 8">
                  <a:extLst>
                    <a:ext uri="{FF2B5EF4-FFF2-40B4-BE49-F238E27FC236}">
                      <a16:creationId xmlns:a16="http://schemas.microsoft.com/office/drawing/2014/main" id="{03DECD85-99F0-134E-AB75-0B5A627D35D6}"/>
                    </a:ext>
                  </a:extLst>
                </p:cNvPr>
                <p:cNvSpPr>
                  <a:spLocks noRot="1" noChangeAspect="1" noMove="1" noResize="1" noEditPoints="1" noAdjustHandles="1" noChangeArrowheads="1" noChangeShapeType="1" noTextEdit="1"/>
                </p:cNvSpPr>
                <p:nvPr/>
              </p:nvSpPr>
              <p:spPr>
                <a:xfrm>
                  <a:off x="641287" y="3193913"/>
                  <a:ext cx="1012072" cy="624338"/>
                </a:xfrm>
                <a:prstGeom prst="rect">
                  <a:avLst/>
                </a:prstGeom>
                <a:blipFill>
                  <a:blip r:embed="rId4"/>
                  <a:stretch>
                    <a:fillRect/>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113238A7-F388-B846-8399-2C868AE86F7E}"/>
                </a:ext>
              </a:extLst>
            </p:cNvPr>
            <p:cNvGrpSpPr/>
            <p:nvPr/>
          </p:nvGrpSpPr>
          <p:grpSpPr>
            <a:xfrm>
              <a:off x="641287" y="4459080"/>
              <a:ext cx="6623113" cy="874920"/>
              <a:chOff x="641287" y="4039482"/>
              <a:chExt cx="6623113" cy="87492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CF015B9-4B51-894A-9244-A39042C7BA80}"/>
                      </a:ext>
                    </a:extLst>
                  </p:cNvPr>
                  <p:cNvSpPr/>
                  <p:nvPr/>
                </p:nvSpPr>
                <p:spPr>
                  <a:xfrm>
                    <a:off x="4343600" y="4047067"/>
                    <a:ext cx="2920800" cy="843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𝑐</m:t>
                              </m:r>
                            </m:sub>
                            <m:sup>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sup>
                          </m:sSubSup>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r>
                            <a:rPr lang="en-US" sz="1600" i="0">
                              <a:latin typeface="Cambria Math" panose="02040503050406030204" pitchFamily="18" charset="0"/>
                            </a:rPr>
                            <m:t>)= </m:t>
                          </m:r>
                          <m:f>
                            <m:fPr>
                              <m:ctrlPr>
                                <a:rPr lang="en-US" sz="1600" i="1">
                                  <a:latin typeface="Cambria Math" panose="02040503050406030204" pitchFamily="18" charset="0"/>
                                </a:rPr>
                              </m:ctrlPr>
                            </m:fPr>
                            <m:num>
                              <m:r>
                                <a:rPr lang="en-US" sz="1600" i="1">
                                  <a:latin typeface="Cambria Math" panose="02040503050406030204" pitchFamily="18" charset="0"/>
                                </a:rPr>
                                <m:t>𝑚𝑛</m:t>
                              </m:r>
                            </m:num>
                            <m:den>
                              <m:r>
                                <a:rPr lang="en-US" sz="1600" i="1">
                                  <a:latin typeface="Cambria Math" panose="02040503050406030204" pitchFamily="18" charset="0"/>
                                </a:rPr>
                                <m:t>𝐷</m:t>
                              </m:r>
                            </m:den>
                          </m:f>
                          <m:nary>
                            <m:naryPr>
                              <m:limLoc m:val="undOvr"/>
                              <m:ctrlPr>
                                <a:rPr lang="en-US" sz="1600" i="1">
                                  <a:latin typeface="Cambria Math" panose="02040503050406030204" pitchFamily="18" charset="0"/>
                                </a:rPr>
                              </m:ctrlPr>
                            </m:naryPr>
                            <m:sub>
                              <m:r>
                                <a:rPr lang="en-US" sz="1600" i="0">
                                  <a:latin typeface="Cambria Math" panose="02040503050406030204" pitchFamily="18" charset="0"/>
                                </a:rPr>
                                <m:t>−</m:t>
                              </m:r>
                              <m:r>
                                <a:rPr lang="en-US" sz="1600" i="1">
                                  <a:latin typeface="Cambria Math" panose="02040503050406030204" pitchFamily="18" charset="0"/>
                                </a:rPr>
                                <m:t>h</m:t>
                              </m:r>
                            </m:sub>
                            <m:sup>
                              <m:r>
                                <a:rPr lang="en-US" sz="1600" i="1">
                                  <a:latin typeface="Cambria Math" panose="02040503050406030204" pitchFamily="18" charset="0"/>
                                </a:rPr>
                                <m:t>𝜁</m:t>
                              </m:r>
                            </m:sup>
                            <m:e>
                              <m:sSubSup>
                                <m:sSubSupPr>
                                  <m:ctrlPr>
                                    <a:rPr lang="en-US" sz="1600" i="1">
                                      <a:latin typeface="Cambria Math" panose="02040503050406030204" pitchFamily="18" charset="0"/>
                                    </a:rPr>
                                  </m:ctrlPr>
                                </m:sSubSup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𝑧</m:t>
                                              </m:r>
                                            </m:sub>
                                          </m:sSub>
                                          <m:r>
                                            <a:rPr lang="en-US" sz="1600" i="1">
                                              <a:latin typeface="Cambria Math" panose="02040503050406030204" pitchFamily="18" charset="0"/>
                                            </a:rPr>
                                            <m:t>𝑢𝑇</m:t>
                                          </m:r>
                                        </m:num>
                                        <m:den>
                                          <m:r>
                                            <a:rPr lang="en-US" sz="1600" i="1">
                                              <a:latin typeface="Cambria Math" panose="02040503050406030204" pitchFamily="18" charset="0"/>
                                            </a:rPr>
                                            <m:t>𝑛</m:t>
                                          </m:r>
                                        </m:den>
                                      </m:f>
                                    </m:e>
                                  </m:d>
                                </m:e>
                                <m:sub>
                                  <m:r>
                                    <a:rPr lang="en-US" sz="1600" i="1">
                                      <a:latin typeface="Cambria Math" panose="02040503050406030204" pitchFamily="18" charset="0"/>
                                    </a:rPr>
                                    <m:t>𝑐</m:t>
                                  </m:r>
                                </m:sub>
                                <m:sup>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sup>
                              </m:sSubSup>
                            </m:e>
                          </m:nary>
                          <m:r>
                            <a:rPr lang="en-US" sz="1600" i="1">
                              <a:latin typeface="Cambria Math" panose="02040503050406030204" pitchFamily="18" charset="0"/>
                            </a:rPr>
                            <m:t>𝑑𝑧</m:t>
                          </m:r>
                        </m:oMath>
                      </m:oMathPara>
                    </a14:m>
                    <a:endParaRPr lang="en-US" sz="1600" dirty="0"/>
                  </a:p>
                </p:txBody>
              </p:sp>
            </mc:Choice>
            <mc:Fallback xmlns="">
              <p:sp>
                <p:nvSpPr>
                  <p:cNvPr id="14" name="Rectangle 13">
                    <a:extLst>
                      <a:ext uri="{FF2B5EF4-FFF2-40B4-BE49-F238E27FC236}">
                        <a16:creationId xmlns:a16="http://schemas.microsoft.com/office/drawing/2014/main" id="{DCF015B9-4B51-894A-9244-A39042C7BA80}"/>
                      </a:ext>
                    </a:extLst>
                  </p:cNvPr>
                  <p:cNvSpPr>
                    <a:spLocks noRot="1" noChangeAspect="1" noMove="1" noResize="1" noEditPoints="1" noAdjustHandles="1" noChangeArrowheads="1" noChangeShapeType="1" noTextEdit="1"/>
                  </p:cNvSpPr>
                  <p:nvPr/>
                </p:nvSpPr>
                <p:spPr>
                  <a:xfrm>
                    <a:off x="4343600" y="4047067"/>
                    <a:ext cx="2920800" cy="843757"/>
                  </a:xfrm>
                  <a:prstGeom prst="rect">
                    <a:avLst/>
                  </a:prstGeom>
                  <a:blipFill>
                    <a:blip r:embed="rId5"/>
                    <a:stretch>
                      <a:fillRect t="-100000" b="-1552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FF18C01-005C-1F40-B881-6E8BCB4B56CF}"/>
                      </a:ext>
                    </a:extLst>
                  </p:cNvPr>
                  <p:cNvSpPr/>
                  <p:nvPr/>
                </p:nvSpPr>
                <p:spPr>
                  <a:xfrm>
                    <a:off x="641287" y="4039482"/>
                    <a:ext cx="3092513" cy="8749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e>
                          </m:d>
                          <m:r>
                            <a:rPr lang="en-US" sz="1600" i="0">
                              <a:latin typeface="Cambria Math" panose="02040503050406030204" pitchFamily="18" charset="0"/>
                            </a:rPr>
                            <m:t>= </m:t>
                          </m:r>
                          <m:nary>
                            <m:naryPr>
                              <m:chr m:val="∑"/>
                              <m:limLoc m:val="undOvr"/>
                              <m:ctrlPr>
                                <a:rPr lang="en-US" sz="1600" i="1">
                                  <a:latin typeface="Cambria Math" panose="02040503050406030204" pitchFamily="18" charset="0"/>
                                </a:rPr>
                              </m:ctrlPr>
                            </m:naryPr>
                            <m:sub>
                              <m:r>
                                <a:rPr lang="en-US" sz="1600" i="1">
                                  <a:latin typeface="Cambria Math" panose="02040503050406030204" pitchFamily="18" charset="0"/>
                                </a:rPr>
                                <m:t>𝑛</m:t>
                              </m:r>
                              <m:r>
                                <a:rPr lang="en-US" sz="1600" i="0">
                                  <a:latin typeface="Cambria Math" panose="02040503050406030204" pitchFamily="18" charset="0"/>
                                </a:rPr>
                                <m:t>=1</m:t>
                              </m:r>
                            </m:sub>
                            <m:sup>
                              <m:r>
                                <a:rPr lang="en-US" sz="1600" i="1">
                                  <a:latin typeface="Cambria Math" panose="02040503050406030204" pitchFamily="18" charset="0"/>
                                </a:rPr>
                                <m:t>𝑟</m:t>
                              </m:r>
                            </m:sup>
                            <m:e>
                              <m:d>
                                <m:dPr>
                                  <m:begChr m:val="["/>
                                  <m:endChr m:val="]"/>
                                  <m:ctrlPr>
                                    <a:rPr lang="en-US" sz="1600" i="1">
                                      <a:latin typeface="Cambria Math" panose="02040503050406030204" pitchFamily="18" charset="0"/>
                                    </a:rPr>
                                  </m:ctrlPr>
                                </m:dPr>
                                <m:e>
                                  <m:nary>
                                    <m:naryPr>
                                      <m:limLoc m:val="undOvr"/>
                                      <m:ctrlPr>
                                        <a:rPr lang="en-US" sz="1600" i="1">
                                          <a:latin typeface="Cambria Math" panose="02040503050406030204" pitchFamily="18" charset="0"/>
                                        </a:rPr>
                                      </m:ctrlPr>
                                    </m:naryPr>
                                    <m:sub>
                                      <m:r>
                                        <a:rPr lang="en-US" sz="1600" i="0">
                                          <a:latin typeface="Cambria Math" panose="02040503050406030204" pitchFamily="18" charset="0"/>
                                        </a:rPr>
                                        <m:t>−</m:t>
                                      </m:r>
                                      <m:r>
                                        <a:rPr lang="en-US" sz="1600" i="1">
                                          <a:latin typeface="Cambria Math" panose="02040503050406030204" pitchFamily="18" charset="0"/>
                                        </a:rPr>
                                        <m:t>h</m:t>
                                      </m:r>
                                    </m:sub>
                                    <m:sup>
                                      <m:r>
                                        <a:rPr lang="en-US" sz="1600" i="1">
                                          <a:latin typeface="Cambria Math" panose="02040503050406030204" pitchFamily="18" charset="0"/>
                                        </a:rPr>
                                        <m:t>𝜁</m:t>
                                      </m:r>
                                    </m:sup>
                                    <m:e>
                                      <m:sSubSup>
                                        <m:sSubSupPr>
                                          <m:ctrlPr>
                                            <a:rPr lang="en-US" sz="1600" i="1">
                                              <a:latin typeface="Cambria Math" panose="02040503050406030204" pitchFamily="18" charset="0"/>
                                            </a:rPr>
                                          </m:ctrlPr>
                                        </m:sSubSup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𝑧</m:t>
                                                      </m:r>
                                                    </m:sub>
                                                  </m:sSub>
                                                  <m:r>
                                                    <a:rPr lang="en-US" sz="1600" i="1">
                                                      <a:latin typeface="Cambria Math" panose="02040503050406030204" pitchFamily="18" charset="0"/>
                                                    </a:rPr>
                                                    <m:t>𝑢𝑇</m:t>
                                                  </m:r>
                                                </m:num>
                                                <m:den>
                                                  <m:r>
                                                    <a:rPr lang="en-US" sz="1600" i="1">
                                                      <a:latin typeface="Cambria Math" panose="02040503050406030204" pitchFamily="18" charset="0"/>
                                                    </a:rPr>
                                                    <m:t>𝑛</m:t>
                                                  </m:r>
                                                </m:den>
                                              </m:f>
                                            </m:e>
                                          </m:d>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sup>
                                      </m:sSubSup>
                                    </m:e>
                                  </m:nary>
                                  <m:r>
                                    <a:rPr lang="en-US" sz="1600" i="1">
                                      <a:latin typeface="Cambria Math" panose="02040503050406030204" pitchFamily="18" charset="0"/>
                                    </a:rPr>
                                    <m:t>𝑑𝑧</m:t>
                                  </m:r>
                                </m:e>
                              </m:d>
                            </m:e>
                          </m:nary>
                        </m:oMath>
                      </m:oMathPara>
                    </a14:m>
                    <a:endParaRPr lang="en-US" sz="1600" dirty="0"/>
                  </a:p>
                </p:txBody>
              </p:sp>
            </mc:Choice>
            <mc:Fallback xmlns="">
              <p:sp>
                <p:nvSpPr>
                  <p:cNvPr id="16" name="Rectangle 15">
                    <a:extLst>
                      <a:ext uri="{FF2B5EF4-FFF2-40B4-BE49-F238E27FC236}">
                        <a16:creationId xmlns:a16="http://schemas.microsoft.com/office/drawing/2014/main" id="{2FF18C01-005C-1F40-B881-6E8BCB4B56CF}"/>
                      </a:ext>
                    </a:extLst>
                  </p:cNvPr>
                  <p:cNvSpPr>
                    <a:spLocks noRot="1" noChangeAspect="1" noMove="1" noResize="1" noEditPoints="1" noAdjustHandles="1" noChangeArrowheads="1" noChangeShapeType="1" noTextEdit="1"/>
                  </p:cNvSpPr>
                  <p:nvPr/>
                </p:nvSpPr>
                <p:spPr>
                  <a:xfrm>
                    <a:off x="641287" y="4039482"/>
                    <a:ext cx="3092513" cy="874920"/>
                  </a:xfrm>
                  <a:prstGeom prst="rect">
                    <a:avLst/>
                  </a:prstGeom>
                  <a:blipFill>
                    <a:blip r:embed="rId6"/>
                    <a:stretch>
                      <a:fillRect t="-95714" b="-144286"/>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F2C7F42A-347F-5741-BD66-4A88BD487006}"/>
                </a:ext>
              </a:extLst>
            </p:cNvPr>
            <p:cNvGrpSpPr/>
            <p:nvPr/>
          </p:nvGrpSpPr>
          <p:grpSpPr>
            <a:xfrm>
              <a:off x="644203" y="5594599"/>
              <a:ext cx="6628664" cy="882401"/>
              <a:chOff x="644203" y="5374465"/>
              <a:chExt cx="6628664" cy="882401"/>
            </a:xfrm>
          </p:grpSpPr>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28F1E2EB-3817-F247-B126-514C5D43A265}"/>
                      </a:ext>
                    </a:extLst>
                  </p:cNvPr>
                  <p:cNvSpPr/>
                  <p:nvPr/>
                </p:nvSpPr>
                <p:spPr>
                  <a:xfrm>
                    <a:off x="4357517" y="5413109"/>
                    <a:ext cx="2915350" cy="843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𝑐</m:t>
                              </m:r>
                            </m:sub>
                            <m:sup>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e>
                          </m:d>
                          <m:r>
                            <a:rPr lang="en-US" sz="1600" i="0">
                              <a:latin typeface="Cambria Math" panose="02040503050406030204" pitchFamily="18" charset="0"/>
                            </a:rPr>
                            <m:t>= </m:t>
                          </m:r>
                          <m:f>
                            <m:fPr>
                              <m:ctrlPr>
                                <a:rPr lang="en-US" sz="1600" i="1">
                                  <a:latin typeface="Cambria Math" panose="02040503050406030204" pitchFamily="18" charset="0"/>
                                </a:rPr>
                              </m:ctrlPr>
                            </m:fPr>
                            <m:num>
                              <m:r>
                                <a:rPr lang="en-US" sz="1600" i="1">
                                  <a:latin typeface="Cambria Math" panose="02040503050406030204" pitchFamily="18" charset="0"/>
                                </a:rPr>
                                <m:t>𝑚𝑛</m:t>
                              </m:r>
                            </m:num>
                            <m:den>
                              <m:r>
                                <a:rPr lang="en-US" sz="1600" i="1">
                                  <a:latin typeface="Cambria Math" panose="02040503050406030204" pitchFamily="18" charset="0"/>
                                </a:rPr>
                                <m:t>𝐷</m:t>
                              </m:r>
                            </m:den>
                          </m:f>
                          <m:nary>
                            <m:naryPr>
                              <m:limLoc m:val="undOvr"/>
                              <m:ctrlPr>
                                <a:rPr lang="en-US" sz="1600" i="1">
                                  <a:latin typeface="Cambria Math" panose="02040503050406030204" pitchFamily="18" charset="0"/>
                                </a:rPr>
                              </m:ctrlPr>
                            </m:naryPr>
                            <m:sub>
                              <m:r>
                                <a:rPr lang="en-US" sz="1600" i="0">
                                  <a:latin typeface="Cambria Math" panose="02040503050406030204" pitchFamily="18" charset="0"/>
                                </a:rPr>
                                <m:t>−</m:t>
                              </m:r>
                              <m:r>
                                <a:rPr lang="en-US" sz="1600" i="1">
                                  <a:latin typeface="Cambria Math" panose="02040503050406030204" pitchFamily="18" charset="0"/>
                                </a:rPr>
                                <m:t>h</m:t>
                              </m:r>
                            </m:sub>
                            <m:sup>
                              <m:r>
                                <a:rPr lang="en-US" sz="1600" i="1">
                                  <a:latin typeface="Cambria Math" panose="02040503050406030204" pitchFamily="18" charset="0"/>
                                </a:rPr>
                                <m:t>𝜁</m:t>
                              </m:r>
                            </m:sup>
                            <m:e>
                              <m:sSubSup>
                                <m:sSubSupPr>
                                  <m:ctrlPr>
                                    <a:rPr lang="en-US" sz="1600" i="1">
                                      <a:latin typeface="Cambria Math" panose="02040503050406030204" pitchFamily="18" charset="0"/>
                                    </a:rPr>
                                  </m:ctrlPr>
                                </m:sSubSup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𝑧</m:t>
                                              </m:r>
                                            </m:sub>
                                          </m:sSub>
                                          <m:r>
                                            <a:rPr lang="en-US" sz="1600" i="1">
                                              <a:latin typeface="Cambria Math" panose="02040503050406030204" pitchFamily="18" charset="0"/>
                                            </a:rPr>
                                            <m:t>𝑣𝑇</m:t>
                                          </m:r>
                                        </m:num>
                                        <m:den>
                                          <m:r>
                                            <a:rPr lang="en-US" sz="1600" i="1">
                                              <a:latin typeface="Cambria Math" panose="02040503050406030204" pitchFamily="18" charset="0"/>
                                            </a:rPr>
                                            <m:t>𝑚</m:t>
                                          </m:r>
                                        </m:den>
                                      </m:f>
                                    </m:e>
                                  </m:d>
                                </m:e>
                                <m:sub>
                                  <m:r>
                                    <a:rPr lang="en-US" sz="1600" i="1">
                                      <a:latin typeface="Cambria Math" panose="02040503050406030204" pitchFamily="18" charset="0"/>
                                    </a:rPr>
                                    <m:t>𝑐</m:t>
                                  </m:r>
                                </m:sub>
                                <m:sup>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sup>
                              </m:sSubSup>
                            </m:e>
                          </m:nary>
                          <m:r>
                            <a:rPr lang="en-US" sz="1600" i="1">
                              <a:latin typeface="Cambria Math" panose="02040503050406030204" pitchFamily="18" charset="0"/>
                            </a:rPr>
                            <m:t>𝑑𝑧</m:t>
                          </m:r>
                        </m:oMath>
                      </m:oMathPara>
                    </a14:m>
                    <a:endParaRPr lang="en-US" sz="1600" dirty="0"/>
                  </a:p>
                </p:txBody>
              </p:sp>
            </mc:Choice>
            <mc:Fallback xmlns="">
              <p:sp>
                <p:nvSpPr>
                  <p:cNvPr id="17" name="Rectangle 16">
                    <a:extLst>
                      <a:ext uri="{FF2B5EF4-FFF2-40B4-BE49-F238E27FC236}">
                        <a16:creationId xmlns:a16="http://schemas.microsoft.com/office/drawing/2014/main" id="{28F1E2EB-3817-F247-B126-514C5D43A265}"/>
                      </a:ext>
                    </a:extLst>
                  </p:cNvPr>
                  <p:cNvSpPr>
                    <a:spLocks noRot="1" noChangeAspect="1" noMove="1" noResize="1" noEditPoints="1" noAdjustHandles="1" noChangeArrowheads="1" noChangeShapeType="1" noTextEdit="1"/>
                  </p:cNvSpPr>
                  <p:nvPr/>
                </p:nvSpPr>
                <p:spPr>
                  <a:xfrm>
                    <a:off x="4357517" y="5413109"/>
                    <a:ext cx="2915350" cy="843757"/>
                  </a:xfrm>
                  <a:prstGeom prst="rect">
                    <a:avLst/>
                  </a:prstGeom>
                  <a:blipFill>
                    <a:blip r:embed="rId7"/>
                    <a:stretch>
                      <a:fillRect t="-104545" b="-15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68E1506C-8FFA-F140-AEAE-B97988F1FF46}"/>
                      </a:ext>
                    </a:extLst>
                  </p:cNvPr>
                  <p:cNvSpPr/>
                  <p:nvPr/>
                </p:nvSpPr>
                <p:spPr>
                  <a:xfrm>
                    <a:off x="644203" y="5374465"/>
                    <a:ext cx="3086679" cy="8749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𝑗</m:t>
                                  </m:r>
                                </m:e>
                                <m:sub>
                                  <m:r>
                                    <a:rPr lang="en-US" sz="1600" i="1">
                                      <a:latin typeface="Cambria Math" panose="02040503050406030204" pitchFamily="18" charset="0"/>
                                    </a:rPr>
                                    <m:t>𝑏</m:t>
                                  </m:r>
                                </m:sub>
                              </m:sSub>
                            </m:sup>
                          </m:sSubSup>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e>
                          </m:d>
                          <m:r>
                            <a:rPr lang="en-US" sz="1600" i="0">
                              <a:latin typeface="Cambria Math" panose="02040503050406030204" pitchFamily="18" charset="0"/>
                            </a:rPr>
                            <m:t>= </m:t>
                          </m:r>
                          <m:nary>
                            <m:naryPr>
                              <m:chr m:val="∑"/>
                              <m:limLoc m:val="undOvr"/>
                              <m:ctrlPr>
                                <a:rPr lang="en-US" sz="1600" i="1">
                                  <a:latin typeface="Cambria Math" panose="02040503050406030204" pitchFamily="18" charset="0"/>
                                </a:rPr>
                              </m:ctrlPr>
                            </m:naryPr>
                            <m:sub>
                              <m:r>
                                <a:rPr lang="en-US" sz="1600" i="1">
                                  <a:latin typeface="Cambria Math" panose="02040503050406030204" pitchFamily="18" charset="0"/>
                                </a:rPr>
                                <m:t>𝑛</m:t>
                              </m:r>
                              <m:r>
                                <a:rPr lang="en-US" sz="1600" i="0">
                                  <a:latin typeface="Cambria Math" panose="02040503050406030204" pitchFamily="18" charset="0"/>
                                </a:rPr>
                                <m:t>=1</m:t>
                              </m:r>
                            </m:sub>
                            <m:sup>
                              <m:r>
                                <a:rPr lang="en-US" sz="1600" i="1">
                                  <a:latin typeface="Cambria Math" panose="02040503050406030204" pitchFamily="18" charset="0"/>
                                </a:rPr>
                                <m:t>𝑟</m:t>
                              </m:r>
                            </m:sup>
                            <m:e>
                              <m:d>
                                <m:dPr>
                                  <m:begChr m:val="["/>
                                  <m:endChr m:val="]"/>
                                  <m:ctrlPr>
                                    <a:rPr lang="en-US" sz="1600" i="1">
                                      <a:latin typeface="Cambria Math" panose="02040503050406030204" pitchFamily="18" charset="0"/>
                                    </a:rPr>
                                  </m:ctrlPr>
                                </m:dPr>
                                <m:e>
                                  <m:nary>
                                    <m:naryPr>
                                      <m:limLoc m:val="undOvr"/>
                                      <m:ctrlPr>
                                        <a:rPr lang="en-US" sz="1600" i="1">
                                          <a:latin typeface="Cambria Math" panose="02040503050406030204" pitchFamily="18" charset="0"/>
                                        </a:rPr>
                                      </m:ctrlPr>
                                    </m:naryPr>
                                    <m:sub>
                                      <m:r>
                                        <a:rPr lang="en-US" sz="1600" i="0">
                                          <a:latin typeface="Cambria Math" panose="02040503050406030204" pitchFamily="18" charset="0"/>
                                        </a:rPr>
                                        <m:t>−</m:t>
                                      </m:r>
                                      <m:r>
                                        <a:rPr lang="en-US" sz="1600" i="1">
                                          <a:latin typeface="Cambria Math" panose="02040503050406030204" pitchFamily="18" charset="0"/>
                                        </a:rPr>
                                        <m:t>h</m:t>
                                      </m:r>
                                    </m:sub>
                                    <m:sup>
                                      <m:r>
                                        <a:rPr lang="en-US" sz="1600" i="1">
                                          <a:latin typeface="Cambria Math" panose="02040503050406030204" pitchFamily="18" charset="0"/>
                                        </a:rPr>
                                        <m:t>𝜁</m:t>
                                      </m:r>
                                    </m:sup>
                                    <m:e>
                                      <m:sSubSup>
                                        <m:sSubSupPr>
                                          <m:ctrlPr>
                                            <a:rPr lang="en-US" sz="1600" i="1">
                                              <a:latin typeface="Cambria Math" panose="02040503050406030204" pitchFamily="18" charset="0"/>
                                            </a:rPr>
                                          </m:ctrlPr>
                                        </m:sSubSup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𝑧</m:t>
                                                      </m:r>
                                                    </m:sub>
                                                  </m:sSub>
                                                  <m:r>
                                                    <a:rPr lang="en-US" sz="1600" i="1">
                                                      <a:latin typeface="Cambria Math" panose="02040503050406030204" pitchFamily="18" charset="0"/>
                                                    </a:rPr>
                                                    <m:t>𝑣𝑇</m:t>
                                                  </m:r>
                                                </m:num>
                                                <m:den>
                                                  <m:r>
                                                    <a:rPr lang="en-US" sz="1600" i="1">
                                                      <a:latin typeface="Cambria Math" panose="02040503050406030204" pitchFamily="18" charset="0"/>
                                                    </a:rPr>
                                                    <m:t>𝑚</m:t>
                                                  </m:r>
                                                </m:den>
                                              </m:f>
                                            </m:e>
                                          </m:d>
                                        </m:e>
                                        <m:sub>
                                          <m:r>
                                            <a:rPr lang="en-US" sz="1600" i="1">
                                              <a:latin typeface="Cambria Math" panose="02040503050406030204" pitchFamily="18" charset="0"/>
                                            </a:rPr>
                                            <m:t>𝑓</m:t>
                                          </m:r>
                                        </m:sub>
                                        <m:sup>
                                          <m:sSub>
                                            <m:sSubPr>
                                              <m:ctrlPr>
                                                <a:rPr lang="en-US" sz="1600" i="1">
                                                  <a:latin typeface="Cambria Math" panose="02040503050406030204" pitchFamily="18" charset="0"/>
                                                </a:rPr>
                                              </m:ctrlPr>
                                            </m:sSubPr>
                                            <m:e>
                                              <m:r>
                                                <a:rPr lang="en-US" sz="1600" i="1">
                                                  <a:latin typeface="Cambria Math" panose="02040503050406030204" pitchFamily="18" charset="0"/>
                                                </a:rPr>
                                                <m:t>𝑖</m:t>
                                              </m:r>
                                            </m:e>
                                            <m:sub>
                                              <m:r>
                                                <a:rPr lang="en-US" sz="1600" i="1">
                                                  <a:latin typeface="Cambria Math" panose="02040503050406030204" pitchFamily="18" charset="0"/>
                                                </a:rPr>
                                                <m:t>𝑏</m:t>
                                              </m:r>
                                            </m:sub>
                                          </m:sSub>
                                        </m:sup>
                                      </m:sSubSup>
                                    </m:e>
                                  </m:nary>
                                  <m:r>
                                    <a:rPr lang="en-US" sz="1600" i="1">
                                      <a:latin typeface="Cambria Math" panose="02040503050406030204" pitchFamily="18" charset="0"/>
                                    </a:rPr>
                                    <m:t>𝑑𝑧</m:t>
                                  </m:r>
                                </m:e>
                              </m:d>
                            </m:e>
                          </m:nary>
                        </m:oMath>
                      </m:oMathPara>
                    </a14:m>
                    <a:endParaRPr lang="en-US" sz="1600" dirty="0"/>
                  </a:p>
                </p:txBody>
              </p:sp>
            </mc:Choice>
            <mc:Fallback xmlns="">
              <p:sp>
                <p:nvSpPr>
                  <p:cNvPr id="18" name="Rectangle 17">
                    <a:extLst>
                      <a:ext uri="{FF2B5EF4-FFF2-40B4-BE49-F238E27FC236}">
                        <a16:creationId xmlns:a16="http://schemas.microsoft.com/office/drawing/2014/main" id="{68E1506C-8FFA-F140-AEAE-B97988F1FF46}"/>
                      </a:ext>
                    </a:extLst>
                  </p:cNvPr>
                  <p:cNvSpPr>
                    <a:spLocks noRot="1" noChangeAspect="1" noMove="1" noResize="1" noEditPoints="1" noAdjustHandles="1" noChangeArrowheads="1" noChangeShapeType="1" noTextEdit="1"/>
                  </p:cNvSpPr>
                  <p:nvPr/>
                </p:nvSpPr>
                <p:spPr>
                  <a:xfrm>
                    <a:off x="644203" y="5374465"/>
                    <a:ext cx="3086679" cy="874920"/>
                  </a:xfrm>
                  <a:prstGeom prst="rect">
                    <a:avLst/>
                  </a:prstGeom>
                  <a:blipFill>
                    <a:blip r:embed="rId8"/>
                    <a:stretch>
                      <a:fillRect t="-98551" b="-147826"/>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C1391510-2D51-C449-8C5B-EDADA965EA37}"/>
                </a:ext>
              </a:extLst>
            </p:cNvPr>
            <p:cNvSpPr txBox="1"/>
            <p:nvPr/>
          </p:nvSpPr>
          <p:spPr>
            <a:xfrm>
              <a:off x="1765564" y="3276600"/>
              <a:ext cx="2730236"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time-refinement ratio</a:t>
              </a:r>
            </a:p>
          </p:txBody>
        </p:sp>
        <p:sp>
          <p:nvSpPr>
            <p:cNvPr id="22" name="TextBox 21">
              <a:extLst>
                <a:ext uri="{FF2B5EF4-FFF2-40B4-BE49-F238E27FC236}">
                  <a16:creationId xmlns:a16="http://schemas.microsoft.com/office/drawing/2014/main" id="{E55C789F-2D8E-7146-844A-C2E1B1034E2C}"/>
                </a:ext>
              </a:extLst>
            </p:cNvPr>
            <p:cNvSpPr txBox="1"/>
            <p:nvPr/>
          </p:nvSpPr>
          <p:spPr>
            <a:xfrm>
              <a:off x="440229" y="3928646"/>
              <a:ext cx="664637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and vertically-integrated, horizontal advective fluxes:</a:t>
              </a:r>
            </a:p>
          </p:txBody>
        </p:sp>
        <p:sp>
          <p:nvSpPr>
            <p:cNvPr id="23" name="TextBox 22">
              <a:extLst>
                <a:ext uri="{FF2B5EF4-FFF2-40B4-BE49-F238E27FC236}">
                  <a16:creationId xmlns:a16="http://schemas.microsoft.com/office/drawing/2014/main" id="{E17E054A-6081-1C4C-8BB3-15B3DFC11E36}"/>
                </a:ext>
              </a:extLst>
            </p:cNvPr>
            <p:cNvSpPr txBox="1"/>
            <p:nvPr/>
          </p:nvSpPr>
          <p:spPr>
            <a:xfrm>
              <a:off x="7772400" y="1600200"/>
              <a:ext cx="1138389" cy="523220"/>
            </a:xfrm>
            <a:prstGeom prst="rect">
              <a:avLst/>
            </a:prstGeom>
            <a:noFill/>
          </p:spPr>
          <p:txBody>
            <a:bodyPr wrap="none" rtlCol="0">
              <a:spAutoFit/>
            </a:bodyPr>
            <a:lstStyle/>
            <a:p>
              <a:r>
                <a:rPr lang="en-US" sz="1400" dirty="0">
                  <a:solidFill>
                    <a:srgbClr val="0033CC"/>
                  </a:solidFill>
                  <a:latin typeface="Arial" panose="020B0604020202020204" pitchFamily="34" charset="0"/>
                  <a:cs typeface="Arial" panose="020B0604020202020204" pitchFamily="34" charset="0"/>
                </a:rPr>
                <a:t>East (</a:t>
              </a:r>
              <a:r>
                <a:rPr lang="en-US" sz="1400" b="0" i="1" dirty="0" err="1">
                  <a:solidFill>
                    <a:srgbClr val="0033CC"/>
                  </a:solidFill>
                  <a:latin typeface="Arial" panose="020B0604020202020204" pitchFamily="34" charset="0"/>
                  <a:cs typeface="Arial" panose="020B0604020202020204" pitchFamily="34" charset="0"/>
                </a:rPr>
                <a:t>i</a:t>
              </a:r>
              <a:r>
                <a:rPr lang="en-US" sz="1400" b="0" i="1" baseline="-25000" dirty="0" err="1">
                  <a:solidFill>
                    <a:srgbClr val="0033CC"/>
                  </a:solidFill>
                  <a:latin typeface="Arial" panose="020B0604020202020204" pitchFamily="34" charset="0"/>
                  <a:cs typeface="Arial" panose="020B0604020202020204" pitchFamily="34" charset="0"/>
                </a:rPr>
                <a:t>o</a:t>
              </a:r>
              <a:r>
                <a:rPr lang="en-US" sz="1400" b="0" i="1" dirty="0">
                  <a:solidFill>
                    <a:srgbClr val="0033CC"/>
                  </a:solidFill>
                  <a:latin typeface="Arial" panose="020B0604020202020204" pitchFamily="34" charset="0"/>
                  <a:cs typeface="Arial" panose="020B0604020202020204" pitchFamily="34" charset="0"/>
                </a:rPr>
                <a:t>=0</a:t>
              </a:r>
              <a:r>
                <a:rPr lang="en-US" sz="1400" dirty="0">
                  <a:solidFill>
                    <a:srgbClr val="0033CC"/>
                  </a:solidFill>
                  <a:latin typeface="Arial" panose="020B0604020202020204" pitchFamily="34" charset="0"/>
                  <a:cs typeface="Arial" panose="020B0604020202020204" pitchFamily="34" charset="0"/>
                </a:rPr>
                <a:t>),</a:t>
              </a:r>
            </a:p>
            <a:p>
              <a:r>
                <a:rPr lang="en-US" sz="1400" dirty="0">
                  <a:solidFill>
                    <a:srgbClr val="0033CC"/>
                  </a:solidFill>
                  <a:latin typeface="Arial" panose="020B0604020202020204" pitchFamily="34" charset="0"/>
                  <a:cs typeface="Arial" panose="020B0604020202020204" pitchFamily="34" charset="0"/>
                </a:rPr>
                <a:t> West (</a:t>
              </a:r>
              <a:r>
                <a:rPr lang="en-US" sz="1400" b="0" i="1" dirty="0" err="1">
                  <a:solidFill>
                    <a:srgbClr val="0033CC"/>
                  </a:solidFill>
                  <a:latin typeface="Arial" panose="020B0604020202020204" pitchFamily="34" charset="0"/>
                  <a:cs typeface="Arial" panose="020B0604020202020204" pitchFamily="34" charset="0"/>
                </a:rPr>
                <a:t>i</a:t>
              </a:r>
              <a:r>
                <a:rPr lang="en-US" sz="1400" b="0" i="1" baseline="-25000" dirty="0" err="1">
                  <a:solidFill>
                    <a:srgbClr val="0033CC"/>
                  </a:solidFill>
                  <a:latin typeface="Arial" panose="020B0604020202020204" pitchFamily="34" charset="0"/>
                  <a:cs typeface="Arial" panose="020B0604020202020204" pitchFamily="34" charset="0"/>
                </a:rPr>
                <a:t>o</a:t>
              </a:r>
              <a:r>
                <a:rPr lang="en-US" sz="1400" b="0" i="1" dirty="0">
                  <a:solidFill>
                    <a:srgbClr val="0033CC"/>
                  </a:solidFill>
                  <a:latin typeface="Arial" panose="020B0604020202020204" pitchFamily="34" charset="0"/>
                  <a:cs typeface="Arial" panose="020B0604020202020204" pitchFamily="34" charset="0"/>
                </a:rPr>
                <a:t>=1</a:t>
              </a:r>
              <a:r>
                <a:rPr lang="en-US" sz="1400" dirty="0">
                  <a:solidFill>
                    <a:srgbClr val="0033CC"/>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2BBC4C3A-D38D-9F4E-A93D-FB2F37DC24F8}"/>
                </a:ext>
              </a:extLst>
            </p:cNvPr>
            <p:cNvSpPr txBox="1"/>
            <p:nvPr/>
          </p:nvSpPr>
          <p:spPr>
            <a:xfrm>
              <a:off x="7801451" y="2206823"/>
              <a:ext cx="1220206" cy="523220"/>
            </a:xfrm>
            <a:prstGeom prst="rect">
              <a:avLst/>
            </a:prstGeom>
            <a:noFill/>
          </p:spPr>
          <p:txBody>
            <a:bodyPr wrap="none" rtlCol="0">
              <a:spAutoFit/>
            </a:bodyPr>
            <a:lstStyle/>
            <a:p>
              <a:r>
                <a:rPr lang="en-US" sz="1400" dirty="0">
                  <a:solidFill>
                    <a:srgbClr val="0033CC"/>
                  </a:solidFill>
                  <a:latin typeface="Arial" panose="020B0604020202020204" pitchFamily="34" charset="0"/>
                  <a:cs typeface="Arial" panose="020B0604020202020204" pitchFamily="34" charset="0"/>
                </a:rPr>
                <a:t>North (</a:t>
              </a:r>
              <a:r>
                <a:rPr lang="en-US" sz="1400" b="0" i="1" dirty="0">
                  <a:solidFill>
                    <a:srgbClr val="0033CC"/>
                  </a:solidFill>
                  <a:latin typeface="Arial" panose="020B0604020202020204" pitchFamily="34" charset="0"/>
                  <a:cs typeface="Arial" panose="020B0604020202020204" pitchFamily="34" charset="0"/>
                </a:rPr>
                <a:t>j</a:t>
              </a:r>
              <a:r>
                <a:rPr lang="en-US" sz="1400" b="0" i="1" baseline="-25000" dirty="0">
                  <a:solidFill>
                    <a:srgbClr val="0033CC"/>
                  </a:solidFill>
                  <a:latin typeface="Arial" panose="020B0604020202020204" pitchFamily="34" charset="0"/>
                  <a:cs typeface="Arial" panose="020B0604020202020204" pitchFamily="34" charset="0"/>
                </a:rPr>
                <a:t>o</a:t>
              </a:r>
              <a:r>
                <a:rPr lang="en-US" sz="1400" b="0" i="1" dirty="0">
                  <a:solidFill>
                    <a:srgbClr val="0033CC"/>
                  </a:solidFill>
                  <a:latin typeface="Arial" panose="020B0604020202020204" pitchFamily="34" charset="0"/>
                  <a:cs typeface="Arial" panose="020B0604020202020204" pitchFamily="34" charset="0"/>
                </a:rPr>
                <a:t>=0</a:t>
              </a:r>
              <a:r>
                <a:rPr lang="en-US" sz="1400" dirty="0">
                  <a:solidFill>
                    <a:srgbClr val="0033CC"/>
                  </a:solidFill>
                  <a:latin typeface="Arial" panose="020B0604020202020204" pitchFamily="34" charset="0"/>
                  <a:cs typeface="Arial" panose="020B0604020202020204" pitchFamily="34" charset="0"/>
                </a:rPr>
                <a:t>),</a:t>
              </a:r>
            </a:p>
            <a:p>
              <a:r>
                <a:rPr lang="en-US" sz="1400" dirty="0">
                  <a:solidFill>
                    <a:srgbClr val="0033CC"/>
                  </a:solidFill>
                  <a:latin typeface="Arial" panose="020B0604020202020204" pitchFamily="34" charset="0"/>
                  <a:cs typeface="Arial" panose="020B0604020202020204" pitchFamily="34" charset="0"/>
                </a:rPr>
                <a:t>South (</a:t>
              </a:r>
              <a:r>
                <a:rPr lang="en-US" sz="1400" b="0" i="1" dirty="0">
                  <a:solidFill>
                    <a:srgbClr val="0033CC"/>
                  </a:solidFill>
                  <a:latin typeface="Arial" panose="020B0604020202020204" pitchFamily="34" charset="0"/>
                  <a:cs typeface="Arial" panose="020B0604020202020204" pitchFamily="34" charset="0"/>
                </a:rPr>
                <a:t>j</a:t>
              </a:r>
              <a:r>
                <a:rPr lang="en-US" sz="1400" b="0" i="1" baseline="-25000" dirty="0">
                  <a:solidFill>
                    <a:srgbClr val="0033CC"/>
                  </a:solidFill>
                  <a:latin typeface="Arial" panose="020B0604020202020204" pitchFamily="34" charset="0"/>
                  <a:cs typeface="Arial" panose="020B0604020202020204" pitchFamily="34" charset="0"/>
                </a:rPr>
                <a:t>o</a:t>
              </a:r>
              <a:r>
                <a:rPr lang="en-US" sz="1400" b="0" i="1" dirty="0">
                  <a:solidFill>
                    <a:srgbClr val="0033CC"/>
                  </a:solidFill>
                  <a:latin typeface="Arial" panose="020B0604020202020204" pitchFamily="34" charset="0"/>
                  <a:cs typeface="Arial" panose="020B0604020202020204" pitchFamily="34" charset="0"/>
                </a:rPr>
                <a:t>=1</a:t>
              </a:r>
              <a:r>
                <a:rPr lang="en-US" sz="1400" dirty="0">
                  <a:solidFill>
                    <a:srgbClr val="0033CC"/>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C1AD6635-50D5-B04F-8A94-2AA5D72F5F73}"/>
                </a:ext>
              </a:extLst>
            </p:cNvPr>
            <p:cNvSpPr txBox="1"/>
            <p:nvPr/>
          </p:nvSpPr>
          <p:spPr>
            <a:xfrm>
              <a:off x="7391400" y="4572000"/>
              <a:ext cx="1566454" cy="523220"/>
            </a:xfrm>
            <a:prstGeom prst="rect">
              <a:avLst/>
            </a:prstGeom>
            <a:noFill/>
          </p:spPr>
          <p:txBody>
            <a:bodyPr wrap="none" rtlCol="0">
              <a:spAutoFit/>
            </a:bodyPr>
            <a:lstStyle/>
            <a:p>
              <a:pPr algn="l"/>
              <a:r>
                <a:rPr lang="en-US" sz="1400" dirty="0">
                  <a:solidFill>
                    <a:srgbClr val="0033CC"/>
                  </a:solidFill>
                  <a:latin typeface="Arial" panose="020B0604020202020204" pitchFamily="34" charset="0"/>
                  <a:cs typeface="Arial" panose="020B0604020202020204" pitchFamily="34" charset="0"/>
                </a:rPr>
                <a:t>East, West finer</a:t>
              </a:r>
            </a:p>
            <a:p>
              <a:pPr algn="l"/>
              <a:r>
                <a:rPr lang="en-US" sz="1400" dirty="0">
                  <a:solidFill>
                    <a:srgbClr val="0033CC"/>
                  </a:solidFill>
                  <a:latin typeface="Arial" panose="020B0604020202020204" pitchFamily="34" charset="0"/>
                  <a:cs typeface="Arial" panose="020B0604020202020204" pitchFamily="34" charset="0"/>
                </a:rPr>
                <a:t>and coarser flux</a:t>
              </a:r>
            </a:p>
          </p:txBody>
        </p:sp>
        <p:sp>
          <p:nvSpPr>
            <p:cNvPr id="27" name="TextBox 26">
              <a:extLst>
                <a:ext uri="{FF2B5EF4-FFF2-40B4-BE49-F238E27FC236}">
                  <a16:creationId xmlns:a16="http://schemas.microsoft.com/office/drawing/2014/main" id="{B5D256D6-EFC3-D342-97A0-5720B184AC21}"/>
                </a:ext>
              </a:extLst>
            </p:cNvPr>
            <p:cNvSpPr txBox="1"/>
            <p:nvPr/>
          </p:nvSpPr>
          <p:spPr>
            <a:xfrm>
              <a:off x="7391400" y="5725180"/>
              <a:ext cx="1705916" cy="523220"/>
            </a:xfrm>
            <a:prstGeom prst="rect">
              <a:avLst/>
            </a:prstGeom>
            <a:noFill/>
          </p:spPr>
          <p:txBody>
            <a:bodyPr wrap="none" rtlCol="0">
              <a:spAutoFit/>
            </a:bodyPr>
            <a:lstStyle/>
            <a:p>
              <a:pPr algn="l"/>
              <a:r>
                <a:rPr lang="en-US" sz="1400" dirty="0">
                  <a:solidFill>
                    <a:srgbClr val="0033CC"/>
                  </a:solidFill>
                  <a:latin typeface="Arial" panose="020B0604020202020204" pitchFamily="34" charset="0"/>
                  <a:cs typeface="Arial" panose="020B0604020202020204" pitchFamily="34" charset="0"/>
                </a:rPr>
                <a:t>North, South finer</a:t>
              </a:r>
            </a:p>
            <a:p>
              <a:pPr algn="l"/>
              <a:r>
                <a:rPr lang="en-US" sz="1400" dirty="0">
                  <a:solidFill>
                    <a:srgbClr val="0033CC"/>
                  </a:solidFill>
                  <a:latin typeface="Arial" panose="020B0604020202020204" pitchFamily="34" charset="0"/>
                  <a:cs typeface="Arial" panose="020B0604020202020204" pitchFamily="34" charset="0"/>
                </a:rPr>
                <a:t>and coarser flux</a:t>
              </a:r>
            </a:p>
          </p:txBody>
        </p:sp>
      </p:grpSp>
    </p:spTree>
    <p:extLst>
      <p:ext uri="{BB962C8B-B14F-4D97-AF65-F5344CB8AC3E}">
        <p14:creationId xmlns:p14="http://schemas.microsoft.com/office/powerpoint/2010/main" val="788287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125"/>
          <p:cNvSpPr txBox="1">
            <a:spLocks noChangeArrowheads="1"/>
          </p:cNvSpPr>
          <p:nvPr/>
        </p:nvSpPr>
        <p:spPr bwMode="auto">
          <a:xfrm>
            <a:off x="0" y="152400"/>
            <a:ext cx="9144000" cy="461665"/>
          </a:xfrm>
          <a:prstGeom prst="rect">
            <a:avLst/>
          </a:prstGeom>
          <a:noFill/>
          <a:ln w="9525">
            <a:noFill/>
            <a:miter lim="800000"/>
            <a:headEnd/>
            <a:tailEnd/>
          </a:ln>
        </p:spPr>
        <p:txBody>
          <a:bodyPr>
            <a:spAutoFit/>
          </a:bodyPr>
          <a:lstStyle/>
          <a:p>
            <a:pPr eaLnBrk="1" hangingPunct="1"/>
            <a:r>
              <a:rPr lang="en-US" sz="2400" dirty="0">
                <a:solidFill>
                  <a:srgbClr val="FF0000"/>
                </a:solidFill>
                <a:effectLst>
                  <a:outerShdw blurRad="50800" dist="76200" dir="2700000" algn="tl">
                    <a:srgbClr val="000000">
                      <a:alpha val="99000"/>
                    </a:srgbClr>
                  </a:outerShdw>
                </a:effectLst>
                <a:latin typeface="Arial Black" charset="0"/>
              </a:rPr>
              <a:t>Nesting Configuration Types</a:t>
            </a:r>
          </a:p>
        </p:txBody>
      </p:sp>
      <p:grpSp>
        <p:nvGrpSpPr>
          <p:cNvPr id="15" name="Group 14">
            <a:extLst>
              <a:ext uri="{FF2B5EF4-FFF2-40B4-BE49-F238E27FC236}">
                <a16:creationId xmlns:a16="http://schemas.microsoft.com/office/drawing/2014/main" id="{6656C6C7-3AA8-7249-B89A-544A5839EDE5}"/>
              </a:ext>
            </a:extLst>
          </p:cNvPr>
          <p:cNvGrpSpPr/>
          <p:nvPr/>
        </p:nvGrpSpPr>
        <p:grpSpPr>
          <a:xfrm>
            <a:off x="0" y="756046"/>
            <a:ext cx="9189203" cy="5949554"/>
            <a:chOff x="0" y="756046"/>
            <a:chExt cx="9189203" cy="5949554"/>
          </a:xfrm>
        </p:grpSpPr>
        <p:pic>
          <p:nvPicPr>
            <p:cNvPr id="3" name="Picture 2">
              <a:extLst>
                <a:ext uri="{FF2B5EF4-FFF2-40B4-BE49-F238E27FC236}">
                  <a16:creationId xmlns:a16="http://schemas.microsoft.com/office/drawing/2014/main" id="{319C0407-9741-8949-8BA7-A206DC248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727200"/>
              <a:ext cx="1943100" cy="812800"/>
            </a:xfrm>
            <a:prstGeom prst="rect">
              <a:avLst/>
            </a:prstGeom>
          </p:spPr>
        </p:pic>
        <p:pic>
          <p:nvPicPr>
            <p:cNvPr id="6" name="Picture 5">
              <a:extLst>
                <a:ext uri="{FF2B5EF4-FFF2-40B4-BE49-F238E27FC236}">
                  <a16:creationId xmlns:a16="http://schemas.microsoft.com/office/drawing/2014/main" id="{68A3CA10-10DB-D744-B0E8-9B5639227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143000"/>
              <a:ext cx="2324100" cy="1981200"/>
            </a:xfrm>
            <a:prstGeom prst="rect">
              <a:avLst/>
            </a:prstGeom>
          </p:spPr>
        </p:pic>
        <p:pic>
          <p:nvPicPr>
            <p:cNvPr id="8" name="Picture 7">
              <a:extLst>
                <a:ext uri="{FF2B5EF4-FFF2-40B4-BE49-F238E27FC236}">
                  <a16:creationId xmlns:a16="http://schemas.microsoft.com/office/drawing/2014/main" id="{E56E4F86-0B61-B243-9FE5-B15D296B7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524000"/>
              <a:ext cx="1409700" cy="1219200"/>
            </a:xfrm>
            <a:prstGeom prst="rect">
              <a:avLst/>
            </a:prstGeom>
          </p:spPr>
        </p:pic>
        <p:pic>
          <p:nvPicPr>
            <p:cNvPr id="12" name="Picture 11">
              <a:extLst>
                <a:ext uri="{FF2B5EF4-FFF2-40B4-BE49-F238E27FC236}">
                  <a16:creationId xmlns:a16="http://schemas.microsoft.com/office/drawing/2014/main" id="{CEE67CA5-919B-DF4C-BC28-9A1AC9540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1142316"/>
              <a:ext cx="2165350" cy="1889760"/>
            </a:xfrm>
            <a:prstGeom prst="rect">
              <a:avLst/>
            </a:prstGeom>
          </p:spPr>
        </p:pic>
        <p:sp>
          <p:nvSpPr>
            <p:cNvPr id="17" name="TextBox 16">
              <a:extLst>
                <a:ext uri="{FF2B5EF4-FFF2-40B4-BE49-F238E27FC236}">
                  <a16:creationId xmlns:a16="http://schemas.microsoft.com/office/drawing/2014/main" id="{9D783D0D-D07A-1A46-9C51-3B59276FDE2B}"/>
                </a:ext>
              </a:extLst>
            </p:cNvPr>
            <p:cNvSpPr txBox="1"/>
            <p:nvPr/>
          </p:nvSpPr>
          <p:spPr>
            <a:xfrm>
              <a:off x="0" y="759023"/>
              <a:ext cx="793319" cy="307777"/>
            </a:xfrm>
            <a:prstGeom prst="rect">
              <a:avLst/>
            </a:prstGeom>
            <a:noFill/>
          </p:spPr>
          <p:txBody>
            <a:bodyPr wrap="none" rtlCol="0">
              <a:spAutoFit/>
            </a:bodyPr>
            <a:lstStyle/>
            <a:p>
              <a:r>
                <a:rPr lang="en-US" sz="1400" dirty="0">
                  <a:solidFill>
                    <a:srgbClr val="0000FF"/>
                  </a:solidFill>
                  <a:latin typeface="Arial"/>
                  <a:cs typeface="Arial"/>
                </a:rPr>
                <a:t>Mosaic</a:t>
              </a:r>
            </a:p>
          </p:txBody>
        </p:sp>
        <p:sp>
          <p:nvSpPr>
            <p:cNvPr id="18" name="TextBox 17">
              <a:extLst>
                <a:ext uri="{FF2B5EF4-FFF2-40B4-BE49-F238E27FC236}">
                  <a16:creationId xmlns:a16="http://schemas.microsoft.com/office/drawing/2014/main" id="{632B0E00-73CB-3642-A69F-F1FD6705B431}"/>
                </a:ext>
              </a:extLst>
            </p:cNvPr>
            <p:cNvSpPr txBox="1"/>
            <p:nvPr/>
          </p:nvSpPr>
          <p:spPr>
            <a:xfrm>
              <a:off x="2895600" y="756046"/>
              <a:ext cx="1120820" cy="307777"/>
            </a:xfrm>
            <a:prstGeom prst="rect">
              <a:avLst/>
            </a:prstGeom>
            <a:noFill/>
          </p:spPr>
          <p:txBody>
            <a:bodyPr wrap="none" rtlCol="0">
              <a:spAutoFit/>
            </a:bodyPr>
            <a:lstStyle/>
            <a:p>
              <a:r>
                <a:rPr lang="en-US" sz="1400" dirty="0">
                  <a:solidFill>
                    <a:srgbClr val="0000FF"/>
                  </a:solidFill>
                  <a:latin typeface="Arial"/>
                  <a:cs typeface="Arial"/>
                </a:rPr>
                <a:t>Composite</a:t>
              </a:r>
            </a:p>
          </p:txBody>
        </p:sp>
        <p:sp>
          <p:nvSpPr>
            <p:cNvPr id="19" name="TextBox 18">
              <a:extLst>
                <a:ext uri="{FF2B5EF4-FFF2-40B4-BE49-F238E27FC236}">
                  <a16:creationId xmlns:a16="http://schemas.microsoft.com/office/drawing/2014/main" id="{C5E2D80F-EA7D-BC4E-826B-6D4F59EC7F19}"/>
                </a:ext>
              </a:extLst>
            </p:cNvPr>
            <p:cNvSpPr txBox="1"/>
            <p:nvPr/>
          </p:nvSpPr>
          <p:spPr>
            <a:xfrm>
              <a:off x="5029200" y="759023"/>
              <a:ext cx="1172116" cy="307777"/>
            </a:xfrm>
            <a:prstGeom prst="rect">
              <a:avLst/>
            </a:prstGeom>
            <a:noFill/>
          </p:spPr>
          <p:txBody>
            <a:bodyPr wrap="none" rtlCol="0">
              <a:spAutoFit/>
            </a:bodyPr>
            <a:lstStyle/>
            <a:p>
              <a:r>
                <a:rPr lang="en-US" sz="1400" dirty="0">
                  <a:solidFill>
                    <a:srgbClr val="0000FF"/>
                  </a:solidFill>
                  <a:latin typeface="Arial"/>
                  <a:cs typeface="Arial"/>
                </a:rPr>
                <a:t>Refinement</a:t>
              </a:r>
            </a:p>
          </p:txBody>
        </p:sp>
        <p:sp>
          <p:nvSpPr>
            <p:cNvPr id="20" name="TextBox 19">
              <a:extLst>
                <a:ext uri="{FF2B5EF4-FFF2-40B4-BE49-F238E27FC236}">
                  <a16:creationId xmlns:a16="http://schemas.microsoft.com/office/drawing/2014/main" id="{8A8389E1-E65D-FE4F-9B0C-1121B33A08EA}"/>
                </a:ext>
              </a:extLst>
            </p:cNvPr>
            <p:cNvSpPr txBox="1"/>
            <p:nvPr/>
          </p:nvSpPr>
          <p:spPr>
            <a:xfrm>
              <a:off x="7055285" y="6182380"/>
              <a:ext cx="2133918" cy="523220"/>
            </a:xfrm>
            <a:prstGeom prst="rect">
              <a:avLst/>
            </a:prstGeom>
            <a:noFill/>
          </p:spPr>
          <p:txBody>
            <a:bodyPr wrap="none" rtlCol="0">
              <a:spAutoFit/>
            </a:bodyPr>
            <a:lstStyle/>
            <a:p>
              <a:r>
                <a:rPr lang="en-US" sz="1400" dirty="0">
                  <a:solidFill>
                    <a:srgbClr val="0000FF"/>
                  </a:solidFill>
                  <a:latin typeface="Arial"/>
                  <a:cs typeface="Arial"/>
                </a:rPr>
                <a:t>Composite/Refinement</a:t>
              </a:r>
            </a:p>
            <a:p>
              <a:r>
                <a:rPr lang="en-US" sz="1400" dirty="0">
                  <a:solidFill>
                    <a:srgbClr val="0000FF"/>
                  </a:solidFill>
                  <a:latin typeface="Arial"/>
                  <a:cs typeface="Arial"/>
                </a:rPr>
                <a:t>Estuary</a:t>
              </a:r>
            </a:p>
          </p:txBody>
        </p:sp>
      </p:grpSp>
      <p:pic>
        <p:nvPicPr>
          <p:cNvPr id="14" name="Picture 2" descr="File:composite estuary nd.png">
            <a:hlinkClick r:id="rId6"/>
            <a:extLst>
              <a:ext uri="{FF2B5EF4-FFF2-40B4-BE49-F238E27FC236}">
                <a16:creationId xmlns:a16="http://schemas.microsoft.com/office/drawing/2014/main" id="{6008CB87-EB89-E449-BB82-B62E5630B7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1949" y="3970834"/>
            <a:ext cx="2628308" cy="20795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ile:multi-refinement nd.png">
            <a:hlinkClick r:id="rId8"/>
            <a:extLst>
              <a:ext uri="{FF2B5EF4-FFF2-40B4-BE49-F238E27FC236}">
                <a16:creationId xmlns:a16="http://schemas.microsoft.com/office/drawing/2014/main" id="{8347B18B-30A8-5543-A07C-C00C25AF66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0595" y="4419600"/>
            <a:ext cx="2017986"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File:complex estuary refinement nd.png">
            <a:hlinkClick r:id="rId10"/>
            <a:extLst>
              <a:ext uri="{FF2B5EF4-FFF2-40B4-BE49-F238E27FC236}">
                <a16:creationId xmlns:a16="http://schemas.microsoft.com/office/drawing/2014/main" id="{A2831926-83BB-564E-B52F-4C3123C3B7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2167" y="4243069"/>
            <a:ext cx="1705633" cy="15350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File:composite nd.png">
            <a:hlinkClick r:id="rId12"/>
            <a:extLst>
              <a:ext uri="{FF2B5EF4-FFF2-40B4-BE49-F238E27FC236}">
                <a16:creationId xmlns:a16="http://schemas.microsoft.com/office/drawing/2014/main" id="{F8DE397D-FF60-5C47-9888-8BC7988992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00" y="4271592"/>
            <a:ext cx="2035363" cy="151521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A454CBD-4436-634E-B9F8-8BE519AF8DEF}"/>
              </a:ext>
            </a:extLst>
          </p:cNvPr>
          <p:cNvSpPr txBox="1"/>
          <p:nvPr/>
        </p:nvSpPr>
        <p:spPr>
          <a:xfrm>
            <a:off x="2771392" y="6169223"/>
            <a:ext cx="1648208" cy="307777"/>
          </a:xfrm>
          <a:prstGeom prst="rect">
            <a:avLst/>
          </a:prstGeom>
          <a:noFill/>
        </p:spPr>
        <p:txBody>
          <a:bodyPr wrap="none" rtlCol="0">
            <a:spAutoFit/>
          </a:bodyPr>
          <a:lstStyle/>
          <a:p>
            <a:r>
              <a:rPr lang="en-US" sz="1400" dirty="0">
                <a:solidFill>
                  <a:srgbClr val="0000FF"/>
                </a:solidFill>
                <a:latin typeface="Arial"/>
                <a:cs typeface="Arial"/>
              </a:rPr>
              <a:t>Complex Estuary</a:t>
            </a:r>
          </a:p>
        </p:txBody>
      </p:sp>
      <p:sp>
        <p:nvSpPr>
          <p:cNvPr id="25" name="TextBox 24">
            <a:extLst>
              <a:ext uri="{FF2B5EF4-FFF2-40B4-BE49-F238E27FC236}">
                <a16:creationId xmlns:a16="http://schemas.microsoft.com/office/drawing/2014/main" id="{7ADFCBCD-2718-2D4B-A163-597DC2BC81B8}"/>
              </a:ext>
            </a:extLst>
          </p:cNvPr>
          <p:cNvSpPr txBox="1"/>
          <p:nvPr/>
        </p:nvSpPr>
        <p:spPr>
          <a:xfrm>
            <a:off x="76200" y="6172200"/>
            <a:ext cx="1617751" cy="307777"/>
          </a:xfrm>
          <a:prstGeom prst="rect">
            <a:avLst/>
          </a:prstGeom>
          <a:noFill/>
        </p:spPr>
        <p:txBody>
          <a:bodyPr wrap="none" rtlCol="0">
            <a:spAutoFit/>
          </a:bodyPr>
          <a:lstStyle/>
          <a:p>
            <a:r>
              <a:rPr lang="en-US" sz="1400" dirty="0">
                <a:solidFill>
                  <a:srgbClr val="0000FF"/>
                </a:solidFill>
                <a:latin typeface="Arial"/>
                <a:cs typeface="Arial"/>
              </a:rPr>
              <a:t>Partial Boundary</a:t>
            </a:r>
          </a:p>
        </p:txBody>
      </p:sp>
      <p:sp>
        <p:nvSpPr>
          <p:cNvPr id="27" name="TextBox 26">
            <a:extLst>
              <a:ext uri="{FF2B5EF4-FFF2-40B4-BE49-F238E27FC236}">
                <a16:creationId xmlns:a16="http://schemas.microsoft.com/office/drawing/2014/main" id="{395B33B2-1333-544B-8B54-CD5D98A6D5AC}"/>
              </a:ext>
            </a:extLst>
          </p:cNvPr>
          <p:cNvSpPr txBox="1"/>
          <p:nvPr/>
        </p:nvSpPr>
        <p:spPr>
          <a:xfrm>
            <a:off x="5029200" y="6172200"/>
            <a:ext cx="1883849" cy="307777"/>
          </a:xfrm>
          <a:prstGeom prst="rect">
            <a:avLst/>
          </a:prstGeom>
          <a:noFill/>
        </p:spPr>
        <p:txBody>
          <a:bodyPr wrap="none" rtlCol="0">
            <a:spAutoFit/>
          </a:bodyPr>
          <a:lstStyle/>
          <a:p>
            <a:pPr algn="l"/>
            <a:r>
              <a:rPr lang="en-US" sz="1400" dirty="0">
                <a:solidFill>
                  <a:srgbClr val="0000FF"/>
                </a:solidFill>
                <a:latin typeface="Arial"/>
                <a:cs typeface="Arial"/>
              </a:rPr>
              <a:t>Multiple Refinement</a:t>
            </a:r>
          </a:p>
        </p:txBody>
      </p:sp>
      <p:sp>
        <p:nvSpPr>
          <p:cNvPr id="28" name="TextBox 27">
            <a:extLst>
              <a:ext uri="{FF2B5EF4-FFF2-40B4-BE49-F238E27FC236}">
                <a16:creationId xmlns:a16="http://schemas.microsoft.com/office/drawing/2014/main" id="{963DAE33-5B80-664E-950B-4293120E3218}"/>
              </a:ext>
            </a:extLst>
          </p:cNvPr>
          <p:cNvSpPr txBox="1"/>
          <p:nvPr/>
        </p:nvSpPr>
        <p:spPr>
          <a:xfrm>
            <a:off x="7086281" y="762000"/>
            <a:ext cx="2133919" cy="307777"/>
          </a:xfrm>
          <a:prstGeom prst="rect">
            <a:avLst/>
          </a:prstGeom>
          <a:noFill/>
        </p:spPr>
        <p:txBody>
          <a:bodyPr wrap="none" rtlCol="0">
            <a:spAutoFit/>
          </a:bodyPr>
          <a:lstStyle/>
          <a:p>
            <a:r>
              <a:rPr lang="en-US" sz="1400" dirty="0">
                <a:solidFill>
                  <a:srgbClr val="0000FF"/>
                </a:solidFill>
                <a:latin typeface="Arial"/>
                <a:cs typeface="Arial"/>
              </a:rPr>
              <a:t>Composite/Refinement</a:t>
            </a:r>
          </a:p>
        </p:txBody>
      </p:sp>
    </p:spTree>
    <p:extLst>
      <p:ext uri="{BB962C8B-B14F-4D97-AF65-F5344CB8AC3E}">
        <p14:creationId xmlns:p14="http://schemas.microsoft.com/office/powerpoint/2010/main" val="227229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 Box 4"/>
          <p:cNvSpPr txBox="1">
            <a:spLocks noChangeArrowheads="1"/>
          </p:cNvSpPr>
          <p:nvPr/>
        </p:nvSpPr>
        <p:spPr bwMode="auto">
          <a:xfrm>
            <a:off x="0" y="0"/>
            <a:ext cx="9143999" cy="830997"/>
          </a:xfrm>
          <a:prstGeom prst="rect">
            <a:avLst/>
          </a:prstGeom>
          <a:noFill/>
          <a:ln w="9525">
            <a:noFill/>
            <a:miter lim="800000"/>
            <a:headEnd/>
            <a:tailEnd/>
          </a:ln>
        </p:spPr>
        <p:txBody>
          <a:bodyPr wrap="square">
            <a:spAutoFit/>
          </a:bodyPr>
          <a:lstStyle/>
          <a:p>
            <a:pPr eaLnBrk="1" hangingPunct="1"/>
            <a:r>
              <a:rPr lang="en-US" sz="2400" b="0" dirty="0">
                <a:solidFill>
                  <a:srgbClr val="FF0000"/>
                </a:solidFill>
                <a:effectLst>
                  <a:outerShdw blurRad="50800" dist="76200" dir="2700000" algn="tl">
                    <a:srgbClr val="000000">
                      <a:alpha val="99000"/>
                    </a:srgbClr>
                  </a:outerShdw>
                </a:effectLst>
                <a:latin typeface="Arial Black" charset="0"/>
              </a:rPr>
              <a:t>Contact Regions and Contact Points</a:t>
            </a:r>
          </a:p>
          <a:p>
            <a:pPr eaLnBrk="1" hangingPunct="1"/>
            <a:r>
              <a:rPr lang="en-US" sz="2400" b="0" dirty="0">
                <a:solidFill>
                  <a:srgbClr val="FF0000"/>
                </a:solidFill>
                <a:effectLst>
                  <a:outerShdw blurRad="50800" dist="76200" dir="2700000" algn="tl">
                    <a:srgbClr val="000000">
                      <a:alpha val="99000"/>
                    </a:srgbClr>
                  </a:outerShdw>
                </a:effectLst>
                <a:latin typeface="Arial Black" charset="0"/>
              </a:rPr>
              <a:t>(Donor and Receiver Grids Duality)</a:t>
            </a:r>
          </a:p>
        </p:txBody>
      </p:sp>
      <p:graphicFrame>
        <p:nvGraphicFramePr>
          <p:cNvPr id="3" name="Object 2"/>
          <p:cNvGraphicFramePr>
            <a:graphicFrameLocks noChangeAspect="1"/>
          </p:cNvGraphicFramePr>
          <p:nvPr>
            <p:extLst/>
          </p:nvPr>
        </p:nvGraphicFramePr>
        <p:xfrm>
          <a:off x="533400" y="1295400"/>
          <a:ext cx="8040470" cy="3898900"/>
        </p:xfrm>
        <a:graphic>
          <a:graphicData uri="http://schemas.openxmlformats.org/presentationml/2006/ole">
            <mc:AlternateContent xmlns:mc="http://schemas.openxmlformats.org/markup-compatibility/2006">
              <mc:Choice xmlns:v="urn:schemas-microsoft-com:vml" Requires="v">
                <p:oleObj spid="_x0000_s5182" name="Document" r:id="rId3" imgW="6311900" imgH="3060700" progId="Word.Document.12">
                  <p:embed/>
                </p:oleObj>
              </mc:Choice>
              <mc:Fallback>
                <p:oleObj name="Document" r:id="rId3" imgW="6311900" imgH="3060700" progId="Word.Document.12">
                  <p:embed/>
                  <p:pic>
                    <p:nvPicPr>
                      <p:cNvPr id="3" name="Object 2"/>
                      <p:cNvPicPr/>
                      <p:nvPr/>
                    </p:nvPicPr>
                    <p:blipFill>
                      <a:blip r:embed="rId4"/>
                      <a:stretch>
                        <a:fillRect/>
                      </a:stretch>
                    </p:blipFill>
                    <p:spPr>
                      <a:xfrm>
                        <a:off x="533400" y="1295400"/>
                        <a:ext cx="8040470" cy="3898900"/>
                      </a:xfrm>
                      <a:prstGeom prst="rect">
                        <a:avLst/>
                      </a:prstGeom>
                    </p:spPr>
                  </p:pic>
                </p:oleObj>
              </mc:Fallback>
            </mc:AlternateContent>
          </a:graphicData>
        </a:graphic>
      </p:graphicFrame>
      <p:sp>
        <p:nvSpPr>
          <p:cNvPr id="5" name="TextBox 4"/>
          <p:cNvSpPr txBox="1"/>
          <p:nvPr/>
        </p:nvSpPr>
        <p:spPr>
          <a:xfrm>
            <a:off x="1752600" y="5486400"/>
            <a:ext cx="2590800" cy="523220"/>
          </a:xfrm>
          <a:prstGeom prst="rect">
            <a:avLst/>
          </a:prstGeom>
          <a:noFill/>
        </p:spPr>
        <p:txBody>
          <a:bodyPr wrap="square" rtlCol="0">
            <a:spAutoFit/>
          </a:bodyPr>
          <a:lstStyle/>
          <a:p>
            <a:r>
              <a:rPr lang="en-US" sz="1400" dirty="0">
                <a:solidFill>
                  <a:srgbClr val="0033CC"/>
                </a:solidFill>
                <a:latin typeface="Arial"/>
                <a:cs typeface="Arial"/>
              </a:rPr>
              <a:t>Blue Donor</a:t>
            </a:r>
            <a:r>
              <a:rPr lang="en-US" sz="1400" dirty="0">
                <a:solidFill>
                  <a:srgbClr val="000000"/>
                </a:solidFill>
                <a:latin typeface="Arial"/>
                <a:cs typeface="Arial"/>
              </a:rPr>
              <a:t>, </a:t>
            </a:r>
            <a:r>
              <a:rPr lang="en-US" sz="1400" dirty="0">
                <a:solidFill>
                  <a:srgbClr val="FF0000"/>
                </a:solidFill>
                <a:latin typeface="Arial"/>
                <a:cs typeface="Arial"/>
              </a:rPr>
              <a:t>Red Receiver</a:t>
            </a:r>
          </a:p>
          <a:p>
            <a:r>
              <a:rPr lang="en-US" sz="1400" dirty="0">
                <a:latin typeface="Arial"/>
                <a:cs typeface="Arial"/>
              </a:rPr>
              <a:t>Coarse-to-Fine</a:t>
            </a:r>
          </a:p>
        </p:txBody>
      </p:sp>
      <p:sp>
        <p:nvSpPr>
          <p:cNvPr id="6" name="TextBox 5">
            <a:extLst>
              <a:ext uri="{FF2B5EF4-FFF2-40B4-BE49-F238E27FC236}">
                <a16:creationId xmlns:a16="http://schemas.microsoft.com/office/drawing/2014/main" id="{08182AD3-8778-FB41-B7C5-6FDDC32717B2}"/>
              </a:ext>
            </a:extLst>
          </p:cNvPr>
          <p:cNvSpPr txBox="1"/>
          <p:nvPr/>
        </p:nvSpPr>
        <p:spPr>
          <a:xfrm>
            <a:off x="5867400" y="5483423"/>
            <a:ext cx="2590800" cy="523220"/>
          </a:xfrm>
          <a:prstGeom prst="rect">
            <a:avLst/>
          </a:prstGeom>
          <a:noFill/>
        </p:spPr>
        <p:txBody>
          <a:bodyPr wrap="square" rtlCol="0">
            <a:spAutoFit/>
          </a:bodyPr>
          <a:lstStyle/>
          <a:p>
            <a:r>
              <a:rPr lang="en-US" sz="1400" dirty="0">
                <a:solidFill>
                  <a:srgbClr val="0033CC"/>
                </a:solidFill>
                <a:latin typeface="Arial"/>
                <a:cs typeface="Arial"/>
              </a:rPr>
              <a:t>Blue Receiver</a:t>
            </a:r>
            <a:r>
              <a:rPr lang="en-US" sz="1400" dirty="0">
                <a:solidFill>
                  <a:srgbClr val="000000"/>
                </a:solidFill>
                <a:latin typeface="Arial"/>
                <a:cs typeface="Arial"/>
              </a:rPr>
              <a:t>, </a:t>
            </a:r>
            <a:r>
              <a:rPr lang="en-US" sz="1400" dirty="0">
                <a:solidFill>
                  <a:srgbClr val="FF0000"/>
                </a:solidFill>
                <a:latin typeface="Arial"/>
                <a:cs typeface="Arial"/>
              </a:rPr>
              <a:t>Red Donor</a:t>
            </a:r>
          </a:p>
          <a:p>
            <a:r>
              <a:rPr lang="en-US" sz="1400" dirty="0">
                <a:latin typeface="Arial"/>
                <a:cs typeface="Arial"/>
              </a:rPr>
              <a:t>Fine-to-Coarse</a:t>
            </a:r>
          </a:p>
        </p:txBody>
      </p:sp>
      <p:sp>
        <p:nvSpPr>
          <p:cNvPr id="7" name="TextBox 6">
            <a:extLst>
              <a:ext uri="{FF2B5EF4-FFF2-40B4-BE49-F238E27FC236}">
                <a16:creationId xmlns:a16="http://schemas.microsoft.com/office/drawing/2014/main" id="{2359877A-D10B-2345-A485-74BC6DC82C06}"/>
              </a:ext>
            </a:extLst>
          </p:cNvPr>
          <p:cNvSpPr txBox="1"/>
          <p:nvPr/>
        </p:nvSpPr>
        <p:spPr>
          <a:xfrm>
            <a:off x="1" y="6141877"/>
            <a:ext cx="9143998" cy="307777"/>
          </a:xfrm>
          <a:prstGeom prst="rect">
            <a:avLst/>
          </a:prstGeom>
          <a:noFill/>
        </p:spPr>
        <p:txBody>
          <a:bodyPr wrap="square" rtlCol="0">
            <a:spAutoFit/>
          </a:bodyPr>
          <a:lstStyle/>
          <a:p>
            <a:pPr>
              <a:tabLst>
                <a:tab pos="1938338" algn="l"/>
              </a:tabLst>
            </a:pPr>
            <a:r>
              <a:rPr lang="en-US" sz="1400" dirty="0">
                <a:latin typeface="Arial"/>
                <a:cs typeface="Arial"/>
              </a:rPr>
              <a:t>There are four contact regions in this application,  </a:t>
            </a:r>
            <a:r>
              <a:rPr lang="en-US" sz="1400" dirty="0" err="1">
                <a:latin typeface="Arial"/>
                <a:cs typeface="Arial"/>
              </a:rPr>
              <a:t>Ncontact</a:t>
            </a:r>
            <a:r>
              <a:rPr lang="en-US" sz="1400" dirty="0">
                <a:latin typeface="Arial"/>
                <a:cs typeface="Arial"/>
              </a:rPr>
              <a:t> = (Ngrids-1) * 2</a:t>
            </a:r>
          </a:p>
        </p:txBody>
      </p:sp>
    </p:spTree>
    <p:extLst>
      <p:ext uri="{BB962C8B-B14F-4D97-AF65-F5344CB8AC3E}">
        <p14:creationId xmlns:p14="http://schemas.microsoft.com/office/powerpoint/2010/main" val="2932607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125"/>
          <p:cNvSpPr txBox="1">
            <a:spLocks noChangeArrowheads="1"/>
          </p:cNvSpPr>
          <p:nvPr/>
        </p:nvSpPr>
        <p:spPr bwMode="auto">
          <a:xfrm>
            <a:off x="0" y="1636693"/>
            <a:ext cx="9144000" cy="954107"/>
          </a:xfrm>
          <a:prstGeom prst="rect">
            <a:avLst/>
          </a:prstGeom>
          <a:noFill/>
          <a:ln w="9525">
            <a:noFill/>
            <a:miter lim="800000"/>
            <a:headEnd/>
            <a:tailEnd/>
          </a:ln>
        </p:spPr>
        <p:txBody>
          <a:bodyPr>
            <a:spAutoFit/>
          </a:bodyPr>
          <a:lstStyle/>
          <a:p>
            <a:pPr eaLnBrk="1" hangingPunct="1"/>
            <a:r>
              <a:rPr lang="en-US" sz="2800" dirty="0">
                <a:solidFill>
                  <a:srgbClr val="FF0000"/>
                </a:solidFill>
                <a:effectLst>
                  <a:outerShdw blurRad="50800" dist="76200" dir="2700000" algn="tl">
                    <a:srgbClr val="000000">
                      <a:alpha val="99000"/>
                    </a:srgbClr>
                  </a:outerShdw>
                </a:effectLst>
                <a:latin typeface="Arial Black" charset="0"/>
              </a:rPr>
              <a:t>Nesting and Data Assimilation:</a:t>
            </a:r>
          </a:p>
          <a:p>
            <a:pPr eaLnBrk="1" hangingPunct="1"/>
            <a:r>
              <a:rPr lang="en-US" sz="2800" dirty="0">
                <a:solidFill>
                  <a:srgbClr val="FF0000"/>
                </a:solidFill>
                <a:effectLst>
                  <a:outerShdw blurRad="50800" dist="76200" dir="2700000" algn="tl">
                    <a:srgbClr val="000000">
                      <a:alpha val="99000"/>
                    </a:srgbClr>
                  </a:outerShdw>
                </a:effectLst>
                <a:latin typeface="Arial Black" charset="0"/>
              </a:rPr>
              <a:t>US East Coast Application</a:t>
            </a:r>
          </a:p>
        </p:txBody>
      </p:sp>
      <p:grpSp>
        <p:nvGrpSpPr>
          <p:cNvPr id="8" name="Group 7">
            <a:extLst>
              <a:ext uri="{FF2B5EF4-FFF2-40B4-BE49-F238E27FC236}">
                <a16:creationId xmlns:a16="http://schemas.microsoft.com/office/drawing/2014/main" id="{1F672156-EB04-294E-B7F7-D1525240B934}"/>
              </a:ext>
            </a:extLst>
          </p:cNvPr>
          <p:cNvGrpSpPr/>
          <p:nvPr/>
        </p:nvGrpSpPr>
        <p:grpSpPr>
          <a:xfrm>
            <a:off x="4343400" y="2743200"/>
            <a:ext cx="4191000" cy="3733801"/>
            <a:chOff x="4343400" y="2743200"/>
            <a:chExt cx="4191000" cy="3733801"/>
          </a:xfrm>
        </p:grpSpPr>
        <p:pic>
          <p:nvPicPr>
            <p:cNvPr id="6" name="Picture 5">
              <a:extLst>
                <a:ext uri="{FF2B5EF4-FFF2-40B4-BE49-F238E27FC236}">
                  <a16:creationId xmlns:a16="http://schemas.microsoft.com/office/drawing/2014/main" id="{D64E379B-5F78-2348-9E99-89F18DC04E64}"/>
                </a:ext>
              </a:extLst>
            </p:cNvPr>
            <p:cNvPicPr>
              <a:picLocks noChangeAspect="1"/>
            </p:cNvPicPr>
            <p:nvPr/>
          </p:nvPicPr>
          <p:blipFill rotWithShape="1">
            <a:blip r:embed="rId2">
              <a:extLst>
                <a:ext uri="{28A0092B-C50C-407E-A947-70E740481C1C}">
                  <a14:useLocalDpi xmlns:a14="http://schemas.microsoft.com/office/drawing/2010/main" val="0"/>
                </a:ext>
              </a:extLst>
            </a:blip>
            <a:srcRect l="11363" t="4604" r="10512" b="5898"/>
            <a:stretch/>
          </p:blipFill>
          <p:spPr>
            <a:xfrm>
              <a:off x="4343400" y="2743200"/>
              <a:ext cx="4191000" cy="3733801"/>
            </a:xfrm>
            <a:prstGeom prst="rect">
              <a:avLst/>
            </a:prstGeom>
          </p:spPr>
        </p:pic>
        <p:sp>
          <p:nvSpPr>
            <p:cNvPr id="7" name="Rectangle 6">
              <a:extLst>
                <a:ext uri="{FF2B5EF4-FFF2-40B4-BE49-F238E27FC236}">
                  <a16:creationId xmlns:a16="http://schemas.microsoft.com/office/drawing/2014/main" id="{7BAA9135-1EA6-454F-9068-764DF027A5E6}"/>
                </a:ext>
              </a:extLst>
            </p:cNvPr>
            <p:cNvSpPr/>
            <p:nvPr/>
          </p:nvSpPr>
          <p:spPr>
            <a:xfrm>
              <a:off x="6934200" y="5410200"/>
              <a:ext cx="1447800" cy="784830"/>
            </a:xfrm>
            <a:prstGeom prst="rect">
              <a:avLst/>
            </a:prstGeom>
          </p:spPr>
          <p:txBody>
            <a:bodyPr wrap="square">
              <a:spAutoFit/>
            </a:bodyPr>
            <a:lstStyle/>
            <a:p>
              <a:pPr algn="just"/>
              <a:r>
                <a:rPr lang="en-US" dirty="0">
                  <a:solidFill>
                    <a:srgbClr val="FF0000"/>
                  </a:solidFill>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Hybrid DOPPIO nest</a:t>
              </a:r>
            </a:p>
            <a:p>
              <a:pPr algn="just"/>
              <a:r>
                <a:rPr lang="en-US" dirty="0">
                  <a:solidFill>
                    <a:srgbClr val="FF0000"/>
                  </a:solidFill>
                  <a:latin typeface="Arial" panose="020B0604020202020204" pitchFamily="34" charset="0"/>
                  <a:cs typeface="Arial" panose="020B0604020202020204" pitchFamily="34" charset="0"/>
                </a:rPr>
                <a:t>b: </a:t>
              </a:r>
              <a:r>
                <a:rPr lang="en-US" dirty="0">
                  <a:latin typeface="Arial" panose="020B0604020202020204" pitchFamily="34" charset="0"/>
                  <a:cs typeface="Arial" panose="020B0604020202020204" pitchFamily="34" charset="0"/>
                </a:rPr>
                <a:t>DOPPIO</a:t>
              </a:r>
            </a:p>
            <a:p>
              <a:pPr algn="just"/>
              <a:r>
                <a:rPr lang="en-US" dirty="0">
                  <a:solidFill>
                    <a:srgbClr val="FF0000"/>
                  </a:solidFill>
                  <a:latin typeface="Arial" panose="020B0604020202020204" pitchFamily="34" charset="0"/>
                  <a:cs typeface="Arial" panose="020B0604020202020204" pitchFamily="34" charset="0"/>
                </a:rPr>
                <a:t>c: </a:t>
              </a:r>
              <a:r>
                <a:rPr lang="en-US" dirty="0">
                  <a:latin typeface="Arial" panose="020B0604020202020204" pitchFamily="34" charset="0"/>
                  <a:cs typeface="Arial" panose="020B0604020202020204" pitchFamily="34" charset="0"/>
                </a:rPr>
                <a:t>PIONEER</a:t>
              </a:r>
            </a:p>
            <a:p>
              <a:pPr algn="just"/>
              <a:r>
                <a:rPr lang="en-US" dirty="0">
                  <a:solidFill>
                    <a:srgbClr val="FF0000"/>
                  </a:solidFill>
                  <a:latin typeface="Arial" panose="020B0604020202020204" pitchFamily="34" charset="0"/>
                  <a:cs typeface="Arial" panose="020B0604020202020204" pitchFamily="34" charset="0"/>
                </a:rPr>
                <a:t>d: </a:t>
              </a:r>
              <a:r>
                <a:rPr lang="en-US" dirty="0">
                  <a:latin typeface="Arial" panose="020B0604020202020204" pitchFamily="34" charset="0"/>
                  <a:cs typeface="Arial" panose="020B0604020202020204" pitchFamily="34" charset="0"/>
                </a:rPr>
                <a:t>ARRAY</a:t>
              </a:r>
            </a:p>
            <a:p>
              <a:pPr algn="just"/>
              <a:r>
                <a:rPr lang="en-US" dirty="0">
                  <a:solidFill>
                    <a:srgbClr val="FF0000"/>
                  </a:solidFill>
                  <a:latin typeface="Arial" panose="020B0604020202020204" pitchFamily="34" charset="0"/>
                  <a:cs typeface="Arial" panose="020B0604020202020204" pitchFamily="34" charset="0"/>
                </a:rPr>
                <a:t>e: </a:t>
              </a:r>
              <a:r>
                <a:rPr lang="en-US" dirty="0">
                  <a:latin typeface="Arial" panose="020B0604020202020204" pitchFamily="34" charset="0"/>
                  <a:cs typeface="Arial" panose="020B0604020202020204" pitchFamily="34" charset="0"/>
                </a:rPr>
                <a:t>USECOS</a:t>
              </a:r>
            </a:p>
          </p:txBody>
        </p:sp>
      </p:grpSp>
    </p:spTree>
    <p:extLst>
      <p:ext uri="{BB962C8B-B14F-4D97-AF65-F5344CB8AC3E}">
        <p14:creationId xmlns:p14="http://schemas.microsoft.com/office/powerpoint/2010/main" val="4291239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47940" y="202871"/>
            <a:ext cx="4572000" cy="1015663"/>
          </a:xfrm>
          <a:prstGeom prst="rect">
            <a:avLst/>
          </a:prstGeom>
        </p:spPr>
        <p:txBody>
          <a:bodyPr>
            <a:spAutoFit/>
          </a:bodyPr>
          <a:lstStyle/>
          <a:p>
            <a:pPr algn="ctr"/>
            <a:r>
              <a:rPr lang="en-US" sz="2000" b="1" dirty="0">
                <a:solidFill>
                  <a:srgbClr val="FF0000"/>
                </a:solidFill>
                <a:effectLst>
                  <a:outerShdw blurRad="50800" dist="76200" dir="2700000" algn="tl" rotWithShape="0">
                    <a:prstClr val="black">
                      <a:alpha val="99000"/>
                    </a:prstClr>
                  </a:outerShdw>
                </a:effectLst>
                <a:latin typeface="Arial Black"/>
                <a:cs typeface="Arial Black"/>
              </a:rPr>
              <a:t>Mercator Daily Lateral Boundary</a:t>
            </a:r>
          </a:p>
          <a:p>
            <a:pPr algn="ctr"/>
            <a:r>
              <a:rPr lang="en-US" sz="2000" b="1" dirty="0">
                <a:solidFill>
                  <a:srgbClr val="FF0000"/>
                </a:solidFill>
                <a:effectLst>
                  <a:outerShdw blurRad="50800" dist="76200" dir="2700000" algn="tl" rotWithShape="0">
                    <a:prstClr val="black">
                      <a:alpha val="99000"/>
                    </a:prstClr>
                  </a:outerShdw>
                </a:effectLst>
                <a:latin typeface="Arial Black"/>
                <a:cs typeface="Arial Black"/>
              </a:rPr>
              <a:t>Conditions (</a:t>
            </a:r>
            <a:r>
              <a:rPr lang="en-US" sz="2000" b="1" dirty="0">
                <a:solidFill>
                  <a:srgbClr val="FF0000"/>
                </a:solidFill>
                <a:effectLst>
                  <a:outerShdw blurRad="50800" dist="76200" dir="2700000" algn="tl" rotWithShape="0">
                    <a:prstClr val="black">
                      <a:alpha val="89000"/>
                    </a:prstClr>
                  </a:outerShdw>
                </a:effectLst>
                <a:latin typeface="Arial Black" charset="0"/>
                <a:ea typeface="Arial" charset="0"/>
                <a:cs typeface="Arial" charset="0"/>
              </a:rPr>
              <a:t>PSY4QV3R1)</a:t>
            </a:r>
          </a:p>
        </p:txBody>
      </p:sp>
      <p:grpSp>
        <p:nvGrpSpPr>
          <p:cNvPr id="12" name="Group 11"/>
          <p:cNvGrpSpPr/>
          <p:nvPr/>
        </p:nvGrpSpPr>
        <p:grpSpPr>
          <a:xfrm>
            <a:off x="245694" y="281078"/>
            <a:ext cx="3950208" cy="3308096"/>
            <a:chOff x="245694" y="281078"/>
            <a:chExt cx="3950208" cy="3308096"/>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94" y="281078"/>
              <a:ext cx="3950208" cy="3308096"/>
            </a:xfrm>
            <a:prstGeom prst="rect">
              <a:avLst/>
            </a:prstGeom>
          </p:spPr>
        </p:pic>
        <p:sp>
          <p:nvSpPr>
            <p:cNvPr id="7" name="TextBox 6"/>
            <p:cNvSpPr txBox="1"/>
            <p:nvPr/>
          </p:nvSpPr>
          <p:spPr>
            <a:xfrm>
              <a:off x="666307" y="396963"/>
              <a:ext cx="738151" cy="276999"/>
            </a:xfrm>
            <a:prstGeom prst="rect">
              <a:avLst/>
            </a:prstGeom>
            <a:noFill/>
          </p:spPr>
          <p:txBody>
            <a:bodyPr wrap="none" rtlCol="0">
              <a:spAutoFit/>
            </a:bodyPr>
            <a:lstStyle/>
            <a:p>
              <a:r>
                <a:rPr lang="en-US" sz="1200" dirty="0">
                  <a:solidFill>
                    <a:srgbClr val="FFFF00"/>
                  </a:solidFill>
                  <a:latin typeface="Arial" charset="0"/>
                  <a:ea typeface="Arial" charset="0"/>
                  <a:cs typeface="Arial" charset="0"/>
                </a:rPr>
                <a:t>SST </a:t>
              </a:r>
              <a:r>
                <a:rPr lang="de-DE" sz="1200" dirty="0">
                  <a:solidFill>
                    <a:srgbClr val="FFFF00"/>
                  </a:solidFill>
                  <a:latin typeface="Arial" charset="0"/>
                  <a:ea typeface="Arial" charset="0"/>
                  <a:cs typeface="Arial" charset="0"/>
                </a:rPr>
                <a:t>(C)</a:t>
              </a:r>
              <a:endParaRPr lang="en-US" sz="1200" dirty="0">
                <a:solidFill>
                  <a:srgbClr val="FFFF00"/>
                </a:solidFill>
                <a:latin typeface="Arial" charset="0"/>
                <a:ea typeface="Arial" charset="0"/>
                <a:cs typeface="Arial" charset="0"/>
              </a:endParaRPr>
            </a:p>
          </p:txBody>
        </p:sp>
      </p:grpSp>
      <p:grpSp>
        <p:nvGrpSpPr>
          <p:cNvPr id="10" name="Group 9"/>
          <p:cNvGrpSpPr/>
          <p:nvPr/>
        </p:nvGrpSpPr>
        <p:grpSpPr>
          <a:xfrm>
            <a:off x="4878937" y="3423681"/>
            <a:ext cx="3950208" cy="3308096"/>
            <a:chOff x="4878937" y="3423681"/>
            <a:chExt cx="3950208" cy="330809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37" y="3423681"/>
              <a:ext cx="3950208" cy="3308096"/>
            </a:xfrm>
            <a:prstGeom prst="rect">
              <a:avLst/>
            </a:prstGeom>
          </p:spPr>
        </p:pic>
        <p:sp>
          <p:nvSpPr>
            <p:cNvPr id="8" name="TextBox 7"/>
            <p:cNvSpPr txBox="1"/>
            <p:nvPr/>
          </p:nvSpPr>
          <p:spPr>
            <a:xfrm>
              <a:off x="5284379" y="3540655"/>
              <a:ext cx="774571" cy="276999"/>
            </a:xfrm>
            <a:prstGeom prst="rect">
              <a:avLst/>
            </a:prstGeom>
            <a:noFill/>
          </p:spPr>
          <p:txBody>
            <a:bodyPr wrap="none" rtlCol="0">
              <a:spAutoFit/>
            </a:bodyPr>
            <a:lstStyle/>
            <a:p>
              <a:r>
                <a:rPr lang="en-US" sz="1200" dirty="0">
                  <a:solidFill>
                    <a:srgbClr val="FFFF00"/>
                  </a:solidFill>
                  <a:latin typeface="Arial" charset="0"/>
                  <a:ea typeface="Arial" charset="0"/>
                  <a:cs typeface="Arial" charset="0"/>
                </a:rPr>
                <a:t>SSH </a:t>
              </a:r>
              <a:r>
                <a:rPr lang="de-DE" sz="1200" dirty="0">
                  <a:solidFill>
                    <a:srgbClr val="FFFF00"/>
                  </a:solidFill>
                  <a:latin typeface="Arial" charset="0"/>
                  <a:ea typeface="Arial" charset="0"/>
                  <a:cs typeface="Arial" charset="0"/>
                </a:rPr>
                <a:t>(m)</a:t>
              </a:r>
              <a:endParaRPr lang="en-US" sz="1200" dirty="0">
                <a:solidFill>
                  <a:srgbClr val="FFFF00"/>
                </a:solidFill>
                <a:latin typeface="Arial" charset="0"/>
                <a:ea typeface="Arial" charset="0"/>
                <a:cs typeface="Arial" charset="0"/>
              </a:endParaRPr>
            </a:p>
          </p:txBody>
        </p:sp>
      </p:grpSp>
      <p:grpSp>
        <p:nvGrpSpPr>
          <p:cNvPr id="11" name="Group 10"/>
          <p:cNvGrpSpPr/>
          <p:nvPr/>
        </p:nvGrpSpPr>
        <p:grpSpPr>
          <a:xfrm>
            <a:off x="210254" y="3660057"/>
            <a:ext cx="3520440" cy="3143504"/>
            <a:chOff x="210254" y="3660057"/>
            <a:chExt cx="3520440" cy="3143504"/>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54" y="3660057"/>
              <a:ext cx="3520440" cy="3143504"/>
            </a:xfrm>
            <a:prstGeom prst="rect">
              <a:avLst/>
            </a:prstGeom>
          </p:spPr>
        </p:pic>
        <p:sp>
          <p:nvSpPr>
            <p:cNvPr id="9" name="TextBox 8"/>
            <p:cNvSpPr txBox="1"/>
            <p:nvPr/>
          </p:nvSpPr>
          <p:spPr>
            <a:xfrm rot="16200000">
              <a:off x="77976" y="4954787"/>
              <a:ext cx="1302664" cy="276999"/>
            </a:xfrm>
            <a:prstGeom prst="rect">
              <a:avLst/>
            </a:prstGeom>
            <a:noFill/>
          </p:spPr>
          <p:txBody>
            <a:bodyPr wrap="none" rtlCol="0">
              <a:spAutoFit/>
            </a:bodyPr>
            <a:lstStyle/>
            <a:p>
              <a:r>
                <a:rPr lang="en-US" sz="1200">
                  <a:solidFill>
                    <a:srgbClr val="FFFF00"/>
                  </a:solidFill>
                  <a:latin typeface="Arial" charset="0"/>
                  <a:ea typeface="Arial" charset="0"/>
                  <a:cs typeface="Arial" charset="0"/>
                </a:rPr>
                <a:t>Temperature </a:t>
              </a:r>
              <a:r>
                <a:rPr lang="de-DE" sz="1200" dirty="0">
                  <a:solidFill>
                    <a:srgbClr val="FFFF00"/>
                  </a:solidFill>
                  <a:latin typeface="Arial" charset="0"/>
                  <a:ea typeface="Arial" charset="0"/>
                  <a:cs typeface="Arial" charset="0"/>
                </a:rPr>
                <a:t>(C)</a:t>
              </a:r>
              <a:endParaRPr lang="en-US" sz="1200" dirty="0">
                <a:solidFill>
                  <a:srgbClr val="FFFF00"/>
                </a:solidFill>
                <a:latin typeface="Arial" charset="0"/>
                <a:ea typeface="Arial" charset="0"/>
                <a:cs typeface="Arial" charset="0"/>
              </a:endParaRPr>
            </a:p>
          </p:txBody>
        </p:sp>
      </p:grpSp>
      <p:sp>
        <p:nvSpPr>
          <p:cNvPr id="13" name="TextBox 12"/>
          <p:cNvSpPr txBox="1"/>
          <p:nvPr/>
        </p:nvSpPr>
        <p:spPr>
          <a:xfrm>
            <a:off x="4245936" y="1343561"/>
            <a:ext cx="4583210" cy="1569660"/>
          </a:xfrm>
          <a:prstGeom prst="rect">
            <a:avLst/>
          </a:prstGeom>
          <a:noFill/>
        </p:spPr>
        <p:txBody>
          <a:bodyPr wrap="square" rtlCol="0">
            <a:spAutoFit/>
          </a:bodyPr>
          <a:lstStyle/>
          <a:p>
            <a:pPr marL="176213" indent="-176213" algn="l">
              <a:buClr>
                <a:srgbClr val="FF0000"/>
              </a:buClr>
              <a:buSzPct val="150000"/>
              <a:buFont typeface="Arial" charset="0"/>
              <a:buChar char="•"/>
            </a:pPr>
            <a:r>
              <a:rPr lang="en-US" sz="1600" dirty="0">
                <a:latin typeface="Arial" charset="0"/>
                <a:ea typeface="Arial" charset="0"/>
                <a:cs typeface="Arial" charset="0"/>
              </a:rPr>
              <a:t>Open boundary conditions mean (T and S) are adjusted by matching mean to regional climatology (MOCHA)</a:t>
            </a:r>
          </a:p>
          <a:p>
            <a:pPr marL="176213" indent="-176213" algn="l">
              <a:buClr>
                <a:srgbClr val="FF0000"/>
              </a:buClr>
              <a:buSzPct val="150000"/>
              <a:buFont typeface="Arial" charset="0"/>
              <a:buChar char="•"/>
            </a:pPr>
            <a:r>
              <a:rPr lang="en-US" sz="1600" dirty="0">
                <a:latin typeface="Arial" charset="0"/>
                <a:ea typeface="Arial" charset="0"/>
                <a:cs typeface="Arial" charset="0"/>
              </a:rPr>
              <a:t>Removing bias from open boundary conditions is necessary for 4D-Var convergence</a:t>
            </a:r>
          </a:p>
        </p:txBody>
      </p:sp>
    </p:spTree>
    <p:extLst>
      <p:ext uri="{BB962C8B-B14F-4D97-AF65-F5344CB8AC3E}">
        <p14:creationId xmlns:p14="http://schemas.microsoft.com/office/powerpoint/2010/main" val="1754247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76200"/>
            <a:ext cx="9144000" cy="830997"/>
          </a:xfrm>
          <a:prstGeom prst="rect">
            <a:avLst/>
          </a:prstGeom>
        </p:spPr>
        <p:txBody>
          <a:bodyPr wrap="square">
            <a:spAutoFit/>
          </a:bodyPr>
          <a:lstStyle/>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The Mid-Atlantic Bight and Gulf of Maine</a:t>
            </a:r>
          </a:p>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ROMS Application</a:t>
            </a:r>
          </a:p>
        </p:txBody>
      </p:sp>
      <p:grpSp>
        <p:nvGrpSpPr>
          <p:cNvPr id="21" name="Group 20"/>
          <p:cNvGrpSpPr/>
          <p:nvPr/>
        </p:nvGrpSpPr>
        <p:grpSpPr>
          <a:xfrm>
            <a:off x="5089662" y="1752600"/>
            <a:ext cx="4054338" cy="3538954"/>
            <a:chOff x="5089662" y="1752600"/>
            <a:chExt cx="4054338" cy="3538954"/>
          </a:xfrm>
        </p:grpSpPr>
        <p:pic>
          <p:nvPicPr>
            <p:cNvPr id="9" name="Picture 8" descr="refined_grid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662" y="1752600"/>
              <a:ext cx="4054338" cy="3175000"/>
            </a:xfrm>
            <a:prstGeom prst="rect">
              <a:avLst/>
            </a:prstGeom>
          </p:spPr>
        </p:pic>
        <p:sp>
          <p:nvSpPr>
            <p:cNvPr id="10" name="Text Box 3"/>
            <p:cNvSpPr txBox="1">
              <a:spLocks noChangeArrowheads="1"/>
            </p:cNvSpPr>
            <p:nvPr/>
          </p:nvSpPr>
          <p:spPr bwMode="auto">
            <a:xfrm>
              <a:off x="6248400" y="4953000"/>
              <a:ext cx="1676400" cy="338554"/>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600" dirty="0">
                  <a:solidFill>
                    <a:srgbClr val="000000"/>
                  </a:solidFill>
                  <a:latin typeface="Arial"/>
                  <a:cs typeface="Arial"/>
                </a:rPr>
                <a:t>Bathymetry (m)</a:t>
              </a:r>
            </a:p>
          </p:txBody>
        </p:sp>
      </p:grpSp>
      <p:grpSp>
        <p:nvGrpSpPr>
          <p:cNvPr id="20" name="Group 19"/>
          <p:cNvGrpSpPr/>
          <p:nvPr/>
        </p:nvGrpSpPr>
        <p:grpSpPr>
          <a:xfrm>
            <a:off x="76200" y="1674674"/>
            <a:ext cx="8198214" cy="5012054"/>
            <a:chOff x="76200" y="1674674"/>
            <a:chExt cx="8198214" cy="5012054"/>
          </a:xfrm>
        </p:grpSpPr>
        <p:sp>
          <p:nvSpPr>
            <p:cNvPr id="5" name="Rectangle 4"/>
            <p:cNvSpPr/>
            <p:nvPr/>
          </p:nvSpPr>
          <p:spPr>
            <a:xfrm>
              <a:off x="76201" y="1674674"/>
              <a:ext cx="4190999" cy="1631216"/>
            </a:xfrm>
            <a:prstGeom prst="rect">
              <a:avLst/>
            </a:prstGeom>
          </p:spPr>
          <p:txBody>
            <a:bodyPr wrap="square">
              <a:spAutoFit/>
            </a:bodyPr>
            <a:lstStyle/>
            <a:p>
              <a:pPr algn="l"/>
              <a:r>
                <a:rPr lang="en-US" sz="1600" b="1" u="sng" dirty="0">
                  <a:solidFill>
                    <a:srgbClr val="0000FF"/>
                  </a:solidFill>
                  <a:latin typeface="Arial"/>
                  <a:ea typeface="ＭＳ Ｐゴシック" charset="0"/>
                  <a:cs typeface="Arial"/>
                </a:rPr>
                <a:t>Data Assimilation </a:t>
              </a:r>
              <a:r>
                <a:rPr lang="en-US" sz="1600" u="sng" dirty="0">
                  <a:solidFill>
                    <a:srgbClr val="0000FF"/>
                  </a:solidFill>
                  <a:latin typeface="Arial"/>
                  <a:ea typeface="ＭＳ Ｐゴシック" charset="0"/>
                  <a:cs typeface="Arial"/>
                </a:rPr>
                <a:t>S</a:t>
              </a:r>
              <a:r>
                <a:rPr lang="en-US" sz="1600" b="1" u="sng" dirty="0">
                  <a:solidFill>
                    <a:srgbClr val="0000FF"/>
                  </a:solidFill>
                  <a:latin typeface="Arial"/>
                  <a:ea typeface="ＭＳ Ｐゴシック" charset="0"/>
                  <a:cs typeface="Arial"/>
                </a:rPr>
                <a:t>ystem</a:t>
              </a:r>
              <a:r>
                <a:rPr lang="en-US" sz="1600" b="1" i="1" dirty="0">
                  <a:solidFill>
                    <a:srgbClr val="0000FF"/>
                  </a:solidFill>
                  <a:latin typeface="Arial"/>
                  <a:ea typeface="ＭＳ Ｐゴシック" charset="0"/>
                  <a:cs typeface="Arial"/>
                </a:rPr>
                <a:t>: </a:t>
              </a:r>
            </a:p>
            <a:p>
              <a:pPr algn="l"/>
              <a:r>
                <a:rPr lang="en-US" sz="1400" dirty="0">
                  <a:latin typeface="Arial"/>
                  <a:ea typeface="ＭＳ Ｐゴシック" charset="0"/>
                  <a:cs typeface="Arial"/>
                </a:rPr>
                <a:t>ROMS  ~7km/~2.3/~1km, 40 levels</a:t>
              </a:r>
            </a:p>
            <a:p>
              <a:pPr algn="l"/>
              <a:r>
                <a:rPr lang="en-US" sz="1400" dirty="0">
                  <a:latin typeface="Arial"/>
                  <a:ea typeface="ＭＳ Ｐゴシック" charset="0"/>
                  <a:cs typeface="Arial"/>
                </a:rPr>
                <a:t>3 nested grids solutions (2014 &amp; 2015)</a:t>
              </a:r>
            </a:p>
            <a:p>
              <a:pPr algn="l"/>
              <a:r>
                <a:rPr lang="en-US" sz="1400" dirty="0">
                  <a:latin typeface="Arial"/>
                  <a:ea typeface="ＭＳ Ｐゴシック" charset="0"/>
                  <a:cs typeface="Arial"/>
                </a:rPr>
                <a:t>4D-Var data assimilation (4D-PSAS)</a:t>
              </a:r>
            </a:p>
            <a:p>
              <a:pPr algn="l"/>
              <a:r>
                <a:rPr lang="en-US" sz="1400" dirty="0">
                  <a:latin typeface="Arial"/>
                  <a:ea typeface="ＭＳ Ｐゴシック" charset="0"/>
                  <a:cs typeface="Arial"/>
                </a:rPr>
                <a:t>Dual formulation (augmented RPCG)</a:t>
              </a:r>
            </a:p>
            <a:p>
              <a:pPr algn="l"/>
              <a:r>
                <a:rPr lang="en-US" sz="1400" dirty="0">
                  <a:latin typeface="Arial"/>
                  <a:ea typeface="ＭＳ Ｐゴシック" charset="0"/>
                  <a:cs typeface="Arial"/>
                </a:rPr>
                <a:t>2 outer-loops, 7 inner-loops</a:t>
              </a:r>
            </a:p>
            <a:p>
              <a:pPr algn="l"/>
              <a:r>
                <a:rPr lang="en-US" sz="1400" dirty="0">
                  <a:latin typeface="Arial"/>
                  <a:ea typeface="ＭＳ Ｐゴシック" charset="0"/>
                  <a:cs typeface="Arial"/>
                </a:rPr>
                <a:t>3 day assimilation windows (2014 &amp; 2015)</a:t>
              </a:r>
            </a:p>
          </p:txBody>
        </p:sp>
        <p:sp>
          <p:nvSpPr>
            <p:cNvPr id="6" name="Rectangle 5"/>
            <p:cNvSpPr/>
            <p:nvPr/>
          </p:nvSpPr>
          <p:spPr>
            <a:xfrm>
              <a:off x="76200" y="3397984"/>
              <a:ext cx="4953000" cy="1631216"/>
            </a:xfrm>
            <a:prstGeom prst="rect">
              <a:avLst/>
            </a:prstGeom>
          </p:spPr>
          <p:txBody>
            <a:bodyPr wrap="square">
              <a:spAutoFit/>
            </a:bodyPr>
            <a:lstStyle/>
            <a:p>
              <a:r>
                <a:rPr lang="en-US" sz="1600" b="1" u="sng" dirty="0">
                  <a:solidFill>
                    <a:srgbClr val="0000FF"/>
                  </a:solidFill>
                  <a:latin typeface="Arial"/>
                  <a:ea typeface="ＭＳ Ｐゴシック" charset="0"/>
                  <a:cs typeface="Arial"/>
                </a:rPr>
                <a:t>Assimilation </a:t>
              </a:r>
              <a:r>
                <a:rPr lang="en-US" sz="1600" u="sng" dirty="0">
                  <a:solidFill>
                    <a:srgbClr val="0000FF"/>
                  </a:solidFill>
                  <a:latin typeface="Arial"/>
                  <a:ea typeface="ＭＳ Ｐゴシック" charset="0"/>
                  <a:cs typeface="Arial"/>
                </a:rPr>
                <a:t>D</a:t>
              </a:r>
              <a:r>
                <a:rPr lang="en-US" sz="1600" b="1" u="sng" dirty="0">
                  <a:solidFill>
                    <a:srgbClr val="0000FF"/>
                  </a:solidFill>
                  <a:latin typeface="Arial"/>
                  <a:ea typeface="ＭＳ Ｐゴシック" charset="0"/>
                  <a:cs typeface="Arial"/>
                </a:rPr>
                <a:t>ata </a:t>
              </a:r>
              <a:r>
                <a:rPr lang="en-US" sz="1600" u="sng" dirty="0">
                  <a:solidFill>
                    <a:srgbClr val="0000FF"/>
                  </a:solidFill>
                  <a:latin typeface="Arial"/>
                  <a:ea typeface="ＭＳ Ｐゴシック" charset="0"/>
                  <a:cs typeface="Arial"/>
                </a:rPr>
                <a:t>S</a:t>
              </a:r>
              <a:r>
                <a:rPr lang="en-US" sz="1600" b="1" u="sng" dirty="0">
                  <a:solidFill>
                    <a:srgbClr val="0000FF"/>
                  </a:solidFill>
                  <a:latin typeface="Arial"/>
                  <a:ea typeface="ＭＳ Ｐゴシック" charset="0"/>
                  <a:cs typeface="Arial"/>
                </a:rPr>
                <a:t>ets</a:t>
              </a:r>
              <a:r>
                <a:rPr lang="en-US" sz="1400" b="1" i="1" dirty="0">
                  <a:solidFill>
                    <a:srgbClr val="0000FF"/>
                  </a:solidFill>
                  <a:latin typeface="Arial"/>
                  <a:ea typeface="ＭＳ Ｐゴシック" charset="0"/>
                  <a:cs typeface="Arial"/>
                </a:rPr>
                <a:t>:                 </a:t>
              </a:r>
              <a:r>
                <a:rPr lang="en-US" sz="1400" i="1" dirty="0">
                  <a:latin typeface="Arial"/>
                  <a:ea typeface="ＭＳ Ｐゴシック" charset="0"/>
                  <a:cs typeface="Arial"/>
                </a:rPr>
                <a:t>[Real-Time Source]</a:t>
              </a:r>
            </a:p>
            <a:p>
              <a:r>
                <a:rPr lang="en-US" sz="1400" dirty="0">
                  <a:latin typeface="Arial"/>
                  <a:ea typeface="ＭＳ Ｐゴシック" charset="0"/>
                  <a:cs typeface="Arial"/>
                </a:rPr>
                <a:t>Regional CODAR hourly                                    </a:t>
              </a:r>
              <a:r>
                <a:rPr lang="en-US" sz="1400" i="1" dirty="0">
                  <a:latin typeface="Arial"/>
                  <a:ea typeface="ＭＳ Ｐゴシック" charset="0"/>
                  <a:cs typeface="Arial"/>
                </a:rPr>
                <a:t>[RU TDS]</a:t>
              </a:r>
            </a:p>
            <a:p>
              <a:r>
                <a:rPr lang="en-US" sz="1400" dirty="0">
                  <a:latin typeface="Arial"/>
                  <a:ea typeface="ＭＳ Ｐゴシック" charset="0"/>
                  <a:cs typeface="Arial"/>
                </a:rPr>
                <a:t>IOOS glider T,S (1-hr delay)                       </a:t>
              </a:r>
              <a:r>
                <a:rPr lang="en-US" sz="1400" i="1" dirty="0">
                  <a:latin typeface="Arial"/>
                  <a:ea typeface="ＭＳ Ｐゴシック" charset="0"/>
                  <a:cs typeface="Arial"/>
                </a:rPr>
                <a:t>[RU ERDDAP]</a:t>
              </a:r>
            </a:p>
            <a:p>
              <a:r>
                <a:rPr lang="en-US" sz="1400" dirty="0">
                  <a:latin typeface="Arial"/>
                  <a:ea typeface="ＭＳ Ｐゴシック" charset="0"/>
                  <a:cs typeface="Arial"/>
                </a:rPr>
                <a:t>AVHRR IR passes 6/day                   </a:t>
              </a:r>
              <a:r>
                <a:rPr lang="en-US" sz="1400" i="1" dirty="0">
                  <a:latin typeface="Arial"/>
                  <a:ea typeface="ＭＳ Ｐゴシック" charset="0"/>
                  <a:cs typeface="Arial"/>
                </a:rPr>
                <a:t>  [MARACOOS TDS]</a:t>
              </a:r>
            </a:p>
            <a:p>
              <a:r>
                <a:rPr lang="en-US" sz="1400" dirty="0">
                  <a:latin typeface="Arial"/>
                  <a:ea typeface="ＭＳ Ｐゴシック" charset="0"/>
                  <a:cs typeface="Arial"/>
                </a:rPr>
                <a:t>AMRS2+OceanSat mu-wave SST        </a:t>
              </a:r>
              <a:r>
                <a:rPr lang="en-US" sz="1400" i="1" dirty="0">
                  <a:latin typeface="Arial"/>
                  <a:ea typeface="ＭＳ Ｐゴシック" charset="0"/>
                  <a:cs typeface="Arial"/>
                </a:rPr>
                <a:t>[NASA PODAAC]</a:t>
              </a:r>
            </a:p>
            <a:p>
              <a:r>
                <a:rPr lang="en-US" sz="1400" b="1" dirty="0">
                  <a:latin typeface="Arial"/>
                  <a:ea typeface="ＭＳ Ｐゴシック" charset="0"/>
                  <a:cs typeface="Arial"/>
                </a:rPr>
                <a:t>Jason-2, </a:t>
              </a:r>
              <a:r>
                <a:rPr lang="en-US" sz="1400" b="1" dirty="0" err="1">
                  <a:latin typeface="Arial"/>
                  <a:ea typeface="ＭＳ Ｐゴシック" charset="0"/>
                  <a:cs typeface="Arial"/>
                </a:rPr>
                <a:t>CryoSat</a:t>
              </a:r>
              <a:r>
                <a:rPr lang="en-US" sz="1400" b="1" dirty="0">
                  <a:latin typeface="Arial"/>
                  <a:ea typeface="ＭＳ Ｐゴシック" charset="0"/>
                  <a:cs typeface="Arial"/>
                </a:rPr>
                <a:t>, </a:t>
              </a:r>
              <a:r>
                <a:rPr lang="en-US" sz="1400" b="1" dirty="0" err="1">
                  <a:latin typeface="Arial"/>
                  <a:ea typeface="ＭＳ Ｐゴシック" charset="0"/>
                  <a:cs typeface="Arial"/>
                </a:rPr>
                <a:t>AltiKa</a:t>
              </a:r>
              <a:r>
                <a:rPr lang="en-US" sz="1400" b="1" dirty="0">
                  <a:latin typeface="Arial"/>
                  <a:ea typeface="ＭＳ Ｐゴシック" charset="0"/>
                  <a:cs typeface="Arial"/>
                </a:rPr>
                <a:t>                      </a:t>
              </a:r>
              <a:r>
                <a:rPr lang="en-US" sz="1400" i="1" dirty="0">
                  <a:latin typeface="Arial"/>
                  <a:ea typeface="ＭＳ Ｐゴシック" charset="0"/>
                  <a:cs typeface="Arial"/>
                </a:rPr>
                <a:t>[</a:t>
              </a:r>
              <a:r>
                <a:rPr lang="en-US" sz="1400" i="1" dirty="0" err="1">
                  <a:latin typeface="Arial"/>
                  <a:ea typeface="ＭＳ Ｐゴシック" charset="0"/>
                  <a:cs typeface="Arial"/>
                </a:rPr>
                <a:t>RADS.tudelft.nl</a:t>
              </a:r>
              <a:r>
                <a:rPr lang="en-US" sz="1400" i="1" dirty="0">
                  <a:latin typeface="Arial"/>
                  <a:ea typeface="ＭＳ Ｐゴシック" charset="0"/>
                  <a:cs typeface="Arial"/>
                </a:rPr>
                <a:t>]</a:t>
              </a:r>
            </a:p>
            <a:p>
              <a:r>
                <a:rPr lang="en-US" sz="1400" dirty="0">
                  <a:latin typeface="Arial"/>
                  <a:ea typeface="ＭＳ Ｐゴシック" charset="0"/>
                  <a:cs typeface="Arial"/>
                </a:rPr>
                <a:t>GTS XBT/CTD, Argo floats       </a:t>
              </a:r>
              <a:r>
                <a:rPr lang="en-US" sz="1400" i="1" dirty="0">
                  <a:latin typeface="Arial"/>
                  <a:ea typeface="ＭＳ Ｐゴシック" charset="0"/>
                  <a:cs typeface="Arial"/>
                </a:rPr>
                <a:t>[OSMC NOAA ERDDAP]</a:t>
              </a:r>
            </a:p>
          </p:txBody>
        </p:sp>
        <p:sp>
          <p:nvSpPr>
            <p:cNvPr id="7" name="Rectangle 6"/>
            <p:cNvSpPr/>
            <p:nvPr/>
          </p:nvSpPr>
          <p:spPr>
            <a:xfrm>
              <a:off x="76200" y="5187315"/>
              <a:ext cx="5029200" cy="984885"/>
            </a:xfrm>
            <a:prstGeom prst="rect">
              <a:avLst/>
            </a:prstGeom>
          </p:spPr>
          <p:txBody>
            <a:bodyPr wrap="square">
              <a:spAutoFit/>
            </a:bodyPr>
            <a:lstStyle/>
            <a:p>
              <a:pPr algn="l">
                <a:buFont typeface="Arial"/>
                <a:buNone/>
              </a:pPr>
              <a:r>
                <a:rPr lang="en-US" sz="1600" b="1" u="sng" dirty="0">
                  <a:solidFill>
                    <a:srgbClr val="0000FF"/>
                  </a:solidFill>
                  <a:latin typeface="Arial"/>
                  <a:ea typeface="ＭＳ Ｐゴシック" charset="0"/>
                  <a:cs typeface="Arial"/>
                </a:rPr>
                <a:t>Model surface and boundary forcing:</a:t>
              </a:r>
              <a:endParaRPr lang="en-US" sz="1600" b="1" dirty="0">
                <a:solidFill>
                  <a:srgbClr val="0000FF"/>
                </a:solidFill>
                <a:latin typeface="Arial"/>
                <a:ea typeface="ＭＳ Ｐゴシック" charset="0"/>
                <a:cs typeface="Arial"/>
              </a:endParaRPr>
            </a:p>
            <a:p>
              <a:pPr algn="l"/>
              <a:r>
                <a:rPr lang="en-US" sz="1400" dirty="0">
                  <a:latin typeface="Arial"/>
                  <a:ea typeface="ＭＳ Ｐゴシック" charset="0"/>
                  <a:cs typeface="Arial"/>
                </a:rPr>
                <a:t>Surface forcing derived from NAM         </a:t>
              </a:r>
              <a:r>
                <a:rPr lang="en-US" sz="1400" i="1" dirty="0">
                  <a:latin typeface="Arial"/>
                  <a:ea typeface="ＭＳ Ｐゴシック" charset="0"/>
                  <a:cs typeface="Arial"/>
                </a:rPr>
                <a:t>[NCEP NOMADS]</a:t>
              </a:r>
            </a:p>
            <a:p>
              <a:pPr algn="l"/>
              <a:r>
                <a:rPr lang="en-US" sz="1400" dirty="0">
                  <a:latin typeface="Arial"/>
                  <a:ea typeface="ＭＳ Ｐゴシック" charset="0"/>
                  <a:cs typeface="Arial"/>
                </a:rPr>
                <a:t>USGS daily average flow                 </a:t>
              </a:r>
              <a:r>
                <a:rPr lang="en-US" sz="1400" i="1" dirty="0">
                  <a:latin typeface="Arial"/>
                  <a:ea typeface="ＭＳ Ｐゴシック" charset="0"/>
                  <a:cs typeface="Arial"/>
                </a:rPr>
                <a:t>[</a:t>
              </a:r>
              <a:r>
                <a:rPr lang="en-US" sz="1400" i="1" dirty="0" err="1">
                  <a:latin typeface="Arial"/>
                  <a:ea typeface="ＭＳ Ｐゴシック" charset="0"/>
                  <a:cs typeface="Arial"/>
                </a:rPr>
                <a:t>waterdata.USGS.gov</a:t>
              </a:r>
              <a:r>
                <a:rPr lang="en-US" sz="1400" i="1" dirty="0">
                  <a:latin typeface="Arial"/>
                  <a:ea typeface="ＭＳ Ｐゴシック" charset="0"/>
                  <a:cs typeface="Arial"/>
                </a:rPr>
                <a:t>]</a:t>
              </a:r>
            </a:p>
            <a:p>
              <a:pPr algn="l"/>
              <a:r>
                <a:rPr lang="en-US" sz="1400" dirty="0">
                  <a:latin typeface="Arial"/>
                  <a:ea typeface="ＭＳ Ｐゴシック" charset="0"/>
                  <a:cs typeface="Arial"/>
                </a:rPr>
                <a:t>Mercator open boundary conditions</a:t>
              </a:r>
              <a:endParaRPr lang="en-US" sz="1400" i="1" dirty="0">
                <a:latin typeface="Arial"/>
                <a:ea typeface="ＭＳ Ｐゴシック" charset="0"/>
                <a:cs typeface="Arial"/>
              </a:endParaRPr>
            </a:p>
          </p:txBody>
        </p:sp>
        <p:sp>
          <p:nvSpPr>
            <p:cNvPr id="14" name="TextBox 13"/>
            <p:cNvSpPr txBox="1"/>
            <p:nvPr/>
          </p:nvSpPr>
          <p:spPr>
            <a:xfrm>
              <a:off x="5181600" y="5486400"/>
              <a:ext cx="3092814" cy="1200328"/>
            </a:xfrm>
            <a:prstGeom prst="rect">
              <a:avLst/>
            </a:prstGeom>
            <a:noFill/>
            <a:ln>
              <a:solidFill>
                <a:schemeClr val="accent1">
                  <a:shade val="50000"/>
                </a:schemeClr>
              </a:solidFill>
            </a:ln>
          </p:spPr>
          <p:txBody>
            <a:bodyPr wrap="none" rtlCol="0">
              <a:spAutoFit/>
            </a:bodyPr>
            <a:lstStyle/>
            <a:p>
              <a:r>
                <a:rPr lang="en-US" sz="1600" b="1" u="sng" kern="1200" dirty="0">
                  <a:solidFill>
                    <a:srgbClr val="0000FF"/>
                  </a:solidFill>
                  <a:latin typeface="Arial"/>
                  <a:cs typeface="Arial"/>
                </a:rPr>
                <a:t>Observations per 3 day cycle</a:t>
              </a:r>
              <a:r>
                <a:rPr lang="en-US" sz="1600" b="1" kern="1200" dirty="0">
                  <a:solidFill>
                    <a:srgbClr val="0000FF"/>
                  </a:solidFill>
                  <a:latin typeface="Arial"/>
                  <a:cs typeface="Arial"/>
                </a:rPr>
                <a:t>: </a:t>
              </a:r>
            </a:p>
            <a:p>
              <a:r>
                <a:rPr lang="en-US" sz="1400" b="1" kern="1200" dirty="0">
                  <a:latin typeface="Arial"/>
                  <a:cs typeface="Arial"/>
                </a:rPr>
                <a:t>SST ~10</a:t>
              </a:r>
              <a:r>
                <a:rPr lang="en-US" sz="1400" b="1" kern="1200" baseline="30000" dirty="0">
                  <a:latin typeface="Arial"/>
                  <a:cs typeface="Arial"/>
                </a:rPr>
                <a:t>5</a:t>
              </a:r>
              <a:r>
                <a:rPr lang="en-US" sz="1400" b="1" kern="1200" dirty="0">
                  <a:latin typeface="Arial"/>
                  <a:cs typeface="Arial"/>
                </a:rPr>
                <a:t> </a:t>
              </a:r>
            </a:p>
            <a:p>
              <a:r>
                <a:rPr lang="en-US" sz="1400" b="1" kern="1200" dirty="0">
                  <a:latin typeface="Arial"/>
                  <a:cs typeface="Arial"/>
                </a:rPr>
                <a:t>HF radar ~10</a:t>
              </a:r>
              <a:r>
                <a:rPr lang="en-US" sz="1400" b="1" kern="1200" baseline="30000" dirty="0">
                  <a:latin typeface="Arial"/>
                  <a:cs typeface="Arial"/>
                </a:rPr>
                <a:t>4</a:t>
              </a:r>
              <a:r>
                <a:rPr lang="en-US" sz="1400" b="1" kern="1200" dirty="0">
                  <a:latin typeface="Arial"/>
                  <a:cs typeface="Arial"/>
                </a:rPr>
                <a:t> </a:t>
              </a:r>
            </a:p>
            <a:p>
              <a:r>
                <a:rPr lang="en-US" sz="1400" b="1" kern="1200" dirty="0">
                  <a:latin typeface="Arial"/>
                  <a:cs typeface="Arial"/>
                </a:rPr>
                <a:t>in situ ~5X10</a:t>
              </a:r>
              <a:r>
                <a:rPr lang="en-US" sz="1400" b="1" kern="1200" baseline="30000" dirty="0">
                  <a:latin typeface="Arial"/>
                  <a:cs typeface="Arial"/>
                </a:rPr>
                <a:t>3</a:t>
              </a:r>
              <a:r>
                <a:rPr lang="en-US" sz="1400" b="1" kern="1200" dirty="0">
                  <a:latin typeface="Arial"/>
                  <a:cs typeface="Arial"/>
                </a:rPr>
                <a:t> </a:t>
              </a:r>
            </a:p>
            <a:p>
              <a:r>
                <a:rPr lang="en-US" sz="1400" b="1" kern="1200" dirty="0">
                  <a:latin typeface="Arial"/>
                  <a:cs typeface="Arial"/>
                </a:rPr>
                <a:t>Altimetry ~10</a:t>
              </a:r>
              <a:r>
                <a:rPr lang="en-US" sz="1400" b="1" kern="1200" baseline="30000" dirty="0">
                  <a:latin typeface="Arial"/>
                  <a:cs typeface="Arial"/>
                </a:rPr>
                <a:t>3</a:t>
              </a:r>
              <a:endParaRPr lang="en-US" sz="1400" b="1" kern="1200" dirty="0">
                <a:latin typeface="Arial"/>
                <a:cs typeface="Arial"/>
              </a:endParaRPr>
            </a:p>
          </p:txBody>
        </p:sp>
      </p:grpSp>
      <p:sp>
        <p:nvSpPr>
          <p:cNvPr id="15" name="TextBox 14"/>
          <p:cNvSpPr txBox="1"/>
          <p:nvPr/>
        </p:nvSpPr>
        <p:spPr>
          <a:xfrm>
            <a:off x="6716587" y="2819400"/>
            <a:ext cx="370013" cy="246221"/>
          </a:xfrm>
          <a:prstGeom prst="rect">
            <a:avLst/>
          </a:prstGeom>
          <a:noFill/>
        </p:spPr>
        <p:txBody>
          <a:bodyPr wrap="none" rtlCol="0">
            <a:spAutoFit/>
          </a:bodyPr>
          <a:lstStyle/>
          <a:p>
            <a:r>
              <a:rPr lang="en-US" sz="1000" dirty="0">
                <a:solidFill>
                  <a:srgbClr val="FF0000"/>
                </a:solidFill>
                <a:latin typeface="Arial"/>
                <a:cs typeface="Arial"/>
              </a:rPr>
              <a:t>1:3</a:t>
            </a:r>
          </a:p>
        </p:txBody>
      </p:sp>
      <p:sp>
        <p:nvSpPr>
          <p:cNvPr id="16" name="TextBox 15"/>
          <p:cNvSpPr txBox="1"/>
          <p:nvPr/>
        </p:nvSpPr>
        <p:spPr>
          <a:xfrm>
            <a:off x="6553200" y="3335179"/>
            <a:ext cx="370013" cy="246221"/>
          </a:xfrm>
          <a:prstGeom prst="rect">
            <a:avLst/>
          </a:prstGeom>
          <a:noFill/>
        </p:spPr>
        <p:txBody>
          <a:bodyPr wrap="none" rtlCol="0">
            <a:spAutoFit/>
          </a:bodyPr>
          <a:lstStyle/>
          <a:p>
            <a:r>
              <a:rPr lang="en-US" sz="1000" dirty="0">
                <a:solidFill>
                  <a:srgbClr val="FF0000"/>
                </a:solidFill>
                <a:latin typeface="Arial"/>
                <a:cs typeface="Arial"/>
              </a:rPr>
              <a:t>1:3</a:t>
            </a:r>
          </a:p>
        </p:txBody>
      </p:sp>
      <p:sp>
        <p:nvSpPr>
          <p:cNvPr id="17" name="TextBox 16"/>
          <p:cNvSpPr txBox="1"/>
          <p:nvPr/>
        </p:nvSpPr>
        <p:spPr>
          <a:xfrm>
            <a:off x="5943600" y="3555312"/>
            <a:ext cx="370013" cy="246221"/>
          </a:xfrm>
          <a:prstGeom prst="rect">
            <a:avLst/>
          </a:prstGeom>
          <a:noFill/>
        </p:spPr>
        <p:txBody>
          <a:bodyPr wrap="none" rtlCol="0">
            <a:spAutoFit/>
          </a:bodyPr>
          <a:lstStyle/>
          <a:p>
            <a:r>
              <a:rPr lang="en-US" sz="1000" dirty="0">
                <a:solidFill>
                  <a:srgbClr val="FF0000"/>
                </a:solidFill>
                <a:latin typeface="Arial"/>
                <a:cs typeface="Arial"/>
              </a:rPr>
              <a:t>1:5</a:t>
            </a:r>
          </a:p>
        </p:txBody>
      </p:sp>
    </p:spTree>
    <p:extLst>
      <p:ext uri="{BB962C8B-B14F-4D97-AF65-F5344CB8AC3E}">
        <p14:creationId xmlns:p14="http://schemas.microsoft.com/office/powerpoint/2010/main" val="3614243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9671" y="-49846"/>
            <a:ext cx="8974329" cy="6679246"/>
            <a:chOff x="169671" y="-49846"/>
            <a:chExt cx="8974329" cy="6679246"/>
          </a:xfrm>
        </p:grpSpPr>
        <p:grpSp>
          <p:nvGrpSpPr>
            <p:cNvPr id="11" name="Group 10"/>
            <p:cNvGrpSpPr/>
            <p:nvPr/>
          </p:nvGrpSpPr>
          <p:grpSpPr>
            <a:xfrm>
              <a:off x="169671" y="-49846"/>
              <a:ext cx="8974329" cy="6679246"/>
              <a:chOff x="169671" y="-49846"/>
              <a:chExt cx="8974329" cy="6679246"/>
            </a:xfrm>
          </p:grpSpPr>
          <p:pic>
            <p:nvPicPr>
              <p:cNvPr id="6" name="Picture 5" descr="Fig2_combined.png"/>
              <p:cNvPicPr/>
              <p:nvPr/>
            </p:nvPicPr>
            <p:blipFill rotWithShape="1">
              <a:blip r:embed="rId2" cstate="print"/>
              <a:srcRect t="8324" r="43730" b="15797"/>
              <a:stretch/>
            </p:blipFill>
            <p:spPr>
              <a:xfrm>
                <a:off x="5994290" y="3937431"/>
                <a:ext cx="3149710" cy="2691969"/>
              </a:xfrm>
              <a:prstGeom prst="rect">
                <a:avLst/>
              </a:prstGeom>
            </p:spPr>
          </p:pic>
          <p:pic>
            <p:nvPicPr>
              <p:cNvPr id="2" name="Picture 1" descr="all_grids_plus_zoom.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71" y="1327890"/>
                <a:ext cx="5900215" cy="5078196"/>
              </a:xfrm>
              <a:prstGeom prst="rect">
                <a:avLst/>
              </a:prstGeom>
            </p:spPr>
          </p:pic>
          <p:sp>
            <p:nvSpPr>
              <p:cNvPr id="4" name="Text Box 8"/>
              <p:cNvSpPr txBox="1"/>
              <p:nvPr/>
            </p:nvSpPr>
            <p:spPr>
              <a:xfrm>
                <a:off x="221631" y="4763992"/>
                <a:ext cx="2499921" cy="1231106"/>
              </a:xfrm>
              <a:prstGeom prst="rect">
                <a:avLst/>
              </a:prstGeom>
              <a:solidFill>
                <a:prstClr val="white"/>
              </a:solidFill>
              <a:ln>
                <a:noFill/>
              </a:ln>
              <a:effectLst/>
              <a:extLst>
                <a:ext uri="{C572A759-6A51-4108-AA02-DFA0A04FC94B}">
                  <ma14:wrappingTextBoxFlag xmlns=""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spAutoFit/>
              </a:bodyPr>
              <a:lstStyle/>
              <a:p>
                <a:pPr marL="0" marR="0" algn="l">
                  <a:spcBef>
                    <a:spcPts val="0"/>
                  </a:spcBef>
                  <a:spcAft>
                    <a:spcPts val="1000"/>
                  </a:spcAft>
                </a:pPr>
                <a:r>
                  <a:rPr lang="en-US" sz="1600" b="1" dirty="0">
                    <a:solidFill>
                      <a:srgbClr val="000000"/>
                    </a:solidFill>
                    <a:latin typeface="Arial" charset="0"/>
                    <a:ea typeface="Arial" charset="0"/>
                    <a:cs typeface="Arial" charset="0"/>
                  </a:rPr>
                  <a:t>Ne</a:t>
                </a:r>
                <a:r>
                  <a:rPr lang="en-US" sz="1600" b="1" dirty="0">
                    <a:solidFill>
                      <a:srgbClr val="000000"/>
                    </a:solidFill>
                    <a:effectLst/>
                    <a:latin typeface="Arial" charset="0"/>
                    <a:ea typeface="Arial" charset="0"/>
                    <a:cs typeface="Arial" charset="0"/>
                  </a:rPr>
                  <a:t>sted grids for the MAB model. The red box indicates the location of the NSF OOI Pioneer Coastal Array</a:t>
                </a:r>
                <a:endParaRPr lang="en-US" sz="1600" b="1" dirty="0">
                  <a:solidFill>
                    <a:srgbClr val="4F81BD"/>
                  </a:solidFill>
                  <a:effectLst/>
                  <a:latin typeface="Arial" charset="0"/>
                  <a:ea typeface="Arial" charset="0"/>
                  <a:cs typeface="Arial" charset="0"/>
                </a:endParaRPr>
              </a:p>
            </p:txBody>
          </p:sp>
          <p:pic>
            <p:nvPicPr>
              <p:cNvPr id="5" name="Picture 4" descr="Fig2_combined.png"/>
              <p:cNvPicPr/>
              <p:nvPr/>
            </p:nvPicPr>
            <p:blipFill rotWithShape="1">
              <a:blip r:embed="rId2" cstate="print"/>
              <a:srcRect l="56678" t="3434"/>
              <a:stretch/>
            </p:blipFill>
            <p:spPr>
              <a:xfrm>
                <a:off x="6102874" y="-49846"/>
                <a:ext cx="2760727" cy="3855315"/>
              </a:xfrm>
              <a:prstGeom prst="rect">
                <a:avLst/>
              </a:prstGeom>
            </p:spPr>
          </p:pic>
          <p:sp>
            <p:nvSpPr>
              <p:cNvPr id="3" name="Rectangle 2"/>
              <p:cNvSpPr/>
              <p:nvPr/>
            </p:nvSpPr>
            <p:spPr>
              <a:xfrm>
                <a:off x="313116" y="76200"/>
                <a:ext cx="4572000" cy="1015663"/>
              </a:xfrm>
              <a:prstGeom prst="rect">
                <a:avLst/>
              </a:prstGeom>
            </p:spPr>
            <p:txBody>
              <a:bodyPr>
                <a:spAutoFit/>
              </a:bodyPr>
              <a:lstStyle/>
              <a:p>
                <a:pPr algn="ctr"/>
                <a:r>
                  <a:rPr lang="en-US" sz="2000" b="1" dirty="0">
                    <a:solidFill>
                      <a:srgbClr val="FF0000"/>
                    </a:solidFill>
                    <a:effectLst>
                      <a:outerShdw blurRad="50800" dist="76200" dir="2700000" algn="tl" rotWithShape="0">
                        <a:prstClr val="black">
                          <a:alpha val="99000"/>
                        </a:prstClr>
                      </a:outerShdw>
                    </a:effectLst>
                    <a:latin typeface="Arial Black"/>
                    <a:cs typeface="Arial Black"/>
                  </a:rPr>
                  <a:t>Downscaling with Nested Grids:</a:t>
                </a:r>
              </a:p>
              <a:p>
                <a:pPr algn="ctr"/>
                <a:r>
                  <a:rPr lang="en-US" sz="2000" b="1" dirty="0">
                    <a:solidFill>
                      <a:srgbClr val="FF0000"/>
                    </a:solidFill>
                    <a:effectLst>
                      <a:outerShdw blurRad="50800" dist="76200" dir="2700000" algn="tl" rotWithShape="0">
                        <a:prstClr val="black">
                          <a:alpha val="99000"/>
                        </a:prstClr>
                      </a:outerShdw>
                    </a:effectLst>
                    <a:latin typeface="Arial Black"/>
                    <a:cs typeface="Arial Black"/>
                  </a:rPr>
                  <a:t>DOPPIO and PIONEER</a:t>
                </a:r>
              </a:p>
            </p:txBody>
          </p:sp>
          <p:sp>
            <p:nvSpPr>
              <p:cNvPr id="8" name="TextBox 7"/>
              <p:cNvSpPr txBox="1"/>
              <p:nvPr/>
            </p:nvSpPr>
            <p:spPr>
              <a:xfrm>
                <a:off x="3813554" y="1892599"/>
                <a:ext cx="593432" cy="307777"/>
              </a:xfrm>
              <a:prstGeom prst="rect">
                <a:avLst/>
              </a:prstGeom>
              <a:noFill/>
            </p:spPr>
            <p:txBody>
              <a:bodyPr wrap="none" rtlCol="0">
                <a:spAutoFit/>
              </a:bodyPr>
              <a:lstStyle/>
              <a:p>
                <a:r>
                  <a:rPr lang="en-US" sz="1400" b="1" dirty="0">
                    <a:latin typeface="Arial" charset="0"/>
                    <a:ea typeface="Arial" charset="0"/>
                    <a:cs typeface="Arial" charset="0"/>
                  </a:rPr>
                  <a:t>7 km</a:t>
                </a:r>
              </a:p>
            </p:txBody>
          </p:sp>
          <p:sp>
            <p:nvSpPr>
              <p:cNvPr id="10" name="TextBox 9"/>
              <p:cNvSpPr txBox="1"/>
              <p:nvPr/>
            </p:nvSpPr>
            <p:spPr>
              <a:xfrm>
                <a:off x="4830723" y="3611523"/>
                <a:ext cx="846707" cy="307777"/>
              </a:xfrm>
              <a:prstGeom prst="rect">
                <a:avLst/>
              </a:prstGeom>
              <a:noFill/>
            </p:spPr>
            <p:txBody>
              <a:bodyPr wrap="none" rtlCol="0">
                <a:spAutoFit/>
              </a:bodyPr>
              <a:lstStyle/>
              <a:p>
                <a:r>
                  <a:rPr lang="en-US" sz="1400" b="1">
                    <a:latin typeface="Arial" charset="0"/>
                    <a:ea typeface="Arial" charset="0"/>
                    <a:cs typeface="Arial" charset="0"/>
                  </a:rPr>
                  <a:t>~2.3 </a:t>
                </a:r>
                <a:r>
                  <a:rPr lang="en-US" sz="1400" b="1" dirty="0">
                    <a:latin typeface="Arial" charset="0"/>
                    <a:ea typeface="Arial" charset="0"/>
                    <a:cs typeface="Arial" charset="0"/>
                  </a:rPr>
                  <a:t>km</a:t>
                </a:r>
              </a:p>
            </p:txBody>
          </p:sp>
        </p:grpSp>
        <p:pic>
          <p:nvPicPr>
            <p:cNvPr id="12" name="Picture 11" descr="ssh_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458" y="1390906"/>
              <a:ext cx="1792526" cy="1501150"/>
            </a:xfrm>
            <a:prstGeom prst="rect">
              <a:avLst/>
            </a:prstGeom>
          </p:spPr>
        </p:pic>
        <p:sp>
          <p:nvSpPr>
            <p:cNvPr id="13" name="TextBox 12"/>
            <p:cNvSpPr txBox="1"/>
            <p:nvPr/>
          </p:nvSpPr>
          <p:spPr>
            <a:xfrm>
              <a:off x="4490490" y="1453120"/>
              <a:ext cx="500458" cy="276999"/>
            </a:xfrm>
            <a:prstGeom prst="rect">
              <a:avLst/>
            </a:prstGeom>
            <a:noFill/>
          </p:spPr>
          <p:txBody>
            <a:bodyPr wrap="none" rtlCol="0">
              <a:spAutoFit/>
            </a:bodyPr>
            <a:lstStyle/>
            <a:p>
              <a:r>
                <a:rPr lang="en-US" sz="1200" dirty="0">
                  <a:solidFill>
                    <a:schemeClr val="bg1"/>
                  </a:solidFill>
                  <a:latin typeface="Arial" charset="0"/>
                  <a:ea typeface="Arial" charset="0"/>
                  <a:cs typeface="Arial" charset="0"/>
                </a:rPr>
                <a:t>SSH</a:t>
              </a:r>
            </a:p>
          </p:txBody>
        </p:sp>
      </p:grpSp>
    </p:spTree>
    <p:extLst>
      <p:ext uri="{BB962C8B-B14F-4D97-AF65-F5344CB8AC3E}">
        <p14:creationId xmlns:p14="http://schemas.microsoft.com/office/powerpoint/2010/main" val="3067020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9143999" cy="830997"/>
          </a:xfrm>
          <a:prstGeom prst="rect">
            <a:avLst/>
          </a:prstGeom>
        </p:spPr>
        <p:txBody>
          <a:bodyPr wrap="square">
            <a:spAutoFit/>
          </a:bodyPr>
          <a:lstStyle/>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The Mid-Atlantic Bight and Gulf of Maine</a:t>
            </a:r>
          </a:p>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Two-Way Nesting</a:t>
            </a:r>
          </a:p>
        </p:txBody>
      </p:sp>
      <p:grpSp>
        <p:nvGrpSpPr>
          <p:cNvPr id="16" name="Group 15"/>
          <p:cNvGrpSpPr/>
          <p:nvPr/>
        </p:nvGrpSpPr>
        <p:grpSpPr>
          <a:xfrm>
            <a:off x="0" y="1752600"/>
            <a:ext cx="9144000" cy="4724400"/>
            <a:chOff x="0" y="1752600"/>
            <a:chExt cx="9144000" cy="4724400"/>
          </a:xfrm>
        </p:grpSpPr>
        <p:pic>
          <p:nvPicPr>
            <p:cNvPr id="6" name="Picture 5" descr="ssh_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6" y="2298192"/>
              <a:ext cx="4443984" cy="3721608"/>
            </a:xfrm>
            <a:prstGeom prst="rect">
              <a:avLst/>
            </a:prstGeom>
          </p:spPr>
        </p:pic>
        <p:pic>
          <p:nvPicPr>
            <p:cNvPr id="7" name="Picture 6" descr="doppio_zet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726" y="2332520"/>
              <a:ext cx="4420392" cy="3675339"/>
            </a:xfrm>
            <a:prstGeom prst="rect">
              <a:avLst/>
            </a:prstGeom>
          </p:spPr>
        </p:pic>
        <p:sp>
          <p:nvSpPr>
            <p:cNvPr id="11" name="Text Box 3"/>
            <p:cNvSpPr txBox="1">
              <a:spLocks noChangeArrowheads="1"/>
            </p:cNvSpPr>
            <p:nvPr/>
          </p:nvSpPr>
          <p:spPr bwMode="auto">
            <a:xfrm>
              <a:off x="0" y="61076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1800" dirty="0">
                  <a:solidFill>
                    <a:srgbClr val="000000"/>
                  </a:solidFill>
                  <a:effectLst>
                    <a:outerShdw blurRad="38100" dist="38100" dir="2700000" algn="tl">
                      <a:srgbClr val="DDDDDD"/>
                    </a:outerShdw>
                  </a:effectLst>
                  <a:latin typeface="Arial"/>
                  <a:cs typeface="Arial"/>
                </a:rPr>
                <a:t>Free-Surface (m)</a:t>
              </a:r>
            </a:p>
          </p:txBody>
        </p:sp>
        <p:sp>
          <p:nvSpPr>
            <p:cNvPr id="12" name="TextBox 11"/>
            <p:cNvSpPr txBox="1"/>
            <p:nvPr/>
          </p:nvSpPr>
          <p:spPr>
            <a:xfrm>
              <a:off x="1402836" y="1752600"/>
              <a:ext cx="1915075" cy="338554"/>
            </a:xfrm>
            <a:prstGeom prst="rect">
              <a:avLst/>
            </a:prstGeom>
            <a:noFill/>
          </p:spPr>
          <p:txBody>
            <a:bodyPr wrap="none" rtlCol="0">
              <a:spAutoFit/>
            </a:bodyPr>
            <a:lstStyle/>
            <a:p>
              <a:r>
                <a:rPr lang="en-US" sz="1600" dirty="0">
                  <a:latin typeface="Arial"/>
                  <a:cs typeface="Arial"/>
                </a:rPr>
                <a:t>Two Nested Grids</a:t>
              </a:r>
            </a:p>
          </p:txBody>
        </p:sp>
        <p:sp>
          <p:nvSpPr>
            <p:cNvPr id="13" name="TextBox 12"/>
            <p:cNvSpPr txBox="1"/>
            <p:nvPr/>
          </p:nvSpPr>
          <p:spPr>
            <a:xfrm>
              <a:off x="5756952" y="1752600"/>
              <a:ext cx="2077813" cy="338554"/>
            </a:xfrm>
            <a:prstGeom prst="rect">
              <a:avLst/>
            </a:prstGeom>
            <a:noFill/>
          </p:spPr>
          <p:txBody>
            <a:bodyPr wrap="none" rtlCol="0">
              <a:spAutoFit/>
            </a:bodyPr>
            <a:lstStyle/>
            <a:p>
              <a:r>
                <a:rPr lang="en-US" sz="1600" dirty="0">
                  <a:latin typeface="Arial"/>
                  <a:cs typeface="Arial"/>
                </a:rPr>
                <a:t>Three Nested Grids</a:t>
              </a:r>
            </a:p>
          </p:txBody>
        </p:sp>
        <p:sp>
          <p:nvSpPr>
            <p:cNvPr id="14" name="TextBox 13"/>
            <p:cNvSpPr txBox="1"/>
            <p:nvPr/>
          </p:nvSpPr>
          <p:spPr>
            <a:xfrm>
              <a:off x="2743200" y="5334000"/>
              <a:ext cx="960419" cy="338554"/>
            </a:xfrm>
            <a:prstGeom prst="rect">
              <a:avLst/>
            </a:prstGeom>
            <a:noFill/>
          </p:spPr>
          <p:txBody>
            <a:bodyPr wrap="none" rtlCol="0">
              <a:spAutoFit/>
            </a:bodyPr>
            <a:lstStyle/>
            <a:p>
              <a:r>
                <a:rPr lang="en-US" sz="1600" dirty="0">
                  <a:latin typeface="Arial"/>
                  <a:cs typeface="Arial"/>
                </a:rPr>
                <a:t>Day 134</a:t>
              </a:r>
            </a:p>
          </p:txBody>
        </p:sp>
        <p:sp>
          <p:nvSpPr>
            <p:cNvPr id="15" name="TextBox 14"/>
            <p:cNvSpPr txBox="1"/>
            <p:nvPr/>
          </p:nvSpPr>
          <p:spPr>
            <a:xfrm>
              <a:off x="7391400" y="5334000"/>
              <a:ext cx="960419" cy="338554"/>
            </a:xfrm>
            <a:prstGeom prst="rect">
              <a:avLst/>
            </a:prstGeom>
            <a:noFill/>
          </p:spPr>
          <p:txBody>
            <a:bodyPr wrap="none" rtlCol="0">
              <a:spAutoFit/>
            </a:bodyPr>
            <a:lstStyle/>
            <a:p>
              <a:r>
                <a:rPr lang="en-US" sz="1600" dirty="0">
                  <a:latin typeface="Arial"/>
                  <a:cs typeface="Arial"/>
                </a:rPr>
                <a:t>Day 134</a:t>
              </a:r>
            </a:p>
          </p:txBody>
        </p:sp>
      </p:grpSp>
    </p:spTree>
    <p:extLst>
      <p:ext uri="{BB962C8B-B14F-4D97-AF65-F5344CB8AC3E}">
        <p14:creationId xmlns:p14="http://schemas.microsoft.com/office/powerpoint/2010/main" val="55053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83403"/>
            <a:ext cx="9144000" cy="830997"/>
          </a:xfrm>
          <a:prstGeom prst="rect">
            <a:avLst/>
          </a:prstGeom>
        </p:spPr>
        <p:txBody>
          <a:bodyPr wrap="square">
            <a:spAutoFit/>
          </a:bodyPr>
          <a:lstStyle/>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The Mid-Atlantic Bight and Gulf of Maine</a:t>
            </a:r>
          </a:p>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Two-Way Nesting</a:t>
            </a:r>
          </a:p>
        </p:txBody>
      </p:sp>
      <p:grpSp>
        <p:nvGrpSpPr>
          <p:cNvPr id="18" name="Group 17"/>
          <p:cNvGrpSpPr/>
          <p:nvPr/>
        </p:nvGrpSpPr>
        <p:grpSpPr>
          <a:xfrm>
            <a:off x="0" y="1752600"/>
            <a:ext cx="9144000" cy="4724400"/>
            <a:chOff x="0" y="1752600"/>
            <a:chExt cx="9144000" cy="4724400"/>
          </a:xfrm>
        </p:grpSpPr>
        <p:sp>
          <p:nvSpPr>
            <p:cNvPr id="11" name="Text Box 3"/>
            <p:cNvSpPr txBox="1">
              <a:spLocks noChangeArrowheads="1"/>
            </p:cNvSpPr>
            <p:nvPr/>
          </p:nvSpPr>
          <p:spPr bwMode="auto">
            <a:xfrm>
              <a:off x="0" y="61076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1800" b="0" dirty="0">
                  <a:solidFill>
                    <a:srgbClr val="000000"/>
                  </a:solidFill>
                  <a:effectLst>
                    <a:outerShdw blurRad="38100" dist="38100" dir="2700000" algn="tl">
                      <a:srgbClr val="DDDDDD"/>
                    </a:outerShdw>
                  </a:effectLst>
                  <a:latin typeface="Arial Black" charset="0"/>
                  <a:cs typeface="Times New Roman" charset="0"/>
                </a:rPr>
                <a:t>Surface Temperature (Celsius)</a:t>
              </a:r>
            </a:p>
          </p:txBody>
        </p:sp>
        <p:pic>
          <p:nvPicPr>
            <p:cNvPr id="12" name="Picture 11" descr="Tsur_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9" y="2294467"/>
              <a:ext cx="4443984" cy="3721608"/>
            </a:xfrm>
            <a:prstGeom prst="rect">
              <a:avLst/>
            </a:prstGeom>
          </p:spPr>
        </p:pic>
        <p:pic>
          <p:nvPicPr>
            <p:cNvPr id="13" name="Picture 12" descr="doppio_Ts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767" y="2332137"/>
              <a:ext cx="4351264" cy="3675339"/>
            </a:xfrm>
            <a:prstGeom prst="rect">
              <a:avLst/>
            </a:prstGeom>
          </p:spPr>
        </p:pic>
        <p:sp>
          <p:nvSpPr>
            <p:cNvPr id="14" name="TextBox 13"/>
            <p:cNvSpPr txBox="1"/>
            <p:nvPr/>
          </p:nvSpPr>
          <p:spPr>
            <a:xfrm>
              <a:off x="1402836" y="1752600"/>
              <a:ext cx="1915075" cy="338554"/>
            </a:xfrm>
            <a:prstGeom prst="rect">
              <a:avLst/>
            </a:prstGeom>
            <a:noFill/>
          </p:spPr>
          <p:txBody>
            <a:bodyPr wrap="none" rtlCol="0">
              <a:spAutoFit/>
            </a:bodyPr>
            <a:lstStyle/>
            <a:p>
              <a:r>
                <a:rPr lang="en-US" sz="1600" dirty="0">
                  <a:latin typeface="Arial"/>
                  <a:cs typeface="Arial"/>
                </a:rPr>
                <a:t>Two Nested Grids</a:t>
              </a:r>
            </a:p>
          </p:txBody>
        </p:sp>
        <p:sp>
          <p:nvSpPr>
            <p:cNvPr id="15" name="TextBox 14"/>
            <p:cNvSpPr txBox="1"/>
            <p:nvPr/>
          </p:nvSpPr>
          <p:spPr>
            <a:xfrm>
              <a:off x="5756952" y="1752600"/>
              <a:ext cx="2077813" cy="338554"/>
            </a:xfrm>
            <a:prstGeom prst="rect">
              <a:avLst/>
            </a:prstGeom>
            <a:noFill/>
          </p:spPr>
          <p:txBody>
            <a:bodyPr wrap="none" rtlCol="0">
              <a:spAutoFit/>
            </a:bodyPr>
            <a:lstStyle/>
            <a:p>
              <a:r>
                <a:rPr lang="en-US" sz="1600" dirty="0">
                  <a:latin typeface="Arial"/>
                  <a:cs typeface="Arial"/>
                </a:rPr>
                <a:t>Three Nested Grids</a:t>
              </a:r>
            </a:p>
          </p:txBody>
        </p:sp>
        <p:sp>
          <p:nvSpPr>
            <p:cNvPr id="16" name="TextBox 15"/>
            <p:cNvSpPr txBox="1"/>
            <p:nvPr/>
          </p:nvSpPr>
          <p:spPr>
            <a:xfrm>
              <a:off x="2743200" y="5334000"/>
              <a:ext cx="960419" cy="338554"/>
            </a:xfrm>
            <a:prstGeom prst="rect">
              <a:avLst/>
            </a:prstGeom>
            <a:noFill/>
          </p:spPr>
          <p:txBody>
            <a:bodyPr wrap="none" rtlCol="0">
              <a:spAutoFit/>
            </a:bodyPr>
            <a:lstStyle/>
            <a:p>
              <a:r>
                <a:rPr lang="en-US" sz="1600" dirty="0">
                  <a:latin typeface="Arial"/>
                  <a:cs typeface="Arial"/>
                </a:rPr>
                <a:t>Day 134</a:t>
              </a:r>
            </a:p>
          </p:txBody>
        </p:sp>
        <p:sp>
          <p:nvSpPr>
            <p:cNvPr id="17" name="TextBox 16"/>
            <p:cNvSpPr txBox="1"/>
            <p:nvPr/>
          </p:nvSpPr>
          <p:spPr>
            <a:xfrm>
              <a:off x="7391400" y="5334000"/>
              <a:ext cx="960419" cy="338554"/>
            </a:xfrm>
            <a:prstGeom prst="rect">
              <a:avLst/>
            </a:prstGeom>
            <a:noFill/>
          </p:spPr>
          <p:txBody>
            <a:bodyPr wrap="none" rtlCol="0">
              <a:spAutoFit/>
            </a:bodyPr>
            <a:lstStyle/>
            <a:p>
              <a:r>
                <a:rPr lang="en-US" sz="1600" dirty="0">
                  <a:latin typeface="Arial"/>
                  <a:cs typeface="Arial"/>
                </a:rPr>
                <a:t>Day 134</a:t>
              </a:r>
            </a:p>
          </p:txBody>
        </p:sp>
      </p:grpSp>
    </p:spTree>
    <p:extLst>
      <p:ext uri="{BB962C8B-B14F-4D97-AF65-F5344CB8AC3E}">
        <p14:creationId xmlns:p14="http://schemas.microsoft.com/office/powerpoint/2010/main" val="1432656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8EAFF3-E6B8-984D-B257-AE983E078BAB}"/>
              </a:ext>
            </a:extLst>
          </p:cNvPr>
          <p:cNvSpPr/>
          <p:nvPr/>
        </p:nvSpPr>
        <p:spPr>
          <a:xfrm>
            <a:off x="3296212" y="228600"/>
            <a:ext cx="2569421" cy="461665"/>
          </a:xfrm>
          <a:prstGeom prst="rect">
            <a:avLst/>
          </a:prstGeom>
        </p:spPr>
        <p:txBody>
          <a:bodyPr wrap="none">
            <a:spAutoFit/>
          </a:bodyPr>
          <a:lstStyle/>
          <a:p>
            <a:r>
              <a:rPr lang="en-US" sz="2400" dirty="0">
                <a:solidFill>
                  <a:srgbClr val="FF0000"/>
                </a:solidFill>
                <a:effectLst>
                  <a:outerShdw blurRad="50800" dist="76200" dir="2700000" algn="tl" rotWithShape="0">
                    <a:prstClr val="black">
                      <a:alpha val="99000"/>
                    </a:prstClr>
                  </a:outerShdw>
                </a:effectLst>
                <a:latin typeface="Arial Black" charset="0"/>
                <a:ea typeface="Arial" charset="0"/>
                <a:cs typeface="Arial" charset="0"/>
              </a:rPr>
              <a:t>Collaborators </a:t>
            </a:r>
            <a:endParaRPr lang="en-US" sz="2400" dirty="0"/>
          </a:p>
        </p:txBody>
      </p:sp>
      <p:sp>
        <p:nvSpPr>
          <p:cNvPr id="2" name="TextBox 1">
            <a:extLst>
              <a:ext uri="{FF2B5EF4-FFF2-40B4-BE49-F238E27FC236}">
                <a16:creationId xmlns:a16="http://schemas.microsoft.com/office/drawing/2014/main" id="{6C520EAC-9E8E-134E-AF3D-8853400612A9}"/>
              </a:ext>
            </a:extLst>
          </p:cNvPr>
          <p:cNvSpPr txBox="1"/>
          <p:nvPr/>
        </p:nvSpPr>
        <p:spPr>
          <a:xfrm>
            <a:off x="161323" y="942109"/>
            <a:ext cx="8839200" cy="1631216"/>
          </a:xfrm>
          <a:prstGeom prst="rect">
            <a:avLst/>
          </a:prstGeom>
          <a:noFill/>
        </p:spPr>
        <p:txBody>
          <a:bodyPr wrap="square" rtlCol="0">
            <a:spAutoFit/>
          </a:bodyPr>
          <a:lstStyle/>
          <a:p>
            <a:pPr marL="342900" indent="-342900" algn="l">
              <a:spcBef>
                <a:spcPts val="800"/>
              </a:spcBef>
              <a:buClr>
                <a:srgbClr val="FF0000"/>
              </a:buClr>
              <a:buSzPct val="150000"/>
              <a:buFont typeface="Arial" panose="020B0604020202020204" pitchFamily="34" charset="0"/>
              <a:buChar char="•"/>
            </a:pPr>
            <a:r>
              <a:rPr lang="en-US" sz="2000" dirty="0">
                <a:latin typeface="+mn-lt"/>
              </a:rPr>
              <a:t>Andrew M. Moore,  U. California Santa Cruz</a:t>
            </a:r>
          </a:p>
          <a:p>
            <a:pPr marL="342900" indent="-342900" algn="l">
              <a:spcBef>
                <a:spcPts val="800"/>
              </a:spcBef>
              <a:buClr>
                <a:srgbClr val="FF0000"/>
              </a:buClr>
              <a:buSzPct val="150000"/>
              <a:buFont typeface="Arial" panose="020B0604020202020204" pitchFamily="34" charset="0"/>
              <a:buChar char="•"/>
            </a:pPr>
            <a:r>
              <a:rPr lang="en-US" sz="2000" dirty="0">
                <a:latin typeface="+mn-lt"/>
              </a:rPr>
              <a:t>John L. Wilkin, DMCS, Rutgers University</a:t>
            </a:r>
          </a:p>
          <a:p>
            <a:pPr marL="342900" indent="-342900" algn="l">
              <a:spcBef>
                <a:spcPts val="800"/>
              </a:spcBef>
              <a:buClr>
                <a:srgbClr val="FF0000"/>
              </a:buClr>
              <a:buSzPct val="150000"/>
              <a:buFont typeface="Arial" panose="020B0604020202020204" pitchFamily="34" charset="0"/>
              <a:buChar char="•"/>
            </a:pPr>
            <a:r>
              <a:rPr lang="en-US" sz="2000" dirty="0">
                <a:latin typeface="+mn-lt"/>
              </a:rPr>
              <a:t>Julia Levin, DMCS, Rutgers University</a:t>
            </a:r>
          </a:p>
          <a:p>
            <a:pPr marL="342900" indent="-342900" algn="l">
              <a:spcBef>
                <a:spcPts val="800"/>
              </a:spcBef>
              <a:buClr>
                <a:srgbClr val="FF0000"/>
              </a:buClr>
              <a:buSzPct val="150000"/>
              <a:buFont typeface="Arial" panose="020B0604020202020204" pitchFamily="34" charset="0"/>
              <a:buChar char="•"/>
            </a:pPr>
            <a:r>
              <a:rPr lang="en-US" sz="2000" dirty="0">
                <a:latin typeface="+mn-lt"/>
              </a:rPr>
              <a:t>John Warner, USGS, WHOI</a:t>
            </a:r>
          </a:p>
        </p:txBody>
      </p:sp>
      <p:pic>
        <p:nvPicPr>
          <p:cNvPr id="4" name="Picture 12">
            <a:extLst>
              <a:ext uri="{FF2B5EF4-FFF2-40B4-BE49-F238E27FC236}">
                <a16:creationId xmlns:a16="http://schemas.microsoft.com/office/drawing/2014/main" id="{D5FF1E3B-0F11-4B42-A440-4B86EF504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26779"/>
            <a:ext cx="2453268" cy="11269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04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76200"/>
            <a:ext cx="9144000" cy="830997"/>
          </a:xfrm>
          <a:prstGeom prst="rect">
            <a:avLst/>
          </a:prstGeom>
        </p:spPr>
        <p:txBody>
          <a:bodyPr wrap="square">
            <a:spAutoFit/>
          </a:bodyPr>
          <a:lstStyle/>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The Mid-Atlantic Bight and Gulf of Maine</a:t>
            </a:r>
          </a:p>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Two-Way Nesting</a:t>
            </a:r>
          </a:p>
        </p:txBody>
      </p:sp>
      <p:grpSp>
        <p:nvGrpSpPr>
          <p:cNvPr id="15" name="Group 14"/>
          <p:cNvGrpSpPr/>
          <p:nvPr/>
        </p:nvGrpSpPr>
        <p:grpSpPr>
          <a:xfrm>
            <a:off x="0" y="1752600"/>
            <a:ext cx="9144000" cy="4724400"/>
            <a:chOff x="0" y="1752600"/>
            <a:chExt cx="9144000" cy="4724400"/>
          </a:xfrm>
        </p:grpSpPr>
        <p:pic>
          <p:nvPicPr>
            <p:cNvPr id="8" name="Picture 7" descr="Ssur_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8" y="2298192"/>
              <a:ext cx="4443984" cy="3721608"/>
            </a:xfrm>
            <a:prstGeom prst="rect">
              <a:avLst/>
            </a:prstGeom>
          </p:spPr>
        </p:pic>
        <p:pic>
          <p:nvPicPr>
            <p:cNvPr id="9" name="Picture 8" descr="doppio_Ss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262" y="2337075"/>
              <a:ext cx="4351264" cy="3675339"/>
            </a:xfrm>
            <a:prstGeom prst="rect">
              <a:avLst/>
            </a:prstGeom>
          </p:spPr>
        </p:pic>
        <p:grpSp>
          <p:nvGrpSpPr>
            <p:cNvPr id="12" name="Group 11"/>
            <p:cNvGrpSpPr/>
            <p:nvPr/>
          </p:nvGrpSpPr>
          <p:grpSpPr>
            <a:xfrm>
              <a:off x="0" y="1752600"/>
              <a:ext cx="9144000" cy="4724400"/>
              <a:chOff x="0" y="1752600"/>
              <a:chExt cx="9144000" cy="4724400"/>
            </a:xfrm>
          </p:grpSpPr>
          <p:sp>
            <p:nvSpPr>
              <p:cNvPr id="6" name="Text Box 3"/>
              <p:cNvSpPr txBox="1">
                <a:spLocks noChangeArrowheads="1"/>
              </p:cNvSpPr>
              <p:nvPr/>
            </p:nvSpPr>
            <p:spPr bwMode="auto">
              <a:xfrm>
                <a:off x="0" y="61076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1800" b="0" dirty="0">
                    <a:solidFill>
                      <a:srgbClr val="000000"/>
                    </a:solidFill>
                    <a:effectLst>
                      <a:outerShdw blurRad="38100" dist="38100" dir="2700000" algn="tl">
                        <a:srgbClr val="DDDDDD"/>
                      </a:outerShdw>
                    </a:effectLst>
                    <a:latin typeface="Arial Black" charset="0"/>
                    <a:cs typeface="Times New Roman" charset="0"/>
                  </a:rPr>
                  <a:t>Surface Salinity</a:t>
                </a:r>
              </a:p>
            </p:txBody>
          </p:sp>
          <p:sp>
            <p:nvSpPr>
              <p:cNvPr id="10" name="TextBox 9"/>
              <p:cNvSpPr txBox="1"/>
              <p:nvPr/>
            </p:nvSpPr>
            <p:spPr>
              <a:xfrm>
                <a:off x="1514084" y="1752600"/>
                <a:ext cx="1692579" cy="307777"/>
              </a:xfrm>
              <a:prstGeom prst="rect">
                <a:avLst/>
              </a:prstGeom>
              <a:noFill/>
            </p:spPr>
            <p:txBody>
              <a:bodyPr wrap="none" rtlCol="0">
                <a:spAutoFit/>
              </a:bodyPr>
              <a:lstStyle/>
              <a:p>
                <a:r>
                  <a:rPr lang="en-US" sz="1400" dirty="0">
                    <a:latin typeface="Arial"/>
                    <a:cs typeface="Arial"/>
                  </a:rPr>
                  <a:t>Two Nested Grids</a:t>
                </a:r>
              </a:p>
            </p:txBody>
          </p:sp>
          <p:sp>
            <p:nvSpPr>
              <p:cNvPr id="11" name="TextBox 10"/>
              <p:cNvSpPr txBox="1"/>
              <p:nvPr/>
            </p:nvSpPr>
            <p:spPr>
              <a:xfrm>
                <a:off x="5756952" y="1752600"/>
                <a:ext cx="2077813" cy="338554"/>
              </a:xfrm>
              <a:prstGeom prst="rect">
                <a:avLst/>
              </a:prstGeom>
              <a:noFill/>
            </p:spPr>
            <p:txBody>
              <a:bodyPr wrap="none" rtlCol="0">
                <a:spAutoFit/>
              </a:bodyPr>
              <a:lstStyle/>
              <a:p>
                <a:r>
                  <a:rPr lang="en-US" sz="1600" dirty="0">
                    <a:latin typeface="Arial"/>
                    <a:cs typeface="Arial"/>
                  </a:rPr>
                  <a:t>Three Nested Grids</a:t>
                </a:r>
              </a:p>
            </p:txBody>
          </p:sp>
        </p:grpSp>
        <p:sp>
          <p:nvSpPr>
            <p:cNvPr id="13" name="TextBox 12"/>
            <p:cNvSpPr txBox="1"/>
            <p:nvPr/>
          </p:nvSpPr>
          <p:spPr>
            <a:xfrm>
              <a:off x="2743200" y="5334000"/>
              <a:ext cx="960419" cy="338554"/>
            </a:xfrm>
            <a:prstGeom prst="rect">
              <a:avLst/>
            </a:prstGeom>
            <a:noFill/>
          </p:spPr>
          <p:txBody>
            <a:bodyPr wrap="none" rtlCol="0">
              <a:spAutoFit/>
            </a:bodyPr>
            <a:lstStyle/>
            <a:p>
              <a:r>
                <a:rPr lang="en-US" sz="1600" dirty="0">
                  <a:latin typeface="Arial"/>
                  <a:cs typeface="Arial"/>
                </a:rPr>
                <a:t>Day 134</a:t>
              </a:r>
            </a:p>
          </p:txBody>
        </p:sp>
        <p:sp>
          <p:nvSpPr>
            <p:cNvPr id="14" name="TextBox 13"/>
            <p:cNvSpPr txBox="1"/>
            <p:nvPr/>
          </p:nvSpPr>
          <p:spPr>
            <a:xfrm>
              <a:off x="7391400" y="5334000"/>
              <a:ext cx="960419" cy="338554"/>
            </a:xfrm>
            <a:prstGeom prst="rect">
              <a:avLst/>
            </a:prstGeom>
            <a:noFill/>
          </p:spPr>
          <p:txBody>
            <a:bodyPr wrap="none" rtlCol="0">
              <a:spAutoFit/>
            </a:bodyPr>
            <a:lstStyle/>
            <a:p>
              <a:r>
                <a:rPr lang="en-US" sz="1600" dirty="0">
                  <a:latin typeface="Arial"/>
                  <a:cs typeface="Arial"/>
                </a:rPr>
                <a:t>Day 134</a:t>
              </a:r>
            </a:p>
          </p:txBody>
        </p:sp>
      </p:grpSp>
    </p:spTree>
    <p:extLst>
      <p:ext uri="{BB962C8B-B14F-4D97-AF65-F5344CB8AC3E}">
        <p14:creationId xmlns:p14="http://schemas.microsoft.com/office/powerpoint/2010/main" val="3090717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1236" y="2209800"/>
            <a:ext cx="8882285" cy="3886200"/>
            <a:chOff x="111236" y="1676400"/>
            <a:chExt cx="8882285" cy="3886200"/>
          </a:xfrm>
        </p:grpSpPr>
        <p:pic>
          <p:nvPicPr>
            <p:cNvPr id="4" name="Picture 3" descr="Ssur.png"/>
            <p:cNvPicPr>
              <a:picLocks noChangeAspect="1"/>
            </p:cNvPicPr>
            <p:nvPr/>
          </p:nvPicPr>
          <p:blipFill rotWithShape="1">
            <a:blip r:embed="rId2">
              <a:extLst>
                <a:ext uri="{28A0092B-C50C-407E-A947-70E740481C1C}">
                  <a14:useLocalDpi xmlns:a14="http://schemas.microsoft.com/office/drawing/2010/main" val="0"/>
                </a:ext>
              </a:extLst>
            </a:blip>
            <a:srcRect r="14444"/>
            <a:stretch/>
          </p:blipFill>
          <p:spPr>
            <a:xfrm>
              <a:off x="111236" y="1676400"/>
              <a:ext cx="3970281" cy="3886200"/>
            </a:xfrm>
            <a:prstGeom prst="rect">
              <a:avLst/>
            </a:prstGeom>
          </p:spPr>
        </p:pic>
        <p:pic>
          <p:nvPicPr>
            <p:cNvPr id="5" name="Picture 4" descr="Ssur_z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441" y="1676400"/>
              <a:ext cx="4735080" cy="3886200"/>
            </a:xfrm>
            <a:prstGeom prst="rect">
              <a:avLst/>
            </a:prstGeom>
          </p:spPr>
        </p:pic>
      </p:grpSp>
      <p:sp>
        <p:nvSpPr>
          <p:cNvPr id="6" name="Text Box 3"/>
          <p:cNvSpPr txBox="1">
            <a:spLocks noChangeArrowheads="1"/>
          </p:cNvSpPr>
          <p:nvPr/>
        </p:nvSpPr>
        <p:spPr bwMode="auto">
          <a:xfrm>
            <a:off x="0" y="6183868"/>
            <a:ext cx="9144000" cy="369332"/>
          </a:xfrm>
          <a:prstGeom prst="rect">
            <a:avLst/>
          </a:prstGeom>
          <a:noFill/>
          <a:ln w="9525">
            <a:noFill/>
            <a:miter lim="800000"/>
            <a:headEnd/>
            <a:tailEnd/>
          </a:ln>
        </p:spPr>
        <p:txBody>
          <a:bodyPr wrap="square">
            <a:spAutoFit/>
          </a:bodyPr>
          <a:lstStyle>
            <a:lvl1pPr>
              <a:defRPr sz="1400">
                <a:solidFill>
                  <a:schemeClr val="tx1"/>
                </a:solidFill>
                <a:latin typeface="Arial" charset="0"/>
                <a:ea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1800" b="0" dirty="0">
                <a:solidFill>
                  <a:srgbClr val="000000"/>
                </a:solidFill>
                <a:latin typeface="Arial Black" charset="0"/>
                <a:cs typeface="Times New Roman" charset="0"/>
              </a:rPr>
              <a:t>Surface Salinity</a:t>
            </a:r>
          </a:p>
        </p:txBody>
      </p:sp>
      <p:sp>
        <p:nvSpPr>
          <p:cNvPr id="9" name="Rectangle 8"/>
          <p:cNvSpPr/>
          <p:nvPr/>
        </p:nvSpPr>
        <p:spPr>
          <a:xfrm>
            <a:off x="0" y="76200"/>
            <a:ext cx="9143999" cy="830997"/>
          </a:xfrm>
          <a:prstGeom prst="rect">
            <a:avLst/>
          </a:prstGeom>
        </p:spPr>
        <p:txBody>
          <a:bodyPr wrap="square">
            <a:spAutoFit/>
          </a:bodyPr>
          <a:lstStyle/>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Chesapeake and Delaware Estuaries Grid </a:t>
            </a:r>
          </a:p>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Black"/>
                <a:cs typeface="Arial Black"/>
              </a:rPr>
              <a:t>Two-Way Nesting</a:t>
            </a:r>
          </a:p>
        </p:txBody>
      </p:sp>
      <p:sp>
        <p:nvSpPr>
          <p:cNvPr id="10" name="TextBox 9"/>
          <p:cNvSpPr txBox="1"/>
          <p:nvPr/>
        </p:nvSpPr>
        <p:spPr>
          <a:xfrm>
            <a:off x="1315577" y="1828800"/>
            <a:ext cx="165622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1:5 Refinement</a:t>
            </a:r>
          </a:p>
        </p:txBody>
      </p:sp>
    </p:spTree>
    <p:extLst>
      <p:ext uri="{BB962C8B-B14F-4D97-AF65-F5344CB8AC3E}">
        <p14:creationId xmlns:p14="http://schemas.microsoft.com/office/powerpoint/2010/main" val="3885278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1655"/>
            <a:ext cx="9143999" cy="830997"/>
          </a:xfrm>
          <a:prstGeom prst="rect">
            <a:avLst/>
          </a:prstGeom>
          <a:noFill/>
        </p:spPr>
        <p:txBody>
          <a:bodyPr wrap="square" rtlCol="0">
            <a:spAutoFit/>
          </a:bodyPr>
          <a:lstStyle/>
          <a:p>
            <a:pPr algn="ctr" eaLnBrk="1" fontAlgn="auto" hangingPunct="1">
              <a:spcBef>
                <a:spcPts val="0"/>
              </a:spcBef>
              <a:spcAft>
                <a:spcPts val="0"/>
              </a:spcAft>
            </a:pPr>
            <a:r>
              <a:rPr lang="en-US" sz="2400" b="1" dirty="0">
                <a:solidFill>
                  <a:srgbClr val="FF0000"/>
                </a:solidFill>
                <a:effectLst>
                  <a:outerShdw blurRad="50800" dist="76200" dir="2700000" algn="tl" rotWithShape="0">
                    <a:prstClr val="black">
                      <a:alpha val="99000"/>
                    </a:prstClr>
                  </a:outerShdw>
                </a:effectLst>
                <a:latin typeface="Arial Black" charset="0"/>
                <a:cs typeface="Arial"/>
              </a:rPr>
              <a:t>RMS impact per datum on Target cross-shelf</a:t>
            </a:r>
          </a:p>
          <a:p>
            <a:pPr algn="ctr" eaLnBrk="1" fontAlgn="auto" hangingPunct="1">
              <a:spcBef>
                <a:spcPts val="0"/>
              </a:spcBef>
              <a:spcAft>
                <a:spcPts val="0"/>
              </a:spcAft>
            </a:pPr>
            <a:r>
              <a:rPr lang="en-US" sz="2400" b="1" dirty="0">
                <a:solidFill>
                  <a:srgbClr val="FF0000"/>
                </a:solidFill>
                <a:effectLst>
                  <a:outerShdw blurRad="50800" dist="76200" dir="2700000" algn="tl" rotWithShape="0">
                    <a:prstClr val="black">
                      <a:alpha val="99000"/>
                    </a:prstClr>
                  </a:outerShdw>
                </a:effectLst>
                <a:latin typeface="Arial Black" charset="0"/>
                <a:cs typeface="Arial"/>
              </a:rPr>
              <a:t>Heat Transport (W) for the Period 2014-2015</a:t>
            </a:r>
          </a:p>
        </p:txBody>
      </p:sp>
      <p:grpSp>
        <p:nvGrpSpPr>
          <p:cNvPr id="5" name="Group 4">
            <a:extLst>
              <a:ext uri="{FF2B5EF4-FFF2-40B4-BE49-F238E27FC236}">
                <a16:creationId xmlns:a16="http://schemas.microsoft.com/office/drawing/2014/main" id="{104D662A-1AEF-4749-9D88-38A2EA8B01A4}"/>
              </a:ext>
            </a:extLst>
          </p:cNvPr>
          <p:cNvGrpSpPr/>
          <p:nvPr/>
        </p:nvGrpSpPr>
        <p:grpSpPr>
          <a:xfrm>
            <a:off x="0" y="957638"/>
            <a:ext cx="9144000" cy="5756934"/>
            <a:chOff x="0" y="957638"/>
            <a:chExt cx="9144000" cy="5756934"/>
          </a:xfrm>
        </p:grpSpPr>
        <p:grpSp>
          <p:nvGrpSpPr>
            <p:cNvPr id="14" name="Group 13"/>
            <p:cNvGrpSpPr/>
            <p:nvPr/>
          </p:nvGrpSpPr>
          <p:grpSpPr>
            <a:xfrm>
              <a:off x="0" y="1702993"/>
              <a:ext cx="9144000" cy="5011579"/>
              <a:chOff x="0" y="1752600"/>
              <a:chExt cx="9144000" cy="5011579"/>
            </a:xfrm>
          </p:grpSpPr>
          <p:pic>
            <p:nvPicPr>
              <p:cNvPr id="3" name="Picture 2" descr="fig7onr_ss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9950"/>
                <a:ext cx="4309872" cy="3560064"/>
              </a:xfrm>
              <a:prstGeom prst="rect">
                <a:avLst/>
              </a:prstGeom>
            </p:spPr>
          </p:pic>
          <p:pic>
            <p:nvPicPr>
              <p:cNvPr id="4" name="Picture 3" descr="fig7onr_s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725" y="2133600"/>
                <a:ext cx="4306824" cy="3566160"/>
              </a:xfrm>
              <a:prstGeom prst="rect">
                <a:avLst/>
              </a:prstGeom>
            </p:spPr>
          </p:pic>
          <p:sp>
            <p:nvSpPr>
              <p:cNvPr id="7" name="TextBox 6"/>
              <p:cNvSpPr txBox="1"/>
              <p:nvPr/>
            </p:nvSpPr>
            <p:spPr>
              <a:xfrm>
                <a:off x="1411425" y="1752600"/>
                <a:ext cx="1914691" cy="338554"/>
              </a:xfrm>
              <a:prstGeom prst="rect">
                <a:avLst/>
              </a:prstGeom>
              <a:noFill/>
            </p:spPr>
            <p:txBody>
              <a:bodyPr wrap="none" rtlCol="0">
                <a:spAutoFit/>
              </a:bodyPr>
              <a:lstStyle/>
              <a:p>
                <a:r>
                  <a:rPr lang="en-US" sz="1600" b="1" dirty="0">
                    <a:latin typeface="Arial"/>
                    <a:cs typeface="Arial"/>
                  </a:rPr>
                  <a:t>Satellite Altimetry</a:t>
                </a:r>
              </a:p>
            </p:txBody>
          </p:sp>
          <p:sp>
            <p:nvSpPr>
              <p:cNvPr id="8" name="TextBox 7"/>
              <p:cNvSpPr txBox="1"/>
              <p:nvPr/>
            </p:nvSpPr>
            <p:spPr>
              <a:xfrm>
                <a:off x="6114222" y="1752600"/>
                <a:ext cx="1428596" cy="338554"/>
              </a:xfrm>
              <a:prstGeom prst="rect">
                <a:avLst/>
              </a:prstGeom>
              <a:noFill/>
            </p:spPr>
            <p:txBody>
              <a:bodyPr wrap="none" rtlCol="0">
                <a:spAutoFit/>
              </a:bodyPr>
              <a:lstStyle/>
              <a:p>
                <a:r>
                  <a:rPr lang="en-US" sz="1600" b="1" dirty="0">
                    <a:latin typeface="Arial"/>
                    <a:cs typeface="Arial"/>
                  </a:rPr>
                  <a:t>Satellite SST</a:t>
                </a:r>
              </a:p>
            </p:txBody>
          </p:sp>
          <p:sp>
            <p:nvSpPr>
              <p:cNvPr id="9" name="TextBox 8"/>
              <p:cNvSpPr txBox="1"/>
              <p:nvPr/>
            </p:nvSpPr>
            <p:spPr>
              <a:xfrm>
                <a:off x="984718" y="5715000"/>
                <a:ext cx="2527038" cy="338554"/>
              </a:xfrm>
              <a:prstGeom prst="rect">
                <a:avLst/>
              </a:prstGeom>
              <a:noFill/>
            </p:spPr>
            <p:txBody>
              <a:bodyPr wrap="none" rtlCol="0">
                <a:spAutoFit/>
              </a:bodyPr>
              <a:lstStyle/>
              <a:p>
                <a:r>
                  <a:rPr lang="en-US" sz="1600" dirty="0">
                    <a:latin typeface="Arial"/>
                    <a:cs typeface="Arial"/>
                  </a:rPr>
                  <a:t>Jason-2, </a:t>
                </a:r>
                <a:r>
                  <a:rPr lang="en-US" sz="1600" dirty="0" err="1">
                    <a:latin typeface="Arial"/>
                    <a:cs typeface="Arial"/>
                  </a:rPr>
                  <a:t>Altika</a:t>
                </a:r>
                <a:r>
                  <a:rPr lang="en-US" sz="1600" dirty="0">
                    <a:latin typeface="Arial"/>
                    <a:cs typeface="Arial"/>
                  </a:rPr>
                  <a:t>, </a:t>
                </a:r>
                <a:r>
                  <a:rPr lang="en-US" sz="1600" dirty="0" err="1">
                    <a:latin typeface="Arial"/>
                    <a:cs typeface="Arial"/>
                  </a:rPr>
                  <a:t>CryoSat</a:t>
                </a:r>
                <a:endParaRPr lang="en-US" sz="1600" dirty="0">
                  <a:latin typeface="Arial"/>
                  <a:cs typeface="Arial"/>
                </a:endParaRPr>
              </a:p>
            </p:txBody>
          </p:sp>
          <p:sp>
            <p:nvSpPr>
              <p:cNvPr id="10" name="TextBox 9"/>
              <p:cNvSpPr txBox="1"/>
              <p:nvPr/>
            </p:nvSpPr>
            <p:spPr>
              <a:xfrm>
                <a:off x="5780245" y="5726668"/>
                <a:ext cx="2428421" cy="338554"/>
              </a:xfrm>
              <a:prstGeom prst="rect">
                <a:avLst/>
              </a:prstGeom>
              <a:noFill/>
            </p:spPr>
            <p:txBody>
              <a:bodyPr wrap="none" rtlCol="0">
                <a:spAutoFit/>
              </a:bodyPr>
              <a:lstStyle/>
              <a:p>
                <a:r>
                  <a:rPr lang="en-US" sz="1600" dirty="0">
                    <a:latin typeface="Arial"/>
                    <a:cs typeface="Arial"/>
                  </a:rPr>
                  <a:t>AVHRR, GOES, AMSR2</a:t>
                </a:r>
              </a:p>
            </p:txBody>
          </p:sp>
          <p:sp>
            <p:nvSpPr>
              <p:cNvPr id="11" name="TextBox 10"/>
              <p:cNvSpPr txBox="1"/>
              <p:nvPr/>
            </p:nvSpPr>
            <p:spPr>
              <a:xfrm>
                <a:off x="0" y="6172200"/>
                <a:ext cx="4495800" cy="584776"/>
              </a:xfrm>
              <a:prstGeom prst="rect">
                <a:avLst/>
              </a:prstGeom>
              <a:noFill/>
            </p:spPr>
            <p:txBody>
              <a:bodyPr wrap="square" rtlCol="0">
                <a:spAutoFit/>
              </a:bodyPr>
              <a:lstStyle/>
              <a:p>
                <a:pPr algn="l"/>
                <a:r>
                  <a:rPr lang="en-US" sz="1600" dirty="0">
                    <a:solidFill>
                      <a:srgbClr val="0033CC"/>
                    </a:solidFill>
                    <a:latin typeface="Arial" panose="020B0604020202020204" pitchFamily="34" charset="0"/>
                    <a:cs typeface="Arial" panose="020B0604020202020204" pitchFamily="34" charset="0"/>
                  </a:rPr>
                  <a:t>SSH observations on and off the continental shelf are important including Gulf of Maine</a:t>
                </a:r>
              </a:p>
            </p:txBody>
          </p:sp>
          <p:sp>
            <p:nvSpPr>
              <p:cNvPr id="12" name="TextBox 11"/>
              <p:cNvSpPr txBox="1"/>
              <p:nvPr/>
            </p:nvSpPr>
            <p:spPr>
              <a:xfrm>
                <a:off x="4648200" y="6179403"/>
                <a:ext cx="4495800" cy="584776"/>
              </a:xfrm>
              <a:prstGeom prst="rect">
                <a:avLst/>
              </a:prstGeom>
              <a:noFill/>
            </p:spPr>
            <p:txBody>
              <a:bodyPr wrap="square" rtlCol="0">
                <a:spAutoFit/>
              </a:bodyPr>
              <a:lstStyle/>
              <a:p>
                <a:pPr algn="l"/>
                <a:r>
                  <a:rPr lang="en-US" sz="1600" dirty="0">
                    <a:solidFill>
                      <a:srgbClr val="0033CC"/>
                    </a:solidFill>
                    <a:latin typeface="Arial" panose="020B0604020202020204" pitchFamily="34" charset="0"/>
                    <a:cs typeface="Arial" panose="020B0604020202020204" pitchFamily="34" charset="0"/>
                  </a:rPr>
                  <a:t>SST observations along the shelf-break down stream of the target site are important </a:t>
                </a:r>
              </a:p>
            </p:txBody>
          </p:sp>
        </p:grpSp>
        <p:pic>
          <p:nvPicPr>
            <p:cNvPr id="13" name="Picture 12">
              <a:extLst>
                <a:ext uri="{FF2B5EF4-FFF2-40B4-BE49-F238E27FC236}">
                  <a16:creationId xmlns:a16="http://schemas.microsoft.com/office/drawing/2014/main" id="{7F7243F7-B846-2D42-B8FC-81D5CA349264}"/>
                </a:ext>
              </a:extLst>
            </p:cNvPr>
            <p:cNvPicPr>
              <a:picLocks noChangeAspect="1"/>
            </p:cNvPicPr>
            <p:nvPr/>
          </p:nvPicPr>
          <p:blipFill>
            <a:blip r:embed="rId4"/>
            <a:stretch>
              <a:fillRect/>
            </a:stretch>
          </p:blipFill>
          <p:spPr>
            <a:xfrm>
              <a:off x="2331316" y="957638"/>
              <a:ext cx="3040380" cy="608076"/>
            </a:xfrm>
            <a:prstGeom prst="rect">
              <a:avLst/>
            </a:prstGeom>
          </p:spPr>
        </p:pic>
        <p:sp>
          <p:nvSpPr>
            <p:cNvPr id="2" name="Rectangle 1">
              <a:extLst>
                <a:ext uri="{FF2B5EF4-FFF2-40B4-BE49-F238E27FC236}">
                  <a16:creationId xmlns:a16="http://schemas.microsoft.com/office/drawing/2014/main" id="{F41AA5BA-94F7-EB4F-9E39-F5BB6F920A02}"/>
                </a:ext>
              </a:extLst>
            </p:cNvPr>
            <p:cNvSpPr/>
            <p:nvPr/>
          </p:nvSpPr>
          <p:spPr>
            <a:xfrm>
              <a:off x="5562600" y="990600"/>
              <a:ext cx="3200400" cy="646331"/>
            </a:xfrm>
            <a:prstGeom prst="rect">
              <a:avLst/>
            </a:prstGeom>
          </p:spPr>
          <p:txBody>
            <a:bodyPr wrap="square">
              <a:spAutoFit/>
            </a:bodyPr>
            <a:lstStyle/>
            <a:p>
              <a:pPr algn="l"/>
              <a:r>
                <a:rPr lang="en-US" sz="1200" dirty="0">
                  <a:solidFill>
                    <a:srgbClr val="0033CC"/>
                  </a:solidFill>
                  <a:latin typeface="Arial" charset="0"/>
                  <a:ea typeface="Arial" charset="0"/>
                  <a:cs typeface="Arial" charset="0"/>
                </a:rPr>
                <a:t>The target area is an alongshelf-vertical section following the 200 m isobath and passing through OOI Pioneer Array </a:t>
              </a:r>
            </a:p>
          </p:txBody>
        </p:sp>
      </p:grpSp>
    </p:spTree>
    <p:extLst>
      <p:ext uri="{BB962C8B-B14F-4D97-AF65-F5344CB8AC3E}">
        <p14:creationId xmlns:p14="http://schemas.microsoft.com/office/powerpoint/2010/main" val="1506944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558D09C-37FD-8D48-9495-C8EA88F76BE9}"/>
              </a:ext>
            </a:extLst>
          </p:cNvPr>
          <p:cNvGrpSpPr/>
          <p:nvPr/>
        </p:nvGrpSpPr>
        <p:grpSpPr>
          <a:xfrm>
            <a:off x="647700" y="152400"/>
            <a:ext cx="7467555" cy="6720822"/>
            <a:chOff x="647700" y="152400"/>
            <a:chExt cx="7467555" cy="6720822"/>
          </a:xfrm>
        </p:grpSpPr>
        <p:pic>
          <p:nvPicPr>
            <p:cNvPr id="5" name="Picture 4">
              <a:extLst>
                <a:ext uri="{FF2B5EF4-FFF2-40B4-BE49-F238E27FC236}">
                  <a16:creationId xmlns:a16="http://schemas.microsoft.com/office/drawing/2014/main" id="{27117244-0492-D946-9107-612A8B52BF13}"/>
                </a:ext>
              </a:extLst>
            </p:cNvPr>
            <p:cNvPicPr>
              <a:picLocks noChangeAspect="1"/>
            </p:cNvPicPr>
            <p:nvPr/>
          </p:nvPicPr>
          <p:blipFill rotWithShape="1">
            <a:blip r:embed="rId2">
              <a:extLst>
                <a:ext uri="{28A0092B-C50C-407E-A947-70E740481C1C}">
                  <a14:useLocalDpi xmlns:a14="http://schemas.microsoft.com/office/drawing/2010/main" val="0"/>
                </a:ext>
              </a:extLst>
            </a:blip>
            <a:srcRect l="6074" t="3981" r="6970" b="6467"/>
            <a:stretch/>
          </p:blipFill>
          <p:spPr>
            <a:xfrm>
              <a:off x="647700" y="152400"/>
              <a:ext cx="7467555" cy="6720822"/>
            </a:xfrm>
            <a:prstGeom prst="rect">
              <a:avLst/>
            </a:prstGeom>
          </p:spPr>
        </p:pic>
        <p:sp>
          <p:nvSpPr>
            <p:cNvPr id="13" name="TextBox 12">
              <a:extLst>
                <a:ext uri="{FF2B5EF4-FFF2-40B4-BE49-F238E27FC236}">
                  <a16:creationId xmlns:a16="http://schemas.microsoft.com/office/drawing/2014/main" id="{CC221436-C339-D54D-9292-EF402434A493}"/>
                </a:ext>
              </a:extLst>
            </p:cNvPr>
            <p:cNvSpPr txBox="1"/>
            <p:nvPr/>
          </p:nvSpPr>
          <p:spPr>
            <a:xfrm>
              <a:off x="5778910" y="5029200"/>
              <a:ext cx="1853392" cy="1200329"/>
            </a:xfrm>
            <a:prstGeom prst="rect">
              <a:avLst/>
            </a:prstGeom>
            <a:noFill/>
          </p:spPr>
          <p:txBody>
            <a:bodyPr wrap="none" rtlCol="0">
              <a:spAutoFit/>
            </a:bodyPr>
            <a:lstStyle/>
            <a:p>
              <a:pPr algn="just"/>
              <a:r>
                <a:rPr lang="en-US" sz="1200" dirty="0">
                  <a:solidFill>
                    <a:srgbClr val="FF0000"/>
                  </a:solidFill>
                  <a:latin typeface="Arial" panose="020B0604020202020204" pitchFamily="34" charset="0"/>
                  <a:cs typeface="Arial" panose="020B0604020202020204" pitchFamily="34" charset="0"/>
                </a:rPr>
                <a:t>a: </a:t>
              </a:r>
              <a:r>
                <a:rPr lang="en-US" sz="1200" dirty="0">
                  <a:latin typeface="Arial" panose="020B0604020202020204" pitchFamily="34" charset="0"/>
                  <a:cs typeface="Arial" panose="020B0604020202020204" pitchFamily="34" charset="0"/>
                </a:rPr>
                <a:t>Hybrid DOPPIO nest</a:t>
              </a:r>
            </a:p>
            <a:p>
              <a:pPr algn="just"/>
              <a:r>
                <a:rPr lang="en-US" sz="1200" dirty="0">
                  <a:solidFill>
                    <a:srgbClr val="FF0000"/>
                  </a:solidFill>
                  <a:latin typeface="Arial" panose="020B0604020202020204" pitchFamily="34" charset="0"/>
                  <a:cs typeface="Arial" panose="020B0604020202020204" pitchFamily="34" charset="0"/>
                </a:rPr>
                <a:t>b: </a:t>
              </a:r>
              <a:r>
                <a:rPr lang="en-US" sz="1200" dirty="0">
                  <a:latin typeface="Arial" panose="020B0604020202020204" pitchFamily="34" charset="0"/>
                  <a:cs typeface="Arial" panose="020B0604020202020204" pitchFamily="34" charset="0"/>
                </a:rPr>
                <a:t>DOPPIO</a:t>
              </a:r>
            </a:p>
            <a:p>
              <a:pPr algn="just"/>
              <a:r>
                <a:rPr lang="en-US" sz="1200" dirty="0">
                  <a:solidFill>
                    <a:srgbClr val="FF0000"/>
                  </a:solidFill>
                  <a:latin typeface="Arial" panose="020B0604020202020204" pitchFamily="34" charset="0"/>
                  <a:cs typeface="Arial" panose="020B0604020202020204" pitchFamily="34" charset="0"/>
                </a:rPr>
                <a:t>c: </a:t>
              </a:r>
              <a:r>
                <a:rPr lang="en-US" sz="1200" dirty="0">
                  <a:latin typeface="Arial" panose="020B0604020202020204" pitchFamily="34" charset="0"/>
                  <a:cs typeface="Arial" panose="020B0604020202020204" pitchFamily="34" charset="0"/>
                </a:rPr>
                <a:t>PIONEER</a:t>
              </a:r>
            </a:p>
            <a:p>
              <a:pPr algn="just"/>
              <a:r>
                <a:rPr lang="en-US" sz="1200" dirty="0">
                  <a:solidFill>
                    <a:srgbClr val="FF0000"/>
                  </a:solidFill>
                  <a:latin typeface="Arial" panose="020B0604020202020204" pitchFamily="34" charset="0"/>
                  <a:cs typeface="Arial" panose="020B0604020202020204" pitchFamily="34" charset="0"/>
                </a:rPr>
                <a:t>d: </a:t>
              </a:r>
              <a:r>
                <a:rPr lang="en-US" sz="1200" dirty="0">
                  <a:latin typeface="Arial" panose="020B0604020202020204" pitchFamily="34" charset="0"/>
                  <a:cs typeface="Arial" panose="020B0604020202020204" pitchFamily="34" charset="0"/>
                </a:rPr>
                <a:t>ARRAY</a:t>
              </a:r>
            </a:p>
            <a:p>
              <a:pPr algn="just"/>
              <a:r>
                <a:rPr lang="en-US" sz="1200" dirty="0">
                  <a:solidFill>
                    <a:srgbClr val="FF0000"/>
                  </a:solidFill>
                  <a:latin typeface="Arial" panose="020B0604020202020204" pitchFamily="34" charset="0"/>
                  <a:cs typeface="Arial" panose="020B0604020202020204" pitchFamily="34" charset="0"/>
                </a:rPr>
                <a:t>e: </a:t>
              </a:r>
              <a:r>
                <a:rPr lang="en-US" sz="1200" dirty="0">
                  <a:latin typeface="Arial" panose="020B0604020202020204" pitchFamily="34" charset="0"/>
                  <a:cs typeface="Arial" panose="020B0604020202020204" pitchFamily="34" charset="0"/>
                </a:rPr>
                <a:t>USECOS</a:t>
              </a:r>
            </a:p>
            <a:p>
              <a:pPr algn="just"/>
              <a:r>
                <a:rPr lang="en-US" sz="1200" dirty="0">
                  <a:solidFill>
                    <a:srgbClr val="FF0000"/>
                  </a:solidFill>
                  <a:latin typeface="Arial" panose="020B0604020202020204" pitchFamily="34" charset="0"/>
                  <a:cs typeface="Arial" panose="020B0604020202020204" pitchFamily="34" charset="0"/>
                </a:rPr>
                <a:t>f</a:t>
              </a:r>
              <a:r>
                <a:rPr lang="en-US" sz="1200" dirty="0">
                  <a:latin typeface="Arial" panose="020B0604020202020204" pitchFamily="34" charset="0"/>
                  <a:cs typeface="Arial" panose="020B0604020202020204" pitchFamily="34" charset="0"/>
                </a:rPr>
                <a:t>: LONGISLAND</a:t>
              </a:r>
            </a:p>
          </p:txBody>
        </p:sp>
        <p:sp>
          <p:nvSpPr>
            <p:cNvPr id="14" name="TextBox 13">
              <a:extLst>
                <a:ext uri="{FF2B5EF4-FFF2-40B4-BE49-F238E27FC236}">
                  <a16:creationId xmlns:a16="http://schemas.microsoft.com/office/drawing/2014/main" id="{E919BEF5-0D3E-7243-A695-333255C63D18}"/>
                </a:ext>
              </a:extLst>
            </p:cNvPr>
            <p:cNvSpPr txBox="1"/>
            <p:nvPr/>
          </p:nvSpPr>
          <p:spPr>
            <a:xfrm>
              <a:off x="3235574" y="6096000"/>
              <a:ext cx="269626" cy="276999"/>
            </a:xfrm>
            <a:prstGeom prst="rect">
              <a:avLst/>
            </a:prstGeom>
            <a:noFill/>
          </p:spPr>
          <p:txBody>
            <a:bodyPr wrap="none" rtlCol="0">
              <a:spAutoFit/>
            </a:bodyPr>
            <a:lstStyle/>
            <a:p>
              <a:r>
                <a:rPr lang="en-US" sz="1200" dirty="0">
                  <a:solidFill>
                    <a:srgbClr val="FF0000"/>
                  </a:solidFill>
                  <a:latin typeface="Arial" panose="020B0604020202020204" pitchFamily="34" charset="0"/>
                  <a:cs typeface="Arial" panose="020B0604020202020204" pitchFamily="34" charset="0"/>
                </a:rPr>
                <a:t>a</a:t>
              </a:r>
            </a:p>
          </p:txBody>
        </p:sp>
        <p:sp>
          <p:nvSpPr>
            <p:cNvPr id="16" name="TextBox 15">
              <a:extLst>
                <a:ext uri="{FF2B5EF4-FFF2-40B4-BE49-F238E27FC236}">
                  <a16:creationId xmlns:a16="http://schemas.microsoft.com/office/drawing/2014/main" id="{4A5E65C5-ABE7-2342-931C-18F2EAF29794}"/>
                </a:ext>
              </a:extLst>
            </p:cNvPr>
            <p:cNvSpPr txBox="1"/>
            <p:nvPr/>
          </p:nvSpPr>
          <p:spPr>
            <a:xfrm>
              <a:off x="2890791" y="6096000"/>
              <a:ext cx="279244" cy="276999"/>
            </a:xfrm>
            <a:prstGeom prst="rect">
              <a:avLst/>
            </a:prstGeom>
            <a:noFill/>
          </p:spPr>
          <p:txBody>
            <a:bodyPr wrap="none" rtlCol="0">
              <a:spAutoFit/>
            </a:bodyPr>
            <a:lstStyle/>
            <a:p>
              <a:r>
                <a:rPr lang="en-US" sz="1200" dirty="0">
                  <a:solidFill>
                    <a:srgbClr val="FF0000"/>
                  </a:solidFill>
                  <a:latin typeface="Arial" panose="020B0604020202020204" pitchFamily="34" charset="0"/>
                  <a:cs typeface="Arial" panose="020B0604020202020204" pitchFamily="34" charset="0"/>
                </a:rPr>
                <a:t>b</a:t>
              </a:r>
            </a:p>
          </p:txBody>
        </p:sp>
        <p:sp>
          <p:nvSpPr>
            <p:cNvPr id="18" name="TextBox 17">
              <a:extLst>
                <a:ext uri="{FF2B5EF4-FFF2-40B4-BE49-F238E27FC236}">
                  <a16:creationId xmlns:a16="http://schemas.microsoft.com/office/drawing/2014/main" id="{1997765A-9FB0-BB4A-B98D-209B3CB58B26}"/>
                </a:ext>
              </a:extLst>
            </p:cNvPr>
            <p:cNvSpPr txBox="1"/>
            <p:nvPr/>
          </p:nvSpPr>
          <p:spPr>
            <a:xfrm>
              <a:off x="5257800" y="3228201"/>
              <a:ext cx="269626" cy="276999"/>
            </a:xfrm>
            <a:prstGeom prst="rect">
              <a:avLst/>
            </a:prstGeom>
            <a:noFill/>
          </p:spPr>
          <p:txBody>
            <a:bodyPr wrap="none" rtlCol="0">
              <a:spAutoFit/>
            </a:bodyPr>
            <a:lstStyle/>
            <a:p>
              <a:r>
                <a:rPr lang="en-US" sz="1200" dirty="0">
                  <a:solidFill>
                    <a:srgbClr val="FF0000"/>
                  </a:solidFill>
                  <a:latin typeface="Arial" panose="020B0604020202020204" pitchFamily="34" charset="0"/>
                  <a:cs typeface="Arial" panose="020B0604020202020204" pitchFamily="34" charset="0"/>
                </a:rPr>
                <a:t>c</a:t>
              </a:r>
            </a:p>
          </p:txBody>
        </p:sp>
        <p:sp>
          <p:nvSpPr>
            <p:cNvPr id="20" name="TextBox 19">
              <a:extLst>
                <a:ext uri="{FF2B5EF4-FFF2-40B4-BE49-F238E27FC236}">
                  <a16:creationId xmlns:a16="http://schemas.microsoft.com/office/drawing/2014/main" id="{2E5A849D-FE48-8849-A552-9A15FD9EC899}"/>
                </a:ext>
              </a:extLst>
            </p:cNvPr>
            <p:cNvSpPr txBox="1"/>
            <p:nvPr/>
          </p:nvSpPr>
          <p:spPr>
            <a:xfrm>
              <a:off x="4678565" y="3304401"/>
              <a:ext cx="279244" cy="276999"/>
            </a:xfrm>
            <a:prstGeom prst="rect">
              <a:avLst/>
            </a:prstGeom>
            <a:noFill/>
          </p:spPr>
          <p:txBody>
            <a:bodyPr wrap="none" rtlCol="0">
              <a:spAutoFit/>
            </a:bodyPr>
            <a:lstStyle/>
            <a:p>
              <a:r>
                <a:rPr lang="en-US" sz="1200" dirty="0">
                  <a:solidFill>
                    <a:srgbClr val="FF0000"/>
                  </a:solidFill>
                  <a:latin typeface="Arial" panose="020B0604020202020204" pitchFamily="34" charset="0"/>
                  <a:cs typeface="Arial" panose="020B0604020202020204" pitchFamily="34" charset="0"/>
                </a:rPr>
                <a:t>d</a:t>
              </a:r>
            </a:p>
          </p:txBody>
        </p:sp>
        <p:sp>
          <p:nvSpPr>
            <p:cNvPr id="21" name="TextBox 20">
              <a:extLst>
                <a:ext uri="{FF2B5EF4-FFF2-40B4-BE49-F238E27FC236}">
                  <a16:creationId xmlns:a16="http://schemas.microsoft.com/office/drawing/2014/main" id="{6299C203-0F53-254B-8735-E3C8815CCD5C}"/>
                </a:ext>
              </a:extLst>
            </p:cNvPr>
            <p:cNvSpPr txBox="1"/>
            <p:nvPr/>
          </p:nvSpPr>
          <p:spPr>
            <a:xfrm>
              <a:off x="3159374" y="3914001"/>
              <a:ext cx="269626" cy="276999"/>
            </a:xfrm>
            <a:prstGeom prst="rect">
              <a:avLst/>
            </a:prstGeom>
            <a:noFill/>
          </p:spPr>
          <p:txBody>
            <a:bodyPr wrap="none" rtlCol="0">
              <a:spAutoFit/>
            </a:bodyPr>
            <a:lstStyle/>
            <a:p>
              <a:r>
                <a:rPr lang="en-US" sz="1200" dirty="0">
                  <a:solidFill>
                    <a:srgbClr val="FF0000"/>
                  </a:solidFill>
                  <a:latin typeface="Arial" panose="020B0604020202020204" pitchFamily="34" charset="0"/>
                  <a:cs typeface="Arial" panose="020B0604020202020204" pitchFamily="34" charset="0"/>
                </a:rPr>
                <a:t>e</a:t>
              </a:r>
            </a:p>
          </p:txBody>
        </p:sp>
        <p:sp>
          <p:nvSpPr>
            <p:cNvPr id="22" name="TextBox 21">
              <a:extLst>
                <a:ext uri="{FF2B5EF4-FFF2-40B4-BE49-F238E27FC236}">
                  <a16:creationId xmlns:a16="http://schemas.microsoft.com/office/drawing/2014/main" id="{9B399AA2-5890-E04C-99FF-8AD8A8E17A22}"/>
                </a:ext>
              </a:extLst>
            </p:cNvPr>
            <p:cNvSpPr txBox="1"/>
            <p:nvPr/>
          </p:nvSpPr>
          <p:spPr>
            <a:xfrm>
              <a:off x="4267200" y="2819400"/>
              <a:ext cx="235963" cy="276999"/>
            </a:xfrm>
            <a:prstGeom prst="rect">
              <a:avLst/>
            </a:prstGeom>
            <a:noFill/>
          </p:spPr>
          <p:txBody>
            <a:bodyPr wrap="none" rtlCol="0">
              <a:spAutoFit/>
            </a:bodyPr>
            <a:lstStyle/>
            <a:p>
              <a:r>
                <a:rPr lang="en-US" sz="1200" dirty="0">
                  <a:solidFill>
                    <a:srgbClr val="FF0000"/>
                  </a:solidFill>
                  <a:latin typeface="Arial" panose="020B0604020202020204" pitchFamily="34" charset="0"/>
                  <a:cs typeface="Arial" panose="020B0604020202020204" pitchFamily="34" charset="0"/>
                </a:rPr>
                <a:t>f</a:t>
              </a:r>
            </a:p>
          </p:txBody>
        </p:sp>
      </p:grpSp>
      <p:sp>
        <p:nvSpPr>
          <p:cNvPr id="24" name="Text Box 4">
            <a:extLst>
              <a:ext uri="{FF2B5EF4-FFF2-40B4-BE49-F238E27FC236}">
                <a16:creationId xmlns:a16="http://schemas.microsoft.com/office/drawing/2014/main" id="{8E727A3A-E14D-2044-ABE2-D0639B4CBB60}"/>
              </a:ext>
            </a:extLst>
          </p:cNvPr>
          <p:cNvSpPr txBox="1">
            <a:spLocks noChangeArrowheads="1"/>
          </p:cNvSpPr>
          <p:nvPr/>
        </p:nvSpPr>
        <p:spPr bwMode="auto">
          <a:xfrm>
            <a:off x="0" y="0"/>
            <a:ext cx="9143999" cy="461665"/>
          </a:xfrm>
          <a:prstGeom prst="rect">
            <a:avLst/>
          </a:prstGeom>
          <a:noFill/>
          <a:ln w="9525">
            <a:noFill/>
            <a:miter lim="800000"/>
            <a:headEnd/>
            <a:tailEnd/>
          </a:ln>
        </p:spPr>
        <p:txBody>
          <a:bodyPr wrap="square">
            <a:spAutoFit/>
          </a:bodyPr>
          <a:lstStyle/>
          <a:p>
            <a:pPr eaLnBrk="1" hangingPunct="1"/>
            <a:r>
              <a:rPr lang="en-US" sz="2400" b="0" dirty="0">
                <a:solidFill>
                  <a:srgbClr val="FF0000"/>
                </a:solidFill>
                <a:effectLst>
                  <a:outerShdw blurRad="50800" dist="76200" dir="2700000" algn="tl">
                    <a:srgbClr val="000000">
                      <a:alpha val="99000"/>
                    </a:srgbClr>
                  </a:outerShdw>
                </a:effectLst>
                <a:latin typeface="Arial Black" charset="0"/>
              </a:rPr>
              <a:t>Nonaligned Refinement</a:t>
            </a:r>
          </a:p>
        </p:txBody>
      </p:sp>
    </p:spTree>
    <p:extLst>
      <p:ext uri="{BB962C8B-B14F-4D97-AF65-F5344CB8AC3E}">
        <p14:creationId xmlns:p14="http://schemas.microsoft.com/office/powerpoint/2010/main" val="3026488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4D3DAB-4065-0147-9773-0821B9E24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656" y="3624639"/>
            <a:ext cx="5711952" cy="2987040"/>
          </a:xfrm>
          <a:prstGeom prst="rect">
            <a:avLst/>
          </a:prstGeom>
        </p:spPr>
      </p:pic>
      <p:grpSp>
        <p:nvGrpSpPr>
          <p:cNvPr id="31" name="Group 30">
            <a:extLst>
              <a:ext uri="{FF2B5EF4-FFF2-40B4-BE49-F238E27FC236}">
                <a16:creationId xmlns:a16="http://schemas.microsoft.com/office/drawing/2014/main" id="{C03F8D20-9E63-8641-B9BE-575FA8FD8409}"/>
              </a:ext>
            </a:extLst>
          </p:cNvPr>
          <p:cNvGrpSpPr/>
          <p:nvPr/>
        </p:nvGrpSpPr>
        <p:grpSpPr>
          <a:xfrm>
            <a:off x="182400" y="429052"/>
            <a:ext cx="5833872" cy="3029712"/>
            <a:chOff x="182400" y="429052"/>
            <a:chExt cx="5833872" cy="3029712"/>
          </a:xfrm>
        </p:grpSpPr>
        <p:pic>
          <p:nvPicPr>
            <p:cNvPr id="3" name="Picture 2">
              <a:extLst>
                <a:ext uri="{FF2B5EF4-FFF2-40B4-BE49-F238E27FC236}">
                  <a16:creationId xmlns:a16="http://schemas.microsoft.com/office/drawing/2014/main" id="{1BB9EEEA-C506-9B46-969B-D89269764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00" y="429052"/>
              <a:ext cx="5833872" cy="3029712"/>
            </a:xfrm>
            <a:prstGeom prst="rect">
              <a:avLst/>
            </a:prstGeom>
          </p:spPr>
        </p:pic>
        <p:grpSp>
          <p:nvGrpSpPr>
            <p:cNvPr id="25" name="Group 24">
              <a:extLst>
                <a:ext uri="{FF2B5EF4-FFF2-40B4-BE49-F238E27FC236}">
                  <a16:creationId xmlns:a16="http://schemas.microsoft.com/office/drawing/2014/main" id="{62419B53-EDC7-4749-B27D-37C4A9507EF9}"/>
                </a:ext>
              </a:extLst>
            </p:cNvPr>
            <p:cNvGrpSpPr/>
            <p:nvPr/>
          </p:nvGrpSpPr>
          <p:grpSpPr>
            <a:xfrm>
              <a:off x="4114800" y="1774825"/>
              <a:ext cx="304800" cy="304800"/>
              <a:chOff x="4114800" y="1774825"/>
              <a:chExt cx="304800" cy="304800"/>
            </a:xfrm>
          </p:grpSpPr>
          <p:cxnSp>
            <p:nvCxnSpPr>
              <p:cNvPr id="9" name="Straight Connector 8">
                <a:extLst>
                  <a:ext uri="{FF2B5EF4-FFF2-40B4-BE49-F238E27FC236}">
                    <a16:creationId xmlns:a16="http://schemas.microsoft.com/office/drawing/2014/main" id="{009E7317-87BF-C04F-AE40-6B7C62BBD761}"/>
                  </a:ext>
                </a:extLst>
              </p:cNvPr>
              <p:cNvCxnSpPr>
                <a:cxnSpLocks/>
              </p:cNvCxnSpPr>
              <p:nvPr/>
            </p:nvCxnSpPr>
            <p:spPr>
              <a:xfrm flipV="1">
                <a:off x="4114800" y="1774825"/>
                <a:ext cx="177800" cy="130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791055-BCBD-F542-8368-4D30EE997174}"/>
                  </a:ext>
                </a:extLst>
              </p:cNvPr>
              <p:cNvCxnSpPr>
                <a:cxnSpLocks/>
              </p:cNvCxnSpPr>
              <p:nvPr/>
            </p:nvCxnSpPr>
            <p:spPr>
              <a:xfrm flipV="1">
                <a:off x="4244975" y="1943909"/>
                <a:ext cx="174625" cy="132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51FFC0C-30DC-164A-BB54-89A4DBA37780}"/>
                  </a:ext>
                </a:extLst>
              </p:cNvPr>
              <p:cNvCxnSpPr/>
              <p:nvPr/>
            </p:nvCxnSpPr>
            <p:spPr>
              <a:xfrm>
                <a:off x="4292600" y="1774825"/>
                <a:ext cx="127000" cy="1690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69C163-CEA1-3347-BA03-BC494BE9FB86}"/>
                  </a:ext>
                </a:extLst>
              </p:cNvPr>
              <p:cNvCxnSpPr/>
              <p:nvPr/>
            </p:nvCxnSpPr>
            <p:spPr>
              <a:xfrm>
                <a:off x="4114800" y="1905000"/>
                <a:ext cx="133350" cy="174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2" name="Text Box 4">
            <a:extLst>
              <a:ext uri="{FF2B5EF4-FFF2-40B4-BE49-F238E27FC236}">
                <a16:creationId xmlns:a16="http://schemas.microsoft.com/office/drawing/2014/main" id="{CE8463AE-B5C8-6A45-8796-529FFD762D8F}"/>
              </a:ext>
            </a:extLst>
          </p:cNvPr>
          <p:cNvSpPr txBox="1">
            <a:spLocks noChangeArrowheads="1"/>
          </p:cNvSpPr>
          <p:nvPr/>
        </p:nvSpPr>
        <p:spPr bwMode="auto">
          <a:xfrm>
            <a:off x="0" y="0"/>
            <a:ext cx="9143999" cy="461665"/>
          </a:xfrm>
          <a:prstGeom prst="rect">
            <a:avLst/>
          </a:prstGeom>
          <a:noFill/>
          <a:ln w="9525">
            <a:noFill/>
            <a:miter lim="800000"/>
            <a:headEnd/>
            <a:tailEnd/>
          </a:ln>
        </p:spPr>
        <p:txBody>
          <a:bodyPr wrap="square">
            <a:spAutoFit/>
          </a:bodyPr>
          <a:lstStyle/>
          <a:p>
            <a:pPr eaLnBrk="1" hangingPunct="1"/>
            <a:r>
              <a:rPr lang="en-US" sz="2400" b="0" dirty="0">
                <a:solidFill>
                  <a:srgbClr val="FF0000"/>
                </a:solidFill>
                <a:effectLst>
                  <a:outerShdw blurRad="50800" dist="76200" dir="2700000" algn="tl">
                    <a:srgbClr val="000000">
                      <a:alpha val="99000"/>
                    </a:srgbClr>
                  </a:outerShdw>
                </a:effectLst>
                <a:latin typeface="Arial Black" charset="0"/>
              </a:rPr>
              <a:t>Nonaligned Refinement</a:t>
            </a:r>
          </a:p>
        </p:txBody>
      </p:sp>
      <p:sp>
        <p:nvSpPr>
          <p:cNvPr id="33" name="TextBox 32">
            <a:extLst>
              <a:ext uri="{FF2B5EF4-FFF2-40B4-BE49-F238E27FC236}">
                <a16:creationId xmlns:a16="http://schemas.microsoft.com/office/drawing/2014/main" id="{D044BD89-F849-CB45-AA49-2BED223367D3}"/>
              </a:ext>
            </a:extLst>
          </p:cNvPr>
          <p:cNvSpPr txBox="1"/>
          <p:nvPr/>
        </p:nvSpPr>
        <p:spPr>
          <a:xfrm>
            <a:off x="6056123" y="1048898"/>
            <a:ext cx="1792477"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Long Island Sound</a:t>
            </a:r>
          </a:p>
          <a:p>
            <a:r>
              <a:rPr lang="en-US" sz="1400" dirty="0">
                <a:latin typeface="Arial" panose="020B0604020202020204" pitchFamily="34" charset="0"/>
                <a:cs typeface="Arial" panose="020B0604020202020204" pitchFamily="34" charset="0"/>
              </a:rPr>
              <a:t>2x2 km Grid</a:t>
            </a:r>
          </a:p>
        </p:txBody>
      </p:sp>
      <p:grpSp>
        <p:nvGrpSpPr>
          <p:cNvPr id="34" name="Group 33">
            <a:extLst>
              <a:ext uri="{FF2B5EF4-FFF2-40B4-BE49-F238E27FC236}">
                <a16:creationId xmlns:a16="http://schemas.microsoft.com/office/drawing/2014/main" id="{B72E1DDF-80C0-1144-8A98-29A4BF55891A}"/>
              </a:ext>
            </a:extLst>
          </p:cNvPr>
          <p:cNvGrpSpPr/>
          <p:nvPr/>
        </p:nvGrpSpPr>
        <p:grpSpPr>
          <a:xfrm>
            <a:off x="115157" y="3886200"/>
            <a:ext cx="2501006" cy="1981200"/>
            <a:chOff x="115157" y="3886200"/>
            <a:chExt cx="2501006" cy="1981200"/>
          </a:xfrm>
        </p:grpSpPr>
        <p:sp>
          <p:nvSpPr>
            <p:cNvPr id="35" name="TextBox 34">
              <a:extLst>
                <a:ext uri="{FF2B5EF4-FFF2-40B4-BE49-F238E27FC236}">
                  <a16:creationId xmlns:a16="http://schemas.microsoft.com/office/drawing/2014/main" id="{595AD2A9-3C1B-3742-AA2A-F59763BC42FC}"/>
                </a:ext>
              </a:extLst>
            </p:cNvPr>
            <p:cNvSpPr txBox="1"/>
            <p:nvPr/>
          </p:nvSpPr>
          <p:spPr>
            <a:xfrm>
              <a:off x="115157" y="3886200"/>
              <a:ext cx="2501006" cy="1169551"/>
            </a:xfrm>
            <a:prstGeom prst="rect">
              <a:avLst/>
            </a:prstGeom>
            <a:noFill/>
          </p:spPr>
          <p:txBody>
            <a:bodyPr wrap="none" rtlCol="0">
              <a:spAutoFit/>
            </a:bodyPr>
            <a:lstStyle/>
            <a:p>
              <a:pPr algn="l"/>
              <a:r>
                <a:rPr lang="en-US" sz="1400" dirty="0">
                  <a:solidFill>
                    <a:srgbClr val="0033CC"/>
                  </a:solidFill>
                  <a:latin typeface="Arial" panose="020B0604020202020204" pitchFamily="34" charset="0"/>
                  <a:cs typeface="Arial" panose="020B0604020202020204" pitchFamily="34" charset="0"/>
                </a:rPr>
                <a:t>Two-way fine-to-coarse</a:t>
              </a:r>
            </a:p>
            <a:p>
              <a:pPr algn="l"/>
              <a:r>
                <a:rPr lang="en-US" sz="1400" dirty="0">
                  <a:solidFill>
                    <a:srgbClr val="0033CC"/>
                  </a:solidFill>
                  <a:latin typeface="Arial" panose="020B0604020202020204" pitchFamily="34" charset="0"/>
                  <a:cs typeface="Arial" panose="020B0604020202020204" pitchFamily="34" charset="0"/>
                </a:rPr>
                <a:t>exchange: Inverse</a:t>
              </a:r>
            </a:p>
            <a:p>
              <a:pPr algn="l"/>
              <a:r>
                <a:rPr lang="en-US" sz="1400" dirty="0">
                  <a:solidFill>
                    <a:srgbClr val="0033CC"/>
                  </a:solidFill>
                  <a:latin typeface="Arial" panose="020B0604020202020204" pitchFamily="34" charset="0"/>
                  <a:cs typeface="Arial" panose="020B0604020202020204" pitchFamily="34" charset="0"/>
                </a:rPr>
                <a:t>Distance Weighting (IDW)</a:t>
              </a:r>
            </a:p>
            <a:p>
              <a:pPr algn="l"/>
              <a:r>
                <a:rPr lang="en-US" sz="1400" dirty="0">
                  <a:solidFill>
                    <a:srgbClr val="0033CC"/>
                  </a:solidFill>
                  <a:latin typeface="Arial" panose="020B0604020202020204" pitchFamily="34" charset="0"/>
                  <a:cs typeface="Arial" panose="020B0604020202020204" pitchFamily="34" charset="0"/>
                </a:rPr>
                <a:t>average at center of coarse</a:t>
              </a:r>
            </a:p>
            <a:p>
              <a:pPr algn="l"/>
              <a:r>
                <a:rPr lang="en-US" sz="1400" dirty="0">
                  <a:solidFill>
                    <a:srgbClr val="0033CC"/>
                  </a:solidFill>
                  <a:latin typeface="Arial" panose="020B0604020202020204" pitchFamily="34" charset="0"/>
                  <a:cs typeface="Arial" panose="020B0604020202020204" pitchFamily="34" charset="0"/>
                </a:rPr>
                <a:t>grid cell</a:t>
              </a: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2E04258E-ECD0-2F44-8E1D-78DD6E470361}"/>
                    </a:ext>
                  </a:extLst>
                </p:cNvPr>
                <p:cNvSpPr/>
                <p:nvPr/>
              </p:nvSpPr>
              <p:spPr>
                <a:xfrm>
                  <a:off x="304800" y="5190099"/>
                  <a:ext cx="1905000" cy="6773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bar>
                          <m:barPr>
                            <m:pos m:val="top"/>
                            <m:ctrlPr>
                              <a:rPr lang="en-US" i="1">
                                <a:latin typeface="Cambria Math" panose="02040503050406030204" pitchFamily="18" charset="0"/>
                              </a:rPr>
                            </m:ctrlPr>
                          </m:bar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m:t>
                                </m:r>
                              </m:sub>
                            </m:sSub>
                          </m:e>
                        </m:bar>
                        <m:r>
                          <a:rPr lang="en-US" i="0">
                            <a:latin typeface="Cambria Math" panose="02040503050406030204" pitchFamily="18" charset="0"/>
                          </a:rPr>
                          <m:t>= </m:t>
                        </m:r>
                        <m:f>
                          <m:fPr>
                            <m:ctrlPr>
                              <a:rPr lang="en-US" i="1">
                                <a:latin typeface="Cambria Math" panose="02040503050406030204" pitchFamily="18" charset="0"/>
                              </a:rPr>
                            </m:ctrlPr>
                          </m:fPr>
                          <m:num>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f>
                                  <m:fPr>
                                    <m:ctrlPr>
                                      <a:rPr lang="en-US" i="1">
                                        <a:latin typeface="Cambria Math" panose="02040503050406030204" pitchFamily="18" charset="0"/>
                                      </a:rPr>
                                    </m:ctrlPr>
                                  </m:fPr>
                                  <m:num>
                                    <m:r>
                                      <a:rPr lang="en-US" i="0">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𝑑</m:t>
                                        </m:r>
                                      </m:e>
                                      <m:sub>
                                        <m:r>
                                          <a:rPr lang="en-US" i="1">
                                            <a:latin typeface="Cambria Math" panose="02040503050406030204" pitchFamily="18" charset="0"/>
                                          </a:rPr>
                                          <m:t>𝑖</m:t>
                                        </m:r>
                                      </m:sub>
                                      <m:sup>
                                        <m:r>
                                          <a:rPr lang="en-US" i="1">
                                            <a:latin typeface="Cambria Math" panose="02040503050406030204" pitchFamily="18" charset="0"/>
                                          </a:rPr>
                                          <m:t>𝑝</m:t>
                                        </m:r>
                                      </m:sup>
                                    </m:sSubSup>
                                  </m:den>
                                </m:f>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e>
                            </m:nary>
                          </m:num>
                          <m:den>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f>
                                  <m:fPr>
                                    <m:ctrlPr>
                                      <a:rPr lang="en-US" i="1">
                                        <a:latin typeface="Cambria Math" panose="02040503050406030204" pitchFamily="18" charset="0"/>
                                      </a:rPr>
                                    </m:ctrlPr>
                                  </m:fPr>
                                  <m:num>
                                    <m:r>
                                      <a:rPr lang="en-US" i="0">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𝑑</m:t>
                                        </m:r>
                                      </m:e>
                                      <m:sub>
                                        <m:r>
                                          <a:rPr lang="en-US" i="1">
                                            <a:latin typeface="Cambria Math" panose="02040503050406030204" pitchFamily="18" charset="0"/>
                                          </a:rPr>
                                          <m:t>𝑖</m:t>
                                        </m:r>
                                      </m:sub>
                                      <m:sup>
                                        <m:r>
                                          <a:rPr lang="en-US" i="1">
                                            <a:latin typeface="Cambria Math" panose="02040503050406030204" pitchFamily="18" charset="0"/>
                                          </a:rPr>
                                          <m:t>𝑝</m:t>
                                        </m:r>
                                      </m:sup>
                                    </m:sSubSup>
                                  </m:den>
                                </m:f>
                              </m:e>
                            </m:nary>
                          </m:den>
                        </m:f>
                        <m:r>
                          <a:rPr lang="en-US" i="0">
                            <a:latin typeface="Cambria Math" panose="02040503050406030204" pitchFamily="18" charset="0"/>
                          </a:rPr>
                          <m:t>   </m:t>
                        </m:r>
                        <m:r>
                          <m:rPr>
                            <m:nor/>
                          </m:rPr>
                          <a:rPr lang="en-US" i="1">
                            <a:latin typeface="Cambria Math" panose="02040503050406030204" pitchFamily="18" charset="0"/>
                          </a:rPr>
                          <m:t>with</m:t>
                        </m:r>
                        <m:r>
                          <a:rPr lang="en-US" i="0">
                            <a:latin typeface="Cambria Math" panose="02040503050406030204" pitchFamily="18" charset="0"/>
                          </a:rPr>
                          <m:t>  </m:t>
                        </m:r>
                        <m:r>
                          <a:rPr lang="en-US" i="1">
                            <a:latin typeface="Cambria Math" panose="02040503050406030204" pitchFamily="18" charset="0"/>
                          </a:rPr>
                          <m:t>𝑝</m:t>
                        </m:r>
                        <m:r>
                          <a:rPr lang="en-US" i="0">
                            <a:latin typeface="Cambria Math" panose="02040503050406030204" pitchFamily="18" charset="0"/>
                          </a:rPr>
                          <m:t>=2</m:t>
                        </m:r>
                      </m:oMath>
                    </m:oMathPara>
                  </a14:m>
                  <a:endParaRPr lang="en-US" dirty="0"/>
                </a:p>
              </p:txBody>
            </p:sp>
          </mc:Choice>
          <mc:Fallback xmlns="">
            <p:sp>
              <p:nvSpPr>
                <p:cNvPr id="36" name="Rectangle 35">
                  <a:extLst>
                    <a:ext uri="{FF2B5EF4-FFF2-40B4-BE49-F238E27FC236}">
                      <a16:creationId xmlns:a16="http://schemas.microsoft.com/office/drawing/2014/main" id="{2E04258E-ECD0-2F44-8E1D-78DD6E470361}"/>
                    </a:ext>
                  </a:extLst>
                </p:cNvPr>
                <p:cNvSpPr>
                  <a:spLocks noRot="1" noChangeAspect="1" noMove="1" noResize="1" noEditPoints="1" noAdjustHandles="1" noChangeArrowheads="1" noChangeShapeType="1" noTextEdit="1"/>
                </p:cNvSpPr>
                <p:nvPr/>
              </p:nvSpPr>
              <p:spPr>
                <a:xfrm>
                  <a:off x="304800" y="5190099"/>
                  <a:ext cx="1905000" cy="677301"/>
                </a:xfrm>
                <a:prstGeom prst="rect">
                  <a:avLst/>
                </a:prstGeom>
                <a:blipFill>
                  <a:blip r:embed="rId4"/>
                  <a:stretch>
                    <a:fillRect t="-18519" b="-29630"/>
                  </a:stretch>
                </a:blipFill>
              </p:spPr>
              <p:txBody>
                <a:bodyPr/>
                <a:lstStyle/>
                <a:p>
                  <a:r>
                    <a:rPr lang="en-US">
                      <a:noFill/>
                    </a:rPr>
                    <a:t> </a:t>
                  </a:r>
                </a:p>
              </p:txBody>
            </p:sp>
          </mc:Fallback>
        </mc:AlternateContent>
      </p:grpSp>
    </p:spTree>
    <p:extLst>
      <p:ext uri="{BB962C8B-B14F-4D97-AF65-F5344CB8AC3E}">
        <p14:creationId xmlns:p14="http://schemas.microsoft.com/office/powerpoint/2010/main" val="652745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35F932-634F-F840-87E2-BBC8A2DC2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247" y="3619564"/>
            <a:ext cx="5748528" cy="3011424"/>
          </a:xfrm>
          <a:prstGeom prst="rect">
            <a:avLst/>
          </a:prstGeom>
        </p:spPr>
      </p:pic>
      <p:grpSp>
        <p:nvGrpSpPr>
          <p:cNvPr id="18" name="Group 17">
            <a:extLst>
              <a:ext uri="{FF2B5EF4-FFF2-40B4-BE49-F238E27FC236}">
                <a16:creationId xmlns:a16="http://schemas.microsoft.com/office/drawing/2014/main" id="{23EA338B-FEC3-364D-A3BA-F82D0E5B383B}"/>
              </a:ext>
            </a:extLst>
          </p:cNvPr>
          <p:cNvGrpSpPr/>
          <p:nvPr/>
        </p:nvGrpSpPr>
        <p:grpSpPr>
          <a:xfrm>
            <a:off x="186905" y="429162"/>
            <a:ext cx="5833872" cy="3029712"/>
            <a:chOff x="186905" y="429162"/>
            <a:chExt cx="5833872" cy="3029712"/>
          </a:xfrm>
        </p:grpSpPr>
        <p:pic>
          <p:nvPicPr>
            <p:cNvPr id="7" name="Picture 6">
              <a:extLst>
                <a:ext uri="{FF2B5EF4-FFF2-40B4-BE49-F238E27FC236}">
                  <a16:creationId xmlns:a16="http://schemas.microsoft.com/office/drawing/2014/main" id="{CC850468-1DB7-5044-AAA2-1502A2D70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05" y="429162"/>
              <a:ext cx="5833872" cy="3029712"/>
            </a:xfrm>
            <a:prstGeom prst="rect">
              <a:avLst/>
            </a:prstGeom>
          </p:spPr>
        </p:pic>
        <p:grpSp>
          <p:nvGrpSpPr>
            <p:cNvPr id="17" name="Group 16">
              <a:extLst>
                <a:ext uri="{FF2B5EF4-FFF2-40B4-BE49-F238E27FC236}">
                  <a16:creationId xmlns:a16="http://schemas.microsoft.com/office/drawing/2014/main" id="{6F462EA7-1B63-1A4F-9311-C733D736F601}"/>
                </a:ext>
              </a:extLst>
            </p:cNvPr>
            <p:cNvGrpSpPr/>
            <p:nvPr/>
          </p:nvGrpSpPr>
          <p:grpSpPr>
            <a:xfrm>
              <a:off x="4114800" y="1774825"/>
              <a:ext cx="311150" cy="304800"/>
              <a:chOff x="4114800" y="1774825"/>
              <a:chExt cx="311150" cy="304800"/>
            </a:xfrm>
          </p:grpSpPr>
          <p:cxnSp>
            <p:nvCxnSpPr>
              <p:cNvPr id="3" name="Straight Connector 2">
                <a:extLst>
                  <a:ext uri="{FF2B5EF4-FFF2-40B4-BE49-F238E27FC236}">
                    <a16:creationId xmlns:a16="http://schemas.microsoft.com/office/drawing/2014/main" id="{5430DFA7-FFF7-7C40-9986-4C2A074B90F3}"/>
                  </a:ext>
                </a:extLst>
              </p:cNvPr>
              <p:cNvCxnSpPr/>
              <p:nvPr/>
            </p:nvCxnSpPr>
            <p:spPr>
              <a:xfrm flipV="1">
                <a:off x="4114800" y="1774825"/>
                <a:ext cx="174625" cy="130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B9338E-EF29-6045-B438-3D629AA82540}"/>
                  </a:ext>
                </a:extLst>
              </p:cNvPr>
              <p:cNvCxnSpPr/>
              <p:nvPr/>
            </p:nvCxnSpPr>
            <p:spPr>
              <a:xfrm flipV="1">
                <a:off x="4248150" y="1946275"/>
                <a:ext cx="174625" cy="130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992CBF-6C6C-F04B-9136-7626B50EDE7F}"/>
                  </a:ext>
                </a:extLst>
              </p:cNvPr>
              <p:cNvCxnSpPr/>
              <p:nvPr/>
            </p:nvCxnSpPr>
            <p:spPr>
              <a:xfrm>
                <a:off x="4292600" y="1781175"/>
                <a:ext cx="13335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641D4D-CDA9-F244-81D8-3E562D79C0EF}"/>
                  </a:ext>
                </a:extLst>
              </p:cNvPr>
              <p:cNvCxnSpPr/>
              <p:nvPr/>
            </p:nvCxnSpPr>
            <p:spPr>
              <a:xfrm>
                <a:off x="4117975" y="1905000"/>
                <a:ext cx="133350" cy="174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 name="Text Box 4">
            <a:extLst>
              <a:ext uri="{FF2B5EF4-FFF2-40B4-BE49-F238E27FC236}">
                <a16:creationId xmlns:a16="http://schemas.microsoft.com/office/drawing/2014/main" id="{FA60CD45-2429-5A4F-9178-FE7614C08121}"/>
              </a:ext>
            </a:extLst>
          </p:cNvPr>
          <p:cNvSpPr txBox="1">
            <a:spLocks noChangeArrowheads="1"/>
          </p:cNvSpPr>
          <p:nvPr/>
        </p:nvSpPr>
        <p:spPr bwMode="auto">
          <a:xfrm>
            <a:off x="0" y="0"/>
            <a:ext cx="9143999" cy="461665"/>
          </a:xfrm>
          <a:prstGeom prst="rect">
            <a:avLst/>
          </a:prstGeom>
          <a:noFill/>
          <a:ln w="9525">
            <a:noFill/>
            <a:miter lim="800000"/>
            <a:headEnd/>
            <a:tailEnd/>
          </a:ln>
        </p:spPr>
        <p:txBody>
          <a:bodyPr wrap="square">
            <a:spAutoFit/>
          </a:bodyPr>
          <a:lstStyle/>
          <a:p>
            <a:pPr eaLnBrk="1" hangingPunct="1"/>
            <a:r>
              <a:rPr lang="en-US" sz="2400" b="0" dirty="0">
                <a:solidFill>
                  <a:srgbClr val="FF0000"/>
                </a:solidFill>
                <a:effectLst>
                  <a:outerShdw blurRad="50800" dist="76200" dir="2700000" algn="tl">
                    <a:srgbClr val="000000">
                      <a:alpha val="99000"/>
                    </a:srgbClr>
                  </a:outerShdw>
                </a:effectLst>
                <a:latin typeface="Arial Black" charset="0"/>
              </a:rPr>
              <a:t>Nonaligned Refinement</a:t>
            </a:r>
          </a:p>
        </p:txBody>
      </p:sp>
      <p:sp>
        <p:nvSpPr>
          <p:cNvPr id="20" name="TextBox 19">
            <a:extLst>
              <a:ext uri="{FF2B5EF4-FFF2-40B4-BE49-F238E27FC236}">
                <a16:creationId xmlns:a16="http://schemas.microsoft.com/office/drawing/2014/main" id="{2214DA24-5724-B246-928E-DA477430355C}"/>
              </a:ext>
            </a:extLst>
          </p:cNvPr>
          <p:cNvSpPr txBox="1"/>
          <p:nvPr/>
        </p:nvSpPr>
        <p:spPr>
          <a:xfrm>
            <a:off x="6056123" y="1048898"/>
            <a:ext cx="1792477"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Long Island Sound</a:t>
            </a:r>
          </a:p>
          <a:p>
            <a:r>
              <a:rPr lang="en-US" sz="1400" dirty="0">
                <a:latin typeface="Arial" panose="020B0604020202020204" pitchFamily="34" charset="0"/>
                <a:cs typeface="Arial" panose="020B0604020202020204" pitchFamily="34" charset="0"/>
              </a:rPr>
              <a:t>1x1 km Grid</a:t>
            </a:r>
          </a:p>
        </p:txBody>
      </p:sp>
      <p:grpSp>
        <p:nvGrpSpPr>
          <p:cNvPr id="26" name="Group 25">
            <a:extLst>
              <a:ext uri="{FF2B5EF4-FFF2-40B4-BE49-F238E27FC236}">
                <a16:creationId xmlns:a16="http://schemas.microsoft.com/office/drawing/2014/main" id="{E87E864C-5C53-1D41-BC4A-1D7D3BD37722}"/>
              </a:ext>
            </a:extLst>
          </p:cNvPr>
          <p:cNvGrpSpPr/>
          <p:nvPr/>
        </p:nvGrpSpPr>
        <p:grpSpPr>
          <a:xfrm>
            <a:off x="115157" y="3886200"/>
            <a:ext cx="2501006" cy="1981200"/>
            <a:chOff x="115157" y="3886200"/>
            <a:chExt cx="2501006" cy="1981200"/>
          </a:xfrm>
        </p:grpSpPr>
        <p:sp>
          <p:nvSpPr>
            <p:cNvPr id="21" name="TextBox 20">
              <a:extLst>
                <a:ext uri="{FF2B5EF4-FFF2-40B4-BE49-F238E27FC236}">
                  <a16:creationId xmlns:a16="http://schemas.microsoft.com/office/drawing/2014/main" id="{22693C6A-3F94-F946-A110-20E24BA1E07F}"/>
                </a:ext>
              </a:extLst>
            </p:cNvPr>
            <p:cNvSpPr txBox="1"/>
            <p:nvPr/>
          </p:nvSpPr>
          <p:spPr>
            <a:xfrm>
              <a:off x="115157" y="3886200"/>
              <a:ext cx="2501006" cy="1169551"/>
            </a:xfrm>
            <a:prstGeom prst="rect">
              <a:avLst/>
            </a:prstGeom>
            <a:noFill/>
          </p:spPr>
          <p:txBody>
            <a:bodyPr wrap="none" rtlCol="0">
              <a:spAutoFit/>
            </a:bodyPr>
            <a:lstStyle/>
            <a:p>
              <a:pPr algn="l"/>
              <a:r>
                <a:rPr lang="en-US" sz="1400" dirty="0">
                  <a:solidFill>
                    <a:srgbClr val="0033CC"/>
                  </a:solidFill>
                  <a:latin typeface="Arial" panose="020B0604020202020204" pitchFamily="34" charset="0"/>
                  <a:cs typeface="Arial" panose="020B0604020202020204" pitchFamily="34" charset="0"/>
                </a:rPr>
                <a:t>Two-way fine-to-coarse</a:t>
              </a:r>
            </a:p>
            <a:p>
              <a:pPr algn="l"/>
              <a:r>
                <a:rPr lang="en-US" sz="1400" dirty="0">
                  <a:solidFill>
                    <a:srgbClr val="0033CC"/>
                  </a:solidFill>
                  <a:latin typeface="Arial" panose="020B0604020202020204" pitchFamily="34" charset="0"/>
                  <a:cs typeface="Arial" panose="020B0604020202020204" pitchFamily="34" charset="0"/>
                </a:rPr>
                <a:t>exchange: Inverse</a:t>
              </a:r>
            </a:p>
            <a:p>
              <a:pPr algn="l"/>
              <a:r>
                <a:rPr lang="en-US" sz="1400" dirty="0">
                  <a:solidFill>
                    <a:srgbClr val="0033CC"/>
                  </a:solidFill>
                  <a:latin typeface="Arial" panose="020B0604020202020204" pitchFamily="34" charset="0"/>
                  <a:cs typeface="Arial" panose="020B0604020202020204" pitchFamily="34" charset="0"/>
                </a:rPr>
                <a:t>Distance Weighting (IDW)</a:t>
              </a:r>
            </a:p>
            <a:p>
              <a:pPr algn="l"/>
              <a:r>
                <a:rPr lang="en-US" sz="1400" dirty="0">
                  <a:solidFill>
                    <a:srgbClr val="0033CC"/>
                  </a:solidFill>
                  <a:latin typeface="Arial" panose="020B0604020202020204" pitchFamily="34" charset="0"/>
                  <a:cs typeface="Arial" panose="020B0604020202020204" pitchFamily="34" charset="0"/>
                </a:rPr>
                <a:t>average at center of coarse</a:t>
              </a:r>
            </a:p>
            <a:p>
              <a:pPr algn="l"/>
              <a:r>
                <a:rPr lang="en-US" sz="1400" dirty="0">
                  <a:solidFill>
                    <a:srgbClr val="0033CC"/>
                  </a:solidFill>
                  <a:latin typeface="Arial" panose="020B0604020202020204" pitchFamily="34" charset="0"/>
                  <a:cs typeface="Arial" panose="020B0604020202020204" pitchFamily="34" charset="0"/>
                </a:rPr>
                <a:t>grid cell</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260A06-9108-4747-ACB2-EF2838A7DA8C}"/>
                    </a:ext>
                  </a:extLst>
                </p:cNvPr>
                <p:cNvSpPr/>
                <p:nvPr/>
              </p:nvSpPr>
              <p:spPr>
                <a:xfrm>
                  <a:off x="304800" y="5190099"/>
                  <a:ext cx="1905000" cy="6773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bar>
                          <m:barPr>
                            <m:pos m:val="top"/>
                            <m:ctrlPr>
                              <a:rPr lang="en-US" i="1">
                                <a:latin typeface="Cambria Math" panose="02040503050406030204" pitchFamily="18" charset="0"/>
                              </a:rPr>
                            </m:ctrlPr>
                          </m:bar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m:t>
                                </m:r>
                              </m:sub>
                            </m:sSub>
                          </m:e>
                        </m:bar>
                        <m:r>
                          <a:rPr lang="en-US" i="0">
                            <a:latin typeface="Cambria Math" panose="02040503050406030204" pitchFamily="18" charset="0"/>
                          </a:rPr>
                          <m:t>= </m:t>
                        </m:r>
                        <m:f>
                          <m:fPr>
                            <m:ctrlPr>
                              <a:rPr lang="en-US" i="1">
                                <a:latin typeface="Cambria Math" panose="02040503050406030204" pitchFamily="18" charset="0"/>
                              </a:rPr>
                            </m:ctrlPr>
                          </m:fPr>
                          <m:num>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f>
                                  <m:fPr>
                                    <m:ctrlPr>
                                      <a:rPr lang="en-US" i="1">
                                        <a:latin typeface="Cambria Math" panose="02040503050406030204" pitchFamily="18" charset="0"/>
                                      </a:rPr>
                                    </m:ctrlPr>
                                  </m:fPr>
                                  <m:num>
                                    <m:r>
                                      <a:rPr lang="en-US" i="0">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𝑑</m:t>
                                        </m:r>
                                      </m:e>
                                      <m:sub>
                                        <m:r>
                                          <a:rPr lang="en-US" i="1">
                                            <a:latin typeface="Cambria Math" panose="02040503050406030204" pitchFamily="18" charset="0"/>
                                          </a:rPr>
                                          <m:t>𝑖</m:t>
                                        </m:r>
                                      </m:sub>
                                      <m:sup>
                                        <m:r>
                                          <a:rPr lang="en-US" i="1">
                                            <a:latin typeface="Cambria Math" panose="02040503050406030204" pitchFamily="18" charset="0"/>
                                          </a:rPr>
                                          <m:t>𝑝</m:t>
                                        </m:r>
                                      </m:sup>
                                    </m:sSubSup>
                                  </m:den>
                                </m:f>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e>
                            </m:nary>
                          </m:num>
                          <m:den>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f>
                                  <m:fPr>
                                    <m:ctrlPr>
                                      <a:rPr lang="en-US" i="1">
                                        <a:latin typeface="Cambria Math" panose="02040503050406030204" pitchFamily="18" charset="0"/>
                                      </a:rPr>
                                    </m:ctrlPr>
                                  </m:fPr>
                                  <m:num>
                                    <m:r>
                                      <a:rPr lang="en-US" i="0">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𝑑</m:t>
                                        </m:r>
                                      </m:e>
                                      <m:sub>
                                        <m:r>
                                          <a:rPr lang="en-US" i="1">
                                            <a:latin typeface="Cambria Math" panose="02040503050406030204" pitchFamily="18" charset="0"/>
                                          </a:rPr>
                                          <m:t>𝑖</m:t>
                                        </m:r>
                                      </m:sub>
                                      <m:sup>
                                        <m:r>
                                          <a:rPr lang="en-US" i="1">
                                            <a:latin typeface="Cambria Math" panose="02040503050406030204" pitchFamily="18" charset="0"/>
                                          </a:rPr>
                                          <m:t>𝑝</m:t>
                                        </m:r>
                                      </m:sup>
                                    </m:sSubSup>
                                  </m:den>
                                </m:f>
                              </m:e>
                            </m:nary>
                          </m:den>
                        </m:f>
                        <m:r>
                          <a:rPr lang="en-US" i="0">
                            <a:latin typeface="Cambria Math" panose="02040503050406030204" pitchFamily="18" charset="0"/>
                          </a:rPr>
                          <m:t>   </m:t>
                        </m:r>
                        <m:r>
                          <m:rPr>
                            <m:nor/>
                          </m:rPr>
                          <a:rPr lang="en-US" i="1">
                            <a:latin typeface="Cambria Math" panose="02040503050406030204" pitchFamily="18" charset="0"/>
                          </a:rPr>
                          <m:t>with</m:t>
                        </m:r>
                        <m:r>
                          <a:rPr lang="en-US" i="0">
                            <a:latin typeface="Cambria Math" panose="02040503050406030204" pitchFamily="18" charset="0"/>
                          </a:rPr>
                          <m:t>  </m:t>
                        </m:r>
                        <m:r>
                          <a:rPr lang="en-US" i="1">
                            <a:latin typeface="Cambria Math" panose="02040503050406030204" pitchFamily="18" charset="0"/>
                          </a:rPr>
                          <m:t>𝑝</m:t>
                        </m:r>
                        <m:r>
                          <a:rPr lang="en-US" i="0">
                            <a:latin typeface="Cambria Math" panose="02040503050406030204" pitchFamily="18" charset="0"/>
                          </a:rPr>
                          <m:t>=2</m:t>
                        </m:r>
                      </m:oMath>
                    </m:oMathPara>
                  </a14:m>
                  <a:endParaRPr lang="en-US" dirty="0"/>
                </a:p>
              </p:txBody>
            </p:sp>
          </mc:Choice>
          <mc:Fallback xmlns="">
            <p:sp>
              <p:nvSpPr>
                <p:cNvPr id="25" name="Rectangle 24">
                  <a:extLst>
                    <a:ext uri="{FF2B5EF4-FFF2-40B4-BE49-F238E27FC236}">
                      <a16:creationId xmlns:a16="http://schemas.microsoft.com/office/drawing/2014/main" id="{D5260A06-9108-4747-ACB2-EF2838A7DA8C}"/>
                    </a:ext>
                  </a:extLst>
                </p:cNvPr>
                <p:cNvSpPr>
                  <a:spLocks noRot="1" noChangeAspect="1" noMove="1" noResize="1" noEditPoints="1" noAdjustHandles="1" noChangeArrowheads="1" noChangeShapeType="1" noTextEdit="1"/>
                </p:cNvSpPr>
                <p:nvPr/>
              </p:nvSpPr>
              <p:spPr>
                <a:xfrm>
                  <a:off x="304800" y="5190099"/>
                  <a:ext cx="1905000" cy="677301"/>
                </a:xfrm>
                <a:prstGeom prst="rect">
                  <a:avLst/>
                </a:prstGeom>
                <a:blipFill>
                  <a:blip r:embed="rId4"/>
                  <a:stretch>
                    <a:fillRect t="-18519" b="-29630"/>
                  </a:stretch>
                </a:blipFill>
              </p:spPr>
              <p:txBody>
                <a:bodyPr/>
                <a:lstStyle/>
                <a:p>
                  <a:r>
                    <a:rPr lang="en-US">
                      <a:noFill/>
                    </a:rPr>
                    <a:t> </a:t>
                  </a:r>
                </a:p>
              </p:txBody>
            </p:sp>
          </mc:Fallback>
        </mc:AlternateContent>
      </p:grpSp>
    </p:spTree>
    <p:extLst>
      <p:ext uri="{BB962C8B-B14F-4D97-AF65-F5344CB8AC3E}">
        <p14:creationId xmlns:p14="http://schemas.microsoft.com/office/powerpoint/2010/main" val="308668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8600"/>
            <a:ext cx="9144000" cy="830997"/>
          </a:xfrm>
          <a:prstGeom prst="rect">
            <a:avLst/>
          </a:prstGeom>
          <a:noFill/>
        </p:spPr>
        <p:txBody>
          <a:bodyPr wrap="square" rtlCol="0">
            <a:spAutoFit/>
          </a:bodyPr>
          <a:lstStyle/>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a:cs typeface="Arial"/>
              </a:rPr>
              <a:t>Hybrid, Heterogeneous Model Nesting</a:t>
            </a:r>
            <a:endParaRPr lang="en-US" sz="2400" dirty="0">
              <a:solidFill>
                <a:prstClr val="black"/>
              </a:solidFill>
              <a:latin typeface="Arial"/>
              <a:cs typeface="Arial"/>
            </a:endParaRPr>
          </a:p>
          <a:p>
            <a:pPr algn="ctr" eaLnBrk="1" fontAlgn="auto" hangingPunct="1">
              <a:spcBef>
                <a:spcPts val="0"/>
              </a:spcBef>
              <a:spcAft>
                <a:spcPts val="0"/>
              </a:spcAft>
            </a:pPr>
            <a:r>
              <a:rPr lang="en-US" sz="2400" dirty="0">
                <a:solidFill>
                  <a:srgbClr val="0000FF"/>
                </a:solidFill>
                <a:latin typeface="Arial"/>
                <a:cs typeface="Arial"/>
              </a:rPr>
              <a:t>(One-Way Open Boundary Conditions)</a:t>
            </a:r>
          </a:p>
        </p:txBody>
      </p:sp>
      <p:grpSp>
        <p:nvGrpSpPr>
          <p:cNvPr id="7" name="Group 6"/>
          <p:cNvGrpSpPr/>
          <p:nvPr/>
        </p:nvGrpSpPr>
        <p:grpSpPr>
          <a:xfrm>
            <a:off x="76200" y="2062193"/>
            <a:ext cx="8382000" cy="4338607"/>
            <a:chOff x="76200" y="2062193"/>
            <a:chExt cx="8382000" cy="4338607"/>
          </a:xfrm>
        </p:grpSpPr>
        <p:pic>
          <p:nvPicPr>
            <p:cNvPr id="3" name="Picture 2" descr="Hycom-ROM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109" y="2062193"/>
              <a:ext cx="4223091" cy="4338607"/>
            </a:xfrm>
            <a:prstGeom prst="rect">
              <a:avLst/>
            </a:prstGeom>
          </p:spPr>
        </p:pic>
        <p:sp>
          <p:nvSpPr>
            <p:cNvPr id="6" name="TextBox 5"/>
            <p:cNvSpPr txBox="1"/>
            <p:nvPr/>
          </p:nvSpPr>
          <p:spPr>
            <a:xfrm>
              <a:off x="76200" y="2133600"/>
              <a:ext cx="4038600" cy="3990836"/>
            </a:xfrm>
            <a:prstGeom prst="rect">
              <a:avLst/>
            </a:prstGeom>
            <a:noFill/>
          </p:spPr>
          <p:txBody>
            <a:bodyPr wrap="square" rtlCol="0">
              <a:spAutoFit/>
            </a:bodyPr>
            <a:lstStyle/>
            <a:p>
              <a:pPr marL="169863" indent="-169863" algn="l">
                <a:spcAft>
                  <a:spcPts val="800"/>
                </a:spcAft>
                <a:buFont typeface="Arial"/>
                <a:buChar char="•"/>
              </a:pPr>
              <a:r>
                <a:rPr lang="en-US" sz="1600" dirty="0">
                  <a:latin typeface="Arial"/>
                  <a:cs typeface="Arial"/>
                </a:rPr>
                <a:t>The nesting strategy in ROMS is to evaluate the spatial horizontal operators (gradients, advection, diffusion) in the contact regions (purple area) yielding the full exchange of information between donor and receiver grids</a:t>
              </a:r>
            </a:p>
            <a:p>
              <a:pPr marL="169863" indent="-169863" algn="l">
                <a:spcAft>
                  <a:spcPts val="800"/>
                </a:spcAft>
                <a:buClr>
                  <a:schemeClr val="tx1"/>
                </a:buClr>
                <a:buFont typeface="Arial"/>
                <a:buChar char="•"/>
              </a:pPr>
              <a:r>
                <a:rPr lang="en-US" sz="1600" dirty="0">
                  <a:solidFill>
                    <a:srgbClr val="0000FF"/>
                  </a:solidFill>
                  <a:latin typeface="Arial"/>
                  <a:cs typeface="Arial"/>
                </a:rPr>
                <a:t>A new hybrid nesting approach is to exchange information between any basin-scale and ROMS over the hybrid contact region (orange area)</a:t>
              </a:r>
            </a:p>
            <a:p>
              <a:pPr marL="169863" indent="-169863" algn="l">
                <a:spcAft>
                  <a:spcPts val="800"/>
                </a:spcAft>
                <a:buClr>
                  <a:schemeClr val="tx1"/>
                </a:buClr>
                <a:buFont typeface="Arial"/>
                <a:buChar char="•"/>
              </a:pPr>
              <a:r>
                <a:rPr lang="en-US" sz="1600" dirty="0">
                  <a:solidFill>
                    <a:srgbClr val="0000FF"/>
                  </a:solidFill>
                  <a:latin typeface="Arial"/>
                  <a:cs typeface="Arial"/>
                </a:rPr>
                <a:t>The exchange of information can occur concurrently via ESMF/NUOPC library or independently offline with NetCDF files</a:t>
              </a:r>
            </a:p>
          </p:txBody>
        </p:sp>
      </p:grpSp>
    </p:spTree>
    <p:extLst>
      <p:ext uri="{BB962C8B-B14F-4D97-AF65-F5344CB8AC3E}">
        <p14:creationId xmlns:p14="http://schemas.microsoft.com/office/powerpoint/2010/main" val="258231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506DA7-CB38-884C-BD19-3D36634457BA}"/>
              </a:ext>
            </a:extLst>
          </p:cNvPr>
          <p:cNvPicPr>
            <a:picLocks noChangeAspect="1"/>
          </p:cNvPicPr>
          <p:nvPr/>
        </p:nvPicPr>
        <p:blipFill rotWithShape="1">
          <a:blip r:embed="rId2">
            <a:extLst>
              <a:ext uri="{28A0092B-C50C-407E-A947-70E740481C1C}">
                <a14:useLocalDpi xmlns:a14="http://schemas.microsoft.com/office/drawing/2010/main" val="0"/>
              </a:ext>
            </a:extLst>
          </a:blip>
          <a:srcRect l="30825" t="16344" r="20430" b="32641"/>
          <a:stretch/>
        </p:blipFill>
        <p:spPr>
          <a:xfrm>
            <a:off x="0" y="482600"/>
            <a:ext cx="5181600" cy="3352801"/>
          </a:xfrm>
          <a:prstGeom prst="rect">
            <a:avLst/>
          </a:prstGeom>
        </p:spPr>
      </p:pic>
      <p:pic>
        <p:nvPicPr>
          <p:cNvPr id="8" name="Picture 7">
            <a:extLst>
              <a:ext uri="{FF2B5EF4-FFF2-40B4-BE49-F238E27FC236}">
                <a16:creationId xmlns:a16="http://schemas.microsoft.com/office/drawing/2014/main" id="{A8B02724-57B1-AB44-9ABD-71191703CF70}"/>
              </a:ext>
            </a:extLst>
          </p:cNvPr>
          <p:cNvPicPr>
            <a:picLocks noChangeAspect="1"/>
          </p:cNvPicPr>
          <p:nvPr/>
        </p:nvPicPr>
        <p:blipFill rotWithShape="1">
          <a:blip r:embed="rId3">
            <a:extLst>
              <a:ext uri="{28A0092B-C50C-407E-A947-70E740481C1C}">
                <a14:useLocalDpi xmlns:a14="http://schemas.microsoft.com/office/drawing/2010/main" val="0"/>
              </a:ext>
            </a:extLst>
          </a:blip>
          <a:srcRect l="11617" t="4445" r="9911" b="5556"/>
          <a:stretch/>
        </p:blipFill>
        <p:spPr>
          <a:xfrm>
            <a:off x="5105400" y="381000"/>
            <a:ext cx="3963257" cy="3489312"/>
          </a:xfrm>
          <a:prstGeom prst="rect">
            <a:avLst/>
          </a:prstGeom>
        </p:spPr>
      </p:pic>
      <p:pic>
        <p:nvPicPr>
          <p:cNvPr id="10" name="Picture 9">
            <a:extLst>
              <a:ext uri="{FF2B5EF4-FFF2-40B4-BE49-F238E27FC236}">
                <a16:creationId xmlns:a16="http://schemas.microsoft.com/office/drawing/2014/main" id="{F1A7DAEA-CEFD-DB43-8ECF-0B3B73845152}"/>
              </a:ext>
            </a:extLst>
          </p:cNvPr>
          <p:cNvPicPr>
            <a:picLocks noChangeAspect="1"/>
          </p:cNvPicPr>
          <p:nvPr/>
        </p:nvPicPr>
        <p:blipFill rotWithShape="1">
          <a:blip r:embed="rId3">
            <a:extLst>
              <a:ext uri="{28A0092B-C50C-407E-A947-70E740481C1C}">
                <a14:useLocalDpi xmlns:a14="http://schemas.microsoft.com/office/drawing/2010/main" val="0"/>
              </a:ext>
            </a:extLst>
          </a:blip>
          <a:srcRect l="11617" t="57455" r="9911" b="5556"/>
          <a:stretch/>
        </p:blipFill>
        <p:spPr>
          <a:xfrm>
            <a:off x="533400" y="3870312"/>
            <a:ext cx="8256785" cy="2987688"/>
          </a:xfrm>
          <a:prstGeom prst="rect">
            <a:avLst/>
          </a:prstGeom>
        </p:spPr>
      </p:pic>
      <p:sp>
        <p:nvSpPr>
          <p:cNvPr id="11" name="TextBox 10">
            <a:extLst>
              <a:ext uri="{FF2B5EF4-FFF2-40B4-BE49-F238E27FC236}">
                <a16:creationId xmlns:a16="http://schemas.microsoft.com/office/drawing/2014/main" id="{D26AC495-086C-144F-A4F6-B8B2CC504983}"/>
              </a:ext>
            </a:extLst>
          </p:cNvPr>
          <p:cNvSpPr txBox="1"/>
          <p:nvPr/>
        </p:nvSpPr>
        <p:spPr>
          <a:xfrm>
            <a:off x="0" y="0"/>
            <a:ext cx="9144000" cy="461665"/>
          </a:xfrm>
          <a:prstGeom prst="rect">
            <a:avLst/>
          </a:prstGeom>
          <a:noFill/>
        </p:spPr>
        <p:txBody>
          <a:bodyPr wrap="square" rtlCol="0">
            <a:spAutoFit/>
          </a:bodyPr>
          <a:lstStyle/>
          <a:p>
            <a:pPr algn="ctr" eaLnBrk="1" fontAlgn="auto" hangingPunct="1">
              <a:spcBef>
                <a:spcPts val="0"/>
              </a:spcBef>
              <a:spcAft>
                <a:spcPts val="0"/>
              </a:spcAft>
            </a:pPr>
            <a:r>
              <a:rPr lang="en-US" sz="2400" dirty="0">
                <a:solidFill>
                  <a:srgbClr val="FF0000"/>
                </a:solidFill>
                <a:effectLst>
                  <a:outerShdw blurRad="50800" dist="76200" dir="2700000" algn="ctr" rotWithShape="0">
                    <a:srgbClr val="000000">
                      <a:alpha val="99000"/>
                    </a:srgbClr>
                  </a:outerShdw>
                </a:effectLst>
                <a:latin typeface="Arial"/>
                <a:cs typeface="Arial"/>
              </a:rPr>
              <a:t>U.S. East Coast: Hybrid Nesting</a:t>
            </a:r>
            <a:endParaRPr lang="en-US" sz="2400" dirty="0">
              <a:solidFill>
                <a:prstClr val="black"/>
              </a:solidFill>
              <a:latin typeface="Arial"/>
              <a:cs typeface="Arial"/>
            </a:endParaRPr>
          </a:p>
        </p:txBody>
      </p:sp>
    </p:spTree>
    <p:extLst>
      <p:ext uri="{BB962C8B-B14F-4D97-AF65-F5344CB8AC3E}">
        <p14:creationId xmlns:p14="http://schemas.microsoft.com/office/powerpoint/2010/main" val="2794747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8027"/>
            <a:ext cx="9143999" cy="461665"/>
          </a:xfrm>
          <a:prstGeom prst="rect">
            <a:avLst/>
          </a:prstGeom>
        </p:spPr>
        <p:txBody>
          <a:bodyPr wrap="square">
            <a:spAutoFit/>
          </a:bodyPr>
          <a:lstStyle/>
          <a:p>
            <a:pPr algn="ctr" eaLnBrk="1" fontAlgn="auto" hangingPunct="1">
              <a:spcBef>
                <a:spcPts val="0"/>
              </a:spcBef>
              <a:spcAft>
                <a:spcPts val="0"/>
              </a:spcAft>
            </a:pPr>
            <a:r>
              <a:rPr lang="en-US" sz="2400" dirty="0">
                <a:solidFill>
                  <a:srgbClr val="FF0000"/>
                </a:solidFill>
                <a:effectLst>
                  <a:outerShdw blurRad="50800" dist="76200" dir="2700000" algn="tl" rotWithShape="0">
                    <a:prstClr val="black">
                      <a:alpha val="99000"/>
                    </a:prstClr>
                  </a:outerShdw>
                </a:effectLst>
                <a:latin typeface="Arial Black"/>
                <a:cs typeface="Arial Black"/>
              </a:rPr>
              <a:t>Working on Hybrid Nesting and Nested 4D-Var</a:t>
            </a:r>
          </a:p>
        </p:txBody>
      </p:sp>
      <p:grpSp>
        <p:nvGrpSpPr>
          <p:cNvPr id="9" name="Group 8"/>
          <p:cNvGrpSpPr/>
          <p:nvPr/>
        </p:nvGrpSpPr>
        <p:grpSpPr>
          <a:xfrm>
            <a:off x="-680476" y="588673"/>
            <a:ext cx="4850534" cy="3101340"/>
            <a:chOff x="-212660" y="595873"/>
            <a:chExt cx="4850534" cy="3101340"/>
          </a:xfrm>
        </p:grpSpPr>
        <p:sp>
          <p:nvSpPr>
            <p:cNvPr id="2" name="TextBox 1"/>
            <p:cNvSpPr txBox="1"/>
            <p:nvPr/>
          </p:nvSpPr>
          <p:spPr>
            <a:xfrm>
              <a:off x="-212660" y="1928035"/>
              <a:ext cx="1965410" cy="276999"/>
            </a:xfrm>
            <a:prstGeom prst="rect">
              <a:avLst/>
            </a:prstGeom>
            <a:noFill/>
            <a:scene3d>
              <a:camera prst="orthographicFront">
                <a:rot lat="0" lon="0" rev="5400000"/>
              </a:camera>
              <a:lightRig rig="threePt" dir="t"/>
            </a:scene3d>
          </p:spPr>
          <p:txBody>
            <a:bodyPr wrap="none" rtlCol="0">
              <a:spAutoFit/>
              <a:scene3d>
                <a:camera prst="orthographicFront">
                  <a:rot lat="0" lon="0" rev="5400000"/>
                </a:camera>
                <a:lightRig rig="threePt" dir="t"/>
              </a:scene3d>
            </a:bodyPr>
            <a:lstStyle/>
            <a:p>
              <a:r>
                <a:rPr lang="en-US" sz="1200" b="1" dirty="0">
                  <a:latin typeface="Arial" charset="0"/>
                  <a:ea typeface="Arial" charset="0"/>
                  <a:cs typeface="Arial" charset="0"/>
                </a:rPr>
                <a:t>Surface Temperature (C)</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554" y="595873"/>
              <a:ext cx="3703320" cy="3101340"/>
            </a:xfrm>
            <a:prstGeom prst="rect">
              <a:avLst/>
            </a:prstGeom>
          </p:spPr>
        </p:pic>
      </p:grpSp>
      <p:grpSp>
        <p:nvGrpSpPr>
          <p:cNvPr id="4" name="Group 3"/>
          <p:cNvGrpSpPr/>
          <p:nvPr/>
        </p:nvGrpSpPr>
        <p:grpSpPr>
          <a:xfrm>
            <a:off x="-637994" y="3735733"/>
            <a:ext cx="4807939" cy="3101340"/>
            <a:chOff x="-162978" y="3742933"/>
            <a:chExt cx="4807939" cy="310134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641" y="3742933"/>
              <a:ext cx="3703320" cy="3101340"/>
            </a:xfrm>
            <a:prstGeom prst="rect">
              <a:avLst/>
            </a:prstGeom>
          </p:spPr>
        </p:pic>
        <p:sp>
          <p:nvSpPr>
            <p:cNvPr id="23" name="TextBox 22"/>
            <p:cNvSpPr txBox="1"/>
            <p:nvPr/>
          </p:nvSpPr>
          <p:spPr>
            <a:xfrm>
              <a:off x="-162978" y="5107319"/>
              <a:ext cx="1867820" cy="276999"/>
            </a:xfrm>
            <a:prstGeom prst="rect">
              <a:avLst/>
            </a:prstGeom>
            <a:noFill/>
            <a:scene3d>
              <a:camera prst="orthographicFront">
                <a:rot lat="0" lon="0" rev="5400000"/>
              </a:camera>
              <a:lightRig rig="threePt" dir="t"/>
            </a:scene3d>
          </p:spPr>
          <p:txBody>
            <a:bodyPr wrap="none" rtlCol="0">
              <a:spAutoFit/>
              <a:scene3d>
                <a:camera prst="orthographicFront">
                  <a:rot lat="0" lon="0" rev="5400000"/>
                </a:camera>
                <a:lightRig rig="threePt" dir="t"/>
              </a:scene3d>
            </a:bodyPr>
            <a:lstStyle/>
            <a:p>
              <a:r>
                <a:rPr lang="en-US" sz="1200" b="1" dirty="0">
                  <a:latin typeface="Arial" charset="0"/>
                  <a:ea typeface="Arial" charset="0"/>
                  <a:cs typeface="Arial" charset="0"/>
                </a:rPr>
                <a:t>Sea Surface Height (m)</a:t>
              </a:r>
            </a:p>
          </p:txBody>
        </p:sp>
      </p:grpSp>
      <p:grpSp>
        <p:nvGrpSpPr>
          <p:cNvPr id="27" name="Group 26"/>
          <p:cNvGrpSpPr/>
          <p:nvPr/>
        </p:nvGrpSpPr>
        <p:grpSpPr>
          <a:xfrm>
            <a:off x="3834163" y="3735733"/>
            <a:ext cx="5093867" cy="3101340"/>
            <a:chOff x="4345179" y="3742933"/>
            <a:chExt cx="5093867" cy="3101340"/>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726" y="3742933"/>
              <a:ext cx="3703320" cy="3101340"/>
            </a:xfrm>
            <a:prstGeom prst="rect">
              <a:avLst/>
            </a:prstGeom>
          </p:spPr>
        </p:pic>
        <p:sp>
          <p:nvSpPr>
            <p:cNvPr id="24" name="TextBox 23"/>
            <p:cNvSpPr txBox="1"/>
            <p:nvPr/>
          </p:nvSpPr>
          <p:spPr>
            <a:xfrm>
              <a:off x="4345179" y="5089437"/>
              <a:ext cx="2385397" cy="276999"/>
            </a:xfrm>
            <a:prstGeom prst="rect">
              <a:avLst/>
            </a:prstGeom>
            <a:noFill/>
            <a:scene3d>
              <a:camera prst="orthographicFront">
                <a:rot lat="0" lon="0" rev="5400000"/>
              </a:camera>
              <a:lightRig rig="threePt" dir="t"/>
            </a:scene3d>
          </p:spPr>
          <p:txBody>
            <a:bodyPr wrap="none" rtlCol="0">
              <a:spAutoFit/>
              <a:scene3d>
                <a:camera prst="orthographicFront">
                  <a:rot lat="0" lon="0" rev="5400000"/>
                </a:camera>
                <a:lightRig rig="threePt" dir="t"/>
              </a:scene3d>
            </a:bodyPr>
            <a:lstStyle/>
            <a:p>
              <a:r>
                <a:rPr lang="en-US" sz="1200" b="1" dirty="0">
                  <a:latin typeface="Arial" charset="0"/>
                  <a:ea typeface="Arial" charset="0"/>
                  <a:cs typeface="Arial" charset="0"/>
                </a:rPr>
                <a:t>Surface Relative Vorticity (1/s)</a:t>
              </a:r>
            </a:p>
          </p:txBody>
        </p:sp>
      </p:grpSp>
      <p:grpSp>
        <p:nvGrpSpPr>
          <p:cNvPr id="26" name="Group 25"/>
          <p:cNvGrpSpPr/>
          <p:nvPr/>
        </p:nvGrpSpPr>
        <p:grpSpPr>
          <a:xfrm>
            <a:off x="4397675" y="588673"/>
            <a:ext cx="4530355" cy="3101340"/>
            <a:chOff x="4866168" y="595873"/>
            <a:chExt cx="4530355" cy="3101340"/>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3203" y="595873"/>
              <a:ext cx="3703320" cy="3101340"/>
            </a:xfrm>
            <a:prstGeom prst="rect">
              <a:avLst/>
            </a:prstGeom>
          </p:spPr>
        </p:pic>
        <p:sp>
          <p:nvSpPr>
            <p:cNvPr id="25" name="TextBox 24"/>
            <p:cNvSpPr txBox="1"/>
            <p:nvPr/>
          </p:nvSpPr>
          <p:spPr>
            <a:xfrm>
              <a:off x="4866168" y="2030822"/>
              <a:ext cx="1338828" cy="276999"/>
            </a:xfrm>
            <a:prstGeom prst="rect">
              <a:avLst/>
            </a:prstGeom>
            <a:noFill/>
            <a:scene3d>
              <a:camera prst="orthographicFront">
                <a:rot lat="0" lon="0" rev="5400000"/>
              </a:camera>
              <a:lightRig rig="threePt" dir="t"/>
            </a:scene3d>
          </p:spPr>
          <p:txBody>
            <a:bodyPr wrap="none" rtlCol="0">
              <a:spAutoFit/>
              <a:scene3d>
                <a:camera prst="orthographicFront">
                  <a:rot lat="0" lon="0" rev="5400000"/>
                </a:camera>
                <a:lightRig rig="threePt" dir="t"/>
              </a:scene3d>
            </a:bodyPr>
            <a:lstStyle/>
            <a:p>
              <a:r>
                <a:rPr lang="en-US" sz="1200" b="1" dirty="0">
                  <a:latin typeface="Arial" charset="0"/>
                  <a:ea typeface="Arial" charset="0"/>
                  <a:cs typeface="Arial" charset="0"/>
                </a:rPr>
                <a:t>Surface Salinity</a:t>
              </a:r>
            </a:p>
          </p:txBody>
        </p:sp>
      </p:grpSp>
    </p:spTree>
    <p:extLst>
      <p:ext uri="{BB962C8B-B14F-4D97-AF65-F5344CB8AC3E}">
        <p14:creationId xmlns:p14="http://schemas.microsoft.com/office/powerpoint/2010/main" val="1308342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CC94523-9589-504D-A1D5-924A4C166590}"/>
              </a:ext>
            </a:extLst>
          </p:cNvPr>
          <p:cNvSpPr txBox="1"/>
          <p:nvPr/>
        </p:nvSpPr>
        <p:spPr>
          <a:xfrm>
            <a:off x="-680476" y="1928035"/>
            <a:ext cx="1965410" cy="276999"/>
          </a:xfrm>
          <a:prstGeom prst="rect">
            <a:avLst/>
          </a:prstGeom>
          <a:noFill/>
          <a:scene3d>
            <a:camera prst="orthographicFront">
              <a:rot lat="0" lon="0" rev="5400000"/>
            </a:camera>
            <a:lightRig rig="threePt" dir="t"/>
          </a:scene3d>
        </p:spPr>
        <p:txBody>
          <a:bodyPr wrap="none" rtlCol="0">
            <a:spAutoFit/>
            <a:scene3d>
              <a:camera prst="orthographicFront">
                <a:rot lat="0" lon="0" rev="5400000"/>
              </a:camera>
              <a:lightRig rig="threePt" dir="t"/>
            </a:scene3d>
          </a:bodyPr>
          <a:lstStyle/>
          <a:p>
            <a:r>
              <a:rPr lang="en-US" sz="1200" b="1" dirty="0">
                <a:latin typeface="Arial" charset="0"/>
                <a:ea typeface="Arial" charset="0"/>
                <a:cs typeface="Arial" charset="0"/>
              </a:rPr>
              <a:t>Surface Temperature (C)</a:t>
            </a:r>
          </a:p>
        </p:txBody>
      </p:sp>
      <p:sp>
        <p:nvSpPr>
          <p:cNvPr id="7" name="TextBox 6">
            <a:extLst>
              <a:ext uri="{FF2B5EF4-FFF2-40B4-BE49-F238E27FC236}">
                <a16:creationId xmlns:a16="http://schemas.microsoft.com/office/drawing/2014/main" id="{2E8E127F-EB2C-0B49-82F1-81101480FB01}"/>
              </a:ext>
            </a:extLst>
          </p:cNvPr>
          <p:cNvSpPr txBox="1"/>
          <p:nvPr/>
        </p:nvSpPr>
        <p:spPr>
          <a:xfrm>
            <a:off x="4398352" y="2030822"/>
            <a:ext cx="1338828" cy="276999"/>
          </a:xfrm>
          <a:prstGeom prst="rect">
            <a:avLst/>
          </a:prstGeom>
          <a:noFill/>
          <a:scene3d>
            <a:camera prst="orthographicFront">
              <a:rot lat="0" lon="0" rev="5400000"/>
            </a:camera>
            <a:lightRig rig="threePt" dir="t"/>
          </a:scene3d>
        </p:spPr>
        <p:txBody>
          <a:bodyPr wrap="none" rtlCol="0">
            <a:spAutoFit/>
            <a:scene3d>
              <a:camera prst="orthographicFront">
                <a:rot lat="0" lon="0" rev="5400000"/>
              </a:camera>
              <a:lightRig rig="threePt" dir="t"/>
            </a:scene3d>
          </a:bodyPr>
          <a:lstStyle/>
          <a:p>
            <a:r>
              <a:rPr lang="en-US" sz="1200" b="1" dirty="0">
                <a:latin typeface="Arial" charset="0"/>
                <a:ea typeface="Arial" charset="0"/>
                <a:cs typeface="Arial" charset="0"/>
              </a:rPr>
              <a:t>Surface Salinity</a:t>
            </a:r>
          </a:p>
        </p:txBody>
      </p:sp>
      <p:sp>
        <p:nvSpPr>
          <p:cNvPr id="8" name="TextBox 7">
            <a:extLst>
              <a:ext uri="{FF2B5EF4-FFF2-40B4-BE49-F238E27FC236}">
                <a16:creationId xmlns:a16="http://schemas.microsoft.com/office/drawing/2014/main" id="{1656E989-C0B6-6D4B-818C-5314A6949F05}"/>
              </a:ext>
            </a:extLst>
          </p:cNvPr>
          <p:cNvSpPr txBox="1"/>
          <p:nvPr/>
        </p:nvSpPr>
        <p:spPr>
          <a:xfrm>
            <a:off x="-630794" y="5107319"/>
            <a:ext cx="1867820" cy="276999"/>
          </a:xfrm>
          <a:prstGeom prst="rect">
            <a:avLst/>
          </a:prstGeom>
          <a:noFill/>
          <a:scene3d>
            <a:camera prst="orthographicFront">
              <a:rot lat="0" lon="0" rev="5400000"/>
            </a:camera>
            <a:lightRig rig="threePt" dir="t"/>
          </a:scene3d>
        </p:spPr>
        <p:txBody>
          <a:bodyPr wrap="none" rtlCol="0">
            <a:spAutoFit/>
            <a:scene3d>
              <a:camera prst="orthographicFront">
                <a:rot lat="0" lon="0" rev="5400000"/>
              </a:camera>
              <a:lightRig rig="threePt" dir="t"/>
            </a:scene3d>
          </a:bodyPr>
          <a:lstStyle/>
          <a:p>
            <a:r>
              <a:rPr lang="en-US" sz="1200" b="1" dirty="0">
                <a:latin typeface="Arial" charset="0"/>
                <a:ea typeface="Arial" charset="0"/>
                <a:cs typeface="Arial" charset="0"/>
              </a:rPr>
              <a:t>Sea Surface Height (m)</a:t>
            </a:r>
          </a:p>
        </p:txBody>
      </p:sp>
      <p:sp>
        <p:nvSpPr>
          <p:cNvPr id="9" name="TextBox 8">
            <a:extLst>
              <a:ext uri="{FF2B5EF4-FFF2-40B4-BE49-F238E27FC236}">
                <a16:creationId xmlns:a16="http://schemas.microsoft.com/office/drawing/2014/main" id="{F2F1811A-52ED-7D4D-83A0-3310B0733A8C}"/>
              </a:ext>
            </a:extLst>
          </p:cNvPr>
          <p:cNvSpPr txBox="1"/>
          <p:nvPr/>
        </p:nvSpPr>
        <p:spPr>
          <a:xfrm>
            <a:off x="3848563" y="5089437"/>
            <a:ext cx="2385397" cy="276999"/>
          </a:xfrm>
          <a:prstGeom prst="rect">
            <a:avLst/>
          </a:prstGeom>
          <a:noFill/>
          <a:scene3d>
            <a:camera prst="orthographicFront">
              <a:rot lat="0" lon="0" rev="5400000"/>
            </a:camera>
            <a:lightRig rig="threePt" dir="t"/>
          </a:scene3d>
        </p:spPr>
        <p:txBody>
          <a:bodyPr wrap="none" rtlCol="0">
            <a:spAutoFit/>
            <a:scene3d>
              <a:camera prst="orthographicFront">
                <a:rot lat="0" lon="0" rev="5400000"/>
              </a:camera>
              <a:lightRig rig="threePt" dir="t"/>
            </a:scene3d>
          </a:bodyPr>
          <a:lstStyle/>
          <a:p>
            <a:r>
              <a:rPr lang="en-US" sz="1200" b="1" dirty="0">
                <a:latin typeface="Arial" charset="0"/>
                <a:ea typeface="Arial" charset="0"/>
                <a:cs typeface="Arial" charset="0"/>
              </a:rPr>
              <a:t>Surface Relative Vorticity (1/s)</a:t>
            </a:r>
          </a:p>
        </p:txBody>
      </p:sp>
      <p:sp>
        <p:nvSpPr>
          <p:cNvPr id="10" name="Rectangle 9">
            <a:extLst>
              <a:ext uri="{FF2B5EF4-FFF2-40B4-BE49-F238E27FC236}">
                <a16:creationId xmlns:a16="http://schemas.microsoft.com/office/drawing/2014/main" id="{CB7778C5-D0D5-6B41-8AB1-86E547C1B399}"/>
              </a:ext>
            </a:extLst>
          </p:cNvPr>
          <p:cNvSpPr/>
          <p:nvPr/>
        </p:nvSpPr>
        <p:spPr>
          <a:xfrm>
            <a:off x="1" y="8027"/>
            <a:ext cx="9143999" cy="461665"/>
          </a:xfrm>
          <a:prstGeom prst="rect">
            <a:avLst/>
          </a:prstGeom>
        </p:spPr>
        <p:txBody>
          <a:bodyPr wrap="square">
            <a:spAutoFit/>
          </a:bodyPr>
          <a:lstStyle/>
          <a:p>
            <a:pPr algn="ctr" eaLnBrk="1" fontAlgn="auto" hangingPunct="1">
              <a:spcBef>
                <a:spcPts val="0"/>
              </a:spcBef>
              <a:spcAft>
                <a:spcPts val="0"/>
              </a:spcAft>
            </a:pPr>
            <a:r>
              <a:rPr lang="en-US" sz="2400" dirty="0">
                <a:solidFill>
                  <a:srgbClr val="FF0000"/>
                </a:solidFill>
                <a:effectLst>
                  <a:outerShdw blurRad="50800" dist="76200" dir="2700000" algn="tl" rotWithShape="0">
                    <a:prstClr val="black">
                      <a:alpha val="99000"/>
                    </a:prstClr>
                  </a:outerShdw>
                </a:effectLst>
                <a:latin typeface="Arial Black"/>
                <a:cs typeface="Arial Black"/>
              </a:rPr>
              <a:t>Hybrid Nesting Source: Mercator PSY4QV3R1</a:t>
            </a:r>
          </a:p>
        </p:txBody>
      </p:sp>
      <p:pic>
        <p:nvPicPr>
          <p:cNvPr id="11" name="Picture 2" descr="http://www.myroms.org/applications/us_eastcoast/plots/Forward/m02/Tsur_0013.png">
            <a:extLst>
              <a:ext uri="{FF2B5EF4-FFF2-40B4-BE49-F238E27FC236}">
                <a16:creationId xmlns:a16="http://schemas.microsoft.com/office/drawing/2014/main" id="{A345FAAB-5553-5D48-BA37-3D1F74642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45" y="584180"/>
            <a:ext cx="3703320" cy="31013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www.myroms.org/applications/us_eastcoast/plots/Forward/m02/Ssur_0013.png">
            <a:extLst>
              <a:ext uri="{FF2B5EF4-FFF2-40B4-BE49-F238E27FC236}">
                <a16:creationId xmlns:a16="http://schemas.microsoft.com/office/drawing/2014/main" id="{E5296176-7899-FA4B-9414-2F13E3589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99" y="584180"/>
            <a:ext cx="3703320" cy="31013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myroms.org/applications/us_eastcoast/plots/Forward/m02/ssh_0013.png">
            <a:extLst>
              <a:ext uri="{FF2B5EF4-FFF2-40B4-BE49-F238E27FC236}">
                <a16:creationId xmlns:a16="http://schemas.microsoft.com/office/drawing/2014/main" id="{37C7487B-24D9-2C4E-B8F3-4C4B268AB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564" y="3733860"/>
            <a:ext cx="3703320" cy="31013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myroms.org/applications/us_eastcoast/plots/Forward/m02/Rvor_0013.png">
            <a:extLst>
              <a:ext uri="{FF2B5EF4-FFF2-40B4-BE49-F238E27FC236}">
                <a16:creationId xmlns:a16="http://schemas.microsoft.com/office/drawing/2014/main" id="{CEACA3F9-D195-C04D-88F7-41087AE98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879" y="3724390"/>
            <a:ext cx="3703320" cy="3101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6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8EAFF3-E6B8-984D-B257-AE983E078BAB}"/>
              </a:ext>
            </a:extLst>
          </p:cNvPr>
          <p:cNvSpPr/>
          <p:nvPr/>
        </p:nvSpPr>
        <p:spPr>
          <a:xfrm>
            <a:off x="2195432" y="228600"/>
            <a:ext cx="4770986" cy="461665"/>
          </a:xfrm>
          <a:prstGeom prst="rect">
            <a:avLst/>
          </a:prstGeom>
        </p:spPr>
        <p:txBody>
          <a:bodyPr wrap="none">
            <a:spAutoFit/>
          </a:bodyPr>
          <a:lstStyle/>
          <a:p>
            <a:r>
              <a:rPr lang="en-US" sz="2400" dirty="0">
                <a:solidFill>
                  <a:srgbClr val="FF0000"/>
                </a:solidFill>
                <a:effectLst>
                  <a:outerShdw blurRad="50800" dist="76200" dir="2700000" algn="tl" rotWithShape="0">
                    <a:prstClr val="black">
                      <a:alpha val="99000"/>
                    </a:prstClr>
                  </a:outerShdw>
                </a:effectLst>
                <a:latin typeface="Arial Black" charset="0"/>
                <a:ea typeface="Arial" charset="0"/>
                <a:cs typeface="Arial" charset="0"/>
              </a:rPr>
              <a:t>Regional Ocean Prediction </a:t>
            </a:r>
            <a:endParaRPr lang="en-US" sz="2400" dirty="0"/>
          </a:p>
        </p:txBody>
      </p:sp>
      <p:sp>
        <p:nvSpPr>
          <p:cNvPr id="2" name="TextBox 1">
            <a:extLst>
              <a:ext uri="{FF2B5EF4-FFF2-40B4-BE49-F238E27FC236}">
                <a16:creationId xmlns:a16="http://schemas.microsoft.com/office/drawing/2014/main" id="{6C520EAC-9E8E-134E-AF3D-8853400612A9}"/>
              </a:ext>
            </a:extLst>
          </p:cNvPr>
          <p:cNvSpPr txBox="1"/>
          <p:nvPr/>
        </p:nvSpPr>
        <p:spPr>
          <a:xfrm>
            <a:off x="161325" y="914400"/>
            <a:ext cx="8839200" cy="5519460"/>
          </a:xfrm>
          <a:prstGeom prst="rect">
            <a:avLst/>
          </a:prstGeom>
          <a:noFill/>
        </p:spPr>
        <p:txBody>
          <a:bodyPr wrap="square" rtlCol="0">
            <a:spAutoFit/>
          </a:bodyPr>
          <a:lstStyle/>
          <a:p>
            <a:pPr algn="l">
              <a:spcBef>
                <a:spcPts val="800"/>
              </a:spcBef>
              <a:buClr>
                <a:srgbClr val="FF0000"/>
              </a:buClr>
              <a:buSzPct val="150000"/>
            </a:pPr>
            <a:r>
              <a:rPr lang="en-US" sz="1800" dirty="0">
                <a:latin typeface="+mn-lt"/>
              </a:rPr>
              <a:t>To have successful and accurate regional ocean forecasting, the modeling system needs:</a:t>
            </a:r>
          </a:p>
          <a:p>
            <a:pPr marL="342900" indent="-342900" algn="l">
              <a:spcBef>
                <a:spcPts val="800"/>
              </a:spcBef>
              <a:buClr>
                <a:srgbClr val="FF0000"/>
              </a:buClr>
              <a:buSzPct val="150000"/>
              <a:buFont typeface="Arial" panose="020B0604020202020204" pitchFamily="34" charset="0"/>
              <a:buChar char="•"/>
            </a:pPr>
            <a:r>
              <a:rPr lang="en-US" sz="1800" dirty="0">
                <a:latin typeface="+mn-lt"/>
              </a:rPr>
              <a:t>Atmospheric forcing for the forecast window or by </a:t>
            </a:r>
            <a:r>
              <a:rPr lang="en-US" sz="1800" dirty="0">
                <a:solidFill>
                  <a:srgbClr val="FF0000"/>
                </a:solidFill>
                <a:latin typeface="+mn-lt"/>
              </a:rPr>
              <a:t>coupling</a:t>
            </a:r>
            <a:r>
              <a:rPr lang="en-US" sz="1800" dirty="0">
                <a:latin typeface="+mn-lt"/>
              </a:rPr>
              <a:t> directly to an Atmosphere Model.</a:t>
            </a:r>
          </a:p>
          <a:p>
            <a:pPr marL="342900" indent="-342900" algn="l">
              <a:spcBef>
                <a:spcPts val="800"/>
              </a:spcBef>
              <a:buClr>
                <a:srgbClr val="FF0000"/>
              </a:buClr>
              <a:buSzPct val="150000"/>
              <a:buFont typeface="Arial" panose="020B0604020202020204" pitchFamily="34" charset="0"/>
              <a:buChar char="•"/>
            </a:pPr>
            <a:r>
              <a:rPr lang="en-US" sz="1800" dirty="0">
                <a:latin typeface="+mn-lt"/>
              </a:rPr>
              <a:t>To resolve the dynamical spatial and temporal scales for reduction of forecast error.  Spatial High-resolution can be achieved with </a:t>
            </a:r>
            <a:r>
              <a:rPr lang="en-US" sz="1800" dirty="0">
                <a:solidFill>
                  <a:srgbClr val="FF0000"/>
                </a:solidFill>
                <a:latin typeface="+mn-lt"/>
              </a:rPr>
              <a:t>nesting</a:t>
            </a:r>
            <a:r>
              <a:rPr lang="en-US" sz="1800" dirty="0">
                <a:latin typeface="+mn-lt"/>
              </a:rPr>
              <a:t> in particular areas while preserving the regional-scale circulation at an affordable computational cost in both atmosphere and ocean grids.</a:t>
            </a:r>
          </a:p>
          <a:p>
            <a:pPr marL="342900" indent="-342900" algn="l">
              <a:spcBef>
                <a:spcPts val="800"/>
              </a:spcBef>
              <a:buClr>
                <a:srgbClr val="FF0000"/>
              </a:buClr>
              <a:buSzPct val="150000"/>
              <a:buFont typeface="Arial" panose="020B0604020202020204" pitchFamily="34" charset="0"/>
              <a:buChar char="•"/>
            </a:pPr>
            <a:r>
              <a:rPr lang="en-US" sz="1800" dirty="0">
                <a:latin typeface="+mn-lt"/>
              </a:rPr>
              <a:t>Appropriate lateral, </a:t>
            </a:r>
            <a:r>
              <a:rPr lang="en-US" sz="1800" dirty="0">
                <a:solidFill>
                  <a:srgbClr val="FF0000"/>
                </a:solidFill>
                <a:latin typeface="+mn-lt"/>
              </a:rPr>
              <a:t>open boundary conditions </a:t>
            </a:r>
            <a:r>
              <a:rPr lang="en-US" sz="1800" dirty="0">
                <a:latin typeface="+mn-lt"/>
              </a:rPr>
              <a:t>that minimize forecast error.</a:t>
            </a:r>
          </a:p>
          <a:p>
            <a:pPr marL="342900" indent="-342900" algn="l">
              <a:spcBef>
                <a:spcPts val="800"/>
              </a:spcBef>
              <a:buClr>
                <a:srgbClr val="FF0000"/>
              </a:buClr>
              <a:buSzPct val="150000"/>
              <a:buFont typeface="Arial" panose="020B0604020202020204" pitchFamily="34" charset="0"/>
              <a:buChar char="•"/>
            </a:pPr>
            <a:r>
              <a:rPr lang="en-US" sz="1800" dirty="0">
                <a:latin typeface="+mn-lt"/>
              </a:rPr>
              <a:t>Surface and sub-surface </a:t>
            </a:r>
            <a:r>
              <a:rPr lang="en-US" sz="1800" dirty="0">
                <a:solidFill>
                  <a:srgbClr val="FF0000"/>
                </a:solidFill>
                <a:latin typeface="+mn-lt"/>
              </a:rPr>
              <a:t>observations </a:t>
            </a:r>
            <a:r>
              <a:rPr lang="en-US" sz="1800" dirty="0">
                <a:latin typeface="+mn-lt"/>
              </a:rPr>
              <a:t>(in ocean).</a:t>
            </a:r>
          </a:p>
          <a:p>
            <a:pPr marL="342900" indent="-342900" algn="l">
              <a:spcBef>
                <a:spcPts val="800"/>
              </a:spcBef>
              <a:buClr>
                <a:srgbClr val="FF0000"/>
              </a:buClr>
              <a:buSzPct val="150000"/>
              <a:buFont typeface="Arial" panose="020B0604020202020204" pitchFamily="34" charset="0"/>
              <a:buChar char="•"/>
            </a:pPr>
            <a:r>
              <a:rPr lang="en-US" sz="1800" dirty="0">
                <a:latin typeface="+mn-lt"/>
              </a:rPr>
              <a:t>Advanced </a:t>
            </a:r>
            <a:r>
              <a:rPr lang="en-US" sz="1800" dirty="0">
                <a:solidFill>
                  <a:srgbClr val="FF0000"/>
                </a:solidFill>
                <a:latin typeface="+mn-lt"/>
              </a:rPr>
              <a:t>data assimilation</a:t>
            </a:r>
            <a:r>
              <a:rPr lang="en-US" sz="1800" dirty="0">
                <a:latin typeface="+mn-lt"/>
              </a:rPr>
              <a:t> schemes to combine models and observations optimally.   In ROMS, we have</a:t>
            </a:r>
          </a:p>
          <a:p>
            <a:pPr marL="800100" lvl="1" indent="-342900" algn="l">
              <a:spcBef>
                <a:spcPts val="800"/>
              </a:spcBef>
              <a:buClr>
                <a:srgbClr val="FF0000"/>
              </a:buClr>
              <a:buSzPct val="150000"/>
              <a:buFont typeface="Arial" panose="020B0604020202020204" pitchFamily="34" charset="0"/>
              <a:buChar char="•"/>
            </a:pPr>
            <a:r>
              <a:rPr lang="en-US" sz="1800" dirty="0">
                <a:latin typeface="+mn-lt"/>
              </a:rPr>
              <a:t>Variational Data Assimilation based on either the primal (</a:t>
            </a:r>
            <a:r>
              <a:rPr lang="en-US" sz="1800" dirty="0">
                <a:solidFill>
                  <a:srgbClr val="FF0000"/>
                </a:solidFill>
                <a:latin typeface="+mn-lt"/>
              </a:rPr>
              <a:t>I4D-Var</a:t>
            </a:r>
            <a:r>
              <a:rPr lang="en-US" sz="1800" dirty="0">
                <a:latin typeface="+mn-lt"/>
              </a:rPr>
              <a:t>) or dual (</a:t>
            </a:r>
            <a:r>
              <a:rPr lang="en-US" sz="1800" dirty="0">
                <a:solidFill>
                  <a:srgbClr val="FF0000"/>
                </a:solidFill>
                <a:latin typeface="+mn-lt"/>
              </a:rPr>
              <a:t>4D-PSAS</a:t>
            </a:r>
            <a:r>
              <a:rPr lang="en-US" sz="1800" dirty="0">
                <a:latin typeface="+mn-lt"/>
              </a:rPr>
              <a:t>, </a:t>
            </a:r>
            <a:r>
              <a:rPr lang="en-US" sz="1800" dirty="0">
                <a:solidFill>
                  <a:srgbClr val="FF0000"/>
                </a:solidFill>
                <a:latin typeface="+mn-lt"/>
              </a:rPr>
              <a:t>R4D-Var</a:t>
            </a:r>
            <a:r>
              <a:rPr lang="en-US" sz="1800" dirty="0">
                <a:latin typeface="+mn-lt"/>
              </a:rPr>
              <a:t>) formulation</a:t>
            </a:r>
          </a:p>
          <a:p>
            <a:pPr marL="800100" lvl="1" indent="-342900" algn="l">
              <a:spcBef>
                <a:spcPts val="800"/>
              </a:spcBef>
              <a:buClr>
                <a:srgbClr val="FF0000"/>
              </a:buClr>
              <a:buSzPct val="150000"/>
              <a:buFont typeface="Arial" panose="020B0604020202020204" pitchFamily="34" charset="0"/>
              <a:buChar char="•"/>
            </a:pPr>
            <a:r>
              <a:rPr lang="en-US" sz="1800" dirty="0">
                <a:latin typeface="+mn-lt"/>
              </a:rPr>
              <a:t>Ensemble Adjustment Kalman Filter (</a:t>
            </a:r>
            <a:r>
              <a:rPr lang="en-US" sz="1800" dirty="0">
                <a:solidFill>
                  <a:srgbClr val="FF0000"/>
                </a:solidFill>
                <a:latin typeface="+mn-lt"/>
              </a:rPr>
              <a:t>EAKF</a:t>
            </a:r>
            <a:r>
              <a:rPr lang="en-US" sz="1800" dirty="0">
                <a:latin typeface="+mn-lt"/>
              </a:rPr>
              <a:t>) interface to the </a:t>
            </a:r>
            <a:r>
              <a:rPr lang="en-US" sz="1800" dirty="0">
                <a:solidFill>
                  <a:srgbClr val="FF0000"/>
                </a:solidFill>
                <a:latin typeface="+mn-lt"/>
              </a:rPr>
              <a:t>D</a:t>
            </a:r>
            <a:r>
              <a:rPr lang="en-US" sz="1800" dirty="0">
                <a:latin typeface="+mn-lt"/>
              </a:rPr>
              <a:t>ata </a:t>
            </a:r>
            <a:r>
              <a:rPr lang="en-US" sz="1800" dirty="0">
                <a:solidFill>
                  <a:srgbClr val="FF0000"/>
                </a:solidFill>
                <a:latin typeface="+mn-lt"/>
              </a:rPr>
              <a:t>A</a:t>
            </a:r>
            <a:r>
              <a:rPr lang="en-US" sz="1800" dirty="0">
                <a:latin typeface="+mn-lt"/>
              </a:rPr>
              <a:t>ssimilation </a:t>
            </a:r>
            <a:r>
              <a:rPr lang="en-US" sz="1800" dirty="0">
                <a:solidFill>
                  <a:srgbClr val="FF0000"/>
                </a:solidFill>
                <a:latin typeface="+mn-lt"/>
              </a:rPr>
              <a:t>R</a:t>
            </a:r>
            <a:r>
              <a:rPr lang="en-US" sz="1800" dirty="0">
                <a:latin typeface="+mn-lt"/>
              </a:rPr>
              <a:t>esearch </a:t>
            </a:r>
            <a:r>
              <a:rPr lang="en-US" sz="1800" dirty="0">
                <a:solidFill>
                  <a:srgbClr val="FF0000"/>
                </a:solidFill>
                <a:latin typeface="+mn-lt"/>
              </a:rPr>
              <a:t>T</a:t>
            </a:r>
            <a:r>
              <a:rPr lang="en-US" sz="1800" dirty="0">
                <a:latin typeface="+mn-lt"/>
              </a:rPr>
              <a:t>estbed (</a:t>
            </a:r>
            <a:r>
              <a:rPr lang="en-US" sz="1800" dirty="0">
                <a:solidFill>
                  <a:srgbClr val="FF0000"/>
                </a:solidFill>
                <a:latin typeface="+mn-lt"/>
              </a:rPr>
              <a:t>DART</a:t>
            </a:r>
            <a:r>
              <a:rPr lang="en-US" sz="1800" dirty="0">
                <a:latin typeface="+mn-lt"/>
              </a:rPr>
              <a:t>; Jeff Anderson and collaborators at NCAR)</a:t>
            </a:r>
          </a:p>
        </p:txBody>
      </p:sp>
    </p:spTree>
    <p:extLst>
      <p:ext uri="{BB962C8B-B14F-4D97-AF65-F5344CB8AC3E}">
        <p14:creationId xmlns:p14="http://schemas.microsoft.com/office/powerpoint/2010/main" val="4205520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0" y="152400"/>
            <a:ext cx="9144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b="0" dirty="0">
                <a:solidFill>
                  <a:srgbClr val="FF0000"/>
                </a:solidFill>
                <a:effectLst>
                  <a:outerShdw blurRad="50800" dist="76200" dir="2700000" algn="tl">
                    <a:schemeClr val="tx1">
                      <a:alpha val="97000"/>
                    </a:schemeClr>
                  </a:outerShdw>
                </a:effectLst>
                <a:latin typeface="Arial Black" pitchFamily="34" charset="0"/>
              </a:rPr>
              <a:t>Nesting Summary</a:t>
            </a:r>
            <a:r>
              <a:rPr lang="en-US" sz="2400" b="0" dirty="0">
                <a:solidFill>
                  <a:srgbClr val="FF0000"/>
                </a:solidFill>
                <a:effectLst>
                  <a:outerShdw blurRad="50800" dist="76200" dir="2700000" algn="tl">
                    <a:schemeClr val="tx1">
                      <a:alpha val="97000"/>
                    </a:schemeClr>
                  </a:outerShdw>
                </a:effectLst>
                <a:latin typeface="Arial Black" pitchFamily="34" charset="0"/>
              </a:rPr>
              <a:t> </a:t>
            </a:r>
          </a:p>
        </p:txBody>
      </p:sp>
      <p:sp>
        <p:nvSpPr>
          <p:cNvPr id="388099" name="Rectangle 3"/>
          <p:cNvSpPr>
            <a:spLocks noChangeArrowheads="1"/>
          </p:cNvSpPr>
          <p:nvPr/>
        </p:nvSpPr>
        <p:spPr bwMode="auto">
          <a:xfrm>
            <a:off x="152400" y="838200"/>
            <a:ext cx="8839200" cy="601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120000"/>
              </a:lnSpc>
              <a:spcBef>
                <a:spcPct val="20000"/>
              </a:spcBef>
              <a:buClr>
                <a:srgbClr val="FF0000"/>
              </a:buClr>
              <a:buSzPct val="150000"/>
              <a:buFontTx/>
              <a:buChar char="•"/>
              <a:defRPr/>
            </a:pPr>
            <a:r>
              <a:rPr lang="en-US" sz="2000" b="0" dirty="0">
                <a:latin typeface="Arial Black" charset="0"/>
                <a:ea typeface="ＭＳ Ｐゴシック" charset="0"/>
              </a:rPr>
              <a:t>ROMS nesting capabilities are unique and allow complex estuary and coastal configurations with unlimited number of composite and refined grids</a:t>
            </a:r>
          </a:p>
          <a:p>
            <a:pPr marL="342900" indent="-342900" algn="l" eaLnBrk="1" hangingPunct="1">
              <a:lnSpc>
                <a:spcPct val="120000"/>
              </a:lnSpc>
              <a:spcBef>
                <a:spcPct val="20000"/>
              </a:spcBef>
              <a:buClr>
                <a:srgbClr val="FF0000"/>
              </a:buClr>
              <a:buSzPct val="150000"/>
              <a:buFontTx/>
              <a:buChar char="•"/>
              <a:defRPr/>
            </a:pPr>
            <a:r>
              <a:rPr lang="en-US" sz="2000" b="0" dirty="0">
                <a:latin typeface="Arial Black" charset="0"/>
                <a:ea typeface="ＭＳ Ｐゴシック" charset="0"/>
              </a:rPr>
              <a:t>Coincident composite and mosaic grids produce identical solutions when compared to one large continuous grid</a:t>
            </a:r>
          </a:p>
          <a:p>
            <a:pPr marL="342900" indent="-342900" algn="l" eaLnBrk="1" hangingPunct="1">
              <a:lnSpc>
                <a:spcPct val="120000"/>
              </a:lnSpc>
              <a:spcBef>
                <a:spcPct val="20000"/>
              </a:spcBef>
              <a:buClr>
                <a:srgbClr val="FF0000"/>
              </a:buClr>
              <a:buSzPct val="150000"/>
              <a:buFontTx/>
              <a:buChar char="•"/>
              <a:defRPr/>
            </a:pPr>
            <a:r>
              <a:rPr lang="en-US" sz="2000" b="0" dirty="0">
                <a:latin typeface="Arial Black" charset="0"/>
                <a:ea typeface="ＭＳ Ｐゴシック" charset="0"/>
              </a:rPr>
              <a:t>Both one-way and two-way nesting are possible</a:t>
            </a:r>
          </a:p>
          <a:p>
            <a:pPr marL="342900" indent="-342900" algn="l" eaLnBrk="1" hangingPunct="1">
              <a:lnSpc>
                <a:spcPct val="120000"/>
              </a:lnSpc>
              <a:spcBef>
                <a:spcPct val="20000"/>
              </a:spcBef>
              <a:buClr>
                <a:srgbClr val="FF0000"/>
              </a:buClr>
              <a:buSzPct val="150000"/>
              <a:buFontTx/>
              <a:buChar char="•"/>
              <a:defRPr/>
            </a:pPr>
            <a:r>
              <a:rPr lang="en-US" sz="2000" b="0" dirty="0">
                <a:latin typeface="Arial Black" charset="0"/>
                <a:ea typeface="ＭＳ Ｐゴシック" charset="0"/>
              </a:rPr>
              <a:t>Placement of nested grids is application dependent and subject to geometrical and dynamical constrains</a:t>
            </a:r>
          </a:p>
          <a:p>
            <a:pPr marL="342900" indent="-342900" algn="l" eaLnBrk="1" hangingPunct="1">
              <a:lnSpc>
                <a:spcPct val="120000"/>
              </a:lnSpc>
              <a:spcBef>
                <a:spcPct val="20000"/>
              </a:spcBef>
              <a:buClr>
                <a:srgbClr val="FF0000"/>
              </a:buClr>
              <a:buSzPct val="150000"/>
              <a:buFontTx/>
              <a:buChar char="•"/>
              <a:defRPr/>
            </a:pPr>
            <a:r>
              <a:rPr lang="en-US" sz="2000" b="0" dirty="0">
                <a:latin typeface="Arial Black" charset="0"/>
                <a:ea typeface="ＭＳ Ｐゴシック" charset="0"/>
              </a:rPr>
              <a:t>Hybrid nesting as open boundary conditions is the way of the future to reduce forecast error</a:t>
            </a:r>
          </a:p>
          <a:p>
            <a:pPr marL="342900" indent="-342900" algn="l" eaLnBrk="1" hangingPunct="1">
              <a:lnSpc>
                <a:spcPct val="120000"/>
              </a:lnSpc>
              <a:spcBef>
                <a:spcPct val="20000"/>
              </a:spcBef>
              <a:buClr>
                <a:srgbClr val="FF0000"/>
              </a:buClr>
              <a:buSzPct val="150000"/>
              <a:buFontTx/>
              <a:buChar char="•"/>
              <a:defRPr/>
            </a:pPr>
            <a:r>
              <a:rPr lang="en-US" sz="2000" b="0" dirty="0">
                <a:latin typeface="Arial Black" charset="0"/>
                <a:ea typeface="ＭＳ Ｐゴシック" charset="0"/>
              </a:rPr>
              <a:t>Nonaligned refinement adds flexibility in complex coastal applications.  We should no exceed 1:7 ratios in shallowed applications.  Recommend to use 1:3 or 1:5 ratios.  I finer resolution is needed, use telescoping grids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1BB668-0C6A-F748-9F44-526A6E5AF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73" y="596138"/>
            <a:ext cx="7683627" cy="6109462"/>
          </a:xfrm>
          <a:prstGeom prst="rect">
            <a:avLst/>
          </a:prstGeom>
        </p:spPr>
      </p:pic>
      <p:sp>
        <p:nvSpPr>
          <p:cNvPr id="5" name="Rectangle 4">
            <a:extLst>
              <a:ext uri="{FF2B5EF4-FFF2-40B4-BE49-F238E27FC236}">
                <a16:creationId xmlns:a16="http://schemas.microsoft.com/office/drawing/2014/main" id="{86F0DFC2-3E1F-8741-A5C2-4049FC00803A}"/>
              </a:ext>
            </a:extLst>
          </p:cNvPr>
          <p:cNvSpPr/>
          <p:nvPr/>
        </p:nvSpPr>
        <p:spPr>
          <a:xfrm>
            <a:off x="-112169" y="104529"/>
            <a:ext cx="9143999" cy="461665"/>
          </a:xfrm>
          <a:prstGeom prst="rect">
            <a:avLst/>
          </a:prstGeom>
        </p:spPr>
        <p:txBody>
          <a:bodyPr wrap="square">
            <a:spAutoFit/>
          </a:bodyPr>
          <a:lstStyle/>
          <a:p>
            <a:pPr algn="ctr" eaLnBrk="1" fontAlgn="auto" hangingPunct="1">
              <a:spcBef>
                <a:spcPts val="0"/>
              </a:spcBef>
              <a:spcAft>
                <a:spcPts val="0"/>
              </a:spcAft>
            </a:pPr>
            <a:r>
              <a:rPr lang="en-US" sz="2400" dirty="0">
                <a:solidFill>
                  <a:srgbClr val="FF0000"/>
                </a:solidFill>
                <a:effectLst>
                  <a:outerShdw blurRad="50800" dist="76200" dir="2700000" algn="tl" rotWithShape="0">
                    <a:prstClr val="black">
                      <a:alpha val="99000"/>
                    </a:prstClr>
                  </a:outerShdw>
                </a:effectLst>
                <a:latin typeface="Arial Black"/>
                <a:cs typeface="Arial Black"/>
              </a:rPr>
              <a:t>Future Work: Coupling and Nesting</a:t>
            </a:r>
          </a:p>
        </p:txBody>
      </p:sp>
      <p:sp>
        <p:nvSpPr>
          <p:cNvPr id="6" name="TextBox 5">
            <a:extLst>
              <a:ext uri="{FF2B5EF4-FFF2-40B4-BE49-F238E27FC236}">
                <a16:creationId xmlns:a16="http://schemas.microsoft.com/office/drawing/2014/main" id="{DCCE9054-8BF8-6844-BCD6-35A663BC4AD4}"/>
              </a:ext>
            </a:extLst>
          </p:cNvPr>
          <p:cNvSpPr txBox="1"/>
          <p:nvPr/>
        </p:nvSpPr>
        <p:spPr>
          <a:xfrm>
            <a:off x="8001000" y="5029200"/>
            <a:ext cx="1056700" cy="1015663"/>
          </a:xfrm>
          <a:prstGeom prst="rect">
            <a:avLst/>
          </a:prstGeom>
          <a:noFill/>
        </p:spPr>
        <p:txBody>
          <a:bodyPr wrap="none" rtlCol="0">
            <a:spAutoFit/>
          </a:bodyPr>
          <a:lstStyle/>
          <a:p>
            <a:pPr algn="just"/>
            <a:r>
              <a:rPr lang="en-US" sz="1200" dirty="0">
                <a:solidFill>
                  <a:srgbClr val="FF0000"/>
                </a:solidFill>
                <a:latin typeface="Arial" panose="020B0604020202020204" pitchFamily="34" charset="0"/>
                <a:cs typeface="Arial" panose="020B0604020202020204" pitchFamily="34" charset="0"/>
              </a:rPr>
              <a:t>a: </a:t>
            </a:r>
            <a:r>
              <a:rPr lang="en-US" sz="1200" dirty="0">
                <a:latin typeface="Arial" panose="020B0604020202020204" pitchFamily="34" charset="0"/>
                <a:cs typeface="Arial" panose="020B0604020202020204" pitchFamily="34" charset="0"/>
              </a:rPr>
              <a:t>WRF</a:t>
            </a:r>
          </a:p>
          <a:p>
            <a:pPr algn="just"/>
            <a:r>
              <a:rPr lang="en-US" sz="1200" dirty="0">
                <a:solidFill>
                  <a:srgbClr val="FF0000"/>
                </a:solidFill>
                <a:latin typeface="Arial" panose="020B0604020202020204" pitchFamily="34" charset="0"/>
                <a:cs typeface="Arial" panose="020B0604020202020204" pitchFamily="34" charset="0"/>
              </a:rPr>
              <a:t>b: </a:t>
            </a:r>
            <a:r>
              <a:rPr lang="en-US" sz="1200" dirty="0">
                <a:latin typeface="Arial" panose="020B0604020202020204" pitchFamily="34" charset="0"/>
                <a:cs typeface="Arial" panose="020B0604020202020204" pitchFamily="34" charset="0"/>
              </a:rPr>
              <a:t>DOPPIO</a:t>
            </a:r>
          </a:p>
          <a:p>
            <a:pPr algn="just"/>
            <a:r>
              <a:rPr lang="en-US" sz="1200" dirty="0">
                <a:solidFill>
                  <a:srgbClr val="FF0000"/>
                </a:solidFill>
                <a:latin typeface="Arial" panose="020B0604020202020204" pitchFamily="34" charset="0"/>
                <a:cs typeface="Arial" panose="020B0604020202020204" pitchFamily="34" charset="0"/>
              </a:rPr>
              <a:t>c: </a:t>
            </a:r>
            <a:r>
              <a:rPr lang="en-US" sz="1200" dirty="0">
                <a:latin typeface="Arial" panose="020B0604020202020204" pitchFamily="34" charset="0"/>
                <a:cs typeface="Arial" panose="020B0604020202020204" pitchFamily="34" charset="0"/>
              </a:rPr>
              <a:t>PIONEER</a:t>
            </a:r>
          </a:p>
          <a:p>
            <a:pPr algn="just"/>
            <a:r>
              <a:rPr lang="en-US" sz="1200" dirty="0">
                <a:solidFill>
                  <a:srgbClr val="FF0000"/>
                </a:solidFill>
                <a:latin typeface="Arial" panose="020B0604020202020204" pitchFamily="34" charset="0"/>
                <a:cs typeface="Arial" panose="020B0604020202020204" pitchFamily="34" charset="0"/>
              </a:rPr>
              <a:t>d: </a:t>
            </a:r>
            <a:r>
              <a:rPr lang="en-US" sz="1200" dirty="0">
                <a:latin typeface="Arial" panose="020B0604020202020204" pitchFamily="34" charset="0"/>
                <a:cs typeface="Arial" panose="020B0604020202020204" pitchFamily="34" charset="0"/>
              </a:rPr>
              <a:t>ARRAY</a:t>
            </a:r>
          </a:p>
          <a:p>
            <a:pPr algn="just"/>
            <a:r>
              <a:rPr lang="en-US" sz="1200" dirty="0">
                <a:solidFill>
                  <a:srgbClr val="FF0000"/>
                </a:solidFill>
                <a:latin typeface="Arial" panose="020B0604020202020204" pitchFamily="34" charset="0"/>
                <a:cs typeface="Arial" panose="020B0604020202020204" pitchFamily="34" charset="0"/>
              </a:rPr>
              <a:t>e: </a:t>
            </a:r>
            <a:r>
              <a:rPr lang="en-US" sz="1200" dirty="0">
                <a:latin typeface="Arial" panose="020B0604020202020204" pitchFamily="34" charset="0"/>
                <a:cs typeface="Arial" panose="020B0604020202020204" pitchFamily="34" charset="0"/>
              </a:rPr>
              <a:t>USECOS</a:t>
            </a:r>
          </a:p>
        </p:txBody>
      </p:sp>
    </p:spTree>
    <p:extLst>
      <p:ext uri="{BB962C8B-B14F-4D97-AF65-F5344CB8AC3E}">
        <p14:creationId xmlns:p14="http://schemas.microsoft.com/office/powerpoint/2010/main" val="3161572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ADF92-5BB4-8941-A209-C6AA7A0EE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44" y="685800"/>
            <a:ext cx="8715756" cy="5635752"/>
          </a:xfrm>
          <a:prstGeom prst="rect">
            <a:avLst/>
          </a:prstGeom>
        </p:spPr>
      </p:pic>
      <p:sp>
        <p:nvSpPr>
          <p:cNvPr id="4" name="Rectangle 3">
            <a:extLst>
              <a:ext uri="{FF2B5EF4-FFF2-40B4-BE49-F238E27FC236}">
                <a16:creationId xmlns:a16="http://schemas.microsoft.com/office/drawing/2014/main" id="{863D3270-B7F2-AE45-A506-14FC6E7F0D4B}"/>
              </a:ext>
            </a:extLst>
          </p:cNvPr>
          <p:cNvSpPr/>
          <p:nvPr/>
        </p:nvSpPr>
        <p:spPr>
          <a:xfrm>
            <a:off x="-112169" y="104529"/>
            <a:ext cx="9143999" cy="461665"/>
          </a:xfrm>
          <a:prstGeom prst="rect">
            <a:avLst/>
          </a:prstGeom>
        </p:spPr>
        <p:txBody>
          <a:bodyPr wrap="square">
            <a:spAutoFit/>
          </a:bodyPr>
          <a:lstStyle/>
          <a:p>
            <a:pPr algn="ctr" eaLnBrk="1" fontAlgn="auto" hangingPunct="1">
              <a:spcBef>
                <a:spcPts val="0"/>
              </a:spcBef>
              <a:spcAft>
                <a:spcPts val="0"/>
              </a:spcAft>
            </a:pPr>
            <a:r>
              <a:rPr lang="en-US" sz="2400" dirty="0">
                <a:solidFill>
                  <a:srgbClr val="FF0000"/>
                </a:solidFill>
                <a:effectLst>
                  <a:outerShdw blurRad="50800" dist="76200" dir="2700000" algn="tl" rotWithShape="0">
                    <a:prstClr val="black">
                      <a:alpha val="99000"/>
                    </a:prstClr>
                  </a:outerShdw>
                </a:effectLst>
                <a:latin typeface="Arial Black"/>
                <a:cs typeface="Arial Black"/>
              </a:rPr>
              <a:t>Future Work: Coupling, Nesting, and  4D-Var</a:t>
            </a:r>
          </a:p>
        </p:txBody>
      </p:sp>
      <p:sp>
        <p:nvSpPr>
          <p:cNvPr id="5" name="TextBox 4">
            <a:extLst>
              <a:ext uri="{FF2B5EF4-FFF2-40B4-BE49-F238E27FC236}">
                <a16:creationId xmlns:a16="http://schemas.microsoft.com/office/drawing/2014/main" id="{3FEE36E4-71ED-3046-933B-2B12F5ADEAC7}"/>
              </a:ext>
            </a:extLst>
          </p:cNvPr>
          <p:cNvSpPr txBox="1"/>
          <p:nvPr/>
        </p:nvSpPr>
        <p:spPr>
          <a:xfrm>
            <a:off x="3704398" y="6477000"/>
            <a:ext cx="1749197" cy="369332"/>
          </a:xfrm>
          <a:prstGeom prst="rect">
            <a:avLst/>
          </a:prstGeom>
          <a:noFill/>
        </p:spPr>
        <p:txBody>
          <a:bodyPr wrap="none" rtlCol="0">
            <a:spAutoFit/>
          </a:bodyPr>
          <a:lstStyle/>
          <a:p>
            <a:r>
              <a:rPr lang="en-US" sz="1800" dirty="0">
                <a:solidFill>
                  <a:srgbClr val="0033CC"/>
                </a:solidFill>
                <a:latin typeface="Arial" panose="020B0604020202020204" pitchFamily="34" charset="0"/>
                <a:cs typeface="Arial" panose="020B0604020202020204" pitchFamily="34" charset="0"/>
              </a:rPr>
              <a:t>Split 4D-PSAS</a:t>
            </a:r>
          </a:p>
        </p:txBody>
      </p:sp>
    </p:spTree>
    <p:extLst>
      <p:ext uri="{BB962C8B-B14F-4D97-AF65-F5344CB8AC3E}">
        <p14:creationId xmlns:p14="http://schemas.microsoft.com/office/powerpoint/2010/main" val="2998074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EB47FB-9FFD-9540-8456-1F45A9C99E3B}"/>
              </a:ext>
            </a:extLst>
          </p:cNvPr>
          <p:cNvSpPr txBox="1"/>
          <p:nvPr/>
        </p:nvSpPr>
        <p:spPr>
          <a:xfrm>
            <a:off x="1447800" y="2362200"/>
            <a:ext cx="6248400" cy="1323439"/>
          </a:xfrm>
          <a:prstGeom prst="rect">
            <a:avLst/>
          </a:prstGeom>
          <a:noFill/>
          <a:ln>
            <a:noFill/>
          </a:ln>
          <a:effectLst>
            <a:outerShdw blurRad="50800" dist="25400" dir="2700000" rotWithShape="0">
              <a:schemeClr val="bg1">
                <a:lumMod val="50000"/>
              </a:scheme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80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Britannic Bold" panose="020B0903060703020204" pitchFamily="34" charset="77"/>
              </a:rPr>
              <a:t>Thank you!</a:t>
            </a:r>
          </a:p>
        </p:txBody>
      </p:sp>
    </p:spTree>
    <p:extLst>
      <p:ext uri="{BB962C8B-B14F-4D97-AF65-F5344CB8AC3E}">
        <p14:creationId xmlns:p14="http://schemas.microsoft.com/office/powerpoint/2010/main" val="69579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8EAFF3-E6B8-984D-B257-AE983E078BAB}"/>
              </a:ext>
            </a:extLst>
          </p:cNvPr>
          <p:cNvSpPr/>
          <p:nvPr/>
        </p:nvSpPr>
        <p:spPr>
          <a:xfrm>
            <a:off x="2270260" y="228600"/>
            <a:ext cx="4621330" cy="461665"/>
          </a:xfrm>
          <a:prstGeom prst="rect">
            <a:avLst/>
          </a:prstGeom>
        </p:spPr>
        <p:txBody>
          <a:bodyPr wrap="none">
            <a:spAutoFit/>
          </a:bodyPr>
          <a:lstStyle/>
          <a:p>
            <a:r>
              <a:rPr lang="en-US" sz="2400" dirty="0">
                <a:solidFill>
                  <a:srgbClr val="FF0000"/>
                </a:solidFill>
                <a:effectLst>
                  <a:outerShdw blurRad="50800" dist="76200" dir="2700000" algn="tl" rotWithShape="0">
                    <a:prstClr val="black">
                      <a:alpha val="99000"/>
                    </a:prstClr>
                  </a:outerShdw>
                </a:effectLst>
                <a:latin typeface="Arial Black" charset="0"/>
                <a:ea typeface="Arial" charset="0"/>
                <a:cs typeface="Arial" charset="0"/>
              </a:rPr>
              <a:t>ROMS Nesting Algorithms </a:t>
            </a:r>
            <a:endParaRPr lang="en-US" sz="2400" dirty="0"/>
          </a:p>
        </p:txBody>
      </p:sp>
      <p:sp>
        <p:nvSpPr>
          <p:cNvPr id="2" name="TextBox 1">
            <a:extLst>
              <a:ext uri="{FF2B5EF4-FFF2-40B4-BE49-F238E27FC236}">
                <a16:creationId xmlns:a16="http://schemas.microsoft.com/office/drawing/2014/main" id="{6C520EAC-9E8E-134E-AF3D-8853400612A9}"/>
              </a:ext>
            </a:extLst>
          </p:cNvPr>
          <p:cNvSpPr txBox="1"/>
          <p:nvPr/>
        </p:nvSpPr>
        <p:spPr>
          <a:xfrm>
            <a:off x="161323" y="942109"/>
            <a:ext cx="8839200" cy="5119350"/>
          </a:xfrm>
          <a:prstGeom prst="rect">
            <a:avLst/>
          </a:prstGeom>
          <a:noFill/>
        </p:spPr>
        <p:txBody>
          <a:bodyPr wrap="square" rtlCol="0">
            <a:spAutoFit/>
          </a:bodyPr>
          <a:lstStyle/>
          <a:p>
            <a:pPr algn="l">
              <a:spcAft>
                <a:spcPts val="1600"/>
              </a:spcAft>
            </a:pPr>
            <a:r>
              <a:rPr lang="en-US" sz="2000" dirty="0">
                <a:latin typeface="+mn-lt"/>
              </a:rPr>
              <a:t>The nesting algorithms in ROMS are unique an flexible to allow complex nested grid configurations in coastal applications.  It supports various nested grid classes and capabilities:</a:t>
            </a:r>
          </a:p>
          <a:p>
            <a:pPr marL="342900" indent="-342900" algn="l">
              <a:spcBef>
                <a:spcPts val="800"/>
              </a:spcBef>
              <a:buClr>
                <a:srgbClr val="FF0000"/>
              </a:buClr>
              <a:buSzPct val="150000"/>
              <a:buFont typeface="Arial" panose="020B0604020202020204" pitchFamily="34" charset="0"/>
              <a:buChar char="•"/>
            </a:pPr>
            <a:r>
              <a:rPr lang="en-US" sz="2000" dirty="0">
                <a:latin typeface="+mn-lt"/>
              </a:rPr>
              <a:t>Aligned and nonaligned </a:t>
            </a:r>
            <a:r>
              <a:rPr lang="en-US" sz="2000" dirty="0">
                <a:solidFill>
                  <a:srgbClr val="FF0000"/>
                </a:solidFill>
                <a:latin typeface="+mn-lt"/>
              </a:rPr>
              <a:t>composite</a:t>
            </a:r>
            <a:r>
              <a:rPr lang="en-US" sz="2000" dirty="0">
                <a:latin typeface="+mn-lt"/>
              </a:rPr>
              <a:t> grids</a:t>
            </a:r>
          </a:p>
          <a:p>
            <a:pPr marL="342900" indent="-342900" algn="l">
              <a:spcBef>
                <a:spcPts val="800"/>
              </a:spcBef>
              <a:buClr>
                <a:srgbClr val="FF0000"/>
              </a:buClr>
              <a:buSzPct val="150000"/>
              <a:buFont typeface="Arial" panose="020B0604020202020204" pitchFamily="34" charset="0"/>
              <a:buChar char="•"/>
            </a:pPr>
            <a:r>
              <a:rPr lang="en-US" sz="2000" dirty="0">
                <a:latin typeface="+mn-lt"/>
              </a:rPr>
              <a:t>Aligned and nonaligned </a:t>
            </a:r>
            <a:r>
              <a:rPr lang="en-US" sz="2000" dirty="0">
                <a:solidFill>
                  <a:srgbClr val="FF0000"/>
                </a:solidFill>
                <a:latin typeface="+mn-lt"/>
              </a:rPr>
              <a:t>refinement</a:t>
            </a:r>
            <a:r>
              <a:rPr lang="en-US" sz="2000" dirty="0">
                <a:latin typeface="+mn-lt"/>
              </a:rPr>
              <a:t> grids</a:t>
            </a:r>
          </a:p>
          <a:p>
            <a:pPr marL="342900" indent="-342900" algn="l">
              <a:spcBef>
                <a:spcPts val="800"/>
              </a:spcBef>
              <a:buClr>
                <a:srgbClr val="FF0000"/>
              </a:buClr>
              <a:buSzPct val="150000"/>
              <a:buFont typeface="Arial" panose="020B0604020202020204" pitchFamily="34" charset="0"/>
              <a:buChar char="•"/>
            </a:pPr>
            <a:r>
              <a:rPr lang="en-US" sz="2000" dirty="0">
                <a:solidFill>
                  <a:srgbClr val="FF0000"/>
                </a:solidFill>
                <a:latin typeface="+mn-lt"/>
              </a:rPr>
              <a:t>Refinement and composite </a:t>
            </a:r>
            <a:r>
              <a:rPr lang="en-US" sz="2000" dirty="0">
                <a:latin typeface="+mn-lt"/>
              </a:rPr>
              <a:t>grid combinations</a:t>
            </a:r>
          </a:p>
          <a:p>
            <a:pPr marL="342900" indent="-342900" algn="l">
              <a:spcBef>
                <a:spcPts val="800"/>
              </a:spcBef>
              <a:buClr>
                <a:srgbClr val="FF0000"/>
              </a:buClr>
              <a:buSzPct val="150000"/>
              <a:buFont typeface="Arial" panose="020B0604020202020204" pitchFamily="34" charset="0"/>
              <a:buChar char="•"/>
            </a:pPr>
            <a:r>
              <a:rPr lang="en-US" sz="2000" dirty="0">
                <a:latin typeface="+mn-lt"/>
              </a:rPr>
              <a:t>Logically ordered </a:t>
            </a:r>
            <a:r>
              <a:rPr lang="en-US" sz="2000" dirty="0">
                <a:solidFill>
                  <a:srgbClr val="FF0000"/>
                </a:solidFill>
                <a:latin typeface="+mn-lt"/>
              </a:rPr>
              <a:t>nested grids layers</a:t>
            </a:r>
            <a:r>
              <a:rPr lang="en-US" sz="2000" dirty="0">
                <a:latin typeface="+mn-lt"/>
              </a:rPr>
              <a:t>: </a:t>
            </a:r>
            <a:r>
              <a:rPr lang="en-US" sz="2000" dirty="0">
                <a:solidFill>
                  <a:srgbClr val="000000"/>
                </a:solidFill>
                <a:latin typeface="Arial"/>
                <a:cs typeface="Arial"/>
              </a:rPr>
              <a:t>time-step size arrangement and order for the numerical kernel</a:t>
            </a:r>
          </a:p>
          <a:p>
            <a:pPr marL="342900" indent="-342900" algn="l">
              <a:spcBef>
                <a:spcPts val="800"/>
              </a:spcBef>
              <a:buClr>
                <a:srgbClr val="FF0000"/>
              </a:buClr>
              <a:buSzPct val="150000"/>
              <a:buFont typeface="Arial" panose="020B0604020202020204" pitchFamily="34" charset="0"/>
              <a:buChar char="•"/>
            </a:pPr>
            <a:r>
              <a:rPr lang="en-US" sz="2000" dirty="0">
                <a:solidFill>
                  <a:srgbClr val="FF0000"/>
                </a:solidFill>
                <a:latin typeface="Arial"/>
                <a:cs typeface="Arial"/>
              </a:rPr>
              <a:t>Hybrid nesting </a:t>
            </a:r>
            <a:r>
              <a:rPr lang="en-US" sz="2000" dirty="0">
                <a:solidFill>
                  <a:srgbClr val="000000"/>
                </a:solidFill>
                <a:latin typeface="Arial"/>
                <a:cs typeface="Arial"/>
              </a:rPr>
              <a:t>to other models or external data: Heterogenous Nested Open Boundary Conditions (One-Way only)</a:t>
            </a:r>
          </a:p>
          <a:p>
            <a:pPr marL="342900" indent="-342900" algn="l">
              <a:spcBef>
                <a:spcPts val="800"/>
              </a:spcBef>
              <a:buClr>
                <a:srgbClr val="FF0000"/>
              </a:buClr>
              <a:buSzPct val="150000"/>
              <a:buFont typeface="Arial" panose="020B0604020202020204" pitchFamily="34" charset="0"/>
              <a:buChar char="•"/>
            </a:pPr>
            <a:r>
              <a:rPr lang="en-US" sz="2000" dirty="0">
                <a:solidFill>
                  <a:srgbClr val="FF0000"/>
                </a:solidFill>
                <a:latin typeface="Arial"/>
                <a:cs typeface="Arial"/>
              </a:rPr>
              <a:t>One-Way</a:t>
            </a:r>
            <a:r>
              <a:rPr lang="en-US" sz="2000" dirty="0">
                <a:solidFill>
                  <a:srgbClr val="000000"/>
                </a:solidFill>
                <a:latin typeface="Arial"/>
                <a:cs typeface="Arial"/>
              </a:rPr>
              <a:t> or </a:t>
            </a:r>
            <a:r>
              <a:rPr lang="en-US" sz="2000" dirty="0">
                <a:solidFill>
                  <a:srgbClr val="FF0000"/>
                </a:solidFill>
                <a:latin typeface="Arial"/>
                <a:cs typeface="Arial"/>
              </a:rPr>
              <a:t>Two-Way</a:t>
            </a:r>
            <a:r>
              <a:rPr lang="en-US" sz="2000" dirty="0">
                <a:solidFill>
                  <a:srgbClr val="000000"/>
                </a:solidFill>
                <a:latin typeface="Arial"/>
                <a:cs typeface="Arial"/>
              </a:rPr>
              <a:t> (default) data exchanges</a:t>
            </a:r>
          </a:p>
          <a:p>
            <a:pPr marL="342900" indent="-342900" algn="l">
              <a:spcBef>
                <a:spcPts val="800"/>
              </a:spcBef>
              <a:buClr>
                <a:srgbClr val="FF0000"/>
              </a:buClr>
              <a:buSzPct val="150000"/>
              <a:buFont typeface="Arial" panose="020B0604020202020204" pitchFamily="34" charset="0"/>
              <a:buChar char="•"/>
            </a:pPr>
            <a:r>
              <a:rPr lang="en-US" sz="2000" dirty="0">
                <a:solidFill>
                  <a:srgbClr val="FF0000"/>
                </a:solidFill>
                <a:latin typeface="Arial"/>
                <a:cs typeface="Arial"/>
              </a:rPr>
              <a:t>Nested 4D-Var </a:t>
            </a:r>
            <a:r>
              <a:rPr lang="en-US" sz="2000" dirty="0">
                <a:solidFill>
                  <a:srgbClr val="000000"/>
                </a:solidFill>
                <a:latin typeface="Arial"/>
                <a:cs typeface="Arial"/>
              </a:rPr>
              <a:t>(nested algorithms </a:t>
            </a:r>
            <a:r>
              <a:rPr lang="en-US" sz="2000" dirty="0" err="1">
                <a:solidFill>
                  <a:srgbClr val="000000"/>
                </a:solidFill>
                <a:latin typeface="Arial"/>
                <a:cs typeface="Arial"/>
              </a:rPr>
              <a:t>adjointed</a:t>
            </a:r>
            <a:r>
              <a:rPr lang="en-US" sz="2000" dirty="0">
                <a:solidFill>
                  <a:srgbClr val="000000"/>
                </a:solidFill>
                <a:latin typeface="Arial"/>
                <a:cs typeface="Arial"/>
              </a:rPr>
              <a:t>)</a:t>
            </a:r>
          </a:p>
          <a:p>
            <a:pPr marL="342900" indent="-342900" algn="l">
              <a:spcBef>
                <a:spcPts val="800"/>
              </a:spcBef>
              <a:buClr>
                <a:srgbClr val="FF0000"/>
              </a:buClr>
              <a:buSzPct val="150000"/>
              <a:buFont typeface="Arial" panose="020B0604020202020204" pitchFamily="34" charset="0"/>
              <a:buChar char="•"/>
            </a:pPr>
            <a:r>
              <a:rPr lang="en-US" sz="2000" dirty="0">
                <a:solidFill>
                  <a:srgbClr val="000000"/>
                </a:solidFill>
                <a:latin typeface="Arial"/>
                <a:cs typeface="Arial"/>
              </a:rPr>
              <a:t>Nesting and Coupling  </a:t>
            </a:r>
            <a:endParaRPr lang="en-US" sz="2000" dirty="0">
              <a:latin typeface="+mn-lt"/>
            </a:endParaRPr>
          </a:p>
        </p:txBody>
      </p:sp>
    </p:spTree>
    <p:extLst>
      <p:ext uri="{BB962C8B-B14F-4D97-AF65-F5344CB8AC3E}">
        <p14:creationId xmlns:p14="http://schemas.microsoft.com/office/powerpoint/2010/main" val="1009008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4"/>
          <p:cNvSpPr txBox="1">
            <a:spLocks noChangeArrowheads="1"/>
          </p:cNvSpPr>
          <p:nvPr/>
        </p:nvSpPr>
        <p:spPr bwMode="auto">
          <a:xfrm>
            <a:off x="262400" y="0"/>
            <a:ext cx="8614474" cy="461665"/>
          </a:xfrm>
          <a:prstGeom prst="rect">
            <a:avLst/>
          </a:prstGeom>
          <a:noFill/>
          <a:ln w="9525">
            <a:noFill/>
            <a:miter lim="800000"/>
            <a:headEnd/>
            <a:tailEnd/>
          </a:ln>
        </p:spPr>
        <p:txBody>
          <a:bodyPr wrap="none">
            <a:spAutoFit/>
          </a:bodyPr>
          <a:lstStyle/>
          <a:p>
            <a:pPr eaLnBrk="1" hangingPunct="1"/>
            <a:r>
              <a:rPr lang="en-US" sz="2400" b="0" dirty="0">
                <a:solidFill>
                  <a:srgbClr val="DC0000"/>
                </a:solidFill>
                <a:effectLst>
                  <a:outerShdw blurRad="50800" dist="76200" dir="2700000" algn="tl">
                    <a:srgbClr val="000000">
                      <a:alpha val="99000"/>
                    </a:srgbClr>
                  </a:outerShdw>
                </a:effectLst>
                <a:latin typeface="Arial Black" charset="0"/>
              </a:rPr>
              <a:t>Double-Periodic Physical and Computational Mesh</a:t>
            </a:r>
            <a:endParaRPr lang="en-US" sz="2400" b="0" dirty="0">
              <a:solidFill>
                <a:srgbClr val="0033CC"/>
              </a:solidFill>
              <a:effectLst>
                <a:outerShdw blurRad="50800" dist="76200" dir="2700000" algn="tl">
                  <a:srgbClr val="000000">
                    <a:alpha val="99000"/>
                  </a:srgbClr>
                </a:outerShdw>
              </a:effectLst>
              <a:latin typeface="Arial Black" charset="0"/>
            </a:endParaRPr>
          </a:p>
        </p:txBody>
      </p:sp>
      <p:sp>
        <p:nvSpPr>
          <p:cNvPr id="6" name="TextBox 5">
            <a:extLst>
              <a:ext uri="{FF2B5EF4-FFF2-40B4-BE49-F238E27FC236}">
                <a16:creationId xmlns:a16="http://schemas.microsoft.com/office/drawing/2014/main" id="{06C5B65A-D343-F84C-85A9-61FD356C2EE3}"/>
              </a:ext>
            </a:extLst>
          </p:cNvPr>
          <p:cNvSpPr txBox="1"/>
          <p:nvPr/>
        </p:nvSpPr>
        <p:spPr>
          <a:xfrm>
            <a:off x="3621106" y="-5105400"/>
            <a:ext cx="1941494" cy="307777"/>
          </a:xfrm>
          <a:prstGeom prst="rect">
            <a:avLst/>
          </a:prstGeom>
          <a:noFill/>
        </p:spPr>
        <p:txBody>
          <a:bodyPr wrap="none" rtlCol="0">
            <a:spAutoFit/>
          </a:bodyPr>
          <a:lstStyle/>
          <a:p>
            <a:pPr algn="l"/>
            <a:r>
              <a:rPr lang="en-US" sz="1400" dirty="0">
                <a:solidFill>
                  <a:srgbClr val="0033CC"/>
                </a:solidFill>
                <a:latin typeface="Arial" pitchFamily="34" charset="0"/>
                <a:cs typeface="Arial" pitchFamily="34" charset="0"/>
              </a:rPr>
              <a:t>East-West Exchange</a:t>
            </a:r>
          </a:p>
        </p:txBody>
      </p:sp>
      <p:grpSp>
        <p:nvGrpSpPr>
          <p:cNvPr id="3" name="Group 2">
            <a:extLst>
              <a:ext uri="{FF2B5EF4-FFF2-40B4-BE49-F238E27FC236}">
                <a16:creationId xmlns:a16="http://schemas.microsoft.com/office/drawing/2014/main" id="{B745A91E-502B-CC44-8529-1908F88F97DE}"/>
              </a:ext>
            </a:extLst>
          </p:cNvPr>
          <p:cNvGrpSpPr/>
          <p:nvPr/>
        </p:nvGrpSpPr>
        <p:grpSpPr>
          <a:xfrm>
            <a:off x="914400" y="533400"/>
            <a:ext cx="7663255" cy="6098977"/>
            <a:chOff x="1140023" y="533400"/>
            <a:chExt cx="7663255" cy="6098977"/>
          </a:xfrm>
        </p:grpSpPr>
        <p:sp>
          <p:nvSpPr>
            <p:cNvPr id="26" name="TextBox 25"/>
            <p:cNvSpPr txBox="1"/>
            <p:nvPr/>
          </p:nvSpPr>
          <p:spPr>
            <a:xfrm>
              <a:off x="3621106" y="6324600"/>
              <a:ext cx="1941494" cy="307777"/>
            </a:xfrm>
            <a:prstGeom prst="rect">
              <a:avLst/>
            </a:prstGeom>
            <a:noFill/>
          </p:spPr>
          <p:txBody>
            <a:bodyPr wrap="none" rtlCol="0">
              <a:spAutoFit/>
            </a:bodyPr>
            <a:lstStyle/>
            <a:p>
              <a:pPr algn="l"/>
              <a:r>
                <a:rPr lang="en-US" sz="1400" dirty="0">
                  <a:solidFill>
                    <a:srgbClr val="0033CC"/>
                  </a:solidFill>
                  <a:latin typeface="Arial" pitchFamily="34" charset="0"/>
                  <a:cs typeface="Arial" pitchFamily="34" charset="0"/>
                </a:rPr>
                <a:t>West-East Exchange</a:t>
              </a:r>
            </a:p>
          </p:txBody>
        </p:sp>
        <p:pic>
          <p:nvPicPr>
            <p:cNvPr id="28" name="Picture 27" descr="double_periodic.png"/>
            <p:cNvPicPr>
              <a:picLocks noChangeAspect="1"/>
            </p:cNvPicPr>
            <p:nvPr/>
          </p:nvPicPr>
          <p:blipFill>
            <a:blip r:embed="rId3" cstate="print"/>
            <a:stretch>
              <a:fillRect/>
            </a:stretch>
          </p:blipFill>
          <p:spPr>
            <a:xfrm>
              <a:off x="1816608" y="1042416"/>
              <a:ext cx="5498592" cy="5205984"/>
            </a:xfrm>
            <a:prstGeom prst="rect">
              <a:avLst/>
            </a:prstGeom>
          </p:spPr>
        </p:pic>
        <p:sp>
          <p:nvSpPr>
            <p:cNvPr id="5" name="TextBox 4">
              <a:extLst>
                <a:ext uri="{FF2B5EF4-FFF2-40B4-BE49-F238E27FC236}">
                  <a16:creationId xmlns:a16="http://schemas.microsoft.com/office/drawing/2014/main" id="{23697CFA-6B3E-CB47-AFED-49B62002995D}"/>
                </a:ext>
              </a:extLst>
            </p:cNvPr>
            <p:cNvSpPr txBox="1"/>
            <p:nvPr/>
          </p:nvSpPr>
          <p:spPr>
            <a:xfrm>
              <a:off x="3621106" y="609600"/>
              <a:ext cx="1941494" cy="307777"/>
            </a:xfrm>
            <a:prstGeom prst="rect">
              <a:avLst/>
            </a:prstGeom>
            <a:noFill/>
          </p:spPr>
          <p:txBody>
            <a:bodyPr wrap="none" rtlCol="0">
              <a:spAutoFit/>
            </a:bodyPr>
            <a:lstStyle/>
            <a:p>
              <a:pPr algn="l"/>
              <a:r>
                <a:rPr lang="en-US" sz="1400" dirty="0">
                  <a:solidFill>
                    <a:srgbClr val="0033CC"/>
                  </a:solidFill>
                  <a:latin typeface="Arial" pitchFamily="34" charset="0"/>
                  <a:cs typeface="Arial" pitchFamily="34" charset="0"/>
                </a:rPr>
                <a:t>East-West Exchange</a:t>
              </a:r>
            </a:p>
          </p:txBody>
        </p:sp>
        <p:sp>
          <p:nvSpPr>
            <p:cNvPr id="7" name="TextBox 6">
              <a:extLst>
                <a:ext uri="{FF2B5EF4-FFF2-40B4-BE49-F238E27FC236}">
                  <a16:creationId xmlns:a16="http://schemas.microsoft.com/office/drawing/2014/main" id="{11393896-C048-C243-B231-FBB829763425}"/>
                </a:ext>
              </a:extLst>
            </p:cNvPr>
            <p:cNvSpPr txBox="1"/>
            <p:nvPr/>
          </p:nvSpPr>
          <p:spPr>
            <a:xfrm rot="16200000">
              <a:off x="232563" y="3280563"/>
              <a:ext cx="2122697" cy="307777"/>
            </a:xfrm>
            <a:prstGeom prst="rect">
              <a:avLst/>
            </a:prstGeom>
            <a:noFill/>
          </p:spPr>
          <p:txBody>
            <a:bodyPr wrap="none" rtlCol="0">
              <a:spAutoFit/>
            </a:bodyPr>
            <a:lstStyle/>
            <a:p>
              <a:pPr algn="l"/>
              <a:r>
                <a:rPr lang="en-US" sz="1400" dirty="0">
                  <a:solidFill>
                    <a:srgbClr val="0033CC"/>
                  </a:solidFill>
                  <a:latin typeface="Arial" pitchFamily="34" charset="0"/>
                  <a:cs typeface="Arial" pitchFamily="34" charset="0"/>
                </a:rPr>
                <a:t>South-North Exchange</a:t>
              </a:r>
            </a:p>
          </p:txBody>
        </p:sp>
        <p:sp>
          <p:nvSpPr>
            <p:cNvPr id="9" name="TextBox 8">
              <a:extLst>
                <a:ext uri="{FF2B5EF4-FFF2-40B4-BE49-F238E27FC236}">
                  <a16:creationId xmlns:a16="http://schemas.microsoft.com/office/drawing/2014/main" id="{BF9103DD-49A6-2744-AC8A-7622EAFF6566}"/>
                </a:ext>
              </a:extLst>
            </p:cNvPr>
            <p:cNvSpPr txBox="1"/>
            <p:nvPr/>
          </p:nvSpPr>
          <p:spPr>
            <a:xfrm rot="16200000">
              <a:off x="6560140" y="3280563"/>
              <a:ext cx="2122697" cy="307777"/>
            </a:xfrm>
            <a:prstGeom prst="rect">
              <a:avLst/>
            </a:prstGeom>
            <a:noFill/>
          </p:spPr>
          <p:txBody>
            <a:bodyPr wrap="none" rtlCol="0">
              <a:spAutoFit/>
            </a:bodyPr>
            <a:lstStyle/>
            <a:p>
              <a:pPr algn="l"/>
              <a:r>
                <a:rPr lang="en-US" sz="1400" dirty="0">
                  <a:solidFill>
                    <a:srgbClr val="0033CC"/>
                  </a:solidFill>
                  <a:latin typeface="Arial" pitchFamily="34" charset="0"/>
                  <a:cs typeface="Arial" pitchFamily="34" charset="0"/>
                </a:rPr>
                <a:t>North-South Exchange</a:t>
              </a:r>
            </a:p>
          </p:txBody>
        </p:sp>
        <p:sp>
          <p:nvSpPr>
            <p:cNvPr id="2" name="TextBox 1">
              <a:extLst>
                <a:ext uri="{FF2B5EF4-FFF2-40B4-BE49-F238E27FC236}">
                  <a16:creationId xmlns:a16="http://schemas.microsoft.com/office/drawing/2014/main" id="{09AB18D2-D759-2049-B0F9-71C24751703F}"/>
                </a:ext>
              </a:extLst>
            </p:cNvPr>
            <p:cNvSpPr txBox="1"/>
            <p:nvPr/>
          </p:nvSpPr>
          <p:spPr>
            <a:xfrm>
              <a:off x="6477000" y="533400"/>
              <a:ext cx="2326278" cy="338554"/>
            </a:xfrm>
            <a:prstGeom prst="rect">
              <a:avLst/>
            </a:prstGeom>
            <a:noFill/>
          </p:spPr>
          <p:txBody>
            <a:bodyPr wrap="none" rtlCol="0">
              <a:spAutoFit/>
            </a:bodyPr>
            <a:lstStyle/>
            <a:p>
              <a:r>
                <a:rPr lang="en-US" sz="1600" dirty="0">
                  <a:latin typeface="Arial Black" panose="020B0604020202020204" pitchFamily="34" charset="0"/>
                  <a:cs typeface="Arial Black" panose="020B0604020202020204" pitchFamily="34" charset="0"/>
                </a:rPr>
                <a:t>Nesting Inspiration</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02" name="Rectangle 118"/>
          <p:cNvSpPr>
            <a:spLocks noChangeArrowheads="1"/>
          </p:cNvSpPr>
          <p:nvPr/>
        </p:nvSpPr>
        <p:spPr bwMode="auto">
          <a:xfrm>
            <a:off x="3886200" y="3876675"/>
            <a:ext cx="4763" cy="3175"/>
          </a:xfrm>
          <a:prstGeom prst="rect">
            <a:avLst/>
          </a:prstGeom>
          <a:solidFill>
            <a:srgbClr val="1F1A17"/>
          </a:solidFill>
          <a:ln w="9525">
            <a:noFill/>
            <a:miter lim="800000"/>
            <a:headEnd/>
            <a:tailEnd/>
          </a:ln>
        </p:spPr>
        <p:txBody>
          <a:bodyPr/>
          <a:lstStyle/>
          <a:p>
            <a:endParaRPr lang="en-US" dirty="0"/>
          </a:p>
        </p:txBody>
      </p:sp>
      <p:sp>
        <p:nvSpPr>
          <p:cNvPr id="4" name="Text Box 3"/>
          <p:cNvSpPr txBox="1">
            <a:spLocks noChangeArrowheads="1"/>
          </p:cNvSpPr>
          <p:nvPr/>
        </p:nvSpPr>
        <p:spPr bwMode="auto">
          <a:xfrm>
            <a:off x="2319489" y="0"/>
            <a:ext cx="4500270" cy="830997"/>
          </a:xfrm>
          <a:prstGeom prst="rect">
            <a:avLst/>
          </a:prstGeom>
          <a:noFill/>
          <a:ln w="9525">
            <a:noFill/>
            <a:miter lim="800000"/>
            <a:headEnd/>
            <a:tailEnd/>
          </a:ln>
        </p:spPr>
        <p:txBody>
          <a:bodyPr wrap="none">
            <a:spAutoFit/>
          </a:bodyPr>
          <a:lstStyle/>
          <a:p>
            <a:pPr eaLnBrk="1" hangingPunct="1"/>
            <a:r>
              <a:rPr lang="en-US" sz="2400" b="0" dirty="0">
                <a:solidFill>
                  <a:srgbClr val="DC0000"/>
                </a:solidFill>
                <a:effectLst>
                  <a:outerShdw blurRad="50800" dist="76200" dir="2700000" algn="tl">
                    <a:srgbClr val="000000"/>
                  </a:outerShdw>
                </a:effectLst>
                <a:latin typeface="Arial Black" charset="0"/>
              </a:rPr>
              <a:t>Nested Grids: Refinement</a:t>
            </a:r>
          </a:p>
          <a:p>
            <a:pPr eaLnBrk="1" hangingPunct="1"/>
            <a:r>
              <a:rPr lang="en-US" sz="2400" dirty="0">
                <a:latin typeface="Arial Black" panose="020B0604020202020204" pitchFamily="34" charset="0"/>
                <a:cs typeface="Arial Black" panose="020B0604020202020204" pitchFamily="34" charset="0"/>
              </a:rPr>
              <a:t>(Arakawa C-grid)</a:t>
            </a:r>
          </a:p>
        </p:txBody>
      </p:sp>
      <p:grpSp>
        <p:nvGrpSpPr>
          <p:cNvPr id="9" name="Group 8">
            <a:extLst>
              <a:ext uri="{FF2B5EF4-FFF2-40B4-BE49-F238E27FC236}">
                <a16:creationId xmlns:a16="http://schemas.microsoft.com/office/drawing/2014/main" id="{423E9089-933A-924E-BAEB-A96E9E0FE196}"/>
              </a:ext>
            </a:extLst>
          </p:cNvPr>
          <p:cNvGrpSpPr/>
          <p:nvPr/>
        </p:nvGrpSpPr>
        <p:grpSpPr>
          <a:xfrm>
            <a:off x="304800" y="914400"/>
            <a:ext cx="8572500" cy="3832860"/>
            <a:chOff x="304800" y="990600"/>
            <a:chExt cx="8572500" cy="3832860"/>
          </a:xfrm>
        </p:grpSpPr>
        <p:pic>
          <p:nvPicPr>
            <p:cNvPr id="114" name="Picture 113" descr="refinement_2.png"/>
            <p:cNvPicPr>
              <a:picLocks noChangeAspect="1"/>
            </p:cNvPicPr>
            <p:nvPr/>
          </p:nvPicPr>
          <p:blipFill>
            <a:blip r:embed="rId2" cstate="print"/>
            <a:stretch>
              <a:fillRect/>
            </a:stretch>
          </p:blipFill>
          <p:spPr>
            <a:xfrm>
              <a:off x="4419600" y="990600"/>
              <a:ext cx="4457700" cy="3832860"/>
            </a:xfrm>
            <a:prstGeom prst="rect">
              <a:avLst/>
            </a:prstGeom>
          </p:spPr>
        </p:pic>
        <p:pic>
          <p:nvPicPr>
            <p:cNvPr id="7" name="Picture 6" descr="refinment_from_periodic.png">
              <a:extLst>
                <a:ext uri="{FF2B5EF4-FFF2-40B4-BE49-F238E27FC236}">
                  <a16:creationId xmlns:a16="http://schemas.microsoft.com/office/drawing/2014/main" id="{BCDD19DD-C604-E142-A4DD-4E6097789233}"/>
                </a:ext>
              </a:extLst>
            </p:cNvPr>
            <p:cNvPicPr>
              <a:picLocks noChangeAspect="1"/>
            </p:cNvPicPr>
            <p:nvPr/>
          </p:nvPicPr>
          <p:blipFill>
            <a:blip r:embed="rId3" cstate="print"/>
            <a:stretch>
              <a:fillRect/>
            </a:stretch>
          </p:blipFill>
          <p:spPr>
            <a:xfrm>
              <a:off x="304800" y="994410"/>
              <a:ext cx="3965956" cy="3806190"/>
            </a:xfrm>
            <a:prstGeom prst="rect">
              <a:avLst/>
            </a:prstGeom>
          </p:spPr>
        </p:pic>
      </p:grpSp>
      <p:grpSp>
        <p:nvGrpSpPr>
          <p:cNvPr id="11" name="Group 10">
            <a:extLst>
              <a:ext uri="{FF2B5EF4-FFF2-40B4-BE49-F238E27FC236}">
                <a16:creationId xmlns:a16="http://schemas.microsoft.com/office/drawing/2014/main" id="{A218FC52-9DEA-364E-9143-6AD23011A52D}"/>
              </a:ext>
            </a:extLst>
          </p:cNvPr>
          <p:cNvGrpSpPr/>
          <p:nvPr/>
        </p:nvGrpSpPr>
        <p:grpSpPr>
          <a:xfrm>
            <a:off x="702315" y="4724400"/>
            <a:ext cx="8303168" cy="830997"/>
            <a:chOff x="702315" y="4953000"/>
            <a:chExt cx="8303168" cy="830997"/>
          </a:xfrm>
        </p:grpSpPr>
        <p:sp>
          <p:nvSpPr>
            <p:cNvPr id="6" name="TextBox 5">
              <a:extLst>
                <a:ext uri="{FF2B5EF4-FFF2-40B4-BE49-F238E27FC236}">
                  <a16:creationId xmlns:a16="http://schemas.microsoft.com/office/drawing/2014/main" id="{1F7535CD-5B84-8349-9C3B-8CDCA0355161}"/>
                </a:ext>
              </a:extLst>
            </p:cNvPr>
            <p:cNvSpPr txBox="1"/>
            <p:nvPr/>
          </p:nvSpPr>
          <p:spPr>
            <a:xfrm>
              <a:off x="702315" y="4953000"/>
              <a:ext cx="318388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Double-Periodic to Refinement</a:t>
              </a:r>
            </a:p>
          </p:txBody>
        </p:sp>
        <p:sp>
          <p:nvSpPr>
            <p:cNvPr id="10" name="TextBox 9">
              <a:extLst>
                <a:ext uri="{FF2B5EF4-FFF2-40B4-BE49-F238E27FC236}">
                  <a16:creationId xmlns:a16="http://schemas.microsoft.com/office/drawing/2014/main" id="{55B605A5-E468-C943-BA02-2832151BCB39}"/>
                </a:ext>
              </a:extLst>
            </p:cNvPr>
            <p:cNvSpPr txBox="1"/>
            <p:nvPr/>
          </p:nvSpPr>
          <p:spPr>
            <a:xfrm>
              <a:off x="4648200" y="4953000"/>
              <a:ext cx="4357283" cy="830997"/>
            </a:xfrm>
            <a:prstGeom prst="rect">
              <a:avLst/>
            </a:prstGeom>
            <a:noFill/>
          </p:spPr>
          <p:txBody>
            <a:bodyPr wrap="none" rtlCol="0">
              <a:spAutoFit/>
            </a:bodyPr>
            <a:lstStyle/>
            <a:p>
              <a:pPr algn="l"/>
              <a:r>
                <a:rPr lang="en-US" sz="1600" dirty="0">
                  <a:solidFill>
                    <a:srgbClr val="0033CC"/>
                  </a:solidFill>
                  <a:latin typeface="Arial" panose="020B0604020202020204" pitchFamily="34" charset="0"/>
                  <a:cs typeface="Arial" panose="020B0604020202020204" pitchFamily="34" charset="0"/>
                </a:rPr>
                <a:t>Blue: Coarser Donor Grid</a:t>
              </a:r>
            </a:p>
            <a:p>
              <a:pPr algn="l"/>
              <a:r>
                <a:rPr lang="en-US" sz="1600" dirty="0">
                  <a:solidFill>
                    <a:srgbClr val="FF0000"/>
                  </a:solidFill>
                  <a:latin typeface="Arial" panose="020B0604020202020204" pitchFamily="34" charset="0"/>
                  <a:cs typeface="Arial" panose="020B0604020202020204" pitchFamily="34" charset="0"/>
                </a:rPr>
                <a:t>Red:   Finer Receiver Grid</a:t>
              </a:r>
            </a:p>
            <a:p>
              <a:pPr algn="l"/>
              <a:r>
                <a:rPr lang="en-US" sz="1600" dirty="0">
                  <a:solidFill>
                    <a:srgbClr val="C000EC"/>
                  </a:solidFill>
                  <a:latin typeface="Arial" panose="020B0604020202020204" pitchFamily="34" charset="0"/>
                  <a:cs typeface="Arial" panose="020B0604020202020204" pitchFamily="34" charset="0"/>
                </a:rPr>
                <a:t>Purple: Contact Region and Contact Points</a:t>
              </a:r>
            </a:p>
          </p:txBody>
        </p:sp>
      </p:grpSp>
      <p:sp>
        <p:nvSpPr>
          <p:cNvPr id="8" name="TextBox 7">
            <a:extLst>
              <a:ext uri="{FF2B5EF4-FFF2-40B4-BE49-F238E27FC236}">
                <a16:creationId xmlns:a16="http://schemas.microsoft.com/office/drawing/2014/main" id="{314255B4-DDB8-4345-BBB1-0D3137C76B15}"/>
              </a:ext>
            </a:extLst>
          </p:cNvPr>
          <p:cNvSpPr txBox="1"/>
          <p:nvPr/>
        </p:nvSpPr>
        <p:spPr>
          <a:xfrm>
            <a:off x="228601" y="5628382"/>
            <a:ext cx="8776882" cy="1077218"/>
          </a:xfrm>
          <a:prstGeom prst="rect">
            <a:avLst/>
          </a:prstGeom>
          <a:solidFill>
            <a:schemeClr val="bg2">
              <a:lumMod val="75000"/>
            </a:schemeClr>
          </a:solidFill>
        </p:spPr>
        <p:txBody>
          <a:bodyPr wrap="square" rtlCol="0">
            <a:spAutoFit/>
          </a:bodyPr>
          <a:lstStyle/>
          <a:p>
            <a:pPr algn="l"/>
            <a:r>
              <a:rPr lang="en-US" sz="1600" dirty="0">
                <a:latin typeface="Arial" panose="020B0604020202020204" pitchFamily="34" charset="0"/>
                <a:cs typeface="Arial" panose="020B0604020202020204" pitchFamily="34" charset="0"/>
              </a:rPr>
              <a:t>Each </a:t>
            </a:r>
            <a:r>
              <a:rPr lang="en-US" sz="1600" dirty="0">
                <a:solidFill>
                  <a:srgbClr val="C000EC"/>
                </a:solidFill>
                <a:latin typeface="Arial" panose="020B0604020202020204" pitchFamily="34" charset="0"/>
                <a:cs typeface="Arial" panose="020B0604020202020204" pitchFamily="34" charset="0"/>
              </a:rPr>
              <a:t>Contact Region </a:t>
            </a:r>
            <a:r>
              <a:rPr lang="en-US" sz="1600" dirty="0">
                <a:latin typeface="Arial" panose="020B0604020202020204" pitchFamily="34" charset="0"/>
                <a:cs typeface="Arial" panose="020B0604020202020204" pitchFamily="34" charset="0"/>
              </a:rPr>
              <a:t>has a </a:t>
            </a:r>
            <a:r>
              <a:rPr lang="en-US" sz="1600" dirty="0">
                <a:solidFill>
                  <a:srgbClr val="0033CC"/>
                </a:solidFill>
                <a:latin typeface="Arial" panose="020B0604020202020204" pitchFamily="34" charset="0"/>
                <a:cs typeface="Arial" panose="020B0604020202020204" pitchFamily="34" charset="0"/>
              </a:rPr>
              <a:t>Donor</a:t>
            </a:r>
            <a:r>
              <a:rPr lang="en-US" sz="1600" dirty="0">
                <a:latin typeface="Arial" panose="020B0604020202020204" pitchFamily="34" charset="0"/>
                <a:cs typeface="Arial" panose="020B0604020202020204" pitchFamily="34" charset="0"/>
              </a:rPr>
              <a:t> and </a:t>
            </a:r>
            <a:r>
              <a:rPr lang="en-US" sz="1600" dirty="0">
                <a:solidFill>
                  <a:srgbClr val="FF0000"/>
                </a:solidFill>
                <a:latin typeface="Arial" panose="020B0604020202020204" pitchFamily="34" charset="0"/>
                <a:cs typeface="Arial" panose="020B0604020202020204" pitchFamily="34" charset="0"/>
              </a:rPr>
              <a:t>Receiver</a:t>
            </a:r>
            <a:r>
              <a:rPr lang="en-US" sz="1600" dirty="0">
                <a:latin typeface="Arial" panose="020B0604020202020204" pitchFamily="34" charset="0"/>
                <a:cs typeface="Arial" panose="020B0604020202020204" pitchFamily="34" charset="0"/>
              </a:rPr>
              <a:t> grid.  The </a:t>
            </a:r>
            <a:r>
              <a:rPr lang="en-US" sz="1600" dirty="0">
                <a:solidFill>
                  <a:srgbClr val="FF0000"/>
                </a:solidFill>
                <a:latin typeface="Arial" panose="020B0604020202020204" pitchFamily="34" charset="0"/>
                <a:cs typeface="Arial" panose="020B0604020202020204" pitchFamily="34" charset="0"/>
              </a:rPr>
              <a:t>Receiver</a:t>
            </a:r>
            <a:r>
              <a:rPr lang="en-US" sz="1600" dirty="0">
                <a:latin typeface="Arial" panose="020B0604020202020204" pitchFamily="34" charset="0"/>
                <a:cs typeface="Arial" panose="020B0604020202020204" pitchFamily="34" charset="0"/>
              </a:rPr>
              <a:t> grid data is interpolated from the </a:t>
            </a:r>
            <a:r>
              <a:rPr lang="en-US" sz="1600" dirty="0">
                <a:solidFill>
                  <a:srgbClr val="0033CC"/>
                </a:solidFill>
                <a:latin typeface="Arial" panose="020B0604020202020204" pitchFamily="34" charset="0"/>
                <a:cs typeface="Arial" panose="020B0604020202020204" pitchFamily="34" charset="0"/>
              </a:rPr>
              <a:t>Donor</a:t>
            </a:r>
            <a:r>
              <a:rPr lang="en-US" sz="1600" dirty="0">
                <a:latin typeface="Arial" panose="020B0604020202020204" pitchFamily="34" charset="0"/>
                <a:cs typeface="Arial" panose="020B0604020202020204" pitchFamily="34" charset="0"/>
              </a:rPr>
              <a:t> grid cell containing the </a:t>
            </a:r>
            <a:r>
              <a:rPr lang="en-US" sz="1600" dirty="0">
                <a:solidFill>
                  <a:srgbClr val="C000EC"/>
                </a:solidFill>
                <a:latin typeface="Arial" panose="020B0604020202020204" pitchFamily="34" charset="0"/>
                <a:cs typeface="Arial" panose="020B0604020202020204" pitchFamily="34" charset="0"/>
              </a:rPr>
              <a:t>Contact Point</a:t>
            </a:r>
            <a:r>
              <a:rPr lang="en-US" sz="1600" dirty="0">
                <a:latin typeface="Arial" panose="020B0604020202020204" pitchFamily="34" charset="0"/>
                <a:cs typeface="Arial" panose="020B0604020202020204" pitchFamily="34" charset="0"/>
              </a:rPr>
              <a:t>.  The full governing equations horizontal operator is evaluated at the </a:t>
            </a:r>
            <a:r>
              <a:rPr lang="en-US" sz="1600" dirty="0">
                <a:solidFill>
                  <a:srgbClr val="C000EC"/>
                </a:solidFill>
                <a:latin typeface="Arial" panose="020B0604020202020204" pitchFamily="34" charset="0"/>
                <a:cs typeface="Arial" panose="020B0604020202020204" pitchFamily="34" charset="0"/>
              </a:rPr>
              <a:t>Contact Points </a:t>
            </a:r>
            <a:r>
              <a:rPr lang="en-US" sz="1600" dirty="0">
                <a:latin typeface="Arial" panose="020B0604020202020204" pitchFamily="34" charset="0"/>
                <a:cs typeface="Arial" panose="020B0604020202020204" pitchFamily="34" charset="0"/>
              </a:rPr>
              <a:t>giving the correct flux/gradient at the </a:t>
            </a:r>
            <a:r>
              <a:rPr lang="en-US" sz="1600" dirty="0">
                <a:solidFill>
                  <a:srgbClr val="FF0000"/>
                </a:solidFill>
                <a:latin typeface="Arial" panose="020B0604020202020204" pitchFamily="34" charset="0"/>
                <a:cs typeface="Arial" panose="020B0604020202020204" pitchFamily="34" charset="0"/>
              </a:rPr>
              <a:t>Receiver</a:t>
            </a:r>
            <a:r>
              <a:rPr lang="en-US" sz="1600" dirty="0">
                <a:latin typeface="Arial" panose="020B0604020202020204" pitchFamily="34" charset="0"/>
                <a:cs typeface="Arial" panose="020B0604020202020204" pitchFamily="34" charset="0"/>
              </a:rPr>
              <a:t> grid physical boundary, as in periodic boundary conditions.</a:t>
            </a:r>
          </a:p>
        </p:txBody>
      </p:sp>
    </p:spTree>
    <p:extLst>
      <p:ext uri="{BB962C8B-B14F-4D97-AF65-F5344CB8AC3E}">
        <p14:creationId xmlns:p14="http://schemas.microsoft.com/office/powerpoint/2010/main" val="858525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 Box 4"/>
          <p:cNvSpPr txBox="1">
            <a:spLocks noChangeArrowheads="1"/>
          </p:cNvSpPr>
          <p:nvPr/>
        </p:nvSpPr>
        <p:spPr bwMode="auto">
          <a:xfrm>
            <a:off x="2810585" y="0"/>
            <a:ext cx="3518912" cy="461665"/>
          </a:xfrm>
          <a:prstGeom prst="rect">
            <a:avLst/>
          </a:prstGeom>
          <a:noFill/>
          <a:ln w="9525">
            <a:noFill/>
            <a:miter lim="800000"/>
            <a:headEnd/>
            <a:tailEnd/>
          </a:ln>
        </p:spPr>
        <p:txBody>
          <a:bodyPr wrap="none">
            <a:spAutoFit/>
          </a:bodyPr>
          <a:lstStyle/>
          <a:p>
            <a:pPr eaLnBrk="1" hangingPunct="1"/>
            <a:r>
              <a:rPr lang="en-US" sz="2400" b="0" dirty="0">
                <a:solidFill>
                  <a:srgbClr val="FF0000"/>
                </a:solidFill>
                <a:effectLst>
                  <a:outerShdw blurRad="50800" dist="76200" dir="2700000" algn="tl">
                    <a:srgbClr val="000000">
                      <a:alpha val="99000"/>
                    </a:srgbClr>
                  </a:outerShdw>
                </a:effectLst>
                <a:latin typeface="Arial Black" charset="0"/>
              </a:rPr>
              <a:t>Tile</a:t>
            </a:r>
            <a:r>
              <a:rPr lang="en-US" sz="2400" b="0" dirty="0">
                <a:solidFill>
                  <a:srgbClr val="DC0000"/>
                </a:solidFill>
                <a:effectLst>
                  <a:outerShdw blurRad="50800" dist="76200" dir="2700000" algn="tl">
                    <a:srgbClr val="000000">
                      <a:alpha val="99000"/>
                    </a:srgbClr>
                  </a:outerShdw>
                </a:effectLst>
                <a:latin typeface="Arial Black" charset="0"/>
              </a:rPr>
              <a:t> </a:t>
            </a:r>
            <a:r>
              <a:rPr lang="en-US" sz="2400" b="0" dirty="0">
                <a:solidFill>
                  <a:srgbClr val="FF0000"/>
                </a:solidFill>
                <a:effectLst>
                  <a:outerShdw blurRad="50800" dist="76200" dir="2700000" algn="tl">
                    <a:srgbClr val="000000">
                      <a:alpha val="99000"/>
                    </a:srgbClr>
                  </a:outerShdw>
                </a:effectLst>
                <a:latin typeface="Arial Black" charset="0"/>
              </a:rPr>
              <a:t>I-</a:t>
            </a:r>
            <a:r>
              <a:rPr lang="en-US" sz="2400" b="0" dirty="0">
                <a:solidFill>
                  <a:srgbClr val="DC0000"/>
                </a:solidFill>
                <a:effectLst>
                  <a:outerShdw blurRad="50800" dist="76200" dir="2700000" algn="tl">
                    <a:srgbClr val="000000">
                      <a:alpha val="99000"/>
                    </a:srgbClr>
                  </a:outerShdw>
                </a:effectLst>
                <a:latin typeface="Arial Black" charset="0"/>
              </a:rPr>
              <a:t> </a:t>
            </a:r>
            <a:r>
              <a:rPr lang="en-US" sz="2400" b="0" dirty="0">
                <a:solidFill>
                  <a:srgbClr val="FF0000"/>
                </a:solidFill>
                <a:effectLst>
                  <a:outerShdw blurRad="50800" dist="76200" dir="2700000" algn="tl">
                    <a:srgbClr val="000000">
                      <a:alpha val="99000"/>
                    </a:srgbClr>
                  </a:outerShdw>
                </a:effectLst>
                <a:latin typeface="Arial Black" charset="0"/>
              </a:rPr>
              <a:t>and</a:t>
            </a:r>
            <a:r>
              <a:rPr lang="en-US" sz="2400" b="0" dirty="0">
                <a:solidFill>
                  <a:srgbClr val="DC0000"/>
                </a:solidFill>
                <a:effectLst>
                  <a:outerShdw blurRad="50800" dist="76200" dir="2700000" algn="tl">
                    <a:srgbClr val="000000">
                      <a:alpha val="99000"/>
                    </a:srgbClr>
                  </a:outerShdw>
                </a:effectLst>
                <a:latin typeface="Arial Black" charset="0"/>
              </a:rPr>
              <a:t> </a:t>
            </a:r>
            <a:r>
              <a:rPr lang="en-US" sz="2400" b="0" dirty="0">
                <a:solidFill>
                  <a:srgbClr val="FF0000"/>
                </a:solidFill>
                <a:effectLst>
                  <a:outerShdw blurRad="50800" dist="76200" dir="2700000" algn="tl">
                    <a:srgbClr val="000000">
                      <a:alpha val="99000"/>
                    </a:srgbClr>
                  </a:outerShdw>
                </a:effectLst>
                <a:latin typeface="Arial Black" charset="0"/>
              </a:rPr>
              <a:t>J-Ranges</a:t>
            </a:r>
          </a:p>
        </p:txBody>
      </p:sp>
      <p:grpSp>
        <p:nvGrpSpPr>
          <p:cNvPr id="116" name="Group 115"/>
          <p:cNvGrpSpPr/>
          <p:nvPr/>
        </p:nvGrpSpPr>
        <p:grpSpPr>
          <a:xfrm>
            <a:off x="0" y="685800"/>
            <a:ext cx="9144000" cy="6033195"/>
            <a:chOff x="0" y="685800"/>
            <a:chExt cx="9144000" cy="6033195"/>
          </a:xfrm>
        </p:grpSpPr>
        <p:sp>
          <p:nvSpPr>
            <p:cNvPr id="111" name="TextBox 110"/>
            <p:cNvSpPr txBox="1"/>
            <p:nvPr/>
          </p:nvSpPr>
          <p:spPr>
            <a:xfrm>
              <a:off x="0" y="685800"/>
              <a:ext cx="3581400" cy="5909310"/>
            </a:xfrm>
            <a:prstGeom prst="rect">
              <a:avLst/>
            </a:prstGeom>
            <a:noFill/>
          </p:spPr>
          <p:txBody>
            <a:bodyPr wrap="square" rtlCol="0">
              <a:spAutoFit/>
            </a:bodyPr>
            <a:lstStyle/>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Istr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Istr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IstrB</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IstrB</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IstrM</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IstrM</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IstrP</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IstrP</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IstrR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a:t>
              </a:r>
              <a:r>
                <a:rPr lang="en-US" sz="1400" dirty="0">
                  <a:solidFill>
                    <a:srgbClr val="0070C0"/>
                  </a:solidFill>
                  <a:latin typeface="Arial" pitchFamily="34" charset="0"/>
                  <a:cs typeface="Arial" pitchFamily="34" charset="0"/>
                </a:rPr>
                <a:t> </a:t>
              </a:r>
              <a:r>
                <a:rPr lang="en-US" sz="1400" dirty="0" err="1">
                  <a:solidFill>
                    <a:srgbClr val="FF0000"/>
                  </a:solidFill>
                  <a:latin typeface="Arial" pitchFamily="34" charset="0"/>
                  <a:cs typeface="Arial" pitchFamily="34" charset="0"/>
                </a:rPr>
                <a:t>IstrR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IstrT</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IstrT</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IstrU</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IstrU</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457200" algn="l" defTabSz="857250">
                <a:tabLst>
                  <a:tab pos="800100" algn="l"/>
                  <a:tab pos="2914650" algn="l"/>
                </a:tabLst>
              </a:pPr>
              <a:endParaRPr lang="en-US" sz="1400" dirty="0">
                <a:solidFill>
                  <a:srgbClr val="0070C0"/>
                </a:solidFill>
                <a:latin typeface="Arial" pitchFamily="34" charset="0"/>
                <a:cs typeface="Arial" pitchFamily="34" charset="0"/>
              </a:endParaRP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Iend</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Iend</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IendB</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IendB</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IendP</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IendP</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IendR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IendR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IendT</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IendT</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endParaRPr lang="en-US" sz="1400" dirty="0">
                <a:solidFill>
                  <a:srgbClr val="0070C0"/>
                </a:solidFill>
                <a:latin typeface="Arial" pitchFamily="34" charset="0"/>
                <a:cs typeface="Arial" pitchFamily="34" charset="0"/>
              </a:endParaRP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Jstr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Jstr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JstrB</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JstrB</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JstrM</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JstrM</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JstrP</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JstrP</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JstrR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JstrR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JstrT</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JstrT</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JstrV</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JstrV</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endParaRPr lang="en-US" sz="1400" dirty="0">
                <a:solidFill>
                  <a:srgbClr val="0070C0"/>
                </a:solidFill>
                <a:latin typeface="Arial" pitchFamily="34" charset="0"/>
                <a:cs typeface="Arial" pitchFamily="34" charset="0"/>
              </a:endParaRP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Jend</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Jend</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JendB</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JendB</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JendP</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JendP</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JendR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JendR</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a:p>
              <a:pPr marL="285750" indent="-114300" algn="l" defTabSz="857250">
                <a:tabLst>
                  <a:tab pos="800100" algn="l"/>
                  <a:tab pos="2914650" algn="l"/>
                </a:tabLst>
              </a:pPr>
              <a:r>
                <a:rPr lang="en-US" sz="1400" dirty="0" err="1">
                  <a:solidFill>
                    <a:srgbClr val="FF0000"/>
                  </a:solidFill>
                  <a:latin typeface="Arial" pitchFamily="34" charset="0"/>
                  <a:cs typeface="Arial" pitchFamily="34" charset="0"/>
                </a:rPr>
                <a:t>JendT</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err="1">
                  <a:solidFill>
                    <a:srgbClr val="FF0000"/>
                  </a:solidFill>
                  <a:latin typeface="Arial" pitchFamily="34" charset="0"/>
                  <a:cs typeface="Arial" pitchFamily="34" charset="0"/>
                </a:rPr>
                <a:t>JendT</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p>
          </p:txBody>
        </p:sp>
        <p:sp>
          <p:nvSpPr>
            <p:cNvPr id="112" name="TextBox 111"/>
            <p:cNvSpPr txBox="1"/>
            <p:nvPr/>
          </p:nvSpPr>
          <p:spPr>
            <a:xfrm>
              <a:off x="3810000" y="685800"/>
              <a:ext cx="5334000" cy="4616648"/>
            </a:xfrm>
            <a:prstGeom prst="rect">
              <a:avLst/>
            </a:prstGeom>
            <a:noFill/>
          </p:spPr>
          <p:txBody>
            <a:bodyPr wrap="square" rtlCol="0">
              <a:spAutoFit/>
            </a:bodyPr>
            <a:lstStyle/>
            <a:p>
              <a:pPr algn="l">
                <a:tabLst>
                  <a:tab pos="742950" algn="l"/>
                  <a:tab pos="3028950" algn="l"/>
                  <a:tab pos="3771900" algn="l"/>
                </a:tabLst>
              </a:pPr>
              <a:r>
                <a:rPr lang="en-US" sz="1400" dirty="0">
                  <a:solidFill>
                    <a:srgbClr val="FF0000"/>
                  </a:solidFill>
                  <a:latin typeface="Arial" pitchFamily="34" charset="0"/>
                  <a:cs typeface="Arial" pitchFamily="34" charset="0"/>
                </a:rPr>
                <a:t>Istrm3</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Istrm3</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Istr-3</a:t>
              </a:r>
            </a:p>
            <a:p>
              <a:pPr algn="l">
                <a:tabLst>
                  <a:tab pos="742950" algn="l"/>
                  <a:tab pos="3028950" algn="l"/>
                  <a:tab pos="3771900" algn="l"/>
                </a:tabLst>
              </a:pPr>
              <a:r>
                <a:rPr lang="en-US" sz="1400" dirty="0">
                  <a:solidFill>
                    <a:srgbClr val="FF0000"/>
                  </a:solidFill>
                  <a:latin typeface="Arial" pitchFamily="34" charset="0"/>
                  <a:cs typeface="Arial" pitchFamily="34" charset="0"/>
                </a:rPr>
                <a:t>Istrm2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Istrm2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Istr-2</a:t>
              </a:r>
            </a:p>
            <a:p>
              <a:pPr algn="l">
                <a:tabLst>
                  <a:tab pos="742950" algn="l"/>
                  <a:tab pos="3028950" algn="l"/>
                  <a:tab pos="3771900" algn="l"/>
                </a:tabLst>
              </a:pPr>
              <a:r>
                <a:rPr lang="en-US" sz="1400" dirty="0">
                  <a:solidFill>
                    <a:srgbClr val="FF0000"/>
                  </a:solidFill>
                  <a:latin typeface="Arial" pitchFamily="34" charset="0"/>
                  <a:cs typeface="Arial" pitchFamily="34" charset="0"/>
                </a:rPr>
                <a:t>Istrm1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Istrm1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Istr-1</a:t>
              </a:r>
            </a:p>
            <a:p>
              <a:pPr algn="l">
                <a:tabLst>
                  <a:tab pos="742950" algn="l"/>
                  <a:tab pos="3028950" algn="l"/>
                  <a:tab pos="3771900" algn="l"/>
                </a:tabLst>
              </a:pPr>
              <a:r>
                <a:rPr lang="en-US" sz="1400" dirty="0">
                  <a:solidFill>
                    <a:srgbClr val="FF0000"/>
                  </a:solidFill>
                  <a:latin typeface="Arial" pitchFamily="34" charset="0"/>
                  <a:cs typeface="Arial" pitchFamily="34" charset="0"/>
                </a:rPr>
                <a:t>IstrUm2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IstrUm2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IstrU-2</a:t>
              </a:r>
            </a:p>
            <a:p>
              <a:pPr algn="l">
                <a:tabLst>
                  <a:tab pos="742950" algn="l"/>
                  <a:tab pos="3028950" algn="l"/>
                  <a:tab pos="3771900" algn="l"/>
                </a:tabLst>
              </a:pPr>
              <a:r>
                <a:rPr lang="en-US" sz="1400" dirty="0">
                  <a:solidFill>
                    <a:srgbClr val="FF0000"/>
                  </a:solidFill>
                  <a:latin typeface="Arial" pitchFamily="34" charset="0"/>
                  <a:cs typeface="Arial" pitchFamily="34" charset="0"/>
                </a:rPr>
                <a:t>IstrUm1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IstrUm1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IstrU-1</a:t>
              </a:r>
            </a:p>
            <a:p>
              <a:pPr algn="l">
                <a:tabLst>
                  <a:tab pos="742950" algn="l"/>
                  <a:tab pos="3028950" algn="l"/>
                  <a:tab pos="3771900" algn="l"/>
                </a:tabLst>
              </a:pPr>
              <a:endParaRPr lang="en-US" sz="1400" dirty="0">
                <a:solidFill>
                  <a:srgbClr val="0070C0"/>
                </a:solidFill>
                <a:latin typeface="Arial" pitchFamily="34" charset="0"/>
                <a:cs typeface="Arial" pitchFamily="34" charset="0"/>
              </a:endParaRPr>
            </a:p>
            <a:p>
              <a:pPr algn="l">
                <a:tabLst>
                  <a:tab pos="742950" algn="l"/>
                  <a:tab pos="3028950" algn="l"/>
                  <a:tab pos="3771900" algn="l"/>
                </a:tabLst>
              </a:pPr>
              <a:r>
                <a:rPr lang="en-US" sz="1400" dirty="0">
                  <a:solidFill>
                    <a:srgbClr val="FF0000"/>
                  </a:solidFill>
                  <a:latin typeface="Arial" pitchFamily="34" charset="0"/>
                  <a:cs typeface="Arial" pitchFamily="34" charset="0"/>
                </a:rPr>
                <a:t>Iendp1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Iendp1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Iend+1</a:t>
              </a:r>
            </a:p>
            <a:p>
              <a:pPr algn="l">
                <a:tabLst>
                  <a:tab pos="742950" algn="l"/>
                  <a:tab pos="3028950" algn="l"/>
                  <a:tab pos="3771900" algn="l"/>
                </a:tabLst>
              </a:pPr>
              <a:r>
                <a:rPr lang="en-US" sz="1400" dirty="0">
                  <a:solidFill>
                    <a:srgbClr val="FF0000"/>
                  </a:solidFill>
                  <a:latin typeface="Arial" pitchFamily="34" charset="0"/>
                  <a:cs typeface="Arial" pitchFamily="34" charset="0"/>
                </a:rPr>
                <a:t>Iendp2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Iendp2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Iend+2</a:t>
              </a:r>
            </a:p>
            <a:p>
              <a:pPr algn="l">
                <a:tabLst>
                  <a:tab pos="742950" algn="l"/>
                  <a:tab pos="3028950" algn="l"/>
                  <a:tab pos="3771900" algn="l"/>
                </a:tabLst>
              </a:pPr>
              <a:r>
                <a:rPr lang="en-US" sz="1400" dirty="0">
                  <a:solidFill>
                    <a:srgbClr val="FF0000"/>
                  </a:solidFill>
                  <a:latin typeface="Arial" pitchFamily="34" charset="0"/>
                  <a:cs typeface="Arial" pitchFamily="34" charset="0"/>
                </a:rPr>
                <a:t>Iendp2i</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Iendp2i</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Iend+2  interior </a:t>
              </a:r>
            </a:p>
            <a:p>
              <a:pPr algn="l">
                <a:tabLst>
                  <a:tab pos="742950" algn="l"/>
                  <a:tab pos="3028950" algn="l"/>
                  <a:tab pos="3771900" algn="l"/>
                </a:tabLst>
              </a:pPr>
              <a:r>
                <a:rPr lang="en-US" sz="1400" dirty="0">
                  <a:solidFill>
                    <a:srgbClr val="FF0000"/>
                  </a:solidFill>
                  <a:latin typeface="Arial" pitchFamily="34" charset="0"/>
                  <a:cs typeface="Arial" pitchFamily="34" charset="0"/>
                </a:rPr>
                <a:t>Iendp3</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Iendp3</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Iend+3</a:t>
              </a:r>
            </a:p>
            <a:p>
              <a:pPr algn="l">
                <a:tabLst>
                  <a:tab pos="742950" algn="l"/>
                  <a:tab pos="3028950" algn="l"/>
                  <a:tab pos="3771900" algn="l"/>
                </a:tabLst>
              </a:pPr>
              <a:endParaRPr lang="en-US" sz="1400" dirty="0">
                <a:solidFill>
                  <a:srgbClr val="0070C0"/>
                </a:solidFill>
                <a:latin typeface="Arial" pitchFamily="34" charset="0"/>
                <a:cs typeface="Arial" pitchFamily="34" charset="0"/>
              </a:endParaRPr>
            </a:p>
            <a:p>
              <a:pPr algn="l">
                <a:tabLst>
                  <a:tab pos="742950" algn="l"/>
                  <a:tab pos="3028950" algn="l"/>
                  <a:tab pos="3771900" algn="l"/>
                </a:tabLst>
              </a:pPr>
              <a:r>
                <a:rPr lang="en-US" sz="1400" dirty="0">
                  <a:solidFill>
                    <a:srgbClr val="FF0000"/>
                  </a:solidFill>
                  <a:latin typeface="Arial" pitchFamily="34" charset="0"/>
                  <a:cs typeface="Arial" pitchFamily="34" charset="0"/>
                </a:rPr>
                <a:t>Jstrm3</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Jstrm3</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Jstr-3</a:t>
              </a:r>
            </a:p>
            <a:p>
              <a:pPr algn="l">
                <a:tabLst>
                  <a:tab pos="742950" algn="l"/>
                  <a:tab pos="3028950" algn="l"/>
                  <a:tab pos="3771900" algn="l"/>
                </a:tabLst>
              </a:pPr>
              <a:r>
                <a:rPr lang="en-US" sz="1400" dirty="0">
                  <a:solidFill>
                    <a:srgbClr val="FF0000"/>
                  </a:solidFill>
                  <a:latin typeface="Arial" pitchFamily="34" charset="0"/>
                  <a:cs typeface="Arial" pitchFamily="34" charset="0"/>
                </a:rPr>
                <a:t>Jstrm2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Jstrm2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Jstr-2</a:t>
              </a:r>
            </a:p>
            <a:p>
              <a:pPr algn="l">
                <a:tabLst>
                  <a:tab pos="742950" algn="l"/>
                  <a:tab pos="3028950" algn="l"/>
                  <a:tab pos="3771900" algn="l"/>
                </a:tabLst>
              </a:pPr>
              <a:r>
                <a:rPr lang="en-US" sz="1400" dirty="0">
                  <a:solidFill>
                    <a:srgbClr val="FF0000"/>
                  </a:solidFill>
                  <a:latin typeface="Arial" pitchFamily="34" charset="0"/>
                  <a:cs typeface="Arial" pitchFamily="34" charset="0"/>
                </a:rPr>
                <a:t>Jstrm1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Jstrm1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Jstr-1</a:t>
              </a:r>
            </a:p>
            <a:p>
              <a:pPr algn="l">
                <a:tabLst>
                  <a:tab pos="742950" algn="l"/>
                  <a:tab pos="3028950" algn="l"/>
                  <a:tab pos="3771900" algn="l"/>
                </a:tabLst>
              </a:pPr>
              <a:r>
                <a:rPr lang="en-US" sz="1400" dirty="0">
                  <a:solidFill>
                    <a:srgbClr val="FF0000"/>
                  </a:solidFill>
                  <a:latin typeface="Arial" pitchFamily="34" charset="0"/>
                  <a:cs typeface="Arial" pitchFamily="34" charset="0"/>
                </a:rPr>
                <a:t>JstrVm2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JstrVm2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JstrV-2</a:t>
              </a:r>
            </a:p>
            <a:p>
              <a:pPr algn="l">
                <a:tabLst>
                  <a:tab pos="742950" algn="l"/>
                  <a:tab pos="3028950" algn="l"/>
                  <a:tab pos="3771900" algn="l"/>
                </a:tabLst>
              </a:pPr>
              <a:r>
                <a:rPr lang="en-US" sz="1400" dirty="0">
                  <a:solidFill>
                    <a:srgbClr val="FF0000"/>
                  </a:solidFill>
                  <a:latin typeface="Arial" pitchFamily="34" charset="0"/>
                  <a:cs typeface="Arial" pitchFamily="34" charset="0"/>
                </a:rPr>
                <a:t>JstrVm1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JstrVm1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JstrV-1</a:t>
              </a:r>
            </a:p>
            <a:p>
              <a:pPr algn="l">
                <a:tabLst>
                  <a:tab pos="742950" algn="l"/>
                  <a:tab pos="3028950" algn="l"/>
                  <a:tab pos="3771900" algn="l"/>
                </a:tabLst>
              </a:pPr>
              <a:r>
                <a:rPr lang="en-US" sz="1400" dirty="0">
                  <a:solidFill>
                    <a:srgbClr val="0070C0"/>
                  </a:solidFill>
                  <a:latin typeface="Arial" pitchFamily="34" charset="0"/>
                  <a:cs typeface="Arial" pitchFamily="34" charset="0"/>
                </a:rPr>
                <a:t>      </a:t>
              </a:r>
            </a:p>
            <a:p>
              <a:pPr algn="l">
                <a:tabLst>
                  <a:tab pos="742950" algn="l"/>
                  <a:tab pos="3028950" algn="l"/>
                  <a:tab pos="3771900" algn="l"/>
                </a:tabLst>
              </a:pPr>
              <a:r>
                <a:rPr lang="en-US" sz="1400" dirty="0">
                  <a:solidFill>
                    <a:srgbClr val="FF0000"/>
                  </a:solidFill>
                  <a:latin typeface="Arial" pitchFamily="34" charset="0"/>
                  <a:cs typeface="Arial" pitchFamily="34" charset="0"/>
                </a:rPr>
                <a:t>Jendp1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Jendp1</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Jend+1</a:t>
              </a:r>
            </a:p>
            <a:p>
              <a:pPr algn="l">
                <a:tabLst>
                  <a:tab pos="742950" algn="l"/>
                  <a:tab pos="3028950" algn="l"/>
                  <a:tab pos="3771900" algn="l"/>
                </a:tabLst>
              </a:pPr>
              <a:r>
                <a:rPr lang="en-US" sz="1400" dirty="0">
                  <a:solidFill>
                    <a:srgbClr val="FF0000"/>
                  </a:solidFill>
                  <a:latin typeface="Arial" pitchFamily="34" charset="0"/>
                  <a:cs typeface="Arial" pitchFamily="34" charset="0"/>
                </a:rPr>
                <a:t>Jendp2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Jendp2</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Jend+2</a:t>
              </a:r>
            </a:p>
            <a:p>
              <a:pPr algn="l">
                <a:tabLst>
                  <a:tab pos="742950" algn="l"/>
                  <a:tab pos="3028950" algn="l"/>
                  <a:tab pos="3771900" algn="l"/>
                </a:tabLst>
              </a:pPr>
              <a:r>
                <a:rPr lang="en-US" sz="1400" dirty="0">
                  <a:solidFill>
                    <a:srgbClr val="FF0000"/>
                  </a:solidFill>
                  <a:latin typeface="Arial" pitchFamily="34" charset="0"/>
                  <a:cs typeface="Arial" pitchFamily="34" charset="0"/>
                </a:rPr>
                <a:t>Jendp2i</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Jendp2i</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Jend+2  interior</a:t>
              </a:r>
            </a:p>
            <a:p>
              <a:pPr algn="l">
                <a:tabLst>
                  <a:tab pos="742950" algn="l"/>
                  <a:tab pos="3028950" algn="l"/>
                  <a:tab pos="3771900" algn="l"/>
                </a:tabLst>
              </a:pPr>
              <a:r>
                <a:rPr lang="en-US" sz="1400" dirty="0">
                  <a:solidFill>
                    <a:srgbClr val="FF0000"/>
                  </a:solidFill>
                  <a:latin typeface="Arial" pitchFamily="34" charset="0"/>
                  <a:cs typeface="Arial" pitchFamily="34" charset="0"/>
                </a:rPr>
                <a:t>Jendp3</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 BOUNDS(</a:t>
              </a:r>
              <a:r>
                <a:rPr lang="en-US" sz="1400" dirty="0" err="1">
                  <a:solidFill>
                    <a:srgbClr val="0033CC"/>
                  </a:solidFill>
                  <a:latin typeface="Arial" pitchFamily="34" charset="0"/>
                  <a:cs typeface="Arial" pitchFamily="34" charset="0"/>
                </a:rPr>
                <a:t>ng</a:t>
              </a:r>
              <a:r>
                <a:rPr lang="en-US" sz="1400" dirty="0">
                  <a:solidFill>
                    <a:srgbClr val="0033CC"/>
                  </a:solidFill>
                  <a:latin typeface="Arial" pitchFamily="34" charset="0"/>
                  <a:cs typeface="Arial" pitchFamily="34" charset="0"/>
                </a:rPr>
                <a:t>) % </a:t>
              </a:r>
              <a:r>
                <a:rPr lang="en-US" sz="1400" dirty="0">
                  <a:solidFill>
                    <a:srgbClr val="FF0000"/>
                  </a:solidFill>
                  <a:latin typeface="Arial" pitchFamily="34" charset="0"/>
                  <a:cs typeface="Arial" pitchFamily="34" charset="0"/>
                </a:rPr>
                <a:t>Jendp3</a:t>
              </a:r>
              <a:r>
                <a:rPr lang="en-US" sz="1400" dirty="0">
                  <a:solidFill>
                    <a:srgbClr val="0070C0"/>
                  </a:solidFill>
                  <a:latin typeface="Arial" pitchFamily="34" charset="0"/>
                  <a:cs typeface="Arial" pitchFamily="34" charset="0"/>
                </a:rPr>
                <a:t>	</a:t>
              </a:r>
              <a:r>
                <a:rPr lang="en-US" sz="1400" dirty="0">
                  <a:solidFill>
                    <a:srgbClr val="0033CC"/>
                  </a:solidFill>
                  <a:latin typeface="Arial" pitchFamily="34" charset="0"/>
                  <a:cs typeface="Arial" pitchFamily="34" charset="0"/>
                </a:rPr>
                <a:t>(tile)</a:t>
              </a:r>
              <a:r>
                <a:rPr lang="en-US" sz="1400" dirty="0">
                  <a:solidFill>
                    <a:srgbClr val="0070C0"/>
                  </a:solidFill>
                  <a:latin typeface="Arial" pitchFamily="34" charset="0"/>
                  <a:cs typeface="Arial" pitchFamily="34" charset="0"/>
                </a:rPr>
                <a:t>	</a:t>
              </a:r>
              <a:r>
                <a:rPr lang="en-US" sz="1400" dirty="0">
                  <a:solidFill>
                    <a:srgbClr val="000000"/>
                  </a:solidFill>
                  <a:latin typeface="Arial" pitchFamily="34" charset="0"/>
                  <a:cs typeface="Arial" pitchFamily="34" charset="0"/>
                </a:rPr>
                <a:t>Jend+3</a:t>
              </a:r>
            </a:p>
          </p:txBody>
        </p:sp>
        <p:sp>
          <p:nvSpPr>
            <p:cNvPr id="115" name="TextBox 114"/>
            <p:cNvSpPr txBox="1"/>
            <p:nvPr/>
          </p:nvSpPr>
          <p:spPr>
            <a:xfrm>
              <a:off x="3657600" y="5334000"/>
              <a:ext cx="5486400" cy="1384995"/>
            </a:xfrm>
            <a:prstGeom prst="rect">
              <a:avLst/>
            </a:prstGeom>
            <a:noFill/>
          </p:spPr>
          <p:txBody>
            <a:bodyPr wrap="square" rtlCol="0">
              <a:spAutoFit/>
            </a:bodyPr>
            <a:lstStyle/>
            <a:p>
              <a:pPr algn="l">
                <a:tabLst>
                  <a:tab pos="400050" algn="l"/>
                  <a:tab pos="571500" algn="l"/>
                  <a:tab pos="742950" algn="l"/>
                </a:tabLst>
              </a:pPr>
              <a:r>
                <a:rPr lang="en-US" sz="1400" u="sng" dirty="0">
                  <a:solidFill>
                    <a:srgbClr val="0033CC"/>
                  </a:solidFill>
                  <a:latin typeface="Arial" pitchFamily="34" charset="0"/>
                  <a:cs typeface="Arial" pitchFamily="34" charset="0"/>
                </a:rPr>
                <a:t>Suffix:</a:t>
              </a:r>
            </a:p>
            <a:p>
              <a:pPr algn="l">
                <a:tabLst>
                  <a:tab pos="400050" algn="l"/>
                  <a:tab pos="571500" algn="l"/>
                  <a:tab pos="742950" algn="l"/>
                </a:tabLst>
              </a:pPr>
              <a:endParaRPr lang="en-US" sz="1400" u="sng" dirty="0">
                <a:solidFill>
                  <a:srgbClr val="000000"/>
                </a:solidFill>
                <a:latin typeface="Arial" pitchFamily="34" charset="0"/>
                <a:cs typeface="Arial" pitchFamily="34" charset="0"/>
              </a:endParaRPr>
            </a:p>
            <a:p>
              <a:pPr algn="l">
                <a:tabLst>
                  <a:tab pos="171450" algn="l"/>
                  <a:tab pos="400050" algn="l"/>
                  <a:tab pos="2057400" algn="l"/>
                  <a:tab pos="2228850" algn="l"/>
                  <a:tab pos="2400300" algn="l"/>
                </a:tabLst>
              </a:pPr>
              <a:r>
                <a:rPr lang="en-US" sz="1400" dirty="0">
                  <a:solidFill>
                    <a:srgbClr val="FF0000"/>
                  </a:solidFill>
                  <a:latin typeface="Arial" pitchFamily="34" charset="0"/>
                  <a:cs typeface="Arial" pitchFamily="34" charset="0"/>
                </a:rPr>
                <a:t>R	</a:t>
              </a:r>
              <a:r>
                <a:rPr lang="en-US" sz="1400" dirty="0">
                  <a:solidFill>
                    <a:srgbClr val="000000"/>
                  </a:solidFill>
                  <a:latin typeface="Arial" pitchFamily="34" charset="0"/>
                  <a:cs typeface="Arial" pitchFamily="34" charset="0"/>
                </a:rPr>
                <a:t>:	tile RHO-points	</a:t>
              </a:r>
              <a:r>
                <a:rPr lang="en-US" sz="1400" dirty="0">
                  <a:solidFill>
                    <a:srgbClr val="FF0000"/>
                  </a:solidFill>
                  <a:latin typeface="Arial" pitchFamily="34" charset="0"/>
                  <a:cs typeface="Arial" pitchFamily="34" charset="0"/>
                </a:rPr>
                <a:t>B	</a:t>
              </a:r>
              <a:r>
                <a:rPr lang="en-US" sz="1400" dirty="0">
                  <a:solidFill>
                    <a:srgbClr val="000000"/>
                  </a:solidFill>
                  <a:latin typeface="Arial" pitchFamily="34" charset="0"/>
                  <a:cs typeface="Arial" pitchFamily="34" charset="0"/>
                </a:rPr>
                <a:t>:	Boundary tile  RHO- and V-points</a:t>
              </a:r>
            </a:p>
            <a:p>
              <a:pPr algn="l">
                <a:tabLst>
                  <a:tab pos="171450" algn="l"/>
                  <a:tab pos="400050" algn="l"/>
                  <a:tab pos="2057400" algn="l"/>
                  <a:tab pos="2228850" algn="l"/>
                  <a:tab pos="2400300" algn="l"/>
                </a:tabLst>
              </a:pPr>
              <a:r>
                <a:rPr lang="en-US" sz="1400" dirty="0">
                  <a:solidFill>
                    <a:srgbClr val="FF0000"/>
                  </a:solidFill>
                  <a:latin typeface="Arial" pitchFamily="34" charset="0"/>
                  <a:cs typeface="Arial" pitchFamily="34" charset="0"/>
                </a:rPr>
                <a:t>U	</a:t>
              </a:r>
              <a:r>
                <a:rPr lang="en-US" sz="1400" dirty="0">
                  <a:solidFill>
                    <a:srgbClr val="000000"/>
                  </a:solidFill>
                  <a:latin typeface="Arial" pitchFamily="34" charset="0"/>
                  <a:cs typeface="Arial" pitchFamily="34" charset="0"/>
                </a:rPr>
                <a:t>:	tile U-points	</a:t>
              </a:r>
              <a:r>
                <a:rPr lang="en-US" sz="1400" dirty="0">
                  <a:solidFill>
                    <a:srgbClr val="FF0000"/>
                  </a:solidFill>
                  <a:latin typeface="Arial" pitchFamily="34" charset="0"/>
                  <a:cs typeface="Arial" pitchFamily="34" charset="0"/>
                </a:rPr>
                <a:t>M	</a:t>
              </a:r>
              <a:r>
                <a:rPr lang="en-US" sz="1400" dirty="0">
                  <a:solidFill>
                    <a:srgbClr val="000000"/>
                  </a:solidFill>
                  <a:latin typeface="Arial" pitchFamily="34" charset="0"/>
                  <a:cs typeface="Arial" pitchFamily="34" charset="0"/>
                </a:rPr>
                <a:t>:	Boundary tile  PSI- and U-points</a:t>
              </a:r>
            </a:p>
            <a:p>
              <a:pPr algn="l">
                <a:tabLst>
                  <a:tab pos="171450" algn="l"/>
                  <a:tab pos="400050" algn="l"/>
                  <a:tab pos="2057400" algn="l"/>
                  <a:tab pos="2228850" algn="l"/>
                  <a:tab pos="2400300" algn="l"/>
                </a:tabLst>
              </a:pPr>
              <a:r>
                <a:rPr lang="en-US" sz="1400" dirty="0">
                  <a:solidFill>
                    <a:srgbClr val="FF0000"/>
                  </a:solidFill>
                  <a:latin typeface="Arial" pitchFamily="34" charset="0"/>
                  <a:cs typeface="Arial" pitchFamily="34" charset="0"/>
                </a:rPr>
                <a:t>V	</a:t>
              </a:r>
              <a:r>
                <a:rPr lang="en-US" sz="1400" dirty="0">
                  <a:solidFill>
                    <a:srgbClr val="000000"/>
                  </a:solidFill>
                  <a:latin typeface="Arial" pitchFamily="34" charset="0"/>
                  <a:cs typeface="Arial" pitchFamily="34" charset="0"/>
                </a:rPr>
                <a:t>:	tile V-points	</a:t>
              </a:r>
              <a:r>
                <a:rPr lang="en-US" sz="1400" dirty="0">
                  <a:solidFill>
                    <a:srgbClr val="FF0000"/>
                  </a:solidFill>
                  <a:latin typeface="Arial" pitchFamily="34" charset="0"/>
                  <a:cs typeface="Arial" pitchFamily="34" charset="0"/>
                </a:rPr>
                <a:t>P	</a:t>
              </a:r>
              <a:r>
                <a:rPr lang="en-US" sz="1400" dirty="0">
                  <a:solidFill>
                    <a:srgbClr val="000000"/>
                  </a:solidFill>
                  <a:latin typeface="Arial" pitchFamily="34" charset="0"/>
                  <a:cs typeface="Arial" pitchFamily="34" charset="0"/>
                </a:rPr>
                <a:t>:	Nesting  PSI-,  U-, and  V-points</a:t>
              </a:r>
            </a:p>
            <a:p>
              <a:pPr algn="l">
                <a:tabLst>
                  <a:tab pos="171450" algn="l"/>
                  <a:tab pos="400050" algn="l"/>
                  <a:tab pos="2057400" algn="l"/>
                  <a:tab pos="2228850" algn="l"/>
                  <a:tab pos="2400300" algn="l"/>
                </a:tabLst>
              </a:pPr>
              <a:r>
                <a:rPr lang="en-US" sz="1400" dirty="0">
                  <a:solidFill>
                    <a:srgbClr val="000000"/>
                  </a:solidFill>
                  <a:latin typeface="Arial" pitchFamily="34" charset="0"/>
                  <a:cs typeface="Arial" pitchFamily="34" charset="0"/>
                </a:rPr>
                <a:t>			</a:t>
              </a:r>
              <a:r>
                <a:rPr lang="en-US" sz="1400" dirty="0">
                  <a:solidFill>
                    <a:srgbClr val="FF0000"/>
                  </a:solidFill>
                  <a:latin typeface="Arial" pitchFamily="34" charset="0"/>
                  <a:cs typeface="Arial" pitchFamily="34" charset="0"/>
                </a:rPr>
                <a:t>T	</a:t>
              </a:r>
              <a:r>
                <a:rPr lang="en-US" sz="1400" dirty="0">
                  <a:solidFill>
                    <a:srgbClr val="000000"/>
                  </a:solidFill>
                  <a:latin typeface="Arial" pitchFamily="34" charset="0"/>
                  <a:cs typeface="Arial" pitchFamily="34" charset="0"/>
                </a:rPr>
                <a:t>:	Nesting  RHO-points</a:t>
              </a:r>
            </a:p>
          </p:txBody>
        </p:sp>
      </p:grpSp>
      <p:sp>
        <p:nvSpPr>
          <p:cNvPr id="2" name="TextBox 1"/>
          <p:cNvSpPr txBox="1"/>
          <p:nvPr/>
        </p:nvSpPr>
        <p:spPr>
          <a:xfrm>
            <a:off x="7480520" y="180201"/>
            <a:ext cx="1193431" cy="276999"/>
          </a:xfrm>
          <a:prstGeom prst="rect">
            <a:avLst/>
          </a:prstGeom>
          <a:noFill/>
        </p:spPr>
        <p:txBody>
          <a:bodyPr wrap="none" rtlCol="0">
            <a:spAutoFit/>
          </a:bodyPr>
          <a:lstStyle/>
          <a:p>
            <a:r>
              <a:rPr lang="en-US" sz="1200" dirty="0" err="1">
                <a:solidFill>
                  <a:srgbClr val="000000"/>
                </a:solidFill>
                <a:latin typeface="Arial"/>
                <a:cs typeface="Arial"/>
              </a:rPr>
              <a:t>get_bounds.F</a:t>
            </a:r>
            <a:endParaRPr lang="en-US" sz="1200" dirty="0">
              <a:solidFill>
                <a:srgbClr val="000000"/>
              </a:solidFill>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05" name="Freeform 121"/>
          <p:cNvSpPr>
            <a:spLocks/>
          </p:cNvSpPr>
          <p:nvPr/>
        </p:nvSpPr>
        <p:spPr bwMode="auto">
          <a:xfrm>
            <a:off x="4948238" y="704850"/>
            <a:ext cx="14287" cy="20638"/>
          </a:xfrm>
          <a:custGeom>
            <a:avLst/>
            <a:gdLst>
              <a:gd name="T0" fmla="*/ 2147483647 w 6"/>
              <a:gd name="T1" fmla="*/ 0 h 8"/>
              <a:gd name="T2" fmla="*/ 0 w 6"/>
              <a:gd name="T3" fmla="*/ 2147483647 h 8"/>
              <a:gd name="T4" fmla="*/ 2147483647 w 6"/>
              <a:gd name="T5" fmla="*/ 2147483647 h 8"/>
              <a:gd name="T6" fmla="*/ 2147483647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4" y="0"/>
                </a:moveTo>
                <a:lnTo>
                  <a:pt x="0" y="6"/>
                </a:lnTo>
                <a:lnTo>
                  <a:pt x="6" y="8"/>
                </a:lnTo>
                <a:lnTo>
                  <a:pt x="4" y="0"/>
                </a:lnTo>
                <a:close/>
              </a:path>
            </a:pathLst>
          </a:custGeom>
          <a:solidFill>
            <a:srgbClr val="DA251D"/>
          </a:solidFill>
          <a:ln w="9525">
            <a:noFill/>
            <a:round/>
            <a:headEnd/>
            <a:tailEnd/>
          </a:ln>
        </p:spPr>
        <p:txBody>
          <a:bodyPr/>
          <a:lstStyle/>
          <a:p>
            <a:endParaRPr lang="en-US" dirty="0"/>
          </a:p>
        </p:txBody>
      </p:sp>
      <p:sp>
        <p:nvSpPr>
          <p:cNvPr id="111" name="TextBox 110"/>
          <p:cNvSpPr txBox="1"/>
          <p:nvPr/>
        </p:nvSpPr>
        <p:spPr>
          <a:xfrm>
            <a:off x="0" y="768489"/>
            <a:ext cx="9144000" cy="5632311"/>
          </a:xfrm>
          <a:prstGeom prst="rect">
            <a:avLst/>
          </a:prstGeom>
          <a:noFill/>
        </p:spPr>
        <p:txBody>
          <a:bodyPr wrap="square" rtlCol="0">
            <a:spAutoFit/>
          </a:bodyPr>
          <a:lstStyle/>
          <a:p>
            <a:pPr marL="228600" algn="l"/>
            <a:r>
              <a:rPr lang="en-US" sz="1800" dirty="0">
                <a:latin typeface="Arial" pitchFamily="34" charset="0"/>
                <a:cs typeface="Arial" pitchFamily="34" charset="0"/>
              </a:rPr>
              <a:t>If not nesting grids, the additional boundary tile indices associated with nesting are set to:</a:t>
            </a:r>
          </a:p>
          <a:p>
            <a:pPr marL="228600" algn="l"/>
            <a:r>
              <a:rPr lang="en-US" sz="1800" dirty="0">
                <a:solidFill>
                  <a:srgbClr val="0070C0"/>
                </a:solidFill>
                <a:latin typeface="Arial" pitchFamily="34" charset="0"/>
                <a:cs typeface="Arial" pitchFamily="34" charset="0"/>
              </a:rPr>
              <a:t>    </a:t>
            </a:r>
          </a:p>
          <a:p>
            <a:pPr marL="228600" algn="l">
              <a:tabLst>
                <a:tab pos="914400" algn="l"/>
                <a:tab pos="1657350" algn="l"/>
                <a:tab pos="1885950" algn="l"/>
                <a:tab pos="2000250" algn="l"/>
                <a:tab pos="3314700" algn="l"/>
                <a:tab pos="5372100" algn="l"/>
                <a:tab pos="5600700" algn="l"/>
              </a:tabLst>
            </a:pP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IstrT</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IstrR</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full range, starting	I-	direction (RHO-point)</a:t>
            </a:r>
          </a:p>
          <a:p>
            <a:pPr marL="228600" algn="l">
              <a:tabLst>
                <a:tab pos="914400" algn="l"/>
                <a:tab pos="1657350" algn="l"/>
                <a:tab pos="1885950" algn="l"/>
                <a:tab pos="2000250" algn="l"/>
                <a:tab pos="3314700" algn="l"/>
                <a:tab pos="5372100" algn="l"/>
                <a:tab pos="56007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IendT</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33CC"/>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IendR</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full range, ending	I-	direction (RHO-point) </a:t>
            </a:r>
          </a:p>
          <a:p>
            <a:pPr marL="228600" algn="l">
              <a:tabLst>
                <a:tab pos="914400" algn="l"/>
                <a:tab pos="1657350" algn="l"/>
                <a:tab pos="1885950" algn="l"/>
                <a:tab pos="2000250" algn="l"/>
                <a:tab pos="3314700" algn="l"/>
                <a:tab pos="5372100" algn="l"/>
                <a:tab pos="56007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JstrT</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JstrR</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full range, starting	J-	direction (RHO-point)</a:t>
            </a:r>
          </a:p>
          <a:p>
            <a:pPr marL="228600" algn="l">
              <a:tabLst>
                <a:tab pos="914400" algn="l"/>
                <a:tab pos="1657350" algn="l"/>
                <a:tab pos="1885950" algn="l"/>
                <a:tab pos="2000250" algn="l"/>
                <a:tab pos="3314700" algn="l"/>
                <a:tab pos="5372100" algn="l"/>
                <a:tab pos="56007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JendT</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33CC"/>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JendR</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full range, ending	J-	direction (RHO-point)</a:t>
            </a:r>
          </a:p>
          <a:p>
            <a:pPr marL="228600" algn="l">
              <a:tabLst>
                <a:tab pos="914400" algn="l"/>
                <a:tab pos="1657350" algn="l"/>
                <a:tab pos="1885950" algn="l"/>
                <a:tab pos="2000250" algn="l"/>
                <a:tab pos="3314700" algn="l"/>
                <a:tab pos="5372100" algn="l"/>
                <a:tab pos="5600700" algn="l"/>
              </a:tabLst>
            </a:pPr>
            <a:endParaRPr lang="en-US" sz="1800" dirty="0">
              <a:solidFill>
                <a:srgbClr val="0070C0"/>
              </a:solidFill>
              <a:latin typeface="Arial" pitchFamily="34" charset="0"/>
              <a:cs typeface="Arial" pitchFamily="34" charset="0"/>
            </a:endParaRPr>
          </a:p>
          <a:p>
            <a:pPr marL="228600" algn="l">
              <a:tabLst>
                <a:tab pos="914400" algn="l"/>
                <a:tab pos="1657350" algn="l"/>
                <a:tab pos="1885950" algn="l"/>
                <a:tab pos="2000250" algn="l"/>
                <a:tab pos="3314700" algn="l"/>
                <a:tab pos="5372100" algn="l"/>
                <a:tab pos="56007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IstrP</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Istr</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full range, starting	I-	direction (PSI-, U-point)</a:t>
            </a:r>
          </a:p>
          <a:p>
            <a:pPr marL="228600" algn="l">
              <a:tabLst>
                <a:tab pos="914400" algn="l"/>
                <a:tab pos="1657350" algn="l"/>
                <a:tab pos="1885950" algn="l"/>
                <a:tab pos="2000250" algn="l"/>
                <a:tab pos="3314700" algn="l"/>
                <a:tab pos="5372100" algn="l"/>
                <a:tab pos="56007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IendP</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Iend</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full range, ending	I-	direction (PSI-point)</a:t>
            </a:r>
            <a:endParaRPr lang="en-US" sz="1800" dirty="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372100" algn="l"/>
                <a:tab pos="56007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JstrP</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Jstr</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full range, starting	J-	direction (PSI-, V-point)</a:t>
            </a:r>
          </a:p>
          <a:p>
            <a:pPr marL="228600" algn="l">
              <a:tabLst>
                <a:tab pos="914400" algn="l"/>
                <a:tab pos="1657350" algn="l"/>
                <a:tab pos="1885950" algn="l"/>
                <a:tab pos="2000250" algn="l"/>
                <a:tab pos="3314700" algn="l"/>
                <a:tab pos="5372100" algn="l"/>
                <a:tab pos="56007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JendP</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Jend</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full range, ending	J-	direction (PSI-point)</a:t>
            </a:r>
          </a:p>
          <a:p>
            <a:pPr marL="228600" algn="l">
              <a:tabLst>
                <a:tab pos="914400" algn="l"/>
                <a:tab pos="1657350" algn="l"/>
                <a:tab pos="1885950" algn="l"/>
                <a:tab pos="2000250" algn="l"/>
                <a:tab pos="3314700" algn="l"/>
              </a:tabLst>
            </a:pPr>
            <a:endParaRPr lang="en-US" sz="1800" dirty="0">
              <a:solidFill>
                <a:srgbClr val="0070C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IstrB</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Istr</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interior range, starting	I-	direction (RHO-, V-point)</a:t>
            </a:r>
            <a:endParaRPr lang="en-US" sz="1800" dirty="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IendB</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Iend</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interior range, ending	I-	direction (RHO-, V-point)</a:t>
            </a:r>
            <a:endParaRPr lang="en-US" sz="1800" dirty="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JstrB</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Jstr</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interior range, starting	J-	direction (RHO-, U-point)</a:t>
            </a:r>
            <a:endParaRPr lang="en-US" sz="1800" dirty="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a:solidFill>
                  <a:srgbClr val="FF000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JendB</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Jend</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interior range, ending	J-	direction (RHO-, U-point)</a:t>
            </a:r>
            <a:endParaRPr lang="en-US" sz="1800" dirty="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endParaRPr lang="en-US" sz="1800" dirty="0">
              <a:solidFill>
                <a:srgbClr val="FF0000"/>
              </a:solidFill>
              <a:latin typeface="Arial" pitchFamily="34" charset="0"/>
              <a:cs typeface="Arial" pitchFamily="34" charset="0"/>
            </a:endParaRPr>
          </a:p>
          <a:p>
            <a:pPr marL="228600" algn="l">
              <a:tabLst>
                <a:tab pos="914400" algn="l"/>
                <a:tab pos="1657350" algn="l"/>
                <a:tab pos="1885950" algn="l"/>
                <a:tab pos="2000250" algn="l"/>
                <a:tab pos="3314700" algn="l"/>
                <a:tab pos="5829300" algn="l"/>
                <a:tab pos="6057900" algn="l"/>
              </a:tabLst>
            </a:pP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IstrM</a:t>
            </a:r>
            <a:r>
              <a:rPr lang="en-US" sz="1800" dirty="0">
                <a:solidFill>
                  <a:srgbClr val="0070C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IstrU</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interior range, starting	I-	direction (PSI-, U-point)</a:t>
            </a:r>
          </a:p>
          <a:p>
            <a:pPr marL="228600" algn="l">
              <a:tabLst>
                <a:tab pos="914400" algn="l"/>
                <a:tab pos="1657350" algn="l"/>
                <a:tab pos="1885950" algn="l"/>
                <a:tab pos="2000250" algn="l"/>
                <a:tab pos="3314700" algn="l"/>
                <a:tab pos="5829300" algn="l"/>
                <a:tab pos="6057900" algn="l"/>
              </a:tabLst>
            </a:pPr>
            <a:r>
              <a:rPr lang="en-US" sz="1800" dirty="0">
                <a:solidFill>
                  <a:srgbClr val="0070C0"/>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JstrM</a:t>
            </a:r>
            <a:r>
              <a:rPr lang="en-US" sz="1800" dirty="0">
                <a:solidFill>
                  <a:srgbClr val="FF0000"/>
                </a:solidFill>
                <a:latin typeface="Arial" pitchFamily="34" charset="0"/>
                <a:cs typeface="Arial" pitchFamily="34" charset="0"/>
              </a:rPr>
              <a:t>	</a:t>
            </a:r>
            <a:r>
              <a:rPr lang="en-US" sz="1800" dirty="0">
                <a:latin typeface="Arial" pitchFamily="34" charset="0"/>
                <a:cs typeface="Arial" pitchFamily="34" charset="0"/>
              </a:rPr>
              <a:t>=</a:t>
            </a:r>
            <a:r>
              <a:rPr lang="en-US" sz="1800" dirty="0">
                <a:solidFill>
                  <a:srgbClr val="0033CC"/>
                </a:solidFill>
                <a:latin typeface="Arial" pitchFamily="34" charset="0"/>
                <a:cs typeface="Arial" pitchFamily="34" charset="0"/>
              </a:rPr>
              <a:t>	</a:t>
            </a:r>
            <a:r>
              <a:rPr lang="en-US" sz="1800" dirty="0" err="1">
                <a:solidFill>
                  <a:srgbClr val="FF0000"/>
                </a:solidFill>
                <a:latin typeface="Courier New" pitchFamily="49" charset="0"/>
                <a:cs typeface="Courier New" pitchFamily="49" charset="0"/>
              </a:rPr>
              <a:t>JstrV</a:t>
            </a:r>
            <a:r>
              <a:rPr lang="en-US" sz="1800" dirty="0">
                <a:solidFill>
                  <a:srgbClr val="FF0000"/>
                </a:solidFill>
                <a:latin typeface="Arial" pitchFamily="34" charset="0"/>
                <a:cs typeface="Arial" pitchFamily="34" charset="0"/>
              </a:rPr>
              <a:t>	</a:t>
            </a:r>
            <a:r>
              <a:rPr lang="en-US" sz="1800" dirty="0">
                <a:solidFill>
                  <a:srgbClr val="000000"/>
                </a:solidFill>
                <a:latin typeface="Arial" pitchFamily="34" charset="0"/>
                <a:cs typeface="Arial" pitchFamily="34" charset="0"/>
              </a:rPr>
              <a:t>interior range, starting	J-	direction (PSI-, V-point)</a:t>
            </a:r>
          </a:p>
        </p:txBody>
      </p:sp>
      <p:sp>
        <p:nvSpPr>
          <p:cNvPr id="112" name="Text Box 4"/>
          <p:cNvSpPr txBox="1">
            <a:spLocks noChangeArrowheads="1"/>
          </p:cNvSpPr>
          <p:nvPr/>
        </p:nvSpPr>
        <p:spPr bwMode="auto">
          <a:xfrm>
            <a:off x="2639315" y="0"/>
            <a:ext cx="3860609" cy="461665"/>
          </a:xfrm>
          <a:prstGeom prst="rect">
            <a:avLst/>
          </a:prstGeom>
          <a:noFill/>
          <a:ln w="9525">
            <a:noFill/>
            <a:miter lim="800000"/>
            <a:headEnd/>
            <a:tailEnd/>
          </a:ln>
        </p:spPr>
        <p:txBody>
          <a:bodyPr wrap="none">
            <a:spAutoFit/>
          </a:bodyPr>
          <a:lstStyle/>
          <a:p>
            <a:pPr eaLnBrk="1" hangingPunct="1"/>
            <a:r>
              <a:rPr lang="en-US" sz="2400" b="0" dirty="0">
                <a:solidFill>
                  <a:srgbClr val="DC0000"/>
                </a:solidFill>
                <a:effectLst>
                  <a:outerShdw blurRad="50800" dist="76200" dir="2700000" algn="tl">
                    <a:srgbClr val="000000">
                      <a:alpha val="99000"/>
                    </a:srgbClr>
                  </a:outerShdw>
                </a:effectLst>
                <a:latin typeface="Arial Black" charset="0"/>
              </a:rPr>
              <a:t>Boundary Tile Indices</a:t>
            </a:r>
            <a:endParaRPr lang="en-US" sz="2400" b="0" dirty="0">
              <a:solidFill>
                <a:srgbClr val="0033CC"/>
              </a:solidFill>
              <a:effectLst>
                <a:outerShdw blurRad="50800" dist="76200" dir="2700000" algn="tl">
                  <a:srgbClr val="000000">
                    <a:alpha val="99000"/>
                  </a:srgbClr>
                </a:outerShdw>
              </a:effectLst>
              <a:latin typeface="Arial Black"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 Box 4"/>
          <p:cNvSpPr txBox="1">
            <a:spLocks noChangeArrowheads="1"/>
          </p:cNvSpPr>
          <p:nvPr/>
        </p:nvSpPr>
        <p:spPr bwMode="auto">
          <a:xfrm>
            <a:off x="2616424" y="0"/>
            <a:ext cx="3906390" cy="461665"/>
          </a:xfrm>
          <a:prstGeom prst="rect">
            <a:avLst/>
          </a:prstGeom>
          <a:noFill/>
          <a:ln w="9525">
            <a:noFill/>
            <a:miter lim="800000"/>
            <a:headEnd/>
            <a:tailEnd/>
          </a:ln>
        </p:spPr>
        <p:txBody>
          <a:bodyPr wrap="none">
            <a:spAutoFit/>
          </a:bodyPr>
          <a:lstStyle/>
          <a:p>
            <a:pPr eaLnBrk="1" hangingPunct="1"/>
            <a:r>
              <a:rPr lang="en-US" sz="2400" b="0" dirty="0">
                <a:solidFill>
                  <a:srgbClr val="FF0000"/>
                </a:solidFill>
                <a:effectLst>
                  <a:outerShdw blurRad="50800" dist="76200" dir="2700000" algn="tl">
                    <a:srgbClr val="000000">
                      <a:alpha val="99000"/>
                    </a:srgbClr>
                  </a:outerShdw>
                </a:effectLst>
                <a:latin typeface="Arial Black" charset="0"/>
              </a:rPr>
              <a:t>Tile Indices Locations</a:t>
            </a:r>
          </a:p>
        </p:txBody>
      </p:sp>
      <p:grpSp>
        <p:nvGrpSpPr>
          <p:cNvPr id="6" name="Group 5">
            <a:extLst>
              <a:ext uri="{FF2B5EF4-FFF2-40B4-BE49-F238E27FC236}">
                <a16:creationId xmlns:a16="http://schemas.microsoft.com/office/drawing/2014/main" id="{240EA987-6835-DB42-A169-870461A5CE27}"/>
              </a:ext>
            </a:extLst>
          </p:cNvPr>
          <p:cNvGrpSpPr/>
          <p:nvPr/>
        </p:nvGrpSpPr>
        <p:grpSpPr>
          <a:xfrm>
            <a:off x="228651" y="685800"/>
            <a:ext cx="8886525" cy="6010670"/>
            <a:chOff x="228651" y="685800"/>
            <a:chExt cx="8886525" cy="6010670"/>
          </a:xfrm>
        </p:grpSpPr>
        <p:grpSp>
          <p:nvGrpSpPr>
            <p:cNvPr id="3" name="Group 2">
              <a:extLst>
                <a:ext uri="{FF2B5EF4-FFF2-40B4-BE49-F238E27FC236}">
                  <a16:creationId xmlns:a16="http://schemas.microsoft.com/office/drawing/2014/main" id="{BFB26229-8ED9-BE47-A686-CDB5C1043BEB}"/>
                </a:ext>
              </a:extLst>
            </p:cNvPr>
            <p:cNvGrpSpPr/>
            <p:nvPr/>
          </p:nvGrpSpPr>
          <p:grpSpPr>
            <a:xfrm>
              <a:off x="228651" y="685800"/>
              <a:ext cx="8886525" cy="6010670"/>
              <a:chOff x="228651" y="685800"/>
              <a:chExt cx="8886525" cy="6010670"/>
            </a:xfrm>
          </p:grpSpPr>
          <p:pic>
            <p:nvPicPr>
              <p:cNvPr id="4" name="Picture 3" descr="corners.png"/>
              <p:cNvPicPr>
                <a:picLocks noChangeAspect="1"/>
              </p:cNvPicPr>
              <p:nvPr/>
            </p:nvPicPr>
            <p:blipFill>
              <a:blip r:embed="rId2" cstate="print"/>
              <a:stretch>
                <a:fillRect/>
              </a:stretch>
            </p:blipFill>
            <p:spPr>
              <a:xfrm>
                <a:off x="1387230" y="685800"/>
                <a:ext cx="6359355" cy="6010670"/>
              </a:xfrm>
              <a:prstGeom prst="rect">
                <a:avLst/>
              </a:prstGeom>
            </p:spPr>
          </p:pic>
          <p:sp>
            <p:nvSpPr>
              <p:cNvPr id="2" name="TextBox 1">
                <a:extLst>
                  <a:ext uri="{FF2B5EF4-FFF2-40B4-BE49-F238E27FC236}">
                    <a16:creationId xmlns:a16="http://schemas.microsoft.com/office/drawing/2014/main" id="{AED9907A-7CC8-904B-AC2C-16E25835EA16}"/>
                  </a:ext>
                </a:extLst>
              </p:cNvPr>
              <p:cNvSpPr txBox="1"/>
              <p:nvPr/>
            </p:nvSpPr>
            <p:spPr>
              <a:xfrm>
                <a:off x="5562600" y="4114800"/>
                <a:ext cx="3552576" cy="2400657"/>
              </a:xfrm>
              <a:prstGeom prst="rect">
                <a:avLst/>
              </a:prstGeom>
              <a:solidFill>
                <a:schemeClr val="bg2">
                  <a:lumMod val="75000"/>
                </a:schemeClr>
              </a:solidFill>
            </p:spPr>
            <p:txBody>
              <a:bodyPr wrap="none" rtlCol="0">
                <a:spAutoFit/>
              </a:bodyPr>
              <a:lstStyle/>
              <a:p>
                <a:pPr algn="l"/>
                <a:r>
                  <a:rPr lang="en-US" sz="1400" dirty="0">
                    <a:latin typeface="Arial" panose="020B0604020202020204" pitchFamily="34" charset="0"/>
                    <a:cs typeface="Arial" panose="020B0604020202020204" pitchFamily="34" charset="0"/>
                  </a:rPr>
                  <a:t>The</a:t>
                </a:r>
                <a:r>
                  <a:rPr lang="en-US" sz="1400" dirty="0">
                    <a:solidFill>
                      <a:srgbClr val="0033CC"/>
                    </a:solidFill>
                    <a:latin typeface="Arial" panose="020B0604020202020204" pitchFamily="34" charset="0"/>
                    <a:cs typeface="Arial" panose="020B0604020202020204" pitchFamily="34" charset="0"/>
                  </a:rPr>
                  <a:t> </a:t>
                </a:r>
                <a:r>
                  <a:rPr lang="en-US" sz="1400" dirty="0">
                    <a:solidFill>
                      <a:srgbClr val="C000EC"/>
                    </a:solidFill>
                    <a:latin typeface="Arial" panose="020B0604020202020204" pitchFamily="34" charset="0"/>
                    <a:cs typeface="Arial" panose="020B0604020202020204" pitchFamily="34" charset="0"/>
                  </a:rPr>
                  <a:t>Contact Points</a:t>
                </a:r>
                <a:r>
                  <a:rPr lang="en-US" sz="1400" dirty="0">
                    <a:solidFill>
                      <a:srgbClr val="0033CC"/>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 the </a:t>
                </a:r>
                <a:r>
                  <a:rPr lang="en-US" sz="1400" dirty="0">
                    <a:solidFill>
                      <a:srgbClr val="C000EC"/>
                    </a:solidFill>
                    <a:latin typeface="Arial" panose="020B0604020202020204" pitchFamily="34" charset="0"/>
                    <a:cs typeface="Arial" panose="020B0604020202020204" pitchFamily="34" charset="0"/>
                  </a:rPr>
                  <a:t>Contact</a:t>
                </a:r>
              </a:p>
              <a:p>
                <a:pPr algn="l"/>
                <a:r>
                  <a:rPr lang="en-US" sz="1400" dirty="0">
                    <a:solidFill>
                      <a:srgbClr val="C000EC"/>
                    </a:solidFill>
                    <a:latin typeface="Arial" panose="020B0604020202020204" pitchFamily="34" charset="0"/>
                    <a:cs typeface="Arial" panose="020B0604020202020204" pitchFamily="34" charset="0"/>
                  </a:rPr>
                  <a:t>Region</a:t>
                </a:r>
                <a:r>
                  <a:rPr lang="en-US" sz="1400" dirty="0">
                    <a:solidFill>
                      <a:srgbClr val="0033CC"/>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(purple) are interpolated from</a:t>
                </a:r>
              </a:p>
              <a:p>
                <a:pPr algn="l"/>
                <a:r>
                  <a:rPr lang="en-US" sz="1400" dirty="0">
                    <a:latin typeface="Arial" panose="020B0604020202020204" pitchFamily="34" charset="0"/>
                    <a:cs typeface="Arial" panose="020B0604020202020204" pitchFamily="34" charset="0"/>
                  </a:rPr>
                  <a:t>the </a:t>
                </a:r>
                <a:r>
                  <a:rPr lang="en-US" sz="1400" dirty="0">
                    <a:solidFill>
                      <a:srgbClr val="0033CC"/>
                    </a:solidFill>
                    <a:latin typeface="Arial" panose="020B0604020202020204" pitchFamily="34" charset="0"/>
                    <a:cs typeface="Arial" panose="020B0604020202020204" pitchFamily="34" charset="0"/>
                  </a:rPr>
                  <a:t>Donor </a:t>
                </a:r>
                <a:r>
                  <a:rPr lang="en-US" sz="1400" dirty="0">
                    <a:latin typeface="Arial" panose="020B0604020202020204" pitchFamily="34" charset="0"/>
                    <a:cs typeface="Arial" panose="020B0604020202020204" pitchFamily="34" charset="0"/>
                  </a:rPr>
                  <a:t>Grid.</a:t>
                </a:r>
                <a:endParaRPr lang="en-US" sz="1400" dirty="0">
                  <a:solidFill>
                    <a:srgbClr val="0033CC"/>
                  </a:solidFill>
                  <a:latin typeface="Arial" panose="020B0604020202020204" pitchFamily="34" charset="0"/>
                  <a:cs typeface="Arial" panose="020B0604020202020204" pitchFamily="34" charset="0"/>
                </a:endParaRPr>
              </a:p>
              <a:p>
                <a:pPr algn="l">
                  <a:spcBef>
                    <a:spcPts val="600"/>
                  </a:spcBef>
                </a:pPr>
                <a:r>
                  <a:rPr lang="en-US" sz="1400" dirty="0">
                    <a:latin typeface="Arial" panose="020B0604020202020204" pitchFamily="34" charset="0"/>
                    <a:cs typeface="Arial" panose="020B0604020202020204" pitchFamily="34" charset="0"/>
                  </a:rPr>
                  <a:t>The discreate horizontal operators</a:t>
                </a:r>
              </a:p>
              <a:p>
                <a:pPr algn="l"/>
                <a:r>
                  <a:rPr lang="en-US" sz="1400" dirty="0">
                    <a:latin typeface="Arial" panose="020B0604020202020204" pitchFamily="34" charset="0"/>
                    <a:cs typeface="Arial" panose="020B0604020202020204" pitchFamily="34" charset="0"/>
                  </a:rPr>
                  <a:t>are evaluated at the </a:t>
                </a:r>
                <a:r>
                  <a:rPr lang="en-US" sz="1400" dirty="0">
                    <a:solidFill>
                      <a:srgbClr val="C000EC"/>
                    </a:solidFill>
                    <a:latin typeface="Arial" panose="020B0604020202020204" pitchFamily="34" charset="0"/>
                    <a:cs typeface="Arial" panose="020B0604020202020204" pitchFamily="34" charset="0"/>
                  </a:rPr>
                  <a:t>Contact Points</a:t>
                </a:r>
              </a:p>
              <a:p>
                <a:pPr algn="l"/>
                <a:r>
                  <a:rPr lang="en-US" sz="1400" dirty="0">
                    <a:latin typeface="Arial" panose="020B0604020202020204" pitchFamily="34" charset="0"/>
                    <a:cs typeface="Arial" panose="020B0604020202020204" pitchFamily="34" charset="0"/>
                  </a:rPr>
                  <a:t>yielding a full exchange of information</a:t>
                </a:r>
              </a:p>
              <a:p>
                <a:pPr algn="l">
                  <a:spcAft>
                    <a:spcPts val="600"/>
                  </a:spcAft>
                </a:pPr>
                <a:r>
                  <a:rPr lang="en-US" sz="1400" dirty="0">
                    <a:latin typeface="Arial" panose="020B0604020202020204" pitchFamily="34" charset="0"/>
                    <a:cs typeface="Arial" panose="020B0604020202020204" pitchFamily="34" charset="0"/>
                  </a:rPr>
                  <a:t>between</a:t>
                </a:r>
                <a:r>
                  <a:rPr lang="en-US" sz="1400" dirty="0">
                    <a:solidFill>
                      <a:srgbClr val="0033CC"/>
                    </a:solidFill>
                    <a:latin typeface="Arial" panose="020B0604020202020204" pitchFamily="34" charset="0"/>
                    <a:cs typeface="Arial" panose="020B0604020202020204" pitchFamily="34" charset="0"/>
                  </a:rPr>
                  <a:t> Donor </a:t>
                </a:r>
                <a:r>
                  <a:rPr lang="en-US" sz="1400" dirty="0">
                    <a:latin typeface="Arial" panose="020B0604020202020204" pitchFamily="34" charset="0"/>
                    <a:cs typeface="Arial" panose="020B0604020202020204" pitchFamily="34" charset="0"/>
                  </a:rPr>
                  <a:t>and</a:t>
                </a:r>
                <a:r>
                  <a:rPr lang="en-US" sz="1400" dirty="0">
                    <a:solidFill>
                      <a:srgbClr val="0033CC"/>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Receiver </a:t>
                </a:r>
                <a:r>
                  <a:rPr lang="en-US" sz="1400" dirty="0">
                    <a:latin typeface="Arial" panose="020B0604020202020204" pitchFamily="34" charset="0"/>
                    <a:cs typeface="Arial" panose="020B0604020202020204" pitchFamily="34" charset="0"/>
                  </a:rPr>
                  <a:t>grids.</a:t>
                </a:r>
              </a:p>
              <a:p>
                <a:pPr algn="l"/>
                <a:r>
                  <a:rPr lang="en-US" sz="1400" dirty="0">
                    <a:latin typeface="Arial" panose="020B0604020202020204" pitchFamily="34" charset="0"/>
                    <a:cs typeface="Arial" panose="020B0604020202020204" pitchFamily="34" charset="0"/>
                  </a:rPr>
                  <a:t>The approach is generic to any discrete</a:t>
                </a:r>
              </a:p>
              <a:p>
                <a:pPr algn="l"/>
                <a:r>
                  <a:rPr lang="en-US" sz="1400" dirty="0">
                    <a:latin typeface="Arial" panose="020B0604020202020204" pitchFamily="34" charset="0"/>
                    <a:cs typeface="Arial" panose="020B0604020202020204" pitchFamily="34" charset="0"/>
                  </a:rPr>
                  <a:t>horizontal operator (like gradient,</a:t>
                </a:r>
              </a:p>
              <a:p>
                <a:pPr algn="l"/>
                <a:r>
                  <a:rPr lang="en-US" sz="1400" dirty="0">
                    <a:latin typeface="Arial" panose="020B0604020202020204" pitchFamily="34" charset="0"/>
                    <a:cs typeface="Arial" panose="020B0604020202020204" pitchFamily="34" charset="0"/>
                  </a:rPr>
                  <a:t>advection, diffusion , etc.)</a:t>
                </a:r>
              </a:p>
            </p:txBody>
          </p:sp>
          <p:pic>
            <p:nvPicPr>
              <p:cNvPr id="13318" name="Picture 6" descr="File:grid cell.png">
                <a:hlinkClick r:id="rId3"/>
                <a:extLst>
                  <a:ext uri="{FF2B5EF4-FFF2-40B4-BE49-F238E27FC236}">
                    <a16:creationId xmlns:a16="http://schemas.microsoft.com/office/drawing/2014/main" id="{2D15B683-4456-E445-8295-2DE77F17D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51" y="685800"/>
                <a:ext cx="1817370" cy="153466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40931660-E769-B240-AD87-5FCC219AA305}"/>
                </a:ext>
              </a:extLst>
            </p:cNvPr>
            <p:cNvSpPr txBox="1"/>
            <p:nvPr/>
          </p:nvSpPr>
          <p:spPr>
            <a:xfrm>
              <a:off x="304997" y="2359968"/>
              <a:ext cx="187262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Right-Handed Indexing</a:t>
              </a:r>
            </a:p>
          </p:txBody>
        </p:sp>
      </p:grpSp>
    </p:spTree>
  </p:cSld>
  <p:clrMapOvr>
    <a:masterClrMapping/>
  </p:clrMapOvr>
</p:sld>
</file>

<file path=ppt/theme/theme1.xml><?xml version="1.0" encoding="utf-8"?>
<a:theme xmlns:a="http://schemas.openxmlformats.org/drawingml/2006/main" name="12_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CC"/>
      </a:hlink>
      <a:folHlink>
        <a:srgbClr val="99CC00"/>
      </a:folHlink>
    </a:clrScheme>
    <a:fontScheme name="1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Default Design 13">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CC0099"/>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21474</TotalTime>
  <Words>1740</Words>
  <Application>Microsoft Macintosh PowerPoint</Application>
  <PresentationFormat>On-screen Show (4:3)</PresentationFormat>
  <Paragraphs>331</Paragraphs>
  <Slides>33</Slides>
  <Notes>5</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5" baseType="lpstr">
      <vt:lpstr>ＭＳ Ｐゴシック</vt:lpstr>
      <vt:lpstr>Arial</vt:lpstr>
      <vt:lpstr>Arial Black</vt:lpstr>
      <vt:lpstr>Britannic Bold</vt:lpstr>
      <vt:lpstr>Calibri</vt:lpstr>
      <vt:lpstr>Cambria Math</vt:lpstr>
      <vt:lpstr>Courier New</vt:lpstr>
      <vt:lpstr>Lucida Console</vt:lpstr>
      <vt:lpstr>Times New Roman</vt:lpstr>
      <vt:lpstr>12_Default Design</vt:lpstr>
      <vt:lpstr>2_Office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PAOS-University of Colorado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Andrew M. Moore</dc:creator>
  <cp:lastModifiedBy>Hernan G. Arango</cp:lastModifiedBy>
  <cp:revision>971</cp:revision>
  <dcterms:created xsi:type="dcterms:W3CDTF">2003-07-09T17:21:34Z</dcterms:created>
  <dcterms:modified xsi:type="dcterms:W3CDTF">2019-02-23T06:46:49Z</dcterms:modified>
</cp:coreProperties>
</file>