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9"/>
  </p:notesMasterIdLst>
  <p:handoutMasterIdLst>
    <p:handoutMasterId r:id="rId70"/>
  </p:handoutMasterIdLst>
  <p:sldIdLst>
    <p:sldId id="836" r:id="rId2"/>
    <p:sldId id="658" r:id="rId3"/>
    <p:sldId id="756" r:id="rId4"/>
    <p:sldId id="751" r:id="rId5"/>
    <p:sldId id="742" r:id="rId6"/>
    <p:sldId id="757" r:id="rId7"/>
    <p:sldId id="839" r:id="rId8"/>
    <p:sldId id="758" r:id="rId9"/>
    <p:sldId id="837" r:id="rId10"/>
    <p:sldId id="840" r:id="rId11"/>
    <p:sldId id="838" r:id="rId12"/>
    <p:sldId id="841" r:id="rId13"/>
    <p:sldId id="765" r:id="rId14"/>
    <p:sldId id="764" r:id="rId15"/>
    <p:sldId id="759" r:id="rId16"/>
    <p:sldId id="762" r:id="rId17"/>
    <p:sldId id="755" r:id="rId18"/>
    <p:sldId id="842" r:id="rId19"/>
    <p:sldId id="767" r:id="rId20"/>
    <p:sldId id="845" r:id="rId21"/>
    <p:sldId id="844" r:id="rId22"/>
    <p:sldId id="843" r:id="rId23"/>
    <p:sldId id="754" r:id="rId24"/>
    <p:sldId id="854" r:id="rId25"/>
    <p:sldId id="846" r:id="rId26"/>
    <p:sldId id="780" r:id="rId27"/>
    <p:sldId id="768" r:id="rId28"/>
    <p:sldId id="781" r:id="rId29"/>
    <p:sldId id="782" r:id="rId30"/>
    <p:sldId id="824" r:id="rId31"/>
    <p:sldId id="788" r:id="rId32"/>
    <p:sldId id="783" r:id="rId33"/>
    <p:sldId id="823" r:id="rId34"/>
    <p:sldId id="784" r:id="rId35"/>
    <p:sldId id="785" r:id="rId36"/>
    <p:sldId id="848" r:id="rId37"/>
    <p:sldId id="787" r:id="rId38"/>
    <p:sldId id="826" r:id="rId39"/>
    <p:sldId id="855" r:id="rId40"/>
    <p:sldId id="827" r:id="rId41"/>
    <p:sldId id="856" r:id="rId42"/>
    <p:sldId id="849" r:id="rId43"/>
    <p:sldId id="857" r:id="rId44"/>
    <p:sldId id="806" r:id="rId45"/>
    <p:sldId id="828" r:id="rId46"/>
    <p:sldId id="790" r:id="rId47"/>
    <p:sldId id="805" r:id="rId48"/>
    <p:sldId id="807" r:id="rId49"/>
    <p:sldId id="850" r:id="rId50"/>
    <p:sldId id="858" r:id="rId51"/>
    <p:sldId id="802" r:id="rId52"/>
    <p:sldId id="859" r:id="rId53"/>
    <p:sldId id="791" r:id="rId54"/>
    <p:sldId id="829" r:id="rId55"/>
    <p:sldId id="830" r:id="rId56"/>
    <p:sldId id="831" r:id="rId57"/>
    <p:sldId id="832" r:id="rId58"/>
    <p:sldId id="851" r:id="rId59"/>
    <p:sldId id="853" r:id="rId60"/>
    <p:sldId id="833" r:id="rId61"/>
    <p:sldId id="834" r:id="rId62"/>
    <p:sldId id="835" r:id="rId63"/>
    <p:sldId id="798" r:id="rId64"/>
    <p:sldId id="852" r:id="rId65"/>
    <p:sldId id="799" r:id="rId66"/>
    <p:sldId id="800" r:id="rId67"/>
    <p:sldId id="801" r:id="rId68"/>
  </p:sldIdLst>
  <p:sldSz cx="9144000" cy="6858000" type="screen4x3"/>
  <p:notesSz cx="7023100" cy="9309100"/>
  <p:kinsoku lang="ja-JP" invalStChars="、。，．・：；？！゛゜ヽヾゝゞ々ー’”）〕］｝〉》」』】°‰′″℃￠％ぁぃぅぇぉっゃゅょゎァィゥェォッャュョヮヵヶ!%),.:;?]}｡｣､･ｧｨｩｪｫｬｭｮｯｰﾞﾟ" invalEndChars="‘“（〔［｛〈《「『【￥＄$([\{｢￡"/>
  <p:defaultTextStyle>
    <a:defPPr>
      <a:defRPr lang="en-US"/>
    </a:defPPr>
    <a:lvl1pPr algn="ctr" rtl="0" fontAlgn="base">
      <a:spcBef>
        <a:spcPct val="0"/>
      </a:spcBef>
      <a:spcAft>
        <a:spcPct val="0"/>
      </a:spcAft>
      <a:defRPr sz="1200" kern="1200">
        <a:solidFill>
          <a:schemeClr val="tx1"/>
        </a:solidFill>
        <a:latin typeface="Times New Roman" pitchFamily="18" charset="0"/>
        <a:ea typeface="ＭＳ Ｐゴシック" charset="-128"/>
        <a:cs typeface="+mn-cs"/>
      </a:defRPr>
    </a:lvl1pPr>
    <a:lvl2pPr marL="4572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2pPr>
    <a:lvl3pPr marL="9144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3pPr>
    <a:lvl4pPr marL="13716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4pPr>
    <a:lvl5pPr marL="18288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Times New Roman" pitchFamily="18" charset="0"/>
        <a:ea typeface="ＭＳ Ｐゴシック" charset="-128"/>
        <a:cs typeface="+mn-cs"/>
      </a:defRPr>
    </a:lvl6pPr>
    <a:lvl7pPr marL="2743200" algn="l" defTabSz="914400" rtl="0" eaLnBrk="1" latinLnBrk="0" hangingPunct="1">
      <a:defRPr sz="1200" kern="1200">
        <a:solidFill>
          <a:schemeClr val="tx1"/>
        </a:solidFill>
        <a:latin typeface="Times New Roman" pitchFamily="18" charset="0"/>
        <a:ea typeface="ＭＳ Ｐゴシック" charset="-128"/>
        <a:cs typeface="+mn-cs"/>
      </a:defRPr>
    </a:lvl7pPr>
    <a:lvl8pPr marL="3200400" algn="l" defTabSz="914400" rtl="0" eaLnBrk="1" latinLnBrk="0" hangingPunct="1">
      <a:defRPr sz="1200" kern="1200">
        <a:solidFill>
          <a:schemeClr val="tx1"/>
        </a:solidFill>
        <a:latin typeface="Times New Roman" pitchFamily="18" charset="0"/>
        <a:ea typeface="ＭＳ Ｐゴシック" charset="-128"/>
        <a:cs typeface="+mn-cs"/>
      </a:defRPr>
    </a:lvl8pPr>
    <a:lvl9pPr marL="3657600" algn="l" defTabSz="914400" rtl="0" eaLnBrk="1" latinLnBrk="0" hangingPunct="1">
      <a:defRPr sz="1200" kern="1200">
        <a:solidFill>
          <a:schemeClr val="tx1"/>
        </a:solidFill>
        <a:latin typeface="Times New Roman" pitchFamily="18" charset="0"/>
        <a:ea typeface="ＭＳ Ｐゴシック" charset="-128"/>
        <a:cs typeface="+mn-cs"/>
      </a:defRPr>
    </a:lvl9pPr>
  </p:defaultTextStyle>
  <p:extLst>
    <p:ext uri="{EFAFB233-063F-42B5-8137-9DF3F51BA10A}">
      <p15:sldGuideLst xmlns:p15="http://schemas.microsoft.com/office/powerpoint/2012/main">
        <p15:guide id="1" orient="horz" pos="4032">
          <p15:clr>
            <a:srgbClr val="A4A3A4"/>
          </p15:clr>
        </p15:guide>
        <p15:guide id="2" orient="horz" pos="768">
          <p15:clr>
            <a:srgbClr val="A4A3A4"/>
          </p15:clr>
        </p15:guide>
        <p15:guide id="3" pos="288">
          <p15:clr>
            <a:srgbClr val="A4A3A4"/>
          </p15:clr>
        </p15:guide>
        <p15:guide id="4" pos="5472">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scaleToFitPaper="1"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478FF"/>
    <a:srgbClr val="180F9B"/>
    <a:srgbClr val="057D44"/>
    <a:srgbClr val="CC6600"/>
    <a:srgbClr val="1467FF"/>
    <a:srgbClr val="66FF33"/>
    <a:srgbClr val="007B7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2" autoAdjust="0"/>
    <p:restoredTop sz="87962" autoAdjust="0"/>
  </p:normalViewPr>
  <p:slideViewPr>
    <p:cSldViewPr>
      <p:cViewPr varScale="1">
        <p:scale>
          <a:sx n="106" d="100"/>
          <a:sy n="106" d="100"/>
        </p:scale>
        <p:origin x="1284" y="78"/>
      </p:cViewPr>
      <p:guideLst>
        <p:guide orient="horz" pos="4032"/>
        <p:guide orient="horz" pos="768"/>
        <p:guide pos="288"/>
        <p:guide pos="5472"/>
      </p:guideLst>
    </p:cSldViewPr>
  </p:slideViewPr>
  <p:outlineViewPr>
    <p:cViewPr>
      <p:scale>
        <a:sx n="33" d="100"/>
        <a:sy n="33" d="100"/>
      </p:scale>
      <p:origin x="0" y="10862"/>
    </p:cViewPr>
    <p:sldLst>
      <p:sld r:id="rId1" collapse="1"/>
    </p:sldLst>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70" d="100"/>
          <a:sy n="70" d="100"/>
        </p:scale>
        <p:origin x="-1997" y="-8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468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5238" y="4422543"/>
            <a:ext cx="5152626" cy="4188935"/>
          </a:xfrm>
          <a:prstGeom prst="rect">
            <a:avLst/>
          </a:prstGeom>
          <a:noFill/>
          <a:ln w="12700">
            <a:noFill/>
            <a:miter lim="800000"/>
            <a:headEnd/>
            <a:tailEnd/>
          </a:ln>
          <a:effectLst/>
        </p:spPr>
        <p:txBody>
          <a:bodyPr vert="horz" wrap="square" lIns="92572" tIns="45474" rIns="92572" bIns="4547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5" name="Rectangle 3"/>
          <p:cNvSpPr>
            <a:spLocks noGrp="1" noRot="1" noChangeAspect="1" noChangeArrowheads="1" noTextEdit="1"/>
          </p:cNvSpPr>
          <p:nvPr>
            <p:ph type="sldImg" idx="2"/>
          </p:nvPr>
        </p:nvSpPr>
        <p:spPr bwMode="auto">
          <a:xfrm>
            <a:off x="1184275" y="696913"/>
            <a:ext cx="4656138" cy="34925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sp>
    </p:spTree>
    <p:extLst>
      <p:ext uri="{BB962C8B-B14F-4D97-AF65-F5344CB8AC3E}">
        <p14:creationId xmlns:p14="http://schemas.microsoft.com/office/powerpoint/2010/main" val="3862049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82688" y="696913"/>
            <a:ext cx="4657725" cy="3492500"/>
          </a:xfrm>
          <a:ln/>
        </p:spPr>
      </p:sp>
      <p:sp>
        <p:nvSpPr>
          <p:cNvPr id="19459" name="Rectangle 3"/>
          <p:cNvSpPr>
            <a:spLocks noGrp="1" noChangeArrowheads="1"/>
          </p:cNvSpPr>
          <p:nvPr>
            <p:ph type="body" idx="1"/>
          </p:nvPr>
        </p:nvSpPr>
        <p:spPr>
          <a:xfrm>
            <a:off x="702632" y="4422543"/>
            <a:ext cx="5617838" cy="418893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4294967295"/>
          </p:nvPr>
        </p:nvSpPr>
        <p:spPr bwMode="auto">
          <a:xfrm>
            <a:off x="3978366" y="8841885"/>
            <a:ext cx="3043130" cy="46561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324" tIns="46662" rIns="93324" bIns="46662"/>
          <a:lstStyle>
            <a:lvl1pPr eaLnBrk="0" hangingPunct="0">
              <a:defRPr sz="1200">
                <a:solidFill>
                  <a:schemeClr val="tx1"/>
                </a:solidFill>
                <a:latin typeface="Times New Roman" pitchFamily="18" charset="0"/>
                <a:ea typeface="ＭＳ Ｐゴシック" charset="-128"/>
              </a:defRPr>
            </a:lvl1pPr>
            <a:lvl2pPr marL="749637" indent="-288322" eaLnBrk="0" hangingPunct="0">
              <a:defRPr sz="1200">
                <a:solidFill>
                  <a:schemeClr val="tx1"/>
                </a:solidFill>
                <a:latin typeface="Times New Roman" pitchFamily="18" charset="0"/>
                <a:ea typeface="ＭＳ Ｐゴシック" charset="-128"/>
              </a:defRPr>
            </a:lvl2pPr>
            <a:lvl3pPr marL="1153287" indent="-230657" eaLnBrk="0" hangingPunct="0">
              <a:defRPr sz="1200">
                <a:solidFill>
                  <a:schemeClr val="tx1"/>
                </a:solidFill>
                <a:latin typeface="Times New Roman" pitchFamily="18" charset="0"/>
                <a:ea typeface="ＭＳ Ｐゴシック" charset="-128"/>
              </a:defRPr>
            </a:lvl3pPr>
            <a:lvl4pPr marL="1614602" indent="-230657" eaLnBrk="0" hangingPunct="0">
              <a:defRPr sz="1200">
                <a:solidFill>
                  <a:schemeClr val="tx1"/>
                </a:solidFill>
                <a:latin typeface="Times New Roman" pitchFamily="18" charset="0"/>
                <a:ea typeface="ＭＳ Ｐゴシック" charset="-128"/>
              </a:defRPr>
            </a:lvl4pPr>
            <a:lvl5pPr marL="2075917" indent="-230657" eaLnBrk="0" hangingPunct="0">
              <a:defRPr sz="1200">
                <a:solidFill>
                  <a:schemeClr val="tx1"/>
                </a:solidFill>
                <a:latin typeface="Times New Roman" pitchFamily="18" charset="0"/>
                <a:ea typeface="ＭＳ Ｐゴシック" charset="-128"/>
              </a:defRPr>
            </a:lvl5pPr>
            <a:lvl6pPr marL="253723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9854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5986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92117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CD0DA7DC-6628-47A0-918C-DA6417CEB52B}" type="slidenum">
              <a:rPr lang="en-US"/>
              <a:pPr eaLnBrk="1" hangingPunct="1"/>
              <a:t>5</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404813" y="6083300"/>
            <a:ext cx="2016125"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8900" tIns="44450" rIns="88900" bIns="44450">
            <a:spAutoFit/>
          </a:bodyPr>
          <a:lstStyle/>
          <a:p>
            <a:pPr algn="l" defTabSz="885825" eaLnBrk="0" hangingPunct="0"/>
            <a:r>
              <a:rPr lang="en-US" sz="1000" b="1">
                <a:solidFill>
                  <a:schemeClr val="bg1"/>
                </a:solidFill>
                <a:latin typeface="Arial" charset="0"/>
              </a:rPr>
              <a:t>U.S. Department of the Interior</a:t>
            </a:r>
          </a:p>
          <a:p>
            <a:pPr algn="l" defTabSz="885825" eaLnBrk="0" hangingPunct="0"/>
            <a:r>
              <a:rPr lang="en-US" sz="1000" b="1">
                <a:solidFill>
                  <a:schemeClr val="bg1"/>
                </a:solidFill>
                <a:latin typeface="Arial" charset="0"/>
              </a:rPr>
              <a:t>U.S. Geological Survey</a:t>
            </a:r>
          </a:p>
        </p:txBody>
      </p:sp>
      <p:pic>
        <p:nvPicPr>
          <p:cNvPr id="5" name="Picture 9" descr="ident_4_onscreen_png"/>
          <p:cNvPicPr>
            <a:picLocks noChangeAspect="1" noChangeArrowheads="1"/>
          </p:cNvPicPr>
          <p:nvPr userDrawn="1"/>
        </p:nvPicPr>
        <p:blipFill>
          <a:blip r:embed="rId2" cstate="print">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607415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73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0143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6957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520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68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5801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238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1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971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7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897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420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1A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1" descr="ident-small_4_onscreen_png"/>
          <p:cNvPicPr>
            <a:picLocks noChangeAspect="1" noChangeArrowheads="1"/>
          </p:cNvPicPr>
          <p:nvPr userDrawn="1"/>
        </p:nvPicPr>
        <p:blipFill>
          <a:blip r:embed="rId14" cstate="print">
            <a:lum bright="100000"/>
            <a:extLst>
              <a:ext uri="{28A0092B-C50C-407E-A947-70E740481C1C}">
                <a14:useLocalDpi xmlns:a14="http://schemas.microsoft.com/office/drawing/2010/main" val="0"/>
              </a:ext>
            </a:extLst>
          </a:blip>
          <a:srcRect/>
          <a:stretch>
            <a:fillRect/>
          </a:stretch>
        </p:blipFill>
        <p:spPr bwMode="black">
          <a:xfrm>
            <a:off x="457200" y="6094413"/>
            <a:ext cx="1143000" cy="42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userDrawn="1"/>
        </p:nvSpPr>
        <p:spPr>
          <a:xfrm>
            <a:off x="8686800" y="6629400"/>
            <a:ext cx="381000" cy="276999"/>
          </a:xfrm>
          <a:prstGeom prst="rect">
            <a:avLst/>
          </a:prstGeom>
          <a:noFill/>
        </p:spPr>
        <p:txBody>
          <a:bodyPr wrap="square" rtlCol="0">
            <a:spAutoFit/>
          </a:bodyPr>
          <a:lstStyle/>
          <a:p>
            <a:fld id="{19B1D7E9-D46F-C142-BD99-ED45A77AC79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4498"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Lst>
  <p:txStyles>
    <p:title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2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2.bin"/><Relationship Id="rId4" Type="http://schemas.openxmlformats.org/officeDocument/2006/relationships/image" Target="../media/image24.wmf"/><Relationship Id="rId9" Type="http://schemas.openxmlformats.org/officeDocument/2006/relationships/image" Target="../media/image26.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7.wmf"/></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images/breach-lg.jpg" TargetMode="Externa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7.emf"/><Relationship Id="rId5" Type="http://schemas.openxmlformats.org/officeDocument/2006/relationships/oleObject" Target="../embeddings/oleObject6.bin"/><Relationship Id="rId4" Type="http://schemas.openxmlformats.org/officeDocument/2006/relationships/image" Target="../media/image56.emf"/></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video" Target="file:///C:\Documents%20and%20Settings\Administrator\My%20Documents\Ocean_Sciences_2002\presentation\example5.avi" TargetMode="External"/><Relationship Id="rId1" Type="http://schemas.microsoft.com/office/2007/relationships/media" Target="file:///C:\Documents%20and%20Settings\Administrator\My%20Documents\Ocean_Sciences_2002\presentation\example5.avi"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8305800" cy="1143000"/>
          </a:xfrm>
        </p:spPr>
        <p:txBody>
          <a:bodyPr/>
          <a:lstStyle/>
          <a:p>
            <a:r>
              <a:rPr lang="en-US" dirty="0" smtClean="0"/>
              <a:t>ROMS Application Tutorial</a:t>
            </a:r>
            <a:endParaRPr lang="en-US" dirty="0"/>
          </a:p>
        </p:txBody>
      </p:sp>
      <p:sp>
        <p:nvSpPr>
          <p:cNvPr id="3" name="Subtitle 2"/>
          <p:cNvSpPr>
            <a:spLocks noGrp="1"/>
          </p:cNvSpPr>
          <p:nvPr>
            <p:ph type="subTitle" idx="1"/>
          </p:nvPr>
        </p:nvSpPr>
        <p:spPr>
          <a:xfrm>
            <a:off x="533400" y="5430381"/>
            <a:ext cx="8305800" cy="838200"/>
          </a:xfrm>
        </p:spPr>
        <p:txBody>
          <a:bodyPr/>
          <a:lstStyle/>
          <a:p>
            <a:r>
              <a:rPr lang="en-US" dirty="0" smtClean="0"/>
              <a:t>Projects/Sandy- Hurricane Sandy example</a:t>
            </a:r>
            <a:endParaRPr lang="en-US" dirty="0"/>
          </a:p>
        </p:txBody>
      </p:sp>
      <p:pic>
        <p:nvPicPr>
          <p:cNvPr id="7" name="Picture 6" descr="Hurricane San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2253640"/>
            <a:ext cx="3733800" cy="3168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025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Vstretch</a:t>
            </a:r>
            <a:r>
              <a:rPr lang="en-US" dirty="0" smtClean="0"/>
              <a:t> (2 of 4)</a:t>
            </a:r>
            <a:endParaRPr lang="en-US" dirty="0"/>
          </a:p>
        </p:txBody>
      </p:sp>
      <p:pic>
        <p:nvPicPr>
          <p:cNvPr id="4710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9419" t="34909" r="2166" b="12247"/>
          <a:stretch/>
        </p:blipFill>
        <p:spPr bwMode="auto">
          <a:xfrm>
            <a:off x="123567" y="1587843"/>
            <a:ext cx="8723871" cy="33981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26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Vstretch</a:t>
            </a:r>
            <a:r>
              <a:rPr lang="en-US" dirty="0" smtClean="0"/>
              <a:t> (3 of 4)</a:t>
            </a:r>
            <a:endParaRPr lang="en-US" dirty="0"/>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67" t="17980" r="2258" b="9893"/>
          <a:stretch/>
        </p:blipFill>
        <p:spPr bwMode="auto">
          <a:xfrm>
            <a:off x="533400" y="1219200"/>
            <a:ext cx="8254313" cy="4386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751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Vstretch</a:t>
            </a:r>
            <a:r>
              <a:rPr lang="en-US" dirty="0" smtClean="0"/>
              <a:t> (4 of 4)</a:t>
            </a:r>
            <a:endParaRPr lang="en-US" dirty="0"/>
          </a:p>
        </p:txBody>
      </p:sp>
      <p:pic>
        <p:nvPicPr>
          <p:cNvPr id="4813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960" t="17098" r="3054" b="8654"/>
          <a:stretch/>
        </p:blipFill>
        <p:spPr bwMode="auto">
          <a:xfrm>
            <a:off x="533400" y="1371600"/>
            <a:ext cx="7784757" cy="41765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89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762000"/>
            <a:ext cx="9067800" cy="57912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
        <p:nvSpPr>
          <p:cNvPr id="2" name="Title 1"/>
          <p:cNvSpPr>
            <a:spLocks noGrp="1"/>
          </p:cNvSpPr>
          <p:nvPr>
            <p:ph type="title"/>
          </p:nvPr>
        </p:nvSpPr>
        <p:spPr/>
        <p:txBody>
          <a:bodyPr/>
          <a:lstStyle/>
          <a:p>
            <a:r>
              <a:rPr lang="en-US" dirty="0"/>
              <a:t>Equations in Mass Flux form</a:t>
            </a:r>
            <a:br>
              <a:rPr lang="en-US" dirty="0"/>
            </a:br>
            <a:endParaRPr lang="en-US" dirty="0"/>
          </a:p>
        </p:txBody>
      </p:sp>
      <p:sp>
        <p:nvSpPr>
          <p:cNvPr id="4" name="TextBox 3"/>
          <p:cNvSpPr txBox="1"/>
          <p:nvPr/>
        </p:nvSpPr>
        <p:spPr>
          <a:xfrm>
            <a:off x="0" y="1371600"/>
            <a:ext cx="1547540" cy="461665"/>
          </a:xfrm>
          <a:prstGeom prst="rect">
            <a:avLst/>
          </a:prstGeom>
          <a:noFill/>
        </p:spPr>
        <p:txBody>
          <a:bodyPr wrap="none" rtlCol="0">
            <a:spAutoFit/>
          </a:bodyPr>
          <a:lstStyle/>
          <a:p>
            <a:r>
              <a:rPr lang="en-US" sz="2400" dirty="0" smtClean="0"/>
              <a:t>Continuity </a:t>
            </a:r>
            <a:endParaRPr lang="en-US" sz="2400"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78358985"/>
              </p:ext>
            </p:extLst>
          </p:nvPr>
        </p:nvGraphicFramePr>
        <p:xfrm>
          <a:off x="87630" y="1874446"/>
          <a:ext cx="4560570" cy="720819"/>
        </p:xfrm>
        <a:graphic>
          <a:graphicData uri="http://schemas.openxmlformats.org/presentationml/2006/ole">
            <mc:AlternateContent xmlns:mc="http://schemas.openxmlformats.org/markup-compatibility/2006">
              <mc:Choice xmlns:v="urn:schemas-microsoft-com:vml" Requires="v">
                <p:oleObj spid="_x0000_s37725" name="Equation" r:id="rId3" imgW="3136900" imgH="482600" progId="">
                  <p:embed/>
                </p:oleObj>
              </mc:Choice>
              <mc:Fallback>
                <p:oleObj name="Equation" r:id="rId3" imgW="3136900" imgH="482600" progId="">
                  <p:embed/>
                  <p:pic>
                    <p:nvPicPr>
                      <p:cNvPr id="0" name="Picture 1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 y="1874446"/>
                        <a:ext cx="4560570" cy="72081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04862455"/>
              </p:ext>
            </p:extLst>
          </p:nvPr>
        </p:nvGraphicFramePr>
        <p:xfrm>
          <a:off x="363838" y="3505200"/>
          <a:ext cx="8416324" cy="3048000"/>
        </p:xfrm>
        <a:graphic>
          <a:graphicData uri="http://schemas.openxmlformats.org/presentationml/2006/ole">
            <mc:AlternateContent xmlns:mc="http://schemas.openxmlformats.org/markup-compatibility/2006">
              <mc:Choice xmlns:v="urn:schemas-microsoft-com:vml" Requires="v">
                <p:oleObj spid="_x0000_s37726" name="Equation" r:id="rId5" imgW="6781680" imgH="2463480" progId="">
                  <p:embed/>
                </p:oleObj>
              </mc:Choice>
              <mc:Fallback>
                <p:oleObj name="Equation" r:id="rId5" imgW="6781680" imgH="2463480" progId="">
                  <p:embed/>
                  <p:pic>
                    <p:nvPicPr>
                      <p:cNvPr id="0" name="Picture 1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838" y="3505200"/>
                        <a:ext cx="8416324" cy="3048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7533" y="2743200"/>
            <a:ext cx="4272324" cy="461665"/>
          </a:xfrm>
          <a:prstGeom prst="rect">
            <a:avLst/>
          </a:prstGeom>
          <a:noFill/>
        </p:spPr>
        <p:txBody>
          <a:bodyPr wrap="none" rtlCol="0">
            <a:spAutoFit/>
          </a:bodyPr>
          <a:lstStyle/>
          <a:p>
            <a:r>
              <a:rPr lang="en-US" sz="2400" dirty="0" smtClean="0"/>
              <a:t>xi-direction Momentum Balance</a:t>
            </a:r>
            <a:endParaRPr lang="en-US" sz="2400" dirty="0"/>
          </a:p>
        </p:txBody>
      </p:sp>
      <mc:AlternateContent xmlns:mc="http://schemas.openxmlformats.org/markup-compatibility/2006" xmlns:a14="http://schemas.microsoft.com/office/drawing/2010/main">
        <mc:Choice Requires="a14">
          <p:sp>
            <p:nvSpPr>
              <p:cNvPr id="9" name="TextBox 8"/>
              <p:cNvSpPr txBox="1"/>
              <p:nvPr/>
            </p:nvSpPr>
            <p:spPr>
              <a:xfrm>
                <a:off x="5257800" y="926918"/>
                <a:ext cx="3733800" cy="2349682"/>
              </a:xfrm>
              <a:prstGeom prst="rect">
                <a:avLst/>
              </a:prstGeom>
              <a:solidFill>
                <a:schemeClr val="bg1">
                  <a:lumMod val="85000"/>
                </a:schemeClr>
              </a:solidFill>
            </p:spPr>
            <p:txBody>
              <a:bodyPr wrap="square" rtlCol="0">
                <a:spAutoFit/>
              </a:bodyPr>
              <a:lstStyle/>
              <a:p>
                <a:r>
                  <a:rPr lang="en-US" sz="1600" i="1" dirty="0" smtClean="0"/>
                  <a:t>u, v, </a:t>
                </a:r>
                <a14:m>
                  <m:oMath xmlns:m="http://schemas.openxmlformats.org/officeDocument/2006/math">
                    <m:r>
                      <a:rPr lang="en-US" sz="1600" i="1" smtClean="0">
                        <a:latin typeface="Cambria Math"/>
                        <a:ea typeface="Cambria Math"/>
                      </a:rPr>
                      <m:t>𝜔</m:t>
                    </m:r>
                    <m:r>
                      <a:rPr lang="en-US" sz="1600" b="0" i="1" baseline="-25000" smtClean="0">
                        <a:latin typeface="Cambria Math"/>
                        <a:ea typeface="Cambria Math"/>
                      </a:rPr>
                      <m:t>𝑠</m:t>
                    </m:r>
                  </m:oMath>
                </a14:m>
                <a:r>
                  <a:rPr lang="en-US" sz="1600" i="1" dirty="0" smtClean="0"/>
                  <a:t>         =</a:t>
                </a:r>
                <a:r>
                  <a:rPr lang="en-US" sz="1600" dirty="0" smtClean="0"/>
                  <a:t> Eulerian Velocity</a:t>
                </a:r>
              </a:p>
              <a:p>
                <a:r>
                  <a:rPr lang="en-US" sz="1600" i="1" dirty="0" err="1" smtClean="0"/>
                  <a:t>u</a:t>
                </a:r>
                <a:r>
                  <a:rPr lang="en-US" sz="1600" i="1" baseline="30000" dirty="0" err="1" smtClean="0"/>
                  <a:t>l</a:t>
                </a:r>
                <a:r>
                  <a:rPr lang="en-US" sz="1600" i="1" dirty="0" smtClean="0"/>
                  <a:t>, </a:t>
                </a:r>
                <a:r>
                  <a:rPr lang="en-US" sz="1600" i="1" dirty="0" err="1" smtClean="0"/>
                  <a:t>v</a:t>
                </a:r>
                <a:r>
                  <a:rPr lang="en-US" sz="1600" i="1" baseline="30000" dirty="0" err="1" smtClean="0"/>
                  <a:t>l</a:t>
                </a:r>
                <a:r>
                  <a:rPr lang="en-US" sz="1600" i="1" dirty="0" smtClean="0"/>
                  <a:t>, </a:t>
                </a:r>
                <a14:m>
                  <m:oMath xmlns:m="http://schemas.openxmlformats.org/officeDocument/2006/math">
                    <m:r>
                      <a:rPr lang="en-US" sz="1600" i="1" smtClean="0">
                        <a:latin typeface="Cambria Math"/>
                        <a:ea typeface="Cambria Math"/>
                      </a:rPr>
                      <m:t>𝜔</m:t>
                    </m:r>
                    <m:r>
                      <a:rPr lang="en-US" sz="1600" b="0" i="1" baseline="-25000" smtClean="0">
                        <a:latin typeface="Cambria Math"/>
                        <a:ea typeface="Cambria Math"/>
                      </a:rPr>
                      <m:t>𝑠</m:t>
                    </m:r>
                    <m:r>
                      <a:rPr lang="en-US" sz="1600" b="0" i="1" baseline="30000" smtClean="0">
                        <a:latin typeface="Cambria Math"/>
                        <a:ea typeface="Cambria Math"/>
                      </a:rPr>
                      <m:t>𝑙</m:t>
                    </m:r>
                  </m:oMath>
                </a14:m>
                <a:r>
                  <a:rPr lang="en-US" sz="1600" i="1" dirty="0" smtClean="0"/>
                  <a:t>      =</a:t>
                </a:r>
                <a:r>
                  <a:rPr lang="en-US" sz="1600" dirty="0" smtClean="0"/>
                  <a:t> Lagrangian Velocity</a:t>
                </a:r>
              </a:p>
              <a:p>
                <a:r>
                  <a:rPr lang="en-US" sz="1600" i="1" dirty="0" err="1" smtClean="0"/>
                  <a:t>u</a:t>
                </a:r>
                <a:r>
                  <a:rPr lang="en-US" sz="1600" i="1" baseline="30000" dirty="0" err="1" smtClean="0"/>
                  <a:t>st</a:t>
                </a:r>
                <a:r>
                  <a:rPr lang="en-US" sz="1600" dirty="0" smtClean="0"/>
                  <a:t>,</a:t>
                </a:r>
                <a:r>
                  <a:rPr lang="en-US" sz="1600" i="1" dirty="0"/>
                  <a:t> </a:t>
                </a:r>
                <a:r>
                  <a:rPr lang="en-US" sz="1600" i="1" dirty="0" err="1" smtClean="0"/>
                  <a:t>v</a:t>
                </a:r>
                <a:r>
                  <a:rPr lang="en-US" sz="1600" i="1" baseline="30000" dirty="0" err="1" smtClean="0"/>
                  <a:t>st</a:t>
                </a:r>
                <a:r>
                  <a:rPr lang="en-US" sz="1600" dirty="0" smtClean="0"/>
                  <a:t>, </a:t>
                </a:r>
                <a14:m>
                  <m:oMath xmlns:m="http://schemas.openxmlformats.org/officeDocument/2006/math">
                    <m:r>
                      <a:rPr lang="en-US" sz="1600" i="1" smtClean="0">
                        <a:latin typeface="Cambria Math"/>
                        <a:ea typeface="Cambria Math"/>
                      </a:rPr>
                      <m:t>𝜔</m:t>
                    </m:r>
                    <m:r>
                      <a:rPr lang="en-US" sz="1600" b="0" i="1" baseline="-25000" smtClean="0">
                        <a:latin typeface="Cambria Math"/>
                        <a:ea typeface="Cambria Math"/>
                      </a:rPr>
                      <m:t>𝑠</m:t>
                    </m:r>
                    <m:r>
                      <a:rPr lang="en-US" sz="1600" b="0" i="1" baseline="30000" smtClean="0">
                        <a:latin typeface="Cambria Math"/>
                        <a:ea typeface="Cambria Math"/>
                      </a:rPr>
                      <m:t>𝑆𝑡</m:t>
                    </m:r>
                  </m:oMath>
                </a14:m>
                <a:r>
                  <a:rPr lang="en-US" sz="1600" dirty="0" smtClean="0"/>
                  <a:t> </a:t>
                </a:r>
                <a:r>
                  <a:rPr lang="en-US" sz="1600" i="1" baseline="30000" dirty="0" smtClean="0"/>
                  <a:t> </a:t>
                </a:r>
                <a:r>
                  <a:rPr lang="en-US" sz="1600" i="1" dirty="0" smtClean="0"/>
                  <a:t>=</a:t>
                </a:r>
                <a:r>
                  <a:rPr lang="en-US" sz="1600" dirty="0" smtClean="0"/>
                  <a:t> Stokes Velocity</a:t>
                </a:r>
              </a:p>
              <a:p>
                <a:r>
                  <a:rPr lang="en-US" sz="1600" i="1" dirty="0" smtClean="0"/>
                  <a:t>f                    =</a:t>
                </a:r>
                <a:r>
                  <a:rPr lang="en-US" sz="1600" dirty="0" smtClean="0"/>
                  <a:t> Coriolis parameter</a:t>
                </a:r>
              </a:p>
              <a:p>
                <a:r>
                  <a:rPr lang="el-GR" sz="1600" i="1" dirty="0" smtClean="0"/>
                  <a:t>φ</a:t>
                </a:r>
                <a:r>
                  <a:rPr lang="en-US" sz="1600" i="1" dirty="0" smtClean="0"/>
                  <a:t>                   =</a:t>
                </a:r>
                <a:r>
                  <a:rPr lang="en-US" sz="1600" dirty="0" smtClean="0"/>
                  <a:t> Dynamic pressure</a:t>
                </a:r>
              </a:p>
              <a:p>
                <a:r>
                  <a:rPr lang="en-US" sz="1600" i="1" dirty="0" smtClean="0"/>
                  <a:t>H</a:t>
                </a:r>
                <a:r>
                  <a:rPr lang="en-US" sz="1600" i="1" baseline="-25000" dirty="0" smtClean="0"/>
                  <a:t>z</a:t>
                </a:r>
                <a:r>
                  <a:rPr lang="en-US" sz="1600" i="1" dirty="0" smtClean="0"/>
                  <a:t>                  =</a:t>
                </a:r>
                <a:r>
                  <a:rPr lang="en-US" sz="1600" dirty="0" smtClean="0"/>
                  <a:t> Grid cell thickness</a:t>
                </a:r>
              </a:p>
              <a:p>
                <a14:m>
                  <m:oMath xmlns:m="http://schemas.openxmlformats.org/officeDocument/2006/math">
                    <m:sSup>
                      <m:sSupPr>
                        <m:ctrlPr>
                          <a:rPr lang="en-US" sz="1600" i="1" dirty="0" smtClean="0">
                            <a:latin typeface="Cambria Math" panose="02040503050406030204" pitchFamily="18" charset="0"/>
                          </a:rPr>
                        </m:ctrlPr>
                      </m:sSupPr>
                      <m:e>
                        <m:r>
                          <a:rPr lang="en-US" sz="1600" i="1" dirty="0" smtClean="0">
                            <a:latin typeface="Cambria Math"/>
                            <a:ea typeface="Cambria Math"/>
                          </a:rPr>
                          <m:t>ℱ</m:t>
                        </m:r>
                      </m:e>
                      <m:sup>
                        <m:r>
                          <a:rPr lang="en-US" sz="1600" i="1" dirty="0" smtClean="0">
                            <a:latin typeface="Cambria Math"/>
                            <a:ea typeface="Cambria Math"/>
                          </a:rPr>
                          <m:t>𝜂</m:t>
                        </m:r>
                      </m:sup>
                    </m:sSup>
                    <m:r>
                      <a:rPr lang="en-US" sz="1600" b="0" i="1" dirty="0" smtClean="0">
                        <a:latin typeface="Cambria Math"/>
                      </a:rPr>
                      <m:t>;</m:t>
                    </m:r>
                    <m:sSup>
                      <m:sSupPr>
                        <m:ctrlPr>
                          <a:rPr lang="en-US" sz="1600" i="1" dirty="0" smtClean="0">
                            <a:latin typeface="Cambria Math" panose="02040503050406030204" pitchFamily="18" charset="0"/>
                          </a:rPr>
                        </m:ctrlPr>
                      </m:sSupPr>
                      <m:e>
                        <m:r>
                          <a:rPr lang="en-US" sz="1600" i="1" dirty="0" smtClean="0">
                            <a:latin typeface="Cambria Math"/>
                            <a:ea typeface="Cambria Math"/>
                          </a:rPr>
                          <m:t>ℱ</m:t>
                        </m:r>
                      </m:e>
                      <m:sup>
                        <m:r>
                          <a:rPr lang="en-US" sz="1600" i="1" dirty="0" smtClean="0">
                            <a:latin typeface="Cambria Math"/>
                            <a:ea typeface="Cambria Math"/>
                          </a:rPr>
                          <m:t>𝜉</m:t>
                        </m:r>
                      </m:sup>
                    </m:sSup>
                  </m:oMath>
                </a14:m>
                <a:r>
                  <a:rPr lang="en-US" sz="1600" i="1" dirty="0" smtClean="0"/>
                  <a:t>         = </a:t>
                </a:r>
                <a:r>
                  <a:rPr lang="en-US" sz="1600" dirty="0" smtClean="0"/>
                  <a:t>Non wave body force</a:t>
                </a:r>
                <a:r>
                  <a:rPr lang="en-US" sz="1600" i="1" dirty="0" smtClean="0"/>
                  <a:t> </a:t>
                </a:r>
              </a:p>
              <a:p>
                <a14:m>
                  <m:oMath xmlns:m="http://schemas.openxmlformats.org/officeDocument/2006/math">
                    <m:sSup>
                      <m:sSupPr>
                        <m:ctrlPr>
                          <a:rPr lang="en-US" sz="1600" i="1" dirty="0" smtClean="0">
                            <a:latin typeface="Cambria Math" panose="02040503050406030204" pitchFamily="18" charset="0"/>
                          </a:rPr>
                        </m:ctrlPr>
                      </m:sSupPr>
                      <m:e>
                        <m:r>
                          <a:rPr lang="en-US" sz="1600" b="0" i="1" dirty="0" smtClean="0">
                            <a:latin typeface="Cambria Math"/>
                            <a:ea typeface="Cambria Math"/>
                          </a:rPr>
                          <m:t>𝐷</m:t>
                        </m:r>
                      </m:e>
                      <m:sup>
                        <m:r>
                          <a:rPr lang="en-US" sz="1600" i="1" dirty="0" smtClean="0">
                            <a:latin typeface="Cambria Math"/>
                            <a:ea typeface="Cambria Math"/>
                          </a:rPr>
                          <m:t>𝜂</m:t>
                        </m:r>
                      </m:sup>
                    </m:sSup>
                    <m:r>
                      <a:rPr lang="en-US" sz="1600" b="0" i="1" dirty="0" smtClean="0">
                        <a:latin typeface="Cambria Math"/>
                      </a:rPr>
                      <m:t>;</m:t>
                    </m:r>
                    <m:sSup>
                      <m:sSupPr>
                        <m:ctrlPr>
                          <a:rPr lang="en-US" sz="1600" i="1" dirty="0" smtClean="0">
                            <a:latin typeface="Cambria Math" panose="02040503050406030204" pitchFamily="18" charset="0"/>
                          </a:rPr>
                        </m:ctrlPr>
                      </m:sSupPr>
                      <m:e>
                        <m:r>
                          <a:rPr lang="en-US" sz="1600" b="0" i="1" dirty="0" smtClean="0">
                            <a:latin typeface="Cambria Math"/>
                            <a:ea typeface="Cambria Math"/>
                          </a:rPr>
                          <m:t>𝐷</m:t>
                        </m:r>
                      </m:e>
                      <m:sup>
                        <m:r>
                          <a:rPr lang="en-US" sz="1600" i="1" dirty="0" smtClean="0">
                            <a:latin typeface="Cambria Math"/>
                            <a:ea typeface="Cambria Math"/>
                          </a:rPr>
                          <m:t>𝜉</m:t>
                        </m:r>
                      </m:sup>
                    </m:sSup>
                  </m:oMath>
                </a14:m>
                <a:r>
                  <a:rPr lang="en-US" sz="1600" i="1" dirty="0" smtClean="0"/>
                  <a:t>         = </a:t>
                </a:r>
                <a:r>
                  <a:rPr lang="en-US" sz="1600" dirty="0" smtClean="0"/>
                  <a:t>Momentum mixing terms</a:t>
                </a:r>
                <a:r>
                  <a:rPr lang="en-US" sz="1600" i="1" dirty="0" smtClean="0"/>
                  <a:t> </a:t>
                </a:r>
                <a:endParaRPr lang="en-US" sz="1600" i="1" dirty="0"/>
              </a:p>
              <a:p>
                <a14:m>
                  <m:oMath xmlns:m="http://schemas.openxmlformats.org/officeDocument/2006/math">
                    <m:sSup>
                      <m:sSupPr>
                        <m:ctrlPr>
                          <a:rPr lang="en-US" sz="1600" i="1" dirty="0" smtClean="0">
                            <a:latin typeface="Cambria Math" panose="02040503050406030204" pitchFamily="18" charset="0"/>
                          </a:rPr>
                        </m:ctrlPr>
                      </m:sSupPr>
                      <m:e>
                        <m:r>
                          <a:rPr lang="en-US" sz="1600" i="1" dirty="0" smtClean="0">
                            <a:latin typeface="Cambria Math"/>
                            <a:ea typeface="Cambria Math"/>
                          </a:rPr>
                          <m:t>ℱ</m:t>
                        </m:r>
                      </m:e>
                      <m:sup>
                        <m:r>
                          <a:rPr lang="en-US" sz="1600" b="0" i="1" dirty="0" smtClean="0">
                            <a:latin typeface="Cambria Math"/>
                            <a:ea typeface="Cambria Math"/>
                          </a:rPr>
                          <m:t>𝑤</m:t>
                        </m:r>
                        <m:r>
                          <a:rPr lang="en-US" sz="1600" i="1" dirty="0" smtClean="0">
                            <a:latin typeface="Cambria Math"/>
                            <a:ea typeface="Cambria Math"/>
                          </a:rPr>
                          <m:t>𝜂</m:t>
                        </m:r>
                      </m:sup>
                    </m:sSup>
                    <m:r>
                      <a:rPr lang="en-US" sz="1600" b="0" i="1" dirty="0" smtClean="0">
                        <a:latin typeface="Cambria Math"/>
                      </a:rPr>
                      <m:t>;</m:t>
                    </m:r>
                    <m:sSup>
                      <m:sSupPr>
                        <m:ctrlPr>
                          <a:rPr lang="en-US" sz="1600" i="1" dirty="0" smtClean="0">
                            <a:latin typeface="Cambria Math" panose="02040503050406030204" pitchFamily="18" charset="0"/>
                          </a:rPr>
                        </m:ctrlPr>
                      </m:sSupPr>
                      <m:e>
                        <m:r>
                          <a:rPr lang="en-US" sz="1600" i="1" dirty="0" smtClean="0">
                            <a:latin typeface="Cambria Math"/>
                            <a:ea typeface="Cambria Math"/>
                          </a:rPr>
                          <m:t>ℱ</m:t>
                        </m:r>
                      </m:e>
                      <m:sup>
                        <m:r>
                          <a:rPr lang="en-US" sz="1600" b="0" i="1" dirty="0" smtClean="0">
                            <a:latin typeface="Cambria Math"/>
                            <a:ea typeface="Cambria Math"/>
                          </a:rPr>
                          <m:t>𝑤</m:t>
                        </m:r>
                        <m:r>
                          <a:rPr lang="en-US" sz="1600" i="1" dirty="0" smtClean="0">
                            <a:latin typeface="Cambria Math"/>
                            <a:ea typeface="Cambria Math"/>
                          </a:rPr>
                          <m:t>𝜉</m:t>
                        </m:r>
                      </m:sup>
                    </m:sSup>
                  </m:oMath>
                </a14:m>
                <a:r>
                  <a:rPr lang="en-US" sz="1600" i="1" dirty="0" smtClean="0"/>
                  <a:t>   = </a:t>
                </a:r>
                <a:r>
                  <a:rPr lang="en-US" sz="1600" dirty="0" smtClean="0"/>
                  <a:t>Non-conservative wave force</a:t>
                </a:r>
                <a:endParaRPr lang="en-US" sz="1600" i="1" dirty="0"/>
              </a:p>
            </p:txBody>
          </p:sp>
        </mc:Choice>
        <mc:Fallback xmlns="">
          <p:sp>
            <p:nvSpPr>
              <p:cNvPr id="9" name="TextBox 8"/>
              <p:cNvSpPr txBox="1">
                <a:spLocks noRot="1" noChangeAspect="1" noMove="1" noResize="1" noEditPoints="1" noAdjustHandles="1" noChangeArrowheads="1" noChangeShapeType="1" noTextEdit="1"/>
              </p:cNvSpPr>
              <p:nvPr/>
            </p:nvSpPr>
            <p:spPr>
              <a:xfrm>
                <a:off x="5257800" y="926918"/>
                <a:ext cx="3733800" cy="2349682"/>
              </a:xfrm>
              <a:prstGeom prst="rect">
                <a:avLst/>
              </a:prstGeom>
              <a:blipFill rotWithShape="1">
                <a:blip r:embed="rId7" cstate="print"/>
                <a:stretch>
                  <a:fillRect t="-777" b="-12694"/>
                </a:stretch>
              </a:blipFill>
            </p:spPr>
            <p:txBody>
              <a:bodyPr/>
              <a:lstStyle/>
              <a:p>
                <a:r>
                  <a:rPr lang="en-US">
                    <a:noFill/>
                  </a:rPr>
                  <a:t> </a:t>
                </a:r>
              </a:p>
            </p:txBody>
          </p:sp>
        </mc:Fallback>
      </mc:AlternateContent>
      <p:sp>
        <p:nvSpPr>
          <p:cNvPr id="11" name="Rectangle 19"/>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311206082"/>
              </p:ext>
            </p:extLst>
          </p:nvPr>
        </p:nvGraphicFramePr>
        <p:xfrm>
          <a:off x="76200" y="838200"/>
          <a:ext cx="2653270" cy="444682"/>
        </p:xfrm>
        <a:graphic>
          <a:graphicData uri="http://schemas.openxmlformats.org/presentationml/2006/ole">
            <mc:AlternateContent xmlns:mc="http://schemas.openxmlformats.org/markup-compatibility/2006">
              <mc:Choice xmlns:v="urn:schemas-microsoft-com:vml" Requires="v">
                <p:oleObj spid="_x0000_s37727" name="Equation" r:id="rId8" imgW="1701800" imgH="279400" progId="">
                  <p:embed/>
                </p:oleObj>
              </mc:Choice>
              <mc:Fallback>
                <p:oleObj name="Equation" r:id="rId8" imgW="1701800" imgH="279400" progId="">
                  <p:embed/>
                  <p:pic>
                    <p:nvPicPr>
                      <p:cNvPr id="0" name="Picture 16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838200"/>
                        <a:ext cx="2653270" cy="44468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3" name="Rectangle 21"/>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3"/>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9450833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228600" y="6270326"/>
            <a:ext cx="8458200" cy="5113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
        <p:nvSpPr>
          <p:cNvPr id="23" name="Rectangle 22"/>
          <p:cNvSpPr/>
          <p:nvPr/>
        </p:nvSpPr>
        <p:spPr bwMode="auto">
          <a:xfrm>
            <a:off x="0" y="0"/>
            <a:ext cx="9067800" cy="627032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p:cNvSpPr txBox="1"/>
          <p:nvPr/>
        </p:nvSpPr>
        <p:spPr>
          <a:xfrm>
            <a:off x="-39531" y="0"/>
            <a:ext cx="4382931" cy="461665"/>
          </a:xfrm>
          <a:prstGeom prst="rect">
            <a:avLst/>
          </a:prstGeom>
          <a:noFill/>
        </p:spPr>
        <p:txBody>
          <a:bodyPr wrap="none" rtlCol="0">
            <a:spAutoFit/>
          </a:bodyPr>
          <a:lstStyle/>
          <a:p>
            <a:r>
              <a:rPr lang="en-US" sz="2400" dirty="0" smtClean="0"/>
              <a:t>eta-Direction Momentum Balance</a:t>
            </a:r>
            <a:endParaRPr lang="en-US" sz="2400" dirty="0"/>
          </a:p>
        </p:txBody>
      </p:sp>
      <p:graphicFrame>
        <p:nvGraphicFramePr>
          <p:cNvPr id="17" name="Object 16"/>
          <p:cNvGraphicFramePr>
            <a:graphicFrameLocks noChangeAspect="1"/>
          </p:cNvGraphicFramePr>
          <p:nvPr>
            <p:extLst>
              <p:ext uri="{D42A27DB-BD31-4B8C-83A1-F6EECF244321}">
                <p14:modId xmlns:p14="http://schemas.microsoft.com/office/powerpoint/2010/main" val="3395453447"/>
              </p:ext>
            </p:extLst>
          </p:nvPr>
        </p:nvGraphicFramePr>
        <p:xfrm>
          <a:off x="0" y="457200"/>
          <a:ext cx="7772400" cy="2893069"/>
        </p:xfrm>
        <a:graphic>
          <a:graphicData uri="http://schemas.openxmlformats.org/presentationml/2006/ole">
            <mc:AlternateContent xmlns:mc="http://schemas.openxmlformats.org/markup-compatibility/2006">
              <mc:Choice xmlns:v="urn:schemas-microsoft-com:vml" Requires="v">
                <p:oleObj spid="_x0000_s38177" name="Equation" r:id="rId3" imgW="6502320" imgH="2425680" progId="">
                  <p:embed/>
                </p:oleObj>
              </mc:Choice>
              <mc:Fallback>
                <p:oleObj name="Equation" r:id="rId3" imgW="6502320" imgH="2425680" progId="">
                  <p:embed/>
                  <p:pic>
                    <p:nvPicPr>
                      <p:cNvPr id="0"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7772400" cy="289306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3" name="Rectangle 2"/>
          <p:cNvSpPr>
            <a:spLocks noChangeArrowheads="1"/>
          </p:cNvSpPr>
          <p:nvPr/>
        </p:nvSpPr>
        <p:spPr bwMode="auto">
          <a:xfrm>
            <a:off x="152400" y="32004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p:cNvSpPr>
            <a:spLocks noChangeArrowheads="1"/>
          </p:cNvSpPr>
          <p:nvPr/>
        </p:nvSpPr>
        <p:spPr bwMode="auto">
          <a:xfrm>
            <a:off x="152400" y="32004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6"/>
          <p:cNvSpPr>
            <a:spLocks noChangeArrowheads="1"/>
          </p:cNvSpPr>
          <p:nvPr/>
        </p:nvSpPr>
        <p:spPr bwMode="auto">
          <a:xfrm>
            <a:off x="152400" y="32004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152400" y="3200400"/>
            <a:ext cx="2757614" cy="461665"/>
          </a:xfrm>
          <a:prstGeom prst="rect">
            <a:avLst/>
          </a:prstGeom>
          <a:noFill/>
        </p:spPr>
        <p:txBody>
          <a:bodyPr wrap="none" rtlCol="0">
            <a:spAutoFit/>
          </a:bodyPr>
          <a:lstStyle/>
          <a:p>
            <a:r>
              <a:rPr lang="en-US" sz="2400" dirty="0" smtClean="0"/>
              <a:t>Description of Terms</a:t>
            </a:r>
            <a:endParaRPr lang="en-US" sz="2400" dirty="0"/>
          </a:p>
        </p:txBody>
      </p:sp>
      <p:sp>
        <p:nvSpPr>
          <p:cNvPr id="19" name="TextBox 18"/>
          <p:cNvSpPr txBox="1"/>
          <p:nvPr/>
        </p:nvSpPr>
        <p:spPr>
          <a:xfrm>
            <a:off x="2910014" y="3139781"/>
            <a:ext cx="6085064" cy="3293209"/>
          </a:xfrm>
          <a:prstGeom prst="rect">
            <a:avLst/>
          </a:prstGeom>
          <a:noFill/>
        </p:spPr>
        <p:txBody>
          <a:bodyPr wrap="none" rtlCol="0">
            <a:spAutoFit/>
          </a:bodyPr>
          <a:lstStyle/>
          <a:p>
            <a:pPr algn="l"/>
            <a:r>
              <a:rPr lang="en-US" sz="1600" dirty="0" smtClean="0"/>
              <a:t>ACC      		= Local Acceleration</a:t>
            </a:r>
          </a:p>
          <a:p>
            <a:pPr algn="l"/>
            <a:r>
              <a:rPr lang="en-US" sz="1600" dirty="0" smtClean="0"/>
              <a:t>HA           		= Horizontal Advection</a:t>
            </a:r>
          </a:p>
          <a:p>
            <a:pPr algn="l"/>
            <a:r>
              <a:rPr lang="en-US" sz="1600" dirty="0" smtClean="0"/>
              <a:t>VA        		= Vertical Advection</a:t>
            </a:r>
          </a:p>
          <a:p>
            <a:pPr algn="l"/>
            <a:r>
              <a:rPr lang="en-US" sz="1600" dirty="0" smtClean="0"/>
              <a:t>COR      		= Coriolis Force</a:t>
            </a:r>
          </a:p>
          <a:p>
            <a:pPr algn="l"/>
            <a:r>
              <a:rPr lang="en-US" sz="1600" dirty="0" err="1" smtClean="0"/>
              <a:t>StCOR</a:t>
            </a:r>
            <a:r>
              <a:rPr lang="en-US" sz="1600" dirty="0"/>
              <a:t> </a:t>
            </a:r>
            <a:r>
              <a:rPr lang="en-US" sz="1600" dirty="0" smtClean="0"/>
              <a:t> 		= Stokes-Coriolis Force</a:t>
            </a:r>
          </a:p>
          <a:p>
            <a:pPr algn="l"/>
            <a:r>
              <a:rPr lang="en-US" sz="1600" dirty="0" smtClean="0"/>
              <a:t>PG        		= Pressure Gradient</a:t>
            </a:r>
          </a:p>
          <a:p>
            <a:pPr algn="l"/>
            <a:r>
              <a:rPr lang="en-US" sz="1600" dirty="0" smtClean="0"/>
              <a:t>HVF      		= Horizontal Vortex Force</a:t>
            </a:r>
          </a:p>
          <a:p>
            <a:pPr algn="l"/>
            <a:r>
              <a:rPr lang="en-US" sz="1600" dirty="0" smtClean="0"/>
              <a:t>BF         		= Body Force</a:t>
            </a:r>
          </a:p>
          <a:p>
            <a:pPr algn="l"/>
            <a:r>
              <a:rPr lang="en-US" sz="1600" dirty="0" err="1" smtClean="0"/>
              <a:t>BA+RA+BuSt+SuSt</a:t>
            </a:r>
            <a:r>
              <a:rPr lang="en-US" sz="1600" dirty="0" smtClean="0"/>
              <a:t>	= Breaking Acceleration+ Roller Acceleration+</a:t>
            </a:r>
          </a:p>
          <a:p>
            <a:pPr algn="l"/>
            <a:r>
              <a:rPr lang="en-US" sz="1600" dirty="0"/>
              <a:t>	</a:t>
            </a:r>
            <a:r>
              <a:rPr lang="en-US" sz="1600" dirty="0" smtClean="0"/>
              <a:t>	   Bottom Streaming+ Surface Streaming</a:t>
            </a:r>
          </a:p>
          <a:p>
            <a:pPr algn="l"/>
            <a:r>
              <a:rPr lang="en-US" sz="1600" dirty="0" smtClean="0"/>
              <a:t>HM       		= Horizontal Mixing</a:t>
            </a:r>
          </a:p>
          <a:p>
            <a:pPr algn="l"/>
            <a:r>
              <a:rPr lang="en-US" sz="1600" dirty="0" smtClean="0"/>
              <a:t>VM       		= Vertical Mixing</a:t>
            </a:r>
          </a:p>
          <a:p>
            <a:pPr algn="l"/>
            <a:r>
              <a:rPr lang="en-US" sz="1600" dirty="0" err="1" smtClean="0"/>
              <a:t>Fcurv</a:t>
            </a:r>
            <a:r>
              <a:rPr lang="en-US" sz="1600" dirty="0" smtClean="0"/>
              <a:t>   		= Curvilinear terms</a:t>
            </a:r>
          </a:p>
        </p:txBody>
      </p:sp>
      <p:sp>
        <p:nvSpPr>
          <p:cNvPr id="20" name="Rectangle 8"/>
          <p:cNvSpPr>
            <a:spLocks noChangeArrowheads="1"/>
          </p:cNvSpPr>
          <p:nvPr/>
        </p:nvSpPr>
        <p:spPr bwMode="auto">
          <a:xfrm>
            <a:off x="152400" y="32004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0"/>
          <p:cNvSpPr>
            <a:spLocks noChangeArrowheads="1"/>
          </p:cNvSpPr>
          <p:nvPr/>
        </p:nvSpPr>
        <p:spPr bwMode="auto">
          <a:xfrm>
            <a:off x="152400" y="32004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762000" y="6322367"/>
            <a:ext cx="8001000" cy="461665"/>
          </a:xfrm>
          <a:prstGeom prst="rect">
            <a:avLst/>
          </a:prstGeom>
          <a:noFill/>
        </p:spPr>
        <p:txBody>
          <a:bodyPr wrap="square" rtlCol="0">
            <a:spAutoFit/>
          </a:bodyPr>
          <a:lstStyle/>
          <a:p>
            <a:r>
              <a:rPr lang="en-US" dirty="0" smtClean="0"/>
              <a:t>Kumar, N., </a:t>
            </a:r>
            <a:r>
              <a:rPr lang="en-US" dirty="0" err="1" smtClean="0"/>
              <a:t>Voulgaris</a:t>
            </a:r>
            <a:r>
              <a:rPr lang="en-US" dirty="0" smtClean="0"/>
              <a:t>, G., Warner, J.C., and M., </a:t>
            </a:r>
            <a:r>
              <a:rPr lang="en-US" dirty="0" err="1" smtClean="0"/>
              <a:t>Olabarrieta</a:t>
            </a:r>
            <a:r>
              <a:rPr lang="en-US" dirty="0" smtClean="0"/>
              <a:t> (2012). Implementation of a vortex force formalism in a coupled modeling system for inner-shelf and surf-zone applications. Ocean </a:t>
            </a:r>
            <a:r>
              <a:rPr lang="en-US" dirty="0" err="1" smtClean="0"/>
              <a:t>Modelling</a:t>
            </a:r>
            <a:r>
              <a:rPr lang="en-US" dirty="0" smtClean="0"/>
              <a:t>, 47, 65-95.</a:t>
            </a:r>
            <a:endParaRPr lang="en-US" dirty="0"/>
          </a:p>
        </p:txBody>
      </p:sp>
    </p:spTree>
    <p:extLst>
      <p:ext uri="{BB962C8B-B14F-4D97-AF65-F5344CB8AC3E}">
        <p14:creationId xmlns:p14="http://schemas.microsoft.com/office/powerpoint/2010/main" val="3168539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628900" y="1085469"/>
            <a:ext cx="5981700" cy="562312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
        <p:nvSpPr>
          <p:cNvPr id="2" name="Title 1"/>
          <p:cNvSpPr>
            <a:spLocks noGrp="1"/>
          </p:cNvSpPr>
          <p:nvPr>
            <p:ph type="title"/>
          </p:nvPr>
        </p:nvSpPr>
        <p:spPr/>
        <p:txBody>
          <a:bodyPr/>
          <a:lstStyle/>
          <a:p>
            <a:r>
              <a:rPr lang="en-US" dirty="0" smtClean="0"/>
              <a:t>Solution techniques- mode splitting</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085469"/>
            <a:ext cx="4876800" cy="4488741"/>
          </a:xfrm>
          <a:prstGeom prst="rect">
            <a:avLst/>
          </a:prstGeom>
        </p:spPr>
      </p:pic>
      <p:sp>
        <p:nvSpPr>
          <p:cNvPr id="5" name="TextBox 4"/>
          <p:cNvSpPr txBox="1"/>
          <p:nvPr/>
        </p:nvSpPr>
        <p:spPr>
          <a:xfrm>
            <a:off x="2628900" y="5692929"/>
            <a:ext cx="5410200" cy="1015663"/>
          </a:xfrm>
          <a:prstGeom prst="rect">
            <a:avLst/>
          </a:prstGeom>
          <a:noFill/>
        </p:spPr>
        <p:txBody>
          <a:bodyPr wrap="square" rtlCol="0">
            <a:spAutoFit/>
          </a:bodyPr>
          <a:lstStyle/>
          <a:p>
            <a:r>
              <a:rPr lang="en-US" dirty="0" err="1" smtClean="0"/>
              <a:t>Shchepetkin</a:t>
            </a:r>
            <a:r>
              <a:rPr lang="en-US" dirty="0" smtClean="0"/>
              <a:t>, A. F., and J. C. McWilliams, 2008: Computational kernel algorithms for fine-scale, multi-process, long-time oceanic simulations. In: </a:t>
            </a:r>
            <a:r>
              <a:rPr lang="en-US" i="1" dirty="0" smtClean="0"/>
              <a:t>Handbook of Numerical Analysis: Computational Methods for the Ocean and the Atmosphere</a:t>
            </a:r>
            <a:r>
              <a:rPr lang="en-US" dirty="0" smtClean="0"/>
              <a:t>, eds. R. </a:t>
            </a:r>
            <a:r>
              <a:rPr lang="en-US" dirty="0" err="1" smtClean="0"/>
              <a:t>Temam</a:t>
            </a:r>
            <a:r>
              <a:rPr lang="en-US" dirty="0" smtClean="0"/>
              <a:t> &amp; J. </a:t>
            </a:r>
            <a:r>
              <a:rPr lang="en-US" dirty="0" err="1" smtClean="0"/>
              <a:t>Tribbia</a:t>
            </a:r>
            <a:r>
              <a:rPr lang="en-US" dirty="0" smtClean="0"/>
              <a:t>, Elsevier Science, ISBN-10: 0444518932, ISBN-13: 978-0444518934.</a:t>
            </a:r>
            <a:endParaRPr lang="en-US" dirty="0"/>
          </a:p>
        </p:txBody>
      </p:sp>
    </p:spTree>
    <p:extLst>
      <p:ext uri="{BB962C8B-B14F-4D97-AF65-F5344CB8AC3E}">
        <p14:creationId xmlns:p14="http://schemas.microsoft.com/office/powerpoint/2010/main" val="697542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Numerical algorithms</a:t>
            </a:r>
            <a:endParaRPr lang="en-US" dirty="0"/>
          </a:p>
        </p:txBody>
      </p:sp>
      <p:sp>
        <p:nvSpPr>
          <p:cNvPr id="3" name="Content Placeholder 2"/>
          <p:cNvSpPr>
            <a:spLocks noGrp="1"/>
          </p:cNvSpPr>
          <p:nvPr>
            <p:ph idx="1"/>
          </p:nvPr>
        </p:nvSpPr>
        <p:spPr>
          <a:xfrm>
            <a:off x="381000" y="2133600"/>
            <a:ext cx="8305800" cy="3733800"/>
          </a:xfrm>
        </p:spPr>
        <p:txBody>
          <a:bodyPr/>
          <a:lstStyle/>
          <a:p>
            <a:pPr marL="0" indent="0">
              <a:buNone/>
            </a:pPr>
            <a:r>
              <a:rPr lang="en-US" dirty="0" smtClean="0"/>
              <a:t>Advection schemes</a:t>
            </a:r>
          </a:p>
          <a:p>
            <a:pPr marL="0" indent="0">
              <a:buNone/>
            </a:pPr>
            <a:r>
              <a:rPr lang="en-US" dirty="0" smtClean="0"/>
              <a:t>- 2nd order centered</a:t>
            </a:r>
          </a:p>
          <a:p>
            <a:pPr marL="0" indent="0">
              <a:buNone/>
            </a:pPr>
            <a:r>
              <a:rPr lang="en-US" dirty="0" smtClean="0"/>
              <a:t>- 4th order centered</a:t>
            </a:r>
          </a:p>
          <a:p>
            <a:pPr marL="0" indent="0">
              <a:buNone/>
            </a:pPr>
            <a:r>
              <a:rPr lang="en-US" dirty="0" smtClean="0"/>
              <a:t>- 4th order </a:t>
            </a:r>
            <a:r>
              <a:rPr lang="en-US" dirty="0" err="1" smtClean="0"/>
              <a:t>Akima</a:t>
            </a:r>
            <a:endParaRPr lang="en-US" dirty="0" smtClean="0"/>
          </a:p>
          <a:p>
            <a:pPr marL="0" indent="0">
              <a:buNone/>
            </a:pPr>
            <a:r>
              <a:rPr lang="en-US" dirty="0" smtClean="0"/>
              <a:t>- TSU3 3</a:t>
            </a:r>
            <a:r>
              <a:rPr lang="en-US" baseline="30000" dirty="0" smtClean="0"/>
              <a:t>rd</a:t>
            </a:r>
            <a:r>
              <a:rPr lang="en-US" dirty="0" smtClean="0"/>
              <a:t> order</a:t>
            </a:r>
          </a:p>
          <a:p>
            <a:pPr marL="0" indent="0">
              <a:buNone/>
            </a:pPr>
            <a:r>
              <a:rPr lang="en-US" dirty="0" smtClean="0"/>
              <a:t>- MPDATA</a:t>
            </a:r>
          </a:p>
          <a:p>
            <a:pPr marL="0" indent="0">
              <a:buNone/>
            </a:pPr>
            <a:r>
              <a:rPr lang="en-US" dirty="0" smtClean="0"/>
              <a:t>- HSIMT</a:t>
            </a:r>
          </a:p>
          <a:p>
            <a:pPr marL="0" indent="0">
              <a:buNone/>
            </a:pPr>
            <a:endParaRPr lang="en-US" dirty="0"/>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990600"/>
            <a:ext cx="3248025" cy="781050"/>
          </a:xfrm>
          <a:prstGeom prst="rect">
            <a:avLst/>
          </a:prstGeom>
          <a:noFill/>
          <a:ln>
            <a:noFill/>
          </a:ln>
          <a:effectLst>
            <a:outerShdw dist="25400" dir="5400000" algn="ctr" rotWithShape="0">
              <a:srgbClr val="808080">
                <a:alpha val="35001"/>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cap="flat" cmpd="sng" algn="ctr">
                <a:solidFill>
                  <a:srgbClr val="000000"/>
                </a:solidFill>
                <a:prstDash val="solid"/>
                <a:miter lim="800000"/>
                <a:headEnd/>
                <a:tailEnd/>
              </a14:hiddenLine>
            </a:ext>
          </a:extLst>
        </p:spPr>
      </p:pic>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036" y="2057400"/>
            <a:ext cx="1724025" cy="1771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Arrow Connector 4"/>
          <p:cNvCxnSpPr>
            <a:endCxn id="39938" idx="1"/>
          </p:cNvCxnSpPr>
          <p:nvPr/>
        </p:nvCxnSpPr>
        <p:spPr bwMode="auto">
          <a:xfrm>
            <a:off x="4114800" y="2943225"/>
            <a:ext cx="644236" cy="0"/>
          </a:xfrm>
          <a:prstGeom prst="straightConnector1">
            <a:avLst/>
          </a:prstGeom>
          <a:noFill/>
          <a:ln w="19050" algn="ctr">
            <a:solidFill>
              <a:srgbClr val="000000"/>
            </a:solidFill>
            <a:round/>
            <a:headEnd/>
            <a:tailEnd type="arrow"/>
          </a:ln>
        </p:spPr>
      </p:cxnSp>
      <p:sp>
        <p:nvSpPr>
          <p:cNvPr id="6" name="TextBox 5"/>
          <p:cNvSpPr txBox="1"/>
          <p:nvPr/>
        </p:nvSpPr>
        <p:spPr>
          <a:xfrm>
            <a:off x="685800" y="5678400"/>
            <a:ext cx="2842446" cy="276999"/>
          </a:xfrm>
          <a:prstGeom prst="rect">
            <a:avLst/>
          </a:prstGeom>
          <a:noFill/>
        </p:spPr>
        <p:txBody>
          <a:bodyPr wrap="none" rtlCol="0">
            <a:spAutoFit/>
          </a:bodyPr>
          <a:lstStyle/>
          <a:p>
            <a:r>
              <a:rPr lang="en-US" dirty="0" smtClean="0">
                <a:solidFill>
                  <a:schemeClr val="bg1"/>
                </a:solidFill>
              </a:rPr>
              <a:t>many choices, see manual for details. ……</a:t>
            </a:r>
            <a:endParaRPr lang="en-US" dirty="0">
              <a:solidFill>
                <a:schemeClr val="bg1"/>
              </a:solidFill>
            </a:endParaRPr>
          </a:p>
        </p:txBody>
      </p:sp>
    </p:spTree>
    <p:extLst>
      <p:ext uri="{BB962C8B-B14F-4D97-AF65-F5344CB8AC3E}">
        <p14:creationId xmlns:p14="http://schemas.microsoft.com/office/powerpoint/2010/main" val="673211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select different schemes</a:t>
            </a:r>
            <a:endParaRPr lang="en-US" dirty="0"/>
          </a:p>
        </p:txBody>
      </p:sp>
      <p:sp>
        <p:nvSpPr>
          <p:cNvPr id="3" name="Content Placeholder 2"/>
          <p:cNvSpPr>
            <a:spLocks noGrp="1"/>
          </p:cNvSpPr>
          <p:nvPr>
            <p:ph idx="1"/>
          </p:nvPr>
        </p:nvSpPr>
        <p:spPr>
          <a:xfrm>
            <a:off x="381000" y="1295400"/>
            <a:ext cx="8458200" cy="4495800"/>
          </a:xfrm>
        </p:spPr>
        <p:txBody>
          <a:bodyPr/>
          <a:lstStyle/>
          <a:p>
            <a:r>
              <a:rPr lang="en-US" dirty="0" smtClean="0"/>
              <a:t>c pre-processor definitions (list them in your project  *.h “header” file)</a:t>
            </a:r>
          </a:p>
          <a:p>
            <a:r>
              <a:rPr lang="en-US" dirty="0" smtClean="0"/>
              <a:t>during compilation, .F </a:t>
            </a:r>
            <a:r>
              <a:rPr lang="en-US" dirty="0" smtClean="0">
                <a:sym typeface="Wingdings" pitchFamily="2" charset="2"/>
              </a:rPr>
              <a:t> .</a:t>
            </a:r>
            <a:r>
              <a:rPr lang="en-US" dirty="0" smtClean="0"/>
              <a:t>f90s</a:t>
            </a:r>
          </a:p>
          <a:p>
            <a:r>
              <a:rPr lang="en-US" dirty="0" smtClean="0"/>
              <a:t>compiles f90's into objects</a:t>
            </a:r>
          </a:p>
          <a:p>
            <a:r>
              <a:rPr lang="en-US" dirty="0" smtClean="0"/>
              <a:t>compiles objects to libs</a:t>
            </a:r>
          </a:p>
          <a:p>
            <a:r>
              <a:rPr lang="en-US" dirty="0" err="1" smtClean="0"/>
              <a:t>ar</a:t>
            </a:r>
            <a:r>
              <a:rPr lang="en-US" dirty="0" smtClean="0"/>
              <a:t> the libs to make 1 exe</a:t>
            </a:r>
          </a:p>
          <a:p>
            <a:r>
              <a:rPr lang="en-US" dirty="0" smtClean="0"/>
              <a:t>for coupling, it makes </a:t>
            </a:r>
            <a:r>
              <a:rPr lang="en-US" dirty="0" err="1" smtClean="0"/>
              <a:t>wrf</a:t>
            </a:r>
            <a:r>
              <a:rPr lang="en-US" dirty="0" smtClean="0"/>
              <a:t>, </a:t>
            </a:r>
            <a:r>
              <a:rPr lang="en-US" dirty="0" err="1" smtClean="0"/>
              <a:t>roms</a:t>
            </a:r>
            <a:r>
              <a:rPr lang="en-US" dirty="0" smtClean="0"/>
              <a:t>, and swan as libs, then pull them together for coupling</a:t>
            </a:r>
            <a:r>
              <a:rPr lang="en-US" dirty="0"/>
              <a:t> </a:t>
            </a:r>
            <a:r>
              <a:rPr lang="en-US" dirty="0" smtClean="0"/>
              <a:t>and only produces one exe </a:t>
            </a:r>
            <a:r>
              <a:rPr lang="en-US" dirty="0" smtClean="0">
                <a:sym typeface="Wingdings" panose="05000000000000000000" pitchFamily="2" charset="2"/>
              </a:rPr>
              <a:t> </a:t>
            </a:r>
            <a:r>
              <a:rPr lang="en-US" dirty="0" err="1" smtClean="0">
                <a:sym typeface="Wingdings" panose="05000000000000000000" pitchFamily="2" charset="2"/>
              </a:rPr>
              <a:t>coawstM</a:t>
            </a:r>
            <a:r>
              <a:rPr lang="en-US" dirty="0" smtClean="0">
                <a:sym typeface="Wingdings" panose="05000000000000000000" pitchFamily="2" charset="2"/>
              </a:rPr>
              <a:t> [.exe]</a:t>
            </a:r>
          </a:p>
        </p:txBody>
      </p:sp>
    </p:spTree>
    <p:extLst>
      <p:ext uri="{BB962C8B-B14F-4D97-AF65-F5344CB8AC3E}">
        <p14:creationId xmlns:p14="http://schemas.microsoft.com/office/powerpoint/2010/main" val="274473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errors</a:t>
            </a:r>
            <a:endParaRPr lang="en-US" dirty="0"/>
          </a:p>
        </p:txBody>
      </p:sp>
      <p:sp>
        <p:nvSpPr>
          <p:cNvPr id="4" name="Content Placeholder 2"/>
          <p:cNvSpPr txBox="1">
            <a:spLocks/>
          </p:cNvSpPr>
          <p:nvPr/>
        </p:nvSpPr>
        <p:spPr>
          <a:xfrm>
            <a:off x="381000" y="1295400"/>
            <a:ext cx="8458200" cy="4495800"/>
          </a:xfrm>
          <a:prstGeom prst="rect">
            <a:avLst/>
          </a:prstGeom>
        </p:spPr>
        <p:txBody>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a:lstStyle>
          <a:p>
            <a:r>
              <a:rPr lang="en-US" dirty="0">
                <a:sym typeface="Wingdings" panose="05000000000000000000" pitchFamily="2" charset="2"/>
              </a:rPr>
              <a:t>During the build, the error “can not </a:t>
            </a:r>
            <a:r>
              <a:rPr lang="en-US" dirty="0" smtClean="0">
                <a:sym typeface="Wingdings" panose="05000000000000000000" pitchFamily="2" charset="2"/>
              </a:rPr>
              <a:t>make wrf.exe</a:t>
            </a:r>
            <a:r>
              <a:rPr lang="en-US" dirty="0">
                <a:sym typeface="Wingdings" panose="05000000000000000000" pitchFamily="2" charset="2"/>
              </a:rPr>
              <a:t>” </a:t>
            </a:r>
            <a:r>
              <a:rPr lang="en-US" dirty="0" smtClean="0">
                <a:sym typeface="Wingdings" panose="05000000000000000000" pitchFamily="2" charset="2"/>
              </a:rPr>
              <a:t>or ‘undefined reference to MAIN” is </a:t>
            </a:r>
            <a:r>
              <a:rPr lang="en-US" dirty="0">
                <a:sym typeface="Wingdings" panose="05000000000000000000" pitchFamily="2" charset="2"/>
              </a:rPr>
              <a:t>ok.</a:t>
            </a:r>
            <a:endParaRPr lang="en-US" dirty="0"/>
          </a:p>
          <a:p>
            <a:pPr marL="0" indent="0">
              <a:buNone/>
            </a:pPr>
            <a:r>
              <a:rPr lang="en-US" sz="1600" kern="0" dirty="0" err="1" smtClean="0"/>
              <a:t>libdev</a:t>
            </a:r>
            <a:r>
              <a:rPr lang="en-US" sz="1600" kern="0" dirty="0" smtClean="0"/>
              <a:t>/</a:t>
            </a:r>
            <a:r>
              <a:rPr lang="en-US" sz="1600" kern="0" dirty="0" err="1" smtClean="0"/>
              <a:t>frtl</a:t>
            </a:r>
            <a:r>
              <a:rPr lang="en-US" sz="1600" kern="0" dirty="0" smtClean="0"/>
              <a:t>/</a:t>
            </a:r>
            <a:r>
              <a:rPr lang="en-US" sz="1600" kern="0" dirty="0" err="1" smtClean="0"/>
              <a:t>src</a:t>
            </a:r>
            <a:r>
              <a:rPr lang="en-US" sz="1600" kern="0" dirty="0" smtClean="0"/>
              <a:t>/</a:t>
            </a:r>
            <a:r>
              <a:rPr lang="en-US" sz="1600" kern="0" dirty="0" err="1" smtClean="0"/>
              <a:t>libfor</a:t>
            </a:r>
            <a:r>
              <a:rPr lang="en-US" sz="1600" kern="0" dirty="0" smtClean="0"/>
              <a:t>/</a:t>
            </a:r>
            <a:r>
              <a:rPr lang="en-US" sz="1600" kern="0" dirty="0" err="1" smtClean="0"/>
              <a:t>for_main.c</a:t>
            </a:r>
            <a:r>
              <a:rPr lang="en-US" sz="1600" kern="0" dirty="0"/>
              <a:t>:(.text+0x2a): undefined reference to `MAIN__'</a:t>
            </a:r>
          </a:p>
          <a:p>
            <a:pPr marL="0" indent="0">
              <a:buNone/>
            </a:pPr>
            <a:r>
              <a:rPr lang="en-US" sz="1600" kern="0" dirty="0"/>
              <a:t>make[2]: [</a:t>
            </a:r>
            <a:r>
              <a:rPr lang="en-US" sz="1600" kern="0" dirty="0" err="1"/>
              <a:t>em_wrf</a:t>
            </a:r>
            <a:r>
              <a:rPr lang="en-US" sz="1600" kern="0" dirty="0"/>
              <a:t>] Error 1 (ignored)</a:t>
            </a:r>
          </a:p>
          <a:p>
            <a:pPr marL="0" indent="0">
              <a:buNone/>
            </a:pPr>
            <a:r>
              <a:rPr lang="en-US" sz="1600" kern="0" dirty="0" smtClean="0"/>
              <a:t>This “Error” is ok.</a:t>
            </a:r>
          </a:p>
          <a:p>
            <a:pPr marL="0" indent="0">
              <a:buNone/>
            </a:pPr>
            <a:endParaRPr lang="en-US" sz="1600" kern="0" dirty="0"/>
          </a:p>
          <a:p>
            <a:pPr marL="0" indent="0">
              <a:buNone/>
            </a:pPr>
            <a:r>
              <a:rPr lang="en-US" kern="0" dirty="0" smtClean="0"/>
              <a:t>If you get other errors, do this:</a:t>
            </a:r>
          </a:p>
          <a:p>
            <a:pPr marL="0" indent="0">
              <a:buNone/>
            </a:pPr>
            <a:r>
              <a:rPr lang="en-US" sz="1600" kern="0" dirty="0" smtClean="0"/>
              <a:t>scrip build.txt</a:t>
            </a:r>
          </a:p>
          <a:p>
            <a:pPr marL="0" indent="0">
              <a:buNone/>
            </a:pPr>
            <a:r>
              <a:rPr lang="en-US" sz="1600" kern="0" dirty="0" smtClean="0"/>
              <a:t>./</a:t>
            </a:r>
            <a:r>
              <a:rPr lang="en-US" sz="1600" kern="0" dirty="0" err="1" smtClean="0"/>
              <a:t>coawst.bash</a:t>
            </a:r>
            <a:endParaRPr lang="en-US" sz="1600" kern="0" dirty="0" smtClean="0"/>
          </a:p>
          <a:p>
            <a:pPr marL="0" indent="0">
              <a:buNone/>
            </a:pPr>
            <a:r>
              <a:rPr lang="en-US" sz="1600" kern="0" dirty="0" smtClean="0"/>
              <a:t>exit</a:t>
            </a:r>
          </a:p>
          <a:p>
            <a:pPr marL="0" indent="0">
              <a:buNone/>
            </a:pPr>
            <a:r>
              <a:rPr lang="en-US" sz="1600" kern="0" dirty="0" smtClean="0"/>
              <a:t>and that will create a file build.txt</a:t>
            </a:r>
          </a:p>
          <a:p>
            <a:pPr marL="0" indent="0">
              <a:buNone/>
            </a:pPr>
            <a:r>
              <a:rPr lang="en-US" sz="1600" kern="0" dirty="0" smtClean="0"/>
              <a:t>Edit that file and search for the word “error”</a:t>
            </a:r>
          </a:p>
          <a:p>
            <a:endParaRPr lang="en-US" sz="1200" kern="0" dirty="0" smtClean="0"/>
          </a:p>
        </p:txBody>
      </p:sp>
    </p:spTree>
    <p:extLst>
      <p:ext uri="{BB962C8B-B14F-4D97-AF65-F5344CB8AC3E}">
        <p14:creationId xmlns:p14="http://schemas.microsoft.com/office/powerpoint/2010/main" val="171673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76200"/>
            <a:ext cx="8305800" cy="609600"/>
          </a:xfrm>
        </p:spPr>
        <p:txBody>
          <a:bodyPr/>
          <a:lstStyle/>
          <a:p>
            <a:r>
              <a:rPr lang="en-US" dirty="0" smtClean="0"/>
              <a:t>COAWST specific </a:t>
            </a:r>
            <a:r>
              <a:rPr lang="en-US" dirty="0" err="1" smtClean="0"/>
              <a:t>cpp</a:t>
            </a:r>
            <a:r>
              <a:rPr lang="en-US" dirty="0" smtClean="0"/>
              <a:t> options</a:t>
            </a:r>
          </a:p>
        </p:txBody>
      </p:sp>
      <p:sp>
        <p:nvSpPr>
          <p:cNvPr id="3" name="Content Placeholder 2"/>
          <p:cNvSpPr>
            <a:spLocks noGrp="1"/>
          </p:cNvSpPr>
          <p:nvPr>
            <p:ph idx="1"/>
          </p:nvPr>
        </p:nvSpPr>
        <p:spPr>
          <a:xfrm>
            <a:off x="457200" y="762000"/>
            <a:ext cx="8305800" cy="5410200"/>
          </a:xfrm>
        </p:spPr>
        <p:txBody>
          <a:bodyPr/>
          <a:lstStyle/>
          <a:p>
            <a:pPr marL="0" indent="0">
              <a:buNone/>
              <a:defRPr/>
            </a:pPr>
            <a:r>
              <a:rPr lang="en-US" sz="1400" dirty="0" smtClean="0"/>
              <a:t>You need to use at least 1 model of the 3:</a:t>
            </a:r>
          </a:p>
          <a:p>
            <a:pPr>
              <a:defRPr/>
            </a:pPr>
            <a:r>
              <a:rPr lang="en-US" sz="1400" dirty="0" smtClean="0"/>
              <a:t>#</a:t>
            </a:r>
            <a:r>
              <a:rPr lang="en-US" sz="1400" dirty="0"/>
              <a:t>define ROMS_MODEL   </a:t>
            </a:r>
            <a:r>
              <a:rPr lang="en-US" sz="1400" dirty="0" smtClean="0"/>
              <a:t>		if </a:t>
            </a:r>
            <a:r>
              <a:rPr lang="en-US" sz="1400" dirty="0"/>
              <a:t>you want to use the ROMS </a:t>
            </a:r>
            <a:r>
              <a:rPr lang="en-US" sz="1400" dirty="0" smtClean="0"/>
              <a:t>model</a:t>
            </a:r>
            <a:endParaRPr lang="en-US" sz="1400" dirty="0"/>
          </a:p>
          <a:p>
            <a:pPr>
              <a:defRPr/>
            </a:pPr>
            <a:r>
              <a:rPr lang="en-US" sz="1400" dirty="0"/>
              <a:t>#define SWAN_MODEL  </a:t>
            </a:r>
            <a:r>
              <a:rPr lang="en-US" sz="1400" dirty="0" smtClean="0"/>
              <a:t>		if </a:t>
            </a:r>
            <a:r>
              <a:rPr lang="en-US" sz="1400" dirty="0"/>
              <a:t>you </a:t>
            </a:r>
            <a:r>
              <a:rPr lang="en-US" sz="1400" dirty="0" smtClean="0"/>
              <a:t>want </a:t>
            </a:r>
            <a:r>
              <a:rPr lang="en-US" sz="1400" dirty="0"/>
              <a:t>to use the SWAN </a:t>
            </a:r>
            <a:r>
              <a:rPr lang="en-US" sz="1400" dirty="0" smtClean="0"/>
              <a:t>model</a:t>
            </a:r>
            <a:endParaRPr lang="en-US" sz="1400" dirty="0"/>
          </a:p>
          <a:p>
            <a:pPr>
              <a:defRPr/>
            </a:pPr>
            <a:r>
              <a:rPr lang="en-US" sz="1400" dirty="0"/>
              <a:t>#define WRF_MODEL    </a:t>
            </a:r>
            <a:r>
              <a:rPr lang="en-US" sz="1400" dirty="0" smtClean="0"/>
              <a:t>		if </a:t>
            </a:r>
            <a:r>
              <a:rPr lang="en-US" sz="1400" dirty="0"/>
              <a:t>you </a:t>
            </a:r>
            <a:r>
              <a:rPr lang="en-US" sz="1400" dirty="0" smtClean="0"/>
              <a:t>want </a:t>
            </a:r>
            <a:r>
              <a:rPr lang="en-US" sz="1400" dirty="0"/>
              <a:t>to use the WRF </a:t>
            </a:r>
            <a:r>
              <a:rPr lang="en-US" sz="1400" dirty="0" smtClean="0"/>
              <a:t>model</a:t>
            </a:r>
          </a:p>
          <a:p>
            <a:pPr marL="0" indent="0">
              <a:buNone/>
              <a:defRPr/>
            </a:pPr>
            <a:endParaRPr lang="en-US" sz="1400" dirty="0"/>
          </a:p>
          <a:p>
            <a:pPr>
              <a:defRPr/>
            </a:pPr>
            <a:r>
              <a:rPr lang="en-US" sz="1400" dirty="0"/>
              <a:t>#define MCT_LIB           </a:t>
            </a:r>
            <a:r>
              <a:rPr lang="en-US" sz="1400" dirty="0" smtClean="0"/>
              <a:t>		if </a:t>
            </a:r>
            <a:r>
              <a:rPr lang="en-US" sz="1400" dirty="0"/>
              <a:t>you have more than one model </a:t>
            </a:r>
            <a:r>
              <a:rPr lang="en-US" sz="1400" dirty="0" smtClean="0"/>
              <a:t>selected</a:t>
            </a:r>
            <a:endParaRPr lang="en-US" sz="1400" dirty="0"/>
          </a:p>
          <a:p>
            <a:pPr>
              <a:defRPr/>
            </a:pPr>
            <a:endParaRPr lang="en-US" sz="1400" dirty="0" smtClean="0"/>
          </a:p>
          <a:p>
            <a:pPr>
              <a:defRPr/>
            </a:pPr>
            <a:endParaRPr lang="en-US" sz="1400" dirty="0" smtClean="0"/>
          </a:p>
          <a:p>
            <a:pPr marL="0" indent="0">
              <a:buNone/>
              <a:defRPr/>
            </a:pPr>
            <a:r>
              <a:rPr lang="en-US" sz="1400" dirty="0" smtClean="0"/>
              <a:t>Use these 3 INTERP calls if the models are on different grids.</a:t>
            </a:r>
          </a:p>
          <a:p>
            <a:pPr>
              <a:defRPr/>
            </a:pPr>
            <a:r>
              <a:rPr lang="en-US" sz="1400" dirty="0" smtClean="0"/>
              <a:t>#</a:t>
            </a:r>
            <a:r>
              <a:rPr lang="en-US" sz="1400" dirty="0"/>
              <a:t>define MCT_INTERP_WV2AT </a:t>
            </a:r>
            <a:r>
              <a:rPr lang="en-US" sz="1400" dirty="0" smtClean="0"/>
              <a:t>	allows </a:t>
            </a:r>
            <a:r>
              <a:rPr lang="en-US" sz="1400" dirty="0"/>
              <a:t>grid interpolation between the wave and </a:t>
            </a:r>
            <a:endParaRPr lang="en-US" sz="1400" dirty="0" smtClean="0"/>
          </a:p>
          <a:p>
            <a:pPr marL="0" indent="0">
              <a:buFont typeface="Wingdings" pitchFamily="2" charset="2"/>
              <a:buNone/>
              <a:defRPr/>
            </a:pPr>
            <a:r>
              <a:rPr lang="en-US" sz="1400" dirty="0" smtClean="0"/>
              <a:t>	</a:t>
            </a:r>
            <a:r>
              <a:rPr lang="en-US" sz="1400" dirty="0"/>
              <a:t>	</a:t>
            </a:r>
            <a:r>
              <a:rPr lang="en-US" sz="1400" dirty="0" smtClean="0"/>
              <a:t>		atmosphere models</a:t>
            </a:r>
            <a:endParaRPr lang="en-US" sz="1400" dirty="0"/>
          </a:p>
          <a:p>
            <a:pPr>
              <a:defRPr/>
            </a:pPr>
            <a:r>
              <a:rPr lang="en-US" sz="1400" dirty="0"/>
              <a:t>#define MCT_INTERP_OC2AT   </a:t>
            </a:r>
            <a:r>
              <a:rPr lang="en-US" sz="1400" dirty="0" smtClean="0"/>
              <a:t>	allows </a:t>
            </a:r>
            <a:r>
              <a:rPr lang="en-US" sz="1400" dirty="0"/>
              <a:t>grid interpolation between the ocean and </a:t>
            </a:r>
            <a:endParaRPr lang="en-US" sz="1400" dirty="0" smtClean="0"/>
          </a:p>
          <a:p>
            <a:pPr marL="0" indent="0">
              <a:buFont typeface="Wingdings" pitchFamily="2" charset="2"/>
              <a:buNone/>
              <a:defRPr/>
            </a:pPr>
            <a:r>
              <a:rPr lang="en-US" sz="1400" dirty="0" smtClean="0"/>
              <a:t>				atmosphere models</a:t>
            </a:r>
            <a:endParaRPr lang="en-US" sz="1400" dirty="0"/>
          </a:p>
          <a:p>
            <a:pPr>
              <a:defRPr/>
            </a:pPr>
            <a:r>
              <a:rPr lang="en-US" sz="1400" dirty="0"/>
              <a:t>#define MCT_INTERP_OC2WV    </a:t>
            </a:r>
            <a:r>
              <a:rPr lang="en-US" sz="1400" dirty="0" smtClean="0"/>
              <a:t>	allows </a:t>
            </a:r>
            <a:r>
              <a:rPr lang="en-US" sz="1400" dirty="0"/>
              <a:t>grid interpolation between the ocean and </a:t>
            </a:r>
            <a:endParaRPr lang="en-US" sz="1400" dirty="0" smtClean="0"/>
          </a:p>
          <a:p>
            <a:pPr marL="0" indent="0">
              <a:buFont typeface="Wingdings" pitchFamily="2" charset="2"/>
              <a:buNone/>
              <a:defRPr/>
            </a:pPr>
            <a:r>
              <a:rPr lang="en-US" sz="1400" dirty="0" smtClean="0"/>
              <a:t>				wave  models</a:t>
            </a:r>
          </a:p>
          <a:p>
            <a:pPr marL="0" indent="0">
              <a:buFont typeface="Wingdings" pitchFamily="2" charset="2"/>
              <a:buNone/>
              <a:defRPr/>
            </a:pPr>
            <a:endParaRPr lang="en-US" sz="1400" dirty="0" smtClean="0"/>
          </a:p>
          <a:p>
            <a:pPr>
              <a:defRPr/>
            </a:pPr>
            <a:endParaRPr lang="en-US" sz="1400" dirty="0" smtClean="0"/>
          </a:p>
          <a:p>
            <a:pPr>
              <a:defRPr/>
            </a:pPr>
            <a:endParaRPr lang="en-US" sz="1400" dirty="0"/>
          </a:p>
          <a:p>
            <a:pPr>
              <a:defRPr/>
            </a:pPr>
            <a:r>
              <a:rPr lang="en-US" sz="1400" dirty="0"/>
              <a:t>#define NESTING  		allows grid refinement in </a:t>
            </a:r>
            <a:r>
              <a:rPr lang="en-US" sz="1400" dirty="0" err="1"/>
              <a:t>roms</a:t>
            </a:r>
            <a:r>
              <a:rPr lang="en-US" sz="1400" dirty="0"/>
              <a:t> or in swan</a:t>
            </a:r>
          </a:p>
          <a:p>
            <a:pPr marL="0" indent="0">
              <a:buNone/>
              <a:defRPr/>
            </a:pPr>
            <a:r>
              <a:rPr lang="en-US" sz="1400" dirty="0"/>
              <a:t>				For now, I suggest if you couple ROMS+SWAN and</a:t>
            </a:r>
          </a:p>
          <a:p>
            <a:pPr marL="0" indent="0">
              <a:buNone/>
              <a:defRPr/>
            </a:pPr>
            <a:r>
              <a:rPr lang="en-US" sz="1400" dirty="0"/>
              <a:t>				use NESTING, then use the same grids for R+S. </a:t>
            </a:r>
          </a:p>
          <a:p>
            <a:pPr>
              <a:defRPr/>
            </a:pPr>
            <a:endParaRPr lang="en-US" sz="1400" dirty="0" smtClean="0"/>
          </a:p>
          <a:p>
            <a:pPr>
              <a:defRPr/>
            </a:pPr>
            <a:endParaRPr lang="en-US" sz="1400" dirty="0"/>
          </a:p>
          <a:p>
            <a:pPr>
              <a:defRPr/>
            </a:pPr>
            <a:endParaRPr lang="en-US" sz="1400" dirty="0"/>
          </a:p>
        </p:txBody>
      </p:sp>
    </p:spTree>
    <p:extLst>
      <p:ext uri="{BB962C8B-B14F-4D97-AF65-F5344CB8AC3E}">
        <p14:creationId xmlns:p14="http://schemas.microsoft.com/office/powerpoint/2010/main" val="4182613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0"/>
            <a:ext cx="6781800" cy="1143000"/>
          </a:xfrm>
        </p:spPr>
        <p:txBody>
          <a:bodyPr/>
          <a:lstStyle/>
          <a:p>
            <a:r>
              <a:rPr lang="en-US" sz="2400" smtClean="0">
                <a:solidFill>
                  <a:srgbClr val="F0FA6E"/>
                </a:solidFill>
              </a:rPr>
              <a:t>Regional Ocean Modeling System</a:t>
            </a:r>
          </a:p>
        </p:txBody>
      </p:sp>
      <p:sp>
        <p:nvSpPr>
          <p:cNvPr id="4099" name="Rectangle 3"/>
          <p:cNvSpPr>
            <a:spLocks noGrp="1" noChangeArrowheads="1"/>
          </p:cNvSpPr>
          <p:nvPr>
            <p:ph type="body" idx="1"/>
          </p:nvPr>
        </p:nvSpPr>
        <p:spPr>
          <a:xfrm>
            <a:off x="381000" y="1447800"/>
            <a:ext cx="8229600" cy="2667000"/>
          </a:xfrm>
        </p:spPr>
        <p:txBody>
          <a:bodyPr/>
          <a:lstStyle/>
          <a:p>
            <a:r>
              <a:rPr lang="en-US" sz="1600" b="0" smtClean="0"/>
              <a:t>Free surface, hydrostatic ocean model</a:t>
            </a:r>
          </a:p>
          <a:p>
            <a:r>
              <a:rPr lang="en-US" sz="1600" b="0" smtClean="0"/>
              <a:t>Finite-difference 3D Reynolds-averaged Navier-Stokes equations</a:t>
            </a:r>
          </a:p>
          <a:p>
            <a:r>
              <a:rPr lang="en-US" sz="1600" b="0" smtClean="0"/>
              <a:t>Horizontal orthogonal curvilinear Arakawa C grid</a:t>
            </a:r>
          </a:p>
          <a:p>
            <a:r>
              <a:rPr lang="en-US" sz="1600" b="0" smtClean="0"/>
              <a:t>Vertical stretched terrain-following Sigma coordinates</a:t>
            </a:r>
          </a:p>
          <a:p>
            <a:r>
              <a:rPr lang="en-US" sz="1600" b="0" smtClean="0"/>
              <a:t>Wide range of advection schemes: (e.g. 3rd-order upstream-biased, 4</a:t>
            </a:r>
            <a:r>
              <a:rPr lang="en-US" sz="1600" b="0" baseline="30000" smtClean="0"/>
              <a:t>th</a:t>
            </a:r>
            <a:r>
              <a:rPr lang="en-US" sz="1600" b="0" smtClean="0"/>
              <a:t>-order)</a:t>
            </a:r>
          </a:p>
          <a:p>
            <a:r>
              <a:rPr lang="en-US" sz="1600" b="0" smtClean="0"/>
              <a:t>Wide range of open boundary conditions: (e.g. Radiation, clamped, nudged) </a:t>
            </a:r>
          </a:p>
          <a:p>
            <a:r>
              <a:rPr lang="en-US" sz="1600" b="0" smtClean="0"/>
              <a:t>CF-compliant NetCDF  I/O </a:t>
            </a:r>
          </a:p>
          <a:p>
            <a:r>
              <a:rPr lang="en-US" sz="1600" b="0" smtClean="0"/>
              <a:t>Wide range of vertical mixing schemes (k-epsilon, k-omega, MY2.5, KPP, GLS)</a:t>
            </a:r>
            <a:endParaRPr lang="en-US" b="0" smtClean="0"/>
          </a:p>
          <a:p>
            <a:endParaRPr lang="en-US" smtClean="0"/>
          </a:p>
        </p:txBody>
      </p:sp>
      <p:sp>
        <p:nvSpPr>
          <p:cNvPr id="4101" name="Rectangle 5"/>
          <p:cNvSpPr>
            <a:spLocks noChangeArrowheads="1"/>
          </p:cNvSpPr>
          <p:nvPr/>
        </p:nvSpPr>
        <p:spPr bwMode="auto">
          <a:xfrm>
            <a:off x="381000" y="3810000"/>
            <a:ext cx="40386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eaLnBrk="0" hangingPunct="0">
              <a:spcBef>
                <a:spcPct val="20000"/>
              </a:spcBef>
              <a:buClr>
                <a:srgbClr val="FFFF99"/>
              </a:buClr>
              <a:buSzPct val="125000"/>
              <a:buFont typeface="Wingdings" pitchFamily="2" charset="2"/>
              <a:buChar char="§"/>
            </a:pPr>
            <a:r>
              <a:rPr lang="en-US" sz="1600" dirty="0">
                <a:solidFill>
                  <a:schemeClr val="bg1"/>
                </a:solidFill>
                <a:latin typeface="Arial" charset="0"/>
              </a:rPr>
              <a:t>Ice </a:t>
            </a:r>
            <a:r>
              <a:rPr lang="en-US" sz="1600" dirty="0" smtClean="0">
                <a:solidFill>
                  <a:schemeClr val="bg1"/>
                </a:solidFill>
                <a:latin typeface="Arial" charset="0"/>
              </a:rPr>
              <a:t>model</a:t>
            </a:r>
            <a:endParaRPr lang="en-US" sz="1600" dirty="0">
              <a:solidFill>
                <a:schemeClr val="bg1"/>
              </a:solidFill>
              <a:latin typeface="Arial" charset="0"/>
            </a:endParaRPr>
          </a:p>
          <a:p>
            <a:pPr marL="342900" indent="-342900" algn="l" eaLnBrk="0" hangingPunct="0">
              <a:spcBef>
                <a:spcPct val="20000"/>
              </a:spcBef>
              <a:buClr>
                <a:srgbClr val="FFFF99"/>
              </a:buClr>
              <a:buSzPct val="125000"/>
              <a:buFont typeface="Wingdings" pitchFamily="2" charset="2"/>
              <a:buChar char="§"/>
            </a:pPr>
            <a:r>
              <a:rPr lang="en-US" sz="1600" dirty="0">
                <a:solidFill>
                  <a:schemeClr val="bg1"/>
                </a:solidFill>
                <a:latin typeface="Arial" charset="0"/>
              </a:rPr>
              <a:t>Biological modules</a:t>
            </a:r>
          </a:p>
          <a:p>
            <a:pPr marL="342900" indent="-342900" algn="l" eaLnBrk="0" hangingPunct="0">
              <a:spcBef>
                <a:spcPct val="20000"/>
              </a:spcBef>
              <a:buClr>
                <a:srgbClr val="FFFF99"/>
              </a:buClr>
              <a:buSzPct val="125000"/>
              <a:buFont typeface="Wingdings" pitchFamily="2" charset="2"/>
              <a:buChar char="§"/>
            </a:pPr>
            <a:r>
              <a:rPr lang="en-US" sz="1600" dirty="0">
                <a:solidFill>
                  <a:schemeClr val="bg1"/>
                </a:solidFill>
                <a:latin typeface="Arial" charset="0"/>
              </a:rPr>
              <a:t>Model </a:t>
            </a:r>
            <a:r>
              <a:rPr lang="en-US" sz="1600" dirty="0" err="1">
                <a:solidFill>
                  <a:schemeClr val="bg1"/>
                </a:solidFill>
                <a:latin typeface="Arial" charset="0"/>
              </a:rPr>
              <a:t>adjoint</a:t>
            </a:r>
            <a:r>
              <a:rPr lang="en-US" sz="1600" dirty="0">
                <a:solidFill>
                  <a:schemeClr val="bg1"/>
                </a:solidFill>
                <a:latin typeface="Arial" charset="0"/>
              </a:rPr>
              <a:t> for data assimilation</a:t>
            </a:r>
          </a:p>
          <a:p>
            <a:pPr marL="342900" indent="-342900" algn="l" eaLnBrk="0" hangingPunct="0">
              <a:spcBef>
                <a:spcPct val="20000"/>
              </a:spcBef>
              <a:buClr>
                <a:srgbClr val="FFFF99"/>
              </a:buClr>
              <a:buSzPct val="125000"/>
              <a:buFont typeface="Wingdings" pitchFamily="2" charset="2"/>
              <a:buChar char="§"/>
            </a:pPr>
            <a:r>
              <a:rPr lang="en-US" sz="1600" dirty="0">
                <a:solidFill>
                  <a:schemeClr val="bg1"/>
                </a:solidFill>
                <a:latin typeface="Arial" charset="0"/>
              </a:rPr>
              <a:t>Fortran 90; Runs on Unix, Mac, and Windows</a:t>
            </a:r>
          </a:p>
          <a:p>
            <a:pPr marL="342900" indent="-342900" algn="l" eaLnBrk="0" hangingPunct="0">
              <a:spcBef>
                <a:spcPct val="20000"/>
              </a:spcBef>
              <a:buClr>
                <a:srgbClr val="FFFF99"/>
              </a:buClr>
              <a:buSzPct val="125000"/>
              <a:buFont typeface="Wingdings" pitchFamily="2" charset="2"/>
              <a:buChar char="§"/>
            </a:pPr>
            <a:r>
              <a:rPr lang="en-US" sz="1600" dirty="0">
                <a:solidFill>
                  <a:schemeClr val="bg1"/>
                </a:solidFill>
                <a:latin typeface="Arial" charset="0"/>
              </a:rPr>
              <a:t>Parallel code in MPI and </a:t>
            </a:r>
            <a:r>
              <a:rPr lang="en-US" sz="1600" dirty="0" err="1">
                <a:solidFill>
                  <a:schemeClr val="bg1"/>
                </a:solidFill>
                <a:latin typeface="Arial" charset="0"/>
              </a:rPr>
              <a:t>OpenMP</a:t>
            </a:r>
            <a:endParaRPr lang="en-US" sz="1600" dirty="0">
              <a:solidFill>
                <a:schemeClr val="bg1"/>
              </a:solidFill>
              <a:latin typeface="Arial" charset="0"/>
            </a:endParaRPr>
          </a:p>
        </p:txBody>
      </p:sp>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2400"/>
            <a:ext cx="1676400" cy="877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76200"/>
            <a:ext cx="8305800" cy="609600"/>
          </a:xfrm>
        </p:spPr>
        <p:txBody>
          <a:bodyPr/>
          <a:lstStyle/>
          <a:p>
            <a:r>
              <a:rPr lang="en-US" dirty="0" smtClean="0"/>
              <a:t>COAWST specific </a:t>
            </a:r>
            <a:r>
              <a:rPr lang="en-US" dirty="0" err="1" smtClean="0"/>
              <a:t>cpp</a:t>
            </a:r>
            <a:r>
              <a:rPr lang="en-US" dirty="0" smtClean="0"/>
              <a:t> options</a:t>
            </a:r>
          </a:p>
        </p:txBody>
      </p:sp>
      <p:sp>
        <p:nvSpPr>
          <p:cNvPr id="3" name="Content Placeholder 2"/>
          <p:cNvSpPr>
            <a:spLocks noGrp="1"/>
          </p:cNvSpPr>
          <p:nvPr>
            <p:ph idx="1"/>
          </p:nvPr>
        </p:nvSpPr>
        <p:spPr>
          <a:xfrm>
            <a:off x="304800" y="838200"/>
            <a:ext cx="8305800" cy="5410200"/>
          </a:xfrm>
        </p:spPr>
        <p:txBody>
          <a:bodyPr/>
          <a:lstStyle/>
          <a:p>
            <a:pPr marL="0" indent="0">
              <a:buNone/>
              <a:defRPr/>
            </a:pPr>
            <a:r>
              <a:rPr lang="en-US" sz="1400" dirty="0"/>
              <a:t>If you activate ROMS + WRF, then pick one of these:</a:t>
            </a:r>
          </a:p>
          <a:p>
            <a:pPr>
              <a:defRPr/>
            </a:pPr>
            <a:r>
              <a:rPr lang="en-US" sz="1400" dirty="0"/>
              <a:t>#define ATM2OCN_FLUXES		provide consistent fluxes between </a:t>
            </a:r>
            <a:r>
              <a:rPr lang="en-US" sz="1400" dirty="0" err="1"/>
              <a:t>atm</a:t>
            </a:r>
            <a:r>
              <a:rPr lang="en-US" sz="1400" dirty="0"/>
              <a:t> and </a:t>
            </a:r>
            <a:r>
              <a:rPr lang="en-US" sz="1400" dirty="0" err="1"/>
              <a:t>ocn</a:t>
            </a:r>
            <a:r>
              <a:rPr lang="en-US" sz="1400" dirty="0"/>
              <a:t>.</a:t>
            </a:r>
          </a:p>
          <a:p>
            <a:pPr marL="0" indent="0">
              <a:buNone/>
              <a:defRPr/>
            </a:pPr>
            <a:r>
              <a:rPr lang="en-US" sz="1400" dirty="0"/>
              <a:t>				WRF send USTRESS,VSTRESS, LH, HFX, GSW, GLW</a:t>
            </a:r>
          </a:p>
          <a:p>
            <a:pPr marL="0" indent="0">
              <a:buNone/>
              <a:defRPr/>
            </a:pPr>
            <a:r>
              <a:rPr lang="en-US" sz="1400" dirty="0"/>
              <a:t>---  OR  ---				If you don’t use this, then</a:t>
            </a:r>
          </a:p>
          <a:p>
            <a:r>
              <a:rPr lang="en-US" sz="1400" dirty="0"/>
              <a:t>#define BULK_FLUXES		this will send </a:t>
            </a:r>
            <a:r>
              <a:rPr lang="en-US" sz="1400" dirty="0" err="1">
                <a:latin typeface="Arial" charset="0"/>
              </a:rPr>
              <a:t>Uwind</a:t>
            </a:r>
            <a:r>
              <a:rPr lang="en-US" sz="1400" dirty="0">
                <a:latin typeface="Arial" charset="0"/>
              </a:rPr>
              <a:t>, </a:t>
            </a:r>
            <a:r>
              <a:rPr lang="en-US" sz="1400" dirty="0" err="1">
                <a:latin typeface="Arial" charset="0"/>
              </a:rPr>
              <a:t>Vwind</a:t>
            </a:r>
            <a:r>
              <a:rPr lang="en-US" sz="1400" dirty="0">
                <a:latin typeface="Arial" charset="0"/>
              </a:rPr>
              <a:t>, </a:t>
            </a:r>
            <a:r>
              <a:rPr lang="en-US" sz="1400" dirty="0" err="1">
                <a:latin typeface="Arial" charset="0"/>
              </a:rPr>
              <a:t>Patm</a:t>
            </a:r>
            <a:r>
              <a:rPr lang="en-US" sz="1400" dirty="0">
                <a:latin typeface="Arial" charset="0"/>
              </a:rPr>
              <a:t>, RH, </a:t>
            </a:r>
            <a:r>
              <a:rPr lang="en-US" sz="1400" dirty="0" err="1">
                <a:latin typeface="Arial" charset="0"/>
              </a:rPr>
              <a:t>Tair</a:t>
            </a:r>
            <a:r>
              <a:rPr lang="en-US" sz="1400" dirty="0">
                <a:latin typeface="Arial" charset="0"/>
              </a:rPr>
              <a:t>,</a:t>
            </a:r>
          </a:p>
          <a:p>
            <a:pPr marL="0" indent="0">
              <a:buNone/>
            </a:pPr>
            <a:r>
              <a:rPr lang="en-US" sz="1400" dirty="0">
                <a:latin typeface="Arial" charset="0"/>
              </a:rPr>
              <a:t>					     cloud, </a:t>
            </a:r>
            <a:r>
              <a:rPr lang="en-US" sz="1400" dirty="0" smtClean="0">
                <a:latin typeface="Arial" charset="0"/>
              </a:rPr>
              <a:t>GSW, GLW</a:t>
            </a:r>
          </a:p>
          <a:p>
            <a:pPr marL="0" indent="0">
              <a:buNone/>
            </a:pPr>
            <a:endParaRPr lang="en-US" sz="1400" dirty="0" smtClean="0">
              <a:latin typeface="Arial" charset="0"/>
            </a:endParaRPr>
          </a:p>
          <a:p>
            <a:pPr marL="0" indent="0">
              <a:buNone/>
            </a:pPr>
            <a:r>
              <a:rPr lang="en-US" sz="1400" dirty="0" smtClean="0">
                <a:latin typeface="Arial" charset="0"/>
              </a:rPr>
              <a:t>Related:</a:t>
            </a:r>
          </a:p>
          <a:p>
            <a:r>
              <a:rPr lang="en-US" sz="1400" dirty="0"/>
              <a:t>#define EMINUSP			</a:t>
            </a:r>
            <a:r>
              <a:rPr lang="en-US" sz="1400" dirty="0" smtClean="0"/>
              <a:t>send  </a:t>
            </a:r>
            <a:r>
              <a:rPr lang="en-US" sz="1400" dirty="0"/>
              <a:t>EVAP and RAIN from WRF to ROMS</a:t>
            </a:r>
            <a:endParaRPr lang="en-US" sz="1400" dirty="0">
              <a:latin typeface="Arial" charset="0"/>
            </a:endParaRPr>
          </a:p>
          <a:p>
            <a:r>
              <a:rPr lang="en-US" sz="1400" dirty="0"/>
              <a:t>#define </a:t>
            </a:r>
            <a:r>
              <a:rPr lang="en-US" sz="1400" dirty="0" smtClean="0"/>
              <a:t>CLOUDS	</a:t>
            </a:r>
            <a:r>
              <a:rPr lang="en-US" sz="1400" dirty="0"/>
              <a:t>		</a:t>
            </a:r>
            <a:r>
              <a:rPr lang="en-US" sz="1400" dirty="0" smtClean="0"/>
              <a:t>send  cloud fraction from </a:t>
            </a:r>
            <a:r>
              <a:rPr lang="en-US" sz="1400" dirty="0"/>
              <a:t>WRF to </a:t>
            </a:r>
            <a:r>
              <a:rPr lang="en-US" sz="1400" dirty="0" smtClean="0"/>
              <a:t>ROMS</a:t>
            </a:r>
          </a:p>
          <a:p>
            <a:r>
              <a:rPr lang="en-US" sz="1400" dirty="0" smtClean="0">
                <a:latin typeface="Arial" charset="0"/>
              </a:rPr>
              <a:t>#define ATM_PRESS		send MSLP (</a:t>
            </a:r>
            <a:r>
              <a:rPr lang="en-US" sz="1400" dirty="0" err="1" smtClean="0">
                <a:latin typeface="Arial" charset="0"/>
              </a:rPr>
              <a:t>Patm</a:t>
            </a:r>
            <a:r>
              <a:rPr lang="en-US" sz="1400" dirty="0" smtClean="0">
                <a:latin typeface="Arial" charset="0"/>
              </a:rPr>
              <a:t>) from WRF to ROMS</a:t>
            </a:r>
            <a:endParaRPr lang="en-US" sz="1400" dirty="0">
              <a:latin typeface="Arial" charset="0"/>
            </a:endParaRPr>
          </a:p>
          <a:p>
            <a:pPr marL="0" indent="0">
              <a:buNone/>
            </a:pPr>
            <a:endParaRPr lang="en-US" sz="1400" dirty="0">
              <a:latin typeface="Arial" charset="0"/>
            </a:endParaRPr>
          </a:p>
          <a:p>
            <a:pPr marL="0" indent="0">
              <a:buNone/>
              <a:defRPr/>
            </a:pPr>
            <a:r>
              <a:rPr lang="en-US" sz="1400" dirty="0" smtClean="0"/>
              <a:t>These 3 options use SWAN wave data </a:t>
            </a:r>
            <a:r>
              <a:rPr lang="en-US" sz="1400" dirty="0"/>
              <a:t>for computation of ocean surface </a:t>
            </a:r>
            <a:r>
              <a:rPr lang="en-US" sz="1400" dirty="0" smtClean="0"/>
              <a:t>stress in ROMS  </a:t>
            </a:r>
            <a:r>
              <a:rPr lang="en-US" sz="1400" dirty="0" err="1" smtClean="0"/>
              <a:t>bulk_fluxes</a:t>
            </a:r>
            <a:r>
              <a:rPr lang="en-US" sz="1400" dirty="0"/>
              <a:t> </a:t>
            </a:r>
            <a:r>
              <a:rPr lang="en-US" sz="1400" dirty="0" smtClean="0"/>
              <a:t>and in WRF  </a:t>
            </a:r>
            <a:r>
              <a:rPr lang="en-US" sz="1400" dirty="0" err="1" smtClean="0"/>
              <a:t>myjsfc</a:t>
            </a:r>
            <a:r>
              <a:rPr lang="en-US" sz="1400" dirty="0" smtClean="0"/>
              <a:t>   </a:t>
            </a:r>
            <a:r>
              <a:rPr lang="en-US" sz="1400" dirty="0"/>
              <a:t>and </a:t>
            </a:r>
            <a:r>
              <a:rPr lang="en-US" sz="1400" dirty="0" smtClean="0"/>
              <a:t>  </a:t>
            </a:r>
            <a:r>
              <a:rPr lang="en-US" sz="1400" dirty="0" err="1" smtClean="0"/>
              <a:t>mynn</a:t>
            </a:r>
            <a:r>
              <a:rPr lang="en-US" sz="1400" dirty="0" smtClean="0"/>
              <a:t>   </a:t>
            </a:r>
            <a:r>
              <a:rPr lang="en-US" sz="1400" dirty="0"/>
              <a:t>surface layer schemes </a:t>
            </a:r>
            <a:r>
              <a:rPr lang="en-US" sz="1400" dirty="0" smtClean="0"/>
              <a:t>:</a:t>
            </a:r>
            <a:endParaRPr lang="en-US" sz="1400" dirty="0"/>
          </a:p>
          <a:p>
            <a:pPr>
              <a:defRPr/>
            </a:pPr>
            <a:r>
              <a:rPr lang="en-US" sz="1400" dirty="0" smtClean="0"/>
              <a:t>#</a:t>
            </a:r>
            <a:r>
              <a:rPr lang="en-US" sz="1400" dirty="0"/>
              <a:t>define COARE_TAYLOR_YELLAND </a:t>
            </a:r>
            <a:r>
              <a:rPr lang="en-US" sz="1400" dirty="0" smtClean="0"/>
              <a:t>	wave enhanced roughness (swan to </a:t>
            </a:r>
            <a:r>
              <a:rPr lang="en-US" sz="1400" dirty="0" err="1" smtClean="0"/>
              <a:t>roms</a:t>
            </a:r>
            <a:r>
              <a:rPr lang="en-US" sz="1400" dirty="0" smtClean="0"/>
              <a:t> or </a:t>
            </a:r>
            <a:r>
              <a:rPr lang="en-US" sz="1400" dirty="0" err="1" smtClean="0"/>
              <a:t>wrf</a:t>
            </a:r>
            <a:r>
              <a:rPr lang="en-US" sz="1400" dirty="0" smtClean="0"/>
              <a:t>)</a:t>
            </a:r>
            <a:endParaRPr lang="en-US" sz="1400" dirty="0"/>
          </a:p>
          <a:p>
            <a:pPr>
              <a:defRPr/>
            </a:pPr>
            <a:r>
              <a:rPr lang="en-US" sz="1400" dirty="0"/>
              <a:t>#define </a:t>
            </a:r>
            <a:r>
              <a:rPr lang="en-US" sz="1400" dirty="0" smtClean="0"/>
              <a:t>COARE_OOST	 	wave enhanced </a:t>
            </a:r>
            <a:r>
              <a:rPr lang="en-US" sz="1400" dirty="0"/>
              <a:t>roughness (swan to </a:t>
            </a:r>
            <a:r>
              <a:rPr lang="en-US" sz="1400" dirty="0" err="1"/>
              <a:t>roms</a:t>
            </a:r>
            <a:r>
              <a:rPr lang="en-US" sz="1400" dirty="0"/>
              <a:t> or </a:t>
            </a:r>
            <a:r>
              <a:rPr lang="en-US" sz="1400" dirty="0" err="1"/>
              <a:t>wrf</a:t>
            </a:r>
            <a:r>
              <a:rPr lang="en-US" sz="1400" dirty="0"/>
              <a:t>)</a:t>
            </a:r>
          </a:p>
          <a:p>
            <a:pPr>
              <a:defRPr/>
            </a:pPr>
            <a:r>
              <a:rPr lang="en-US" sz="1400" dirty="0"/>
              <a:t>#define </a:t>
            </a:r>
            <a:r>
              <a:rPr lang="en-US" sz="1400" dirty="0" smtClean="0"/>
              <a:t>DRENNAN 		wave enhanced </a:t>
            </a:r>
            <a:r>
              <a:rPr lang="en-US" sz="1400" dirty="0"/>
              <a:t>roughness (swan to </a:t>
            </a:r>
            <a:r>
              <a:rPr lang="en-US" sz="1400" dirty="0" err="1"/>
              <a:t>roms</a:t>
            </a:r>
            <a:r>
              <a:rPr lang="en-US" sz="1400" dirty="0"/>
              <a:t> or </a:t>
            </a:r>
            <a:r>
              <a:rPr lang="en-US" sz="1400" dirty="0" err="1"/>
              <a:t>wrf</a:t>
            </a:r>
            <a:r>
              <a:rPr lang="en-US" sz="1400" dirty="0"/>
              <a:t>)</a:t>
            </a:r>
            <a:endParaRPr lang="en-US" sz="1400" dirty="0" smtClean="0"/>
          </a:p>
          <a:p>
            <a:pPr>
              <a:defRPr/>
            </a:pPr>
            <a:endParaRPr lang="en-US" sz="1400" dirty="0" smtClean="0"/>
          </a:p>
          <a:p>
            <a:pPr>
              <a:defRPr/>
            </a:pPr>
            <a:r>
              <a:rPr lang="en-US" sz="1400" dirty="0" smtClean="0"/>
              <a:t>#</a:t>
            </a:r>
            <a:r>
              <a:rPr lang="en-US" sz="1400" dirty="0"/>
              <a:t>define DRAGLIM_DAVIS		feature added to WRF and SWAN to limit the ocean</a:t>
            </a:r>
          </a:p>
          <a:p>
            <a:pPr marL="0" indent="0">
              <a:buNone/>
              <a:defRPr/>
            </a:pPr>
            <a:r>
              <a:rPr lang="en-US" sz="1400" dirty="0" smtClean="0"/>
              <a:t>	</a:t>
            </a:r>
            <a:r>
              <a:rPr lang="en-US" sz="1400" dirty="0"/>
              <a:t>			 roughness drag to be a maximum of 2.85E-3</a:t>
            </a:r>
          </a:p>
          <a:p>
            <a:pPr>
              <a:defRPr/>
            </a:pPr>
            <a:endParaRPr lang="en-US" sz="1400" dirty="0" smtClean="0"/>
          </a:p>
          <a:p>
            <a:pPr>
              <a:defRPr/>
            </a:pPr>
            <a:endParaRPr lang="en-US" sz="1400" dirty="0" smtClean="0"/>
          </a:p>
          <a:p>
            <a:pPr>
              <a:defRPr/>
            </a:pPr>
            <a:endParaRPr lang="en-US" sz="1400" dirty="0" smtClean="0"/>
          </a:p>
          <a:p>
            <a:pPr>
              <a:defRPr/>
            </a:pPr>
            <a:endParaRPr lang="en-US" sz="1400" dirty="0"/>
          </a:p>
          <a:p>
            <a:pPr>
              <a:defRPr/>
            </a:pPr>
            <a:endParaRPr lang="en-US" sz="1400" dirty="0"/>
          </a:p>
          <a:p>
            <a:pPr>
              <a:defRPr/>
            </a:pPr>
            <a:endParaRPr lang="en-US" sz="1400" dirty="0"/>
          </a:p>
        </p:txBody>
      </p:sp>
    </p:spTree>
    <p:extLst>
      <p:ext uri="{BB962C8B-B14F-4D97-AF65-F5344CB8AC3E}">
        <p14:creationId xmlns:p14="http://schemas.microsoft.com/office/powerpoint/2010/main" val="120414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76200"/>
            <a:ext cx="8305800" cy="609600"/>
          </a:xfrm>
        </p:spPr>
        <p:txBody>
          <a:bodyPr/>
          <a:lstStyle/>
          <a:p>
            <a:r>
              <a:rPr lang="en-US" dirty="0"/>
              <a:t>COAWST </a:t>
            </a:r>
            <a:r>
              <a:rPr lang="en-US" dirty="0" smtClean="0"/>
              <a:t>specific </a:t>
            </a:r>
            <a:r>
              <a:rPr lang="en-US" dirty="0" err="1" smtClean="0"/>
              <a:t>cpp</a:t>
            </a:r>
            <a:r>
              <a:rPr lang="en-US" dirty="0" smtClean="0"/>
              <a:t> options</a:t>
            </a:r>
          </a:p>
        </p:txBody>
      </p:sp>
      <p:sp>
        <p:nvSpPr>
          <p:cNvPr id="3" name="Content Placeholder 2"/>
          <p:cNvSpPr>
            <a:spLocks noGrp="1"/>
          </p:cNvSpPr>
          <p:nvPr>
            <p:ph idx="1"/>
          </p:nvPr>
        </p:nvSpPr>
        <p:spPr>
          <a:xfrm>
            <a:off x="381000" y="2133600"/>
            <a:ext cx="8305800" cy="4232993"/>
          </a:xfrm>
        </p:spPr>
        <p:txBody>
          <a:bodyPr/>
          <a:lstStyle/>
          <a:p>
            <a:pPr>
              <a:defRPr/>
            </a:pPr>
            <a:r>
              <a:rPr lang="en-US" sz="1400" dirty="0"/>
              <a:t>#define UV_CONST       		send </a:t>
            </a:r>
            <a:r>
              <a:rPr lang="en-US" sz="1400" dirty="0" err="1"/>
              <a:t>vel</a:t>
            </a:r>
            <a:r>
              <a:rPr lang="en-US" sz="1400" dirty="0"/>
              <a:t> = 0 from the </a:t>
            </a:r>
            <a:r>
              <a:rPr lang="en-US" sz="1400" dirty="0" err="1"/>
              <a:t>ocn</a:t>
            </a:r>
            <a:r>
              <a:rPr lang="en-US" sz="1400" dirty="0"/>
              <a:t> to wave model</a:t>
            </a:r>
          </a:p>
          <a:p>
            <a:pPr>
              <a:defRPr/>
            </a:pPr>
            <a:r>
              <a:rPr lang="en-US" sz="1400" dirty="0"/>
              <a:t>#define ZETA_CONST   		send zeta = 0 from the </a:t>
            </a:r>
            <a:r>
              <a:rPr lang="en-US" sz="1400" dirty="0" err="1"/>
              <a:t>ocn</a:t>
            </a:r>
            <a:r>
              <a:rPr lang="en-US" sz="1400" dirty="0"/>
              <a:t> to wave model</a:t>
            </a:r>
          </a:p>
          <a:p>
            <a:pPr>
              <a:defRPr/>
            </a:pPr>
            <a:r>
              <a:rPr lang="en-US" sz="1400" dirty="0" smtClean="0"/>
              <a:t>#</a:t>
            </a:r>
            <a:r>
              <a:rPr lang="en-US" sz="1400" dirty="0"/>
              <a:t>define UV_KIRBY 		compute "depth-</a:t>
            </a:r>
            <a:r>
              <a:rPr lang="en-US" sz="1400" dirty="0" err="1"/>
              <a:t>avg</a:t>
            </a:r>
            <a:r>
              <a:rPr lang="en-US" sz="1400" dirty="0"/>
              <a:t>" current based on </a:t>
            </a:r>
            <a:r>
              <a:rPr lang="en-US" sz="1400" dirty="0" err="1"/>
              <a:t>Hwave</a:t>
            </a:r>
            <a:r>
              <a:rPr lang="en-US" sz="1400" dirty="0"/>
              <a:t> to </a:t>
            </a:r>
          </a:p>
          <a:p>
            <a:pPr marL="0" indent="0">
              <a:buNone/>
              <a:defRPr/>
            </a:pPr>
            <a:r>
              <a:rPr lang="en-US" sz="1400" dirty="0" smtClean="0"/>
              <a:t>	</a:t>
            </a:r>
            <a:r>
              <a:rPr lang="en-US" sz="1400" dirty="0"/>
              <a:t>			be sent from the </a:t>
            </a:r>
            <a:r>
              <a:rPr lang="en-US" sz="1400" dirty="0" err="1"/>
              <a:t>ocn</a:t>
            </a:r>
            <a:r>
              <a:rPr lang="en-US" sz="1400" dirty="0"/>
              <a:t> to the wav model for coupling</a:t>
            </a:r>
          </a:p>
          <a:p>
            <a:r>
              <a:rPr lang="en-US" sz="1400" dirty="0" smtClean="0"/>
              <a:t>#</a:t>
            </a:r>
            <a:r>
              <a:rPr lang="en-US" sz="1400" dirty="0"/>
              <a:t>define WEC_MELLOR </a:t>
            </a:r>
            <a:r>
              <a:rPr lang="en-US" sz="1400" dirty="0" smtClean="0"/>
              <a:t>		radiation </a:t>
            </a:r>
            <a:r>
              <a:rPr lang="en-US" sz="1400" dirty="0"/>
              <a:t>stress terms from Mellor 08</a:t>
            </a:r>
          </a:p>
          <a:p>
            <a:r>
              <a:rPr lang="en-US" sz="1400" dirty="0"/>
              <a:t>#define </a:t>
            </a:r>
            <a:r>
              <a:rPr lang="en-US" sz="1400" dirty="0" smtClean="0"/>
              <a:t>WEC_VF			wave-current </a:t>
            </a:r>
            <a:r>
              <a:rPr lang="en-US" sz="1400" dirty="0"/>
              <a:t>stresses from Uchiyama et al. </a:t>
            </a:r>
          </a:p>
          <a:p>
            <a:r>
              <a:rPr lang="en-US" sz="1400" dirty="0"/>
              <a:t>#define </a:t>
            </a:r>
            <a:r>
              <a:rPr lang="en-US" sz="1400" dirty="0" smtClean="0"/>
              <a:t>WDISS_THORGUZA		wave </a:t>
            </a:r>
            <a:r>
              <a:rPr lang="en-US" sz="1400" dirty="0"/>
              <a:t>dissipation from </a:t>
            </a:r>
            <a:r>
              <a:rPr lang="en-US" sz="1400" dirty="0" err="1"/>
              <a:t>Thorton</a:t>
            </a:r>
            <a:r>
              <a:rPr lang="en-US" sz="1400" dirty="0"/>
              <a:t>/</a:t>
            </a:r>
            <a:r>
              <a:rPr lang="en-US" sz="1400" dirty="0" err="1"/>
              <a:t>Guza</a:t>
            </a:r>
            <a:endParaRPr lang="en-US" sz="1400" dirty="0"/>
          </a:p>
          <a:p>
            <a:r>
              <a:rPr lang="en-US" sz="1400" dirty="0"/>
              <a:t>#define </a:t>
            </a:r>
            <a:r>
              <a:rPr lang="en-US" sz="1400" dirty="0" smtClean="0"/>
              <a:t>WDISS_CHURTHOR		wave </a:t>
            </a:r>
            <a:r>
              <a:rPr lang="en-US" sz="1400" dirty="0"/>
              <a:t>dissipation from Church/</a:t>
            </a:r>
            <a:r>
              <a:rPr lang="en-US" sz="1400" dirty="0" err="1"/>
              <a:t>Thorton</a:t>
            </a:r>
            <a:endParaRPr lang="en-US" sz="1400" dirty="0"/>
          </a:p>
          <a:p>
            <a:r>
              <a:rPr lang="en-US" sz="1400" dirty="0"/>
              <a:t>#define </a:t>
            </a:r>
            <a:r>
              <a:rPr lang="en-US" sz="1400" dirty="0" smtClean="0"/>
              <a:t>WDISS_WAVEMOD		wave </a:t>
            </a:r>
            <a:r>
              <a:rPr lang="en-US" sz="1400" dirty="0"/>
              <a:t>dissipation from a wave model</a:t>
            </a:r>
          </a:p>
          <a:p>
            <a:r>
              <a:rPr lang="en-US" sz="1400" dirty="0"/>
              <a:t>#define </a:t>
            </a:r>
            <a:r>
              <a:rPr lang="en-US" sz="1400" dirty="0" smtClean="0"/>
              <a:t>WDISS_INWAVE		wave </a:t>
            </a:r>
            <a:r>
              <a:rPr lang="en-US" sz="1400" dirty="0"/>
              <a:t>dissipation from a </a:t>
            </a:r>
            <a:r>
              <a:rPr lang="en-US" sz="1400" dirty="0" err="1"/>
              <a:t>InWave</a:t>
            </a:r>
            <a:r>
              <a:rPr lang="en-US" sz="1400" dirty="0"/>
              <a:t> model</a:t>
            </a:r>
          </a:p>
          <a:p>
            <a:r>
              <a:rPr lang="en-US" sz="1400" dirty="0"/>
              <a:t>#define </a:t>
            </a:r>
            <a:r>
              <a:rPr lang="en-US" sz="1400" dirty="0" smtClean="0"/>
              <a:t>ROLLER_SVENDSEN	wave </a:t>
            </a:r>
            <a:r>
              <a:rPr lang="en-US" sz="1400" dirty="0"/>
              <a:t>roller based on </a:t>
            </a:r>
            <a:r>
              <a:rPr lang="en-US" sz="1400" dirty="0" err="1"/>
              <a:t>Svendsen</a:t>
            </a:r>
            <a:endParaRPr lang="en-US" sz="1400" dirty="0"/>
          </a:p>
          <a:p>
            <a:r>
              <a:rPr lang="en-US" sz="1400" dirty="0"/>
              <a:t>#define </a:t>
            </a:r>
            <a:r>
              <a:rPr lang="en-US" sz="1400" dirty="0" smtClean="0"/>
              <a:t>ROLLER_MONO		wave </a:t>
            </a:r>
            <a:r>
              <a:rPr lang="en-US" sz="1400" dirty="0"/>
              <a:t>roller for </a:t>
            </a:r>
            <a:r>
              <a:rPr lang="en-US" sz="1400" dirty="0" smtClean="0"/>
              <a:t>monochromatic </a:t>
            </a:r>
            <a:r>
              <a:rPr lang="en-US" sz="1400" dirty="0"/>
              <a:t>waves</a:t>
            </a:r>
          </a:p>
          <a:p>
            <a:r>
              <a:rPr lang="en-US" sz="1400" dirty="0"/>
              <a:t>#define </a:t>
            </a:r>
            <a:r>
              <a:rPr lang="en-US" sz="1400" dirty="0" smtClean="0"/>
              <a:t>ROLLER_RENIERS		wave </a:t>
            </a:r>
            <a:r>
              <a:rPr lang="en-US" sz="1400" dirty="0"/>
              <a:t>roller based on </a:t>
            </a:r>
            <a:r>
              <a:rPr lang="en-US" sz="1400" dirty="0" err="1"/>
              <a:t>Reniers</a:t>
            </a:r>
            <a:endParaRPr lang="en-US" sz="1400" dirty="0"/>
          </a:p>
          <a:p>
            <a:r>
              <a:rPr lang="en-US" sz="1400" dirty="0"/>
              <a:t>#define </a:t>
            </a:r>
            <a:r>
              <a:rPr lang="en-US" sz="1400" dirty="0" smtClean="0"/>
              <a:t>BOTTOM_STREAMING	wave </a:t>
            </a:r>
            <a:r>
              <a:rPr lang="en-US" sz="1400" dirty="0"/>
              <a:t>enhanced bottom streaming</a:t>
            </a:r>
          </a:p>
          <a:p>
            <a:r>
              <a:rPr lang="en-US" sz="1400" dirty="0"/>
              <a:t>#define </a:t>
            </a:r>
            <a:r>
              <a:rPr lang="en-US" sz="1400" dirty="0" smtClean="0"/>
              <a:t>SURFACE_STREAMING	wave </a:t>
            </a:r>
            <a:r>
              <a:rPr lang="en-US" sz="1400" dirty="0"/>
              <a:t>enhanced surface </a:t>
            </a:r>
            <a:r>
              <a:rPr lang="en-US" sz="1400" dirty="0" smtClean="0"/>
              <a:t>streaming</a:t>
            </a:r>
          </a:p>
          <a:p>
            <a:pPr>
              <a:defRPr/>
            </a:pPr>
            <a:endParaRPr lang="en-US" sz="1400" dirty="0"/>
          </a:p>
        </p:txBody>
      </p:sp>
      <p:sp>
        <p:nvSpPr>
          <p:cNvPr id="5" name="TextBox 4"/>
          <p:cNvSpPr txBox="1"/>
          <p:nvPr/>
        </p:nvSpPr>
        <p:spPr>
          <a:xfrm>
            <a:off x="228600" y="1809690"/>
            <a:ext cx="1701427" cy="400110"/>
          </a:xfrm>
          <a:prstGeom prst="rect">
            <a:avLst/>
          </a:prstGeom>
          <a:noFill/>
        </p:spPr>
        <p:txBody>
          <a:bodyPr wrap="none" rtlCol="0">
            <a:spAutoFit/>
          </a:bodyPr>
          <a:lstStyle/>
          <a:p>
            <a:r>
              <a:rPr lang="en-US" sz="2000" dirty="0" smtClean="0">
                <a:solidFill>
                  <a:srgbClr val="FFFF00"/>
                </a:solidFill>
              </a:rPr>
              <a:t>Wave Options</a:t>
            </a:r>
            <a:endParaRPr lang="en-US" sz="2000" dirty="0">
              <a:solidFill>
                <a:srgbClr val="FFFF00"/>
              </a:solidFill>
            </a:endParaRPr>
          </a:p>
        </p:txBody>
      </p:sp>
      <p:sp>
        <p:nvSpPr>
          <p:cNvPr id="6" name="Content Placeholder 2"/>
          <p:cNvSpPr txBox="1">
            <a:spLocks/>
          </p:cNvSpPr>
          <p:nvPr/>
        </p:nvSpPr>
        <p:spPr bwMode="auto">
          <a:xfrm>
            <a:off x="381000" y="914400"/>
            <a:ext cx="8305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a:lstStyle>
          <a:p>
            <a:pPr marL="0" indent="0">
              <a:buNone/>
              <a:defRPr/>
            </a:pPr>
            <a:r>
              <a:rPr lang="en-US" sz="1400" dirty="0" smtClean="0"/>
              <a:t>If </a:t>
            </a:r>
            <a:r>
              <a:rPr lang="en-US" sz="1400" dirty="0"/>
              <a:t>you couple ROMS + WRF then you can select this for testing:</a:t>
            </a:r>
          </a:p>
          <a:p>
            <a:pPr>
              <a:defRPr/>
            </a:pPr>
            <a:r>
              <a:rPr lang="en-US" sz="1400" dirty="0"/>
              <a:t>#define SST_CONST   		do not allow SST from ROMS to affect </a:t>
            </a:r>
            <a:r>
              <a:rPr lang="en-US" sz="1400" dirty="0" smtClean="0"/>
              <a:t>WRF</a:t>
            </a:r>
            <a:endParaRPr lang="en-US" sz="1400" dirty="0"/>
          </a:p>
        </p:txBody>
      </p:sp>
    </p:spTree>
    <p:extLst>
      <p:ext uri="{BB962C8B-B14F-4D97-AF65-F5344CB8AC3E}">
        <p14:creationId xmlns:p14="http://schemas.microsoft.com/office/powerpoint/2010/main" val="378806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76200"/>
            <a:ext cx="8305800" cy="609600"/>
          </a:xfrm>
        </p:spPr>
        <p:txBody>
          <a:bodyPr/>
          <a:lstStyle/>
          <a:p>
            <a:r>
              <a:rPr lang="en-US" dirty="0"/>
              <a:t>COAWST </a:t>
            </a:r>
            <a:r>
              <a:rPr lang="en-US" dirty="0" smtClean="0"/>
              <a:t>specific </a:t>
            </a:r>
            <a:r>
              <a:rPr lang="en-US" dirty="0" err="1" smtClean="0"/>
              <a:t>cpp</a:t>
            </a:r>
            <a:r>
              <a:rPr lang="en-US" dirty="0" smtClean="0"/>
              <a:t> options</a:t>
            </a:r>
          </a:p>
        </p:txBody>
      </p:sp>
      <p:sp>
        <p:nvSpPr>
          <p:cNvPr id="3" name="Content Placeholder 2"/>
          <p:cNvSpPr>
            <a:spLocks noGrp="1"/>
          </p:cNvSpPr>
          <p:nvPr>
            <p:ph idx="1"/>
          </p:nvPr>
        </p:nvSpPr>
        <p:spPr>
          <a:xfrm>
            <a:off x="269309" y="2971800"/>
            <a:ext cx="8305800" cy="2057400"/>
          </a:xfrm>
        </p:spPr>
        <p:txBody>
          <a:bodyPr/>
          <a:lstStyle/>
          <a:p>
            <a:r>
              <a:rPr lang="en-US" sz="1400" dirty="0" smtClean="0"/>
              <a:t># </a:t>
            </a:r>
            <a:r>
              <a:rPr lang="en-US" sz="1400" dirty="0"/>
              <a:t>define </a:t>
            </a:r>
            <a:r>
              <a:rPr lang="en-US" sz="1400" dirty="0" smtClean="0"/>
              <a:t>VEGETATION		Activate vegetation </a:t>
            </a:r>
            <a:r>
              <a:rPr lang="en-US" sz="1400" dirty="0"/>
              <a:t>module </a:t>
            </a:r>
          </a:p>
          <a:p>
            <a:r>
              <a:rPr lang="en-US" sz="1400" dirty="0"/>
              <a:t># define </a:t>
            </a:r>
            <a:r>
              <a:rPr lang="en-US" sz="1400" dirty="0" smtClean="0"/>
              <a:t>VEG_DRAG		Drag </a:t>
            </a:r>
            <a:r>
              <a:rPr lang="en-US" sz="1400" dirty="0"/>
              <a:t>terms </a:t>
            </a:r>
            <a:r>
              <a:rPr lang="en-US" sz="1400" dirty="0" err="1"/>
              <a:t>Luhar</a:t>
            </a:r>
            <a:r>
              <a:rPr lang="en-US" sz="1400" dirty="0"/>
              <a:t> M. et.al (2011)</a:t>
            </a:r>
          </a:p>
          <a:p>
            <a:r>
              <a:rPr lang="en-US" sz="1400" dirty="0"/>
              <a:t># define </a:t>
            </a:r>
            <a:r>
              <a:rPr lang="en-US" sz="1400" dirty="0" smtClean="0"/>
              <a:t>VEG_FLEX		Flexible </a:t>
            </a:r>
            <a:r>
              <a:rPr lang="en-US" sz="1400" dirty="0"/>
              <a:t>vegetation terms</a:t>
            </a:r>
          </a:p>
          <a:p>
            <a:r>
              <a:rPr lang="en-US" sz="1400" dirty="0"/>
              <a:t># define </a:t>
            </a:r>
            <a:r>
              <a:rPr lang="en-US" sz="1400" dirty="0" smtClean="0"/>
              <a:t>VEG_TURB		Turbulence </a:t>
            </a:r>
            <a:r>
              <a:rPr lang="en-US" sz="1400" dirty="0"/>
              <a:t>terms, </a:t>
            </a:r>
            <a:r>
              <a:rPr lang="en-US" sz="1400" dirty="0" err="1"/>
              <a:t>Uittenbogaard</a:t>
            </a:r>
            <a:r>
              <a:rPr lang="en-US" sz="1400" dirty="0"/>
              <a:t> R. (2003) </a:t>
            </a:r>
          </a:p>
          <a:p>
            <a:r>
              <a:rPr lang="en-US" sz="1400" dirty="0"/>
              <a:t># define </a:t>
            </a:r>
            <a:r>
              <a:rPr lang="en-US" sz="1400" dirty="0" smtClean="0"/>
              <a:t>VEG_SWAN_COUPLING	Exchange </a:t>
            </a:r>
            <a:r>
              <a:rPr lang="en-US" sz="1400" dirty="0"/>
              <a:t>of VEG data </a:t>
            </a:r>
            <a:r>
              <a:rPr lang="en-US" sz="1400" dirty="0" err="1"/>
              <a:t>btwn</a:t>
            </a:r>
            <a:r>
              <a:rPr lang="en-US" sz="1400" dirty="0"/>
              <a:t>. ROMS and SWAN </a:t>
            </a:r>
          </a:p>
          <a:p>
            <a:r>
              <a:rPr lang="en-US" sz="1400" dirty="0"/>
              <a:t># define </a:t>
            </a:r>
            <a:r>
              <a:rPr lang="en-US" sz="1400" dirty="0" smtClean="0"/>
              <a:t>VEG_STREAMING		Wave </a:t>
            </a:r>
            <a:r>
              <a:rPr lang="en-US" sz="1400" dirty="0"/>
              <a:t>streaming effects </a:t>
            </a:r>
          </a:p>
          <a:p>
            <a:r>
              <a:rPr lang="en-US" sz="1400" dirty="0" smtClean="0"/>
              <a:t># </a:t>
            </a:r>
            <a:r>
              <a:rPr lang="en-US" sz="1400" dirty="0"/>
              <a:t>define </a:t>
            </a:r>
            <a:r>
              <a:rPr lang="en-US" sz="1400" dirty="0" smtClean="0"/>
              <a:t>MARSH_WAVE_THRUST	Wave </a:t>
            </a:r>
            <a:r>
              <a:rPr lang="en-US" sz="1400" dirty="0"/>
              <a:t>thrust on marshes, Tonelli, M. et al. (2010)</a:t>
            </a:r>
          </a:p>
          <a:p>
            <a:pPr>
              <a:defRPr/>
            </a:pPr>
            <a:endParaRPr lang="en-US" sz="1400" dirty="0"/>
          </a:p>
          <a:p>
            <a:pPr>
              <a:defRPr/>
            </a:pPr>
            <a:endParaRPr lang="en-US" sz="1400" dirty="0"/>
          </a:p>
        </p:txBody>
      </p:sp>
      <p:sp>
        <p:nvSpPr>
          <p:cNvPr id="2" name="TextBox 1"/>
          <p:cNvSpPr txBox="1"/>
          <p:nvPr/>
        </p:nvSpPr>
        <p:spPr>
          <a:xfrm>
            <a:off x="2971800" y="6096000"/>
            <a:ext cx="3740191" cy="369332"/>
          </a:xfrm>
          <a:prstGeom prst="rect">
            <a:avLst/>
          </a:prstGeom>
          <a:noFill/>
        </p:spPr>
        <p:txBody>
          <a:bodyPr wrap="none" rtlCol="0">
            <a:spAutoFit/>
          </a:bodyPr>
          <a:lstStyle/>
          <a:p>
            <a:r>
              <a:rPr lang="en-US" sz="1800" b="1" dirty="0" smtClean="0">
                <a:solidFill>
                  <a:schemeClr val="bg1"/>
                </a:solidFill>
              </a:rPr>
              <a:t>+  ROMS Specific CPP options   …..</a:t>
            </a:r>
            <a:endParaRPr lang="en-US" sz="1800" b="1" dirty="0">
              <a:solidFill>
                <a:schemeClr val="bg1"/>
              </a:solidFill>
            </a:endParaRPr>
          </a:p>
        </p:txBody>
      </p:sp>
      <p:sp>
        <p:nvSpPr>
          <p:cNvPr id="4" name="TextBox 3"/>
          <p:cNvSpPr txBox="1"/>
          <p:nvPr/>
        </p:nvSpPr>
        <p:spPr>
          <a:xfrm>
            <a:off x="269309" y="2569602"/>
            <a:ext cx="2155205" cy="400110"/>
          </a:xfrm>
          <a:prstGeom prst="rect">
            <a:avLst/>
          </a:prstGeom>
          <a:noFill/>
        </p:spPr>
        <p:txBody>
          <a:bodyPr wrap="none" rtlCol="0">
            <a:spAutoFit/>
          </a:bodyPr>
          <a:lstStyle/>
          <a:p>
            <a:r>
              <a:rPr lang="en-US" sz="2000" dirty="0" smtClean="0">
                <a:solidFill>
                  <a:srgbClr val="FFFF00"/>
                </a:solidFill>
              </a:rPr>
              <a:t>Vegetation Options</a:t>
            </a:r>
            <a:endParaRPr lang="en-US" sz="2000" dirty="0">
              <a:solidFill>
                <a:srgbClr val="FFFF00"/>
              </a:solidFill>
            </a:endParaRPr>
          </a:p>
        </p:txBody>
      </p:sp>
      <p:sp>
        <p:nvSpPr>
          <p:cNvPr id="7" name="Content Placeholder 2"/>
          <p:cNvSpPr txBox="1">
            <a:spLocks/>
          </p:cNvSpPr>
          <p:nvPr/>
        </p:nvSpPr>
        <p:spPr bwMode="auto">
          <a:xfrm>
            <a:off x="531689" y="1057673"/>
            <a:ext cx="8305800" cy="1304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a:lstStyle>
          <a:p>
            <a:r>
              <a:rPr lang="en-US" sz="1400" kern="0" dirty="0" smtClean="0"/>
              <a:t>#define CHARNOK		</a:t>
            </a:r>
            <a:r>
              <a:rPr lang="en-US" sz="1400" kern="0" dirty="0" err="1" smtClean="0"/>
              <a:t>Charnok</a:t>
            </a:r>
            <a:r>
              <a:rPr lang="en-US" sz="1400" kern="0" dirty="0" smtClean="0"/>
              <a:t> surface roughness from wind stress</a:t>
            </a:r>
          </a:p>
          <a:p>
            <a:r>
              <a:rPr lang="en-US" sz="1400" kern="0" dirty="0" smtClean="0"/>
              <a:t>#define CRAIG_BANNER		Craig and Banner wave breaking surface flux</a:t>
            </a:r>
          </a:p>
          <a:p>
            <a:r>
              <a:rPr lang="en-US" sz="1400" kern="0" dirty="0" smtClean="0"/>
              <a:t>--- or ---</a:t>
            </a:r>
          </a:p>
          <a:p>
            <a:r>
              <a:rPr lang="en-US" sz="1400" kern="0" dirty="0" smtClean="0"/>
              <a:t>#define ZOS_HSIG		surface roughness from wave amplitude</a:t>
            </a:r>
          </a:p>
          <a:p>
            <a:r>
              <a:rPr lang="en-US" sz="1400" kern="0" dirty="0" smtClean="0"/>
              <a:t>#define TKE_WAVEDISS		wave breaking surface flux from wave amplitude</a:t>
            </a:r>
          </a:p>
          <a:p>
            <a:endParaRPr lang="en-US" sz="1400" kern="0" dirty="0" smtClean="0"/>
          </a:p>
          <a:p>
            <a:pPr>
              <a:defRPr/>
            </a:pPr>
            <a:endParaRPr lang="en-US" sz="1400" kern="0" dirty="0" smtClean="0"/>
          </a:p>
          <a:p>
            <a:pPr>
              <a:defRPr/>
            </a:pPr>
            <a:endParaRPr lang="en-US" sz="1400" kern="0" dirty="0" smtClean="0"/>
          </a:p>
          <a:p>
            <a:pPr>
              <a:defRPr/>
            </a:pPr>
            <a:endParaRPr lang="en-US" sz="1400" kern="0" dirty="0" smtClean="0"/>
          </a:p>
          <a:p>
            <a:pPr>
              <a:defRPr/>
            </a:pPr>
            <a:endParaRPr lang="en-US" sz="1400" kern="0" dirty="0"/>
          </a:p>
        </p:txBody>
      </p:sp>
      <p:sp>
        <p:nvSpPr>
          <p:cNvPr id="8" name="TextBox 7"/>
          <p:cNvSpPr txBox="1"/>
          <p:nvPr/>
        </p:nvSpPr>
        <p:spPr>
          <a:xfrm>
            <a:off x="228600" y="666690"/>
            <a:ext cx="1701427" cy="400110"/>
          </a:xfrm>
          <a:prstGeom prst="rect">
            <a:avLst/>
          </a:prstGeom>
          <a:noFill/>
        </p:spPr>
        <p:txBody>
          <a:bodyPr wrap="none" rtlCol="0">
            <a:spAutoFit/>
          </a:bodyPr>
          <a:lstStyle/>
          <a:p>
            <a:r>
              <a:rPr lang="en-US" sz="2000" dirty="0" smtClean="0">
                <a:solidFill>
                  <a:srgbClr val="FFFF00"/>
                </a:solidFill>
              </a:rPr>
              <a:t>Wave Options</a:t>
            </a:r>
            <a:endParaRPr lang="en-US" sz="2000" dirty="0">
              <a:solidFill>
                <a:srgbClr val="FFFF00"/>
              </a:solidFill>
            </a:endParaRPr>
          </a:p>
        </p:txBody>
      </p:sp>
      <p:sp>
        <p:nvSpPr>
          <p:cNvPr id="9" name="TextBox 8"/>
          <p:cNvSpPr txBox="1"/>
          <p:nvPr/>
        </p:nvSpPr>
        <p:spPr>
          <a:xfrm>
            <a:off x="304800" y="4933890"/>
            <a:ext cx="2737481" cy="400110"/>
          </a:xfrm>
          <a:prstGeom prst="rect">
            <a:avLst/>
          </a:prstGeom>
          <a:noFill/>
        </p:spPr>
        <p:txBody>
          <a:bodyPr wrap="none" rtlCol="0">
            <a:spAutoFit/>
          </a:bodyPr>
          <a:lstStyle/>
          <a:p>
            <a:r>
              <a:rPr lang="en-US" sz="2000" dirty="0" smtClean="0">
                <a:solidFill>
                  <a:srgbClr val="FFFF00"/>
                </a:solidFill>
              </a:rPr>
              <a:t>Tracer Advection Option</a:t>
            </a:r>
            <a:endParaRPr lang="en-US" sz="2000" dirty="0">
              <a:solidFill>
                <a:srgbClr val="FFFF00"/>
              </a:solidFill>
            </a:endParaRPr>
          </a:p>
        </p:txBody>
      </p:sp>
      <p:sp>
        <p:nvSpPr>
          <p:cNvPr id="10" name="Content Placeholder 2"/>
          <p:cNvSpPr txBox="1">
            <a:spLocks/>
          </p:cNvSpPr>
          <p:nvPr/>
        </p:nvSpPr>
        <p:spPr bwMode="auto">
          <a:xfrm>
            <a:off x="228600" y="5257800"/>
            <a:ext cx="8305800" cy="429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a:lstStyle>
          <a:p>
            <a:r>
              <a:rPr lang="en-US" sz="1400" kern="0" dirty="0" smtClean="0"/>
              <a:t># define TS_HSIMT		Positive definite tracer advection (</a:t>
            </a:r>
            <a:r>
              <a:rPr lang="en-US" sz="1100" kern="0" dirty="0" smtClean="0"/>
              <a:t>Wu and Zhu, OM 2010</a:t>
            </a:r>
            <a:r>
              <a:rPr lang="en-US" sz="1400" kern="0" dirty="0" smtClean="0"/>
              <a:t>) </a:t>
            </a:r>
          </a:p>
        </p:txBody>
      </p:sp>
    </p:spTree>
    <p:extLst>
      <p:ext uri="{BB962C8B-B14F-4D97-AF65-F5344CB8AC3E}">
        <p14:creationId xmlns:p14="http://schemas.microsoft.com/office/powerpoint/2010/main" val="2851155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685800"/>
          </a:xfrm>
        </p:spPr>
        <p:txBody>
          <a:bodyPr/>
          <a:lstStyle/>
          <a:p>
            <a:r>
              <a:rPr lang="en-US" dirty="0" smtClean="0"/>
              <a:t>ROMS/Include/</a:t>
            </a:r>
            <a:r>
              <a:rPr lang="en-US" dirty="0" err="1" smtClean="0"/>
              <a:t>cppdefs.h</a:t>
            </a:r>
            <a:endParaRPr lang="en-US" dirty="0"/>
          </a:p>
        </p:txBody>
      </p:sp>
      <p:sp>
        <p:nvSpPr>
          <p:cNvPr id="3" name="TextBox 2"/>
          <p:cNvSpPr txBox="1"/>
          <p:nvPr/>
        </p:nvSpPr>
        <p:spPr>
          <a:xfrm>
            <a:off x="4038600" y="773668"/>
            <a:ext cx="4724370" cy="369332"/>
          </a:xfrm>
          <a:prstGeom prst="rect">
            <a:avLst/>
          </a:prstGeom>
          <a:noFill/>
        </p:spPr>
        <p:txBody>
          <a:bodyPr wrap="none" rtlCol="0">
            <a:spAutoFit/>
          </a:bodyPr>
          <a:lstStyle/>
          <a:p>
            <a:r>
              <a:rPr lang="en-US" sz="1800" dirty="0" smtClean="0">
                <a:solidFill>
                  <a:schemeClr val="bg1"/>
                </a:solidFill>
              </a:rPr>
              <a:t>See </a:t>
            </a:r>
            <a:r>
              <a:rPr lang="en-US" sz="1800" dirty="0" err="1" smtClean="0">
                <a:solidFill>
                  <a:schemeClr val="bg1"/>
                </a:solidFill>
              </a:rPr>
              <a:t>cppdefs</a:t>
            </a:r>
            <a:r>
              <a:rPr lang="en-US" sz="1800" dirty="0" smtClean="0">
                <a:solidFill>
                  <a:schemeClr val="bg1"/>
                </a:solidFill>
              </a:rPr>
              <a:t> for a complete list of ROMS options</a:t>
            </a:r>
            <a:endParaRPr lang="en-US" sz="1800" dirty="0">
              <a:solidFill>
                <a:schemeClr val="bg1"/>
              </a:solidFill>
            </a:endParaRPr>
          </a:p>
        </p:txBody>
      </p:sp>
      <p:sp>
        <p:nvSpPr>
          <p:cNvPr id="5" name="TextBox 4"/>
          <p:cNvSpPr txBox="1"/>
          <p:nvPr/>
        </p:nvSpPr>
        <p:spPr>
          <a:xfrm>
            <a:off x="5791200" y="5029200"/>
            <a:ext cx="1763187" cy="923330"/>
          </a:xfrm>
          <a:prstGeom prst="rect">
            <a:avLst/>
          </a:prstGeom>
          <a:noFill/>
        </p:spPr>
        <p:txBody>
          <a:bodyPr wrap="square" rtlCol="0">
            <a:spAutoFit/>
          </a:bodyPr>
          <a:lstStyle/>
          <a:p>
            <a:r>
              <a:rPr lang="en-US" sz="1800" dirty="0" smtClean="0">
                <a:solidFill>
                  <a:schemeClr val="bg1"/>
                </a:solidFill>
              </a:rPr>
              <a:t>This list goes on for many </a:t>
            </a:r>
            <a:r>
              <a:rPr lang="en-US" sz="1800" dirty="0" err="1" smtClean="0">
                <a:solidFill>
                  <a:schemeClr val="bg1"/>
                </a:solidFill>
              </a:rPr>
              <a:t>many</a:t>
            </a:r>
            <a:r>
              <a:rPr lang="en-US" sz="1800" dirty="0" smtClean="0">
                <a:solidFill>
                  <a:schemeClr val="bg1"/>
                </a:solidFill>
              </a:rPr>
              <a:t> more pages …..</a:t>
            </a:r>
            <a:endParaRPr lang="en-US" sz="1800"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26300"/>
            <a:ext cx="4800600" cy="56074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7963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49469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Projects/Sandy Application</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460" y="1811041"/>
            <a:ext cx="4571999" cy="3429000"/>
          </a:xfrm>
          <a:prstGeom prst="rect">
            <a:avLst/>
          </a:prstGeom>
        </p:spPr>
      </p:pic>
      <p:sp>
        <p:nvSpPr>
          <p:cNvPr id="12" name="Rectangle 11"/>
          <p:cNvSpPr/>
          <p:nvPr/>
        </p:nvSpPr>
        <p:spPr bwMode="auto">
          <a:xfrm>
            <a:off x="685800" y="1281869"/>
            <a:ext cx="2819400" cy="447381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1068060" y="3616050"/>
            <a:ext cx="2065638" cy="2063432"/>
          </a:xfrm>
          <a:prstGeom prst="rect">
            <a:avLst/>
          </a:prstGeom>
        </p:spPr>
      </p:pic>
      <p:pic>
        <p:nvPicPr>
          <p:cNvPr id="14" name="Picture 13"/>
          <p:cNvPicPr/>
          <p:nvPr/>
        </p:nvPicPr>
        <p:blipFill rotWithShape="1">
          <a:blip r:embed="rId4" cstate="print">
            <a:extLst>
              <a:ext uri="{28A0092B-C50C-407E-A947-70E740481C1C}">
                <a14:useLocalDpi xmlns:a14="http://schemas.microsoft.com/office/drawing/2010/main" val="0"/>
              </a:ext>
            </a:extLst>
          </a:blip>
          <a:srcRect b="50000"/>
          <a:stretch/>
        </p:blipFill>
        <p:spPr>
          <a:xfrm>
            <a:off x="914400" y="1295400"/>
            <a:ext cx="2590800" cy="2121870"/>
          </a:xfrm>
          <a:prstGeom prst="rect">
            <a:avLst/>
          </a:prstGeom>
        </p:spPr>
      </p:pic>
    </p:spTree>
    <p:extLst>
      <p:ext uri="{BB962C8B-B14F-4D97-AF65-F5344CB8AC3E}">
        <p14:creationId xmlns:p14="http://schemas.microsoft.com/office/powerpoint/2010/main" val="3094421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838200"/>
          </a:xfrm>
        </p:spPr>
        <p:txBody>
          <a:bodyPr/>
          <a:lstStyle/>
          <a:p>
            <a:r>
              <a:rPr lang="en-US" dirty="0" smtClean="0"/>
              <a:t>Steps to create ROMS application</a:t>
            </a:r>
            <a:endParaRPr lang="en-US" dirty="0"/>
          </a:p>
        </p:txBody>
      </p:sp>
      <p:sp>
        <p:nvSpPr>
          <p:cNvPr id="3" name="Content Placeholder 2"/>
          <p:cNvSpPr>
            <a:spLocks noGrp="1"/>
          </p:cNvSpPr>
          <p:nvPr>
            <p:ph idx="1"/>
          </p:nvPr>
        </p:nvSpPr>
        <p:spPr>
          <a:xfrm>
            <a:off x="685800" y="1143000"/>
            <a:ext cx="7467600" cy="4724400"/>
          </a:xfrm>
        </p:spPr>
        <p:txBody>
          <a:bodyPr/>
          <a:lstStyle/>
          <a:p>
            <a:pPr marL="0" indent="0">
              <a:buNone/>
            </a:pPr>
            <a:r>
              <a:rPr lang="en-US" sz="2400" dirty="0" smtClean="0"/>
              <a:t>1) parent grid</a:t>
            </a:r>
          </a:p>
          <a:p>
            <a:pPr marL="0" indent="0">
              <a:buNone/>
            </a:pPr>
            <a:r>
              <a:rPr lang="en-US" sz="2400" dirty="0" smtClean="0"/>
              <a:t>2) </a:t>
            </a:r>
            <a:r>
              <a:rPr lang="en-US" sz="2400" dirty="0"/>
              <a:t>m</a:t>
            </a:r>
            <a:r>
              <a:rPr lang="en-US" sz="2400" dirty="0" smtClean="0"/>
              <a:t>asking</a:t>
            </a:r>
          </a:p>
          <a:p>
            <a:pPr marL="0" indent="0">
              <a:buNone/>
            </a:pPr>
            <a:r>
              <a:rPr lang="en-US" sz="2400" dirty="0" smtClean="0"/>
              <a:t>3) bathymetry</a:t>
            </a:r>
          </a:p>
          <a:p>
            <a:pPr marL="0" indent="0">
              <a:buNone/>
            </a:pPr>
            <a:r>
              <a:rPr lang="en-US" sz="2400" dirty="0" smtClean="0"/>
              <a:t>4) child grid</a:t>
            </a:r>
          </a:p>
          <a:p>
            <a:pPr marL="0" indent="0">
              <a:buNone/>
            </a:pPr>
            <a:r>
              <a:rPr lang="en-US" sz="2400" dirty="0"/>
              <a:t>5</a:t>
            </a:r>
            <a:r>
              <a:rPr lang="en-US" sz="2400" dirty="0" smtClean="0"/>
              <a:t>) 3D: BC's (</a:t>
            </a:r>
            <a:r>
              <a:rPr lang="en-US" sz="2400" dirty="0" err="1" smtClean="0"/>
              <a:t>u,v,temp,salt</a:t>
            </a:r>
            <a:r>
              <a:rPr lang="en-US" sz="2400" dirty="0" smtClean="0"/>
              <a:t>), init, and climatology</a:t>
            </a:r>
          </a:p>
          <a:p>
            <a:pPr marL="0" indent="0">
              <a:buNone/>
            </a:pPr>
            <a:r>
              <a:rPr lang="en-US" sz="2400" dirty="0"/>
              <a:t>6</a:t>
            </a:r>
            <a:r>
              <a:rPr lang="en-US" sz="2400" dirty="0" smtClean="0"/>
              <a:t>) 2D: BC's (</a:t>
            </a:r>
            <a:r>
              <a:rPr lang="en-US" sz="2400" dirty="0" err="1" smtClean="0"/>
              <a:t>ubar</a:t>
            </a:r>
            <a:r>
              <a:rPr lang="en-US" sz="2400" dirty="0" smtClean="0"/>
              <a:t>, </a:t>
            </a:r>
            <a:r>
              <a:rPr lang="en-US" sz="2400" dirty="0" err="1" smtClean="0"/>
              <a:t>vbar</a:t>
            </a:r>
            <a:r>
              <a:rPr lang="en-US" sz="2400" dirty="0" smtClean="0"/>
              <a:t>, zeta) = tides</a:t>
            </a:r>
          </a:p>
          <a:p>
            <a:pPr marL="0" indent="0">
              <a:buNone/>
            </a:pPr>
            <a:r>
              <a:rPr lang="en-US" sz="2400" dirty="0"/>
              <a:t>7</a:t>
            </a:r>
            <a:r>
              <a:rPr lang="en-US" sz="2400" dirty="0" smtClean="0"/>
              <a:t>) Surface forcing (heat and momentum fluxes)</a:t>
            </a:r>
          </a:p>
          <a:p>
            <a:pPr marL="0" indent="0">
              <a:buNone/>
            </a:pPr>
            <a:r>
              <a:rPr lang="en-US" sz="2400" dirty="0"/>
              <a:t>8</a:t>
            </a:r>
            <a:r>
              <a:rPr lang="en-US" sz="2400" dirty="0" smtClean="0"/>
              <a:t>) ROMS input files: </a:t>
            </a:r>
            <a:r>
              <a:rPr lang="en-US" sz="2400" dirty="0" err="1" smtClean="0"/>
              <a:t>sandy.h</a:t>
            </a:r>
            <a:r>
              <a:rPr lang="en-US" sz="2400" dirty="0" smtClean="0"/>
              <a:t> and ocean_sandy.in</a:t>
            </a:r>
          </a:p>
          <a:p>
            <a:pPr marL="0" indent="0">
              <a:buNone/>
            </a:pPr>
            <a:r>
              <a:rPr lang="en-US" sz="2400" dirty="0"/>
              <a:t>9</a:t>
            </a:r>
            <a:r>
              <a:rPr lang="en-US" sz="2400" dirty="0" smtClean="0"/>
              <a:t>) Build and run:  </a:t>
            </a:r>
            <a:r>
              <a:rPr lang="en-US" sz="2400" dirty="0" err="1" smtClean="0"/>
              <a:t>coawst.bash</a:t>
            </a:r>
            <a:endParaRPr lang="en-US" sz="2400" dirty="0" smtClean="0"/>
          </a:p>
          <a:p>
            <a:pPr marL="0" indent="0">
              <a:buNone/>
            </a:pPr>
            <a:r>
              <a:rPr lang="en-US" sz="2400" dirty="0" smtClean="0"/>
              <a:t>10) Output</a:t>
            </a:r>
          </a:p>
          <a:p>
            <a:pPr marL="0" indent="0">
              <a:buNone/>
            </a:pPr>
            <a:endParaRPr lang="en-US" sz="2400" dirty="0" smtClean="0"/>
          </a:p>
        </p:txBody>
      </p:sp>
      <p:sp>
        <p:nvSpPr>
          <p:cNvPr id="5" name="TextBox 4"/>
          <p:cNvSpPr txBox="1"/>
          <p:nvPr/>
        </p:nvSpPr>
        <p:spPr>
          <a:xfrm>
            <a:off x="3505200" y="6019800"/>
            <a:ext cx="4342856" cy="338554"/>
          </a:xfrm>
          <a:prstGeom prst="rect">
            <a:avLst/>
          </a:prstGeom>
          <a:noFill/>
        </p:spPr>
        <p:txBody>
          <a:bodyPr wrap="none" rtlCol="0">
            <a:spAutoFit/>
          </a:bodyPr>
          <a:lstStyle/>
          <a:p>
            <a:r>
              <a:rPr lang="en-US" sz="1600" dirty="0" smtClean="0">
                <a:solidFill>
                  <a:schemeClr val="accent2">
                    <a:lumMod val="60000"/>
                    <a:lumOff val="40000"/>
                  </a:schemeClr>
                </a:solidFill>
              </a:rPr>
              <a:t>These steps will follow the User Manual Section 9</a:t>
            </a:r>
            <a:endParaRPr lang="en-US" sz="1600" dirty="0">
              <a:solidFill>
                <a:schemeClr val="accent2">
                  <a:lumMod val="60000"/>
                  <a:lumOff val="40000"/>
                </a:schemeClr>
              </a:solidFill>
            </a:endParaRPr>
          </a:p>
        </p:txBody>
      </p:sp>
    </p:spTree>
    <p:extLst>
      <p:ext uri="{BB962C8B-B14F-4D97-AF65-F5344CB8AC3E}">
        <p14:creationId xmlns:p14="http://schemas.microsoft.com/office/powerpoint/2010/main" val="657988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Grid generation tools</a:t>
            </a:r>
            <a:endParaRPr lang="en-US" dirty="0"/>
          </a:p>
        </p:txBody>
      </p:sp>
      <p:sp>
        <p:nvSpPr>
          <p:cNvPr id="3" name="Content Placeholder 2"/>
          <p:cNvSpPr>
            <a:spLocks noGrp="1"/>
          </p:cNvSpPr>
          <p:nvPr>
            <p:ph idx="1"/>
          </p:nvPr>
        </p:nvSpPr>
        <p:spPr/>
        <p:txBody>
          <a:bodyPr/>
          <a:lstStyle/>
          <a:p>
            <a:r>
              <a:rPr lang="en-US" dirty="0" err="1" smtClean="0"/>
              <a:t>Seagrid</a:t>
            </a:r>
            <a:r>
              <a:rPr lang="en-US" dirty="0" smtClean="0"/>
              <a:t> - </a:t>
            </a:r>
            <a:r>
              <a:rPr lang="en-US" dirty="0" err="1" smtClean="0"/>
              <a:t>matlab</a:t>
            </a:r>
            <a:endParaRPr lang="en-US" dirty="0" smtClean="0"/>
          </a:p>
          <a:p>
            <a:pPr marL="0" indent="0">
              <a:buNone/>
            </a:pPr>
            <a:r>
              <a:rPr lang="en-US" sz="2000" dirty="0"/>
              <a:t>http://woodshole.er.usgs.gov/operations</a:t>
            </a:r>
            <a:r>
              <a:rPr lang="en-US" sz="2000" dirty="0" smtClean="0"/>
              <a:t>/</a:t>
            </a:r>
          </a:p>
          <a:p>
            <a:pPr marL="0" indent="0">
              <a:buNone/>
            </a:pPr>
            <a:r>
              <a:rPr lang="en-US" sz="2000" dirty="0" smtClean="0"/>
              <a:t>modeling/</a:t>
            </a:r>
            <a:r>
              <a:rPr lang="en-US" sz="2000" dirty="0" err="1" smtClean="0"/>
              <a:t>seagrid</a:t>
            </a:r>
            <a:r>
              <a:rPr lang="en-US" sz="2000" dirty="0"/>
              <a:t>/</a:t>
            </a:r>
            <a:endParaRPr lang="en-US" sz="2000" dirty="0" smtClean="0"/>
          </a:p>
          <a:p>
            <a:pPr marL="0" indent="0">
              <a:buNone/>
            </a:pPr>
            <a:r>
              <a:rPr lang="en-US" sz="1800" dirty="0" smtClean="0"/>
              <a:t>(needs unsupported</a:t>
            </a:r>
          </a:p>
          <a:p>
            <a:pPr marL="0" indent="0">
              <a:buNone/>
            </a:pPr>
            <a:r>
              <a:rPr lang="en-US" sz="1800" dirty="0" smtClean="0"/>
              <a:t> </a:t>
            </a:r>
            <a:r>
              <a:rPr lang="en-US" sz="1800" dirty="0" err="1" smtClean="0"/>
              <a:t>netcdf</a:t>
            </a:r>
            <a:r>
              <a:rPr lang="en-US" sz="1800" dirty="0" smtClean="0"/>
              <a:t> interface)</a:t>
            </a:r>
          </a:p>
          <a:p>
            <a:endParaRPr lang="en-US" sz="1800" dirty="0" smtClean="0"/>
          </a:p>
          <a:p>
            <a:r>
              <a:rPr lang="en-US" dirty="0" err="1" smtClean="0"/>
              <a:t>gridgen</a:t>
            </a:r>
            <a:r>
              <a:rPr lang="en-US" dirty="0" smtClean="0"/>
              <a:t> - command line</a:t>
            </a:r>
          </a:p>
          <a:p>
            <a:pPr marL="0" indent="0">
              <a:buNone/>
            </a:pPr>
            <a:r>
              <a:rPr lang="en-US" dirty="0"/>
              <a:t>http://code.google.com/p/gridgen-c/</a:t>
            </a:r>
            <a:endParaRPr lang="en-US" dirty="0" smtClean="0"/>
          </a:p>
          <a:p>
            <a:endParaRPr lang="en-US" dirty="0"/>
          </a:p>
          <a:p>
            <a:r>
              <a:rPr lang="en-US" dirty="0" smtClean="0"/>
              <a:t>EASYGRID</a:t>
            </a:r>
            <a:endParaRPr lang="en-US" dirty="0"/>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199" y="2895600"/>
            <a:ext cx="1830457" cy="148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53" t="20882" r="31795" b="23698"/>
          <a:stretch/>
        </p:blipFill>
        <p:spPr bwMode="auto">
          <a:xfrm>
            <a:off x="5899330" y="381000"/>
            <a:ext cx="2069739" cy="2295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7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487" y="4746772"/>
            <a:ext cx="3795712" cy="199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047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Grid generation tools</a:t>
            </a:r>
            <a:endParaRPr lang="en-US" dirty="0"/>
          </a:p>
        </p:txBody>
      </p:sp>
      <p:sp>
        <p:nvSpPr>
          <p:cNvPr id="3" name="Content Placeholder 2"/>
          <p:cNvSpPr>
            <a:spLocks noGrp="1"/>
          </p:cNvSpPr>
          <p:nvPr>
            <p:ph idx="1"/>
          </p:nvPr>
        </p:nvSpPr>
        <p:spPr>
          <a:xfrm>
            <a:off x="390876" y="1066800"/>
            <a:ext cx="8305800" cy="4953000"/>
          </a:xfrm>
        </p:spPr>
        <p:txBody>
          <a:bodyPr/>
          <a:lstStyle/>
          <a:p>
            <a:r>
              <a:rPr lang="en-US" sz="2400" dirty="0" err="1" smtClean="0"/>
              <a:t>Austides</a:t>
            </a:r>
            <a:r>
              <a:rPr lang="en-US" sz="2400" dirty="0" smtClean="0"/>
              <a:t> - </a:t>
            </a:r>
            <a:r>
              <a:rPr lang="en-US" sz="2400" dirty="0" err="1" smtClean="0"/>
              <a:t>Gridbuilder</a:t>
            </a:r>
            <a:endParaRPr lang="en-US" sz="2400" dirty="0" smtClean="0"/>
          </a:p>
          <a:p>
            <a:pPr marL="0" indent="0">
              <a:buNone/>
            </a:pPr>
            <a:r>
              <a:rPr lang="en-US" sz="2400" dirty="0" smtClean="0"/>
              <a:t>http</a:t>
            </a:r>
            <a:r>
              <a:rPr lang="en-US" sz="2400" dirty="0"/>
              <a:t>://austides.com/downloads</a:t>
            </a:r>
            <a:r>
              <a:rPr lang="en-US" sz="2400" dirty="0" smtClean="0"/>
              <a:t>/</a:t>
            </a:r>
          </a:p>
          <a:p>
            <a:endParaRPr lang="en-US" sz="2400" dirty="0"/>
          </a:p>
          <a:p>
            <a:r>
              <a:rPr lang="en-US" sz="2400" dirty="0" smtClean="0"/>
              <a:t>COAWST/Tools/</a:t>
            </a:r>
            <a:r>
              <a:rPr lang="en-US" sz="2400" dirty="0" err="1" smtClean="0"/>
              <a:t>mfiles</a:t>
            </a:r>
            <a:r>
              <a:rPr lang="en-US" sz="2400" dirty="0" smtClean="0"/>
              <a:t>/</a:t>
            </a:r>
            <a:r>
              <a:rPr lang="en-US" sz="2400" dirty="0" err="1" smtClean="0"/>
              <a:t>mtools</a:t>
            </a:r>
            <a:r>
              <a:rPr lang="en-US" sz="2400" dirty="0" smtClean="0"/>
              <a:t>/wrf2roms _</a:t>
            </a:r>
            <a:r>
              <a:rPr lang="en-US" sz="2400" dirty="0" err="1" smtClean="0"/>
              <a:t>mw.m</a:t>
            </a:r>
            <a:endParaRPr lang="en-US" sz="2400" dirty="0"/>
          </a:p>
          <a:p>
            <a:pPr marL="0" indent="0">
              <a:buNone/>
            </a:pPr>
            <a:r>
              <a:rPr lang="en-US" sz="1800" dirty="0"/>
              <a:t>function wrf2roms_mw(</a:t>
            </a:r>
            <a:r>
              <a:rPr lang="en-US" sz="1800" dirty="0" err="1"/>
              <a:t>theWRFFile</a:t>
            </a:r>
            <a:r>
              <a:rPr lang="en-US" sz="1800" dirty="0"/>
              <a:t>, </a:t>
            </a:r>
            <a:r>
              <a:rPr lang="en-US" sz="1800" dirty="0" err="1" smtClean="0"/>
              <a:t>theROMSFile</a:t>
            </a:r>
            <a:r>
              <a:rPr lang="en-US" sz="1800" dirty="0" smtClean="0"/>
              <a:t>)</a:t>
            </a:r>
          </a:p>
          <a:p>
            <a:pPr marL="0" indent="0">
              <a:buNone/>
            </a:pPr>
            <a:r>
              <a:rPr lang="en-US" sz="1800" dirty="0" smtClean="0"/>
              <a:t>Generates a ROMS grid from a WRF grid.</a:t>
            </a:r>
          </a:p>
          <a:p>
            <a:endParaRPr lang="en-US" dirty="0" smtClean="0"/>
          </a:p>
          <a:p>
            <a:r>
              <a:rPr lang="en-US" sz="2400" dirty="0" smtClean="0"/>
              <a:t>COAWST/Tools/</a:t>
            </a:r>
            <a:r>
              <a:rPr lang="en-US" sz="2400" dirty="0" err="1" smtClean="0"/>
              <a:t>mfiles</a:t>
            </a:r>
            <a:r>
              <a:rPr lang="en-US" sz="2400" dirty="0" smtClean="0"/>
              <a:t>/</a:t>
            </a:r>
            <a:r>
              <a:rPr lang="en-US" sz="2400" dirty="0" err="1" smtClean="0"/>
              <a:t>mtools</a:t>
            </a:r>
            <a:r>
              <a:rPr lang="en-US" sz="2400" dirty="0" smtClean="0"/>
              <a:t>/</a:t>
            </a:r>
            <a:r>
              <a:rPr lang="en-US" sz="2400" dirty="0" err="1" smtClean="0"/>
              <a:t>create_roms_xygrid.m</a:t>
            </a:r>
            <a:endParaRPr lang="en-US" sz="2400" dirty="0" smtClean="0"/>
          </a:p>
          <a:p>
            <a:pPr marL="0" indent="0">
              <a:buNone/>
            </a:pPr>
            <a:r>
              <a:rPr lang="en-US" dirty="0" smtClean="0"/>
              <a:t>intended for simple rectilinear grids</a:t>
            </a:r>
          </a:p>
          <a:p>
            <a:endParaRPr lang="en-US" dirty="0"/>
          </a:p>
          <a:p>
            <a:r>
              <a:rPr lang="en-US" dirty="0" smtClean="0"/>
              <a:t>or any other method that you know</a:t>
            </a:r>
          </a:p>
          <a:p>
            <a:endParaRPr lang="en-US" dirty="0"/>
          </a:p>
          <a:p>
            <a:endParaRPr lang="en-US" dirty="0"/>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457200"/>
            <a:ext cx="2219676" cy="18430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596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990600"/>
          </a:xfrm>
        </p:spPr>
        <p:txBody>
          <a:bodyPr/>
          <a:lstStyle/>
          <a:p>
            <a:r>
              <a:rPr lang="en-US" dirty="0" smtClean="0"/>
              <a:t>1) Grid generation tools – </a:t>
            </a:r>
            <a:r>
              <a:rPr lang="en-US" dirty="0" err="1" smtClean="0"/>
              <a:t>matlab</a:t>
            </a:r>
            <a:endParaRPr lang="en-US" dirty="0"/>
          </a:p>
        </p:txBody>
      </p:sp>
      <p:sp>
        <p:nvSpPr>
          <p:cNvPr id="4" name="TextBox 3"/>
          <p:cNvSpPr txBox="1"/>
          <p:nvPr/>
        </p:nvSpPr>
        <p:spPr>
          <a:xfrm>
            <a:off x="1371600" y="4812268"/>
            <a:ext cx="1620957" cy="369332"/>
          </a:xfrm>
          <a:prstGeom prst="rect">
            <a:avLst/>
          </a:prstGeom>
          <a:noFill/>
        </p:spPr>
        <p:txBody>
          <a:bodyPr wrap="none" rtlCol="0">
            <a:spAutoFit/>
          </a:bodyPr>
          <a:lstStyle/>
          <a:p>
            <a:r>
              <a:rPr lang="en-US" sz="1800" dirty="0" smtClean="0">
                <a:solidFill>
                  <a:schemeClr val="bg1"/>
                </a:solidFill>
              </a:rPr>
              <a:t>select 4 corners</a:t>
            </a:r>
            <a:endParaRPr lang="en-US" sz="1800" dirty="0">
              <a:solidFill>
                <a:schemeClr val="bg1"/>
              </a:solidFill>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26491"/>
            <a:ext cx="3927465" cy="342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4191000" y="1066800"/>
            <a:ext cx="4868996" cy="5040959"/>
          </a:xfrm>
          <a:prstGeom prst="rect">
            <a:avLst/>
          </a:prstGeom>
        </p:spPr>
      </p:pic>
    </p:spTree>
    <p:extLst>
      <p:ext uri="{BB962C8B-B14F-4D97-AF65-F5344CB8AC3E}">
        <p14:creationId xmlns:p14="http://schemas.microsoft.com/office/powerpoint/2010/main" val="111617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ROMS information</a:t>
            </a:r>
            <a:endParaRPr lang="en-US" dirty="0"/>
          </a:p>
        </p:txBody>
      </p:sp>
      <p:sp>
        <p:nvSpPr>
          <p:cNvPr id="4" name="TextBox 3"/>
          <p:cNvSpPr txBox="1"/>
          <p:nvPr/>
        </p:nvSpPr>
        <p:spPr>
          <a:xfrm>
            <a:off x="339366" y="3906567"/>
            <a:ext cx="2961132" cy="369332"/>
          </a:xfrm>
          <a:prstGeom prst="rect">
            <a:avLst/>
          </a:prstGeom>
          <a:noFill/>
        </p:spPr>
        <p:txBody>
          <a:bodyPr wrap="none" rtlCol="0">
            <a:spAutoFit/>
          </a:bodyPr>
          <a:lstStyle/>
          <a:p>
            <a:r>
              <a:rPr lang="en-US" sz="1800" dirty="0" smtClean="0">
                <a:solidFill>
                  <a:schemeClr val="bg1"/>
                </a:solidFill>
              </a:rPr>
              <a:t>https://www.myroms.org/wiki</a:t>
            </a:r>
            <a:endParaRPr lang="en-US" sz="1800" dirty="0">
              <a:solidFill>
                <a:schemeClr val="bg1"/>
              </a:solidFill>
            </a:endParaRPr>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1219200"/>
            <a:ext cx="3300453" cy="2667000"/>
          </a:xfrm>
          <a:prstGeom prst="rect">
            <a:avLst/>
          </a:prstGeom>
          <a:noFill/>
          <a:ln>
            <a:noFill/>
          </a:ln>
          <a:effectLst>
            <a:outerShdw dist="25400" dir="5400000" algn="ctr" rotWithShape="0">
              <a:srgbClr val="808080">
                <a:alpha val="35001"/>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cap="flat" cmpd="sng" algn="ctr">
                <a:solidFill>
                  <a:srgbClr val="000000"/>
                </a:solidFill>
                <a:prstDash val="solid"/>
                <a:miter lim="800000"/>
                <a:headEnd/>
                <a:tailEnd/>
              </a14:hiddenLine>
            </a:ext>
          </a:extLst>
        </p:spPr>
      </p:pic>
      <p:sp>
        <p:nvSpPr>
          <p:cNvPr id="5" name="TextBox 4"/>
          <p:cNvSpPr txBox="1"/>
          <p:nvPr/>
        </p:nvSpPr>
        <p:spPr>
          <a:xfrm>
            <a:off x="4572000" y="3565990"/>
            <a:ext cx="3820277" cy="523220"/>
          </a:xfrm>
          <a:prstGeom prst="rect">
            <a:avLst/>
          </a:prstGeom>
          <a:noFill/>
        </p:spPr>
        <p:txBody>
          <a:bodyPr wrap="none" rtlCol="0">
            <a:spAutoFit/>
          </a:bodyPr>
          <a:lstStyle/>
          <a:p>
            <a:r>
              <a:rPr lang="en-US" sz="1400" dirty="0">
                <a:solidFill>
                  <a:schemeClr val="bg1"/>
                </a:solidFill>
              </a:rPr>
              <a:t>https://github.com/kshedstrom/roms_manual/blob</a:t>
            </a:r>
            <a:r>
              <a:rPr lang="en-US" sz="1400" dirty="0" smtClean="0">
                <a:solidFill>
                  <a:schemeClr val="bg1"/>
                </a:solidFill>
              </a:rPr>
              <a:t>/</a:t>
            </a:r>
          </a:p>
          <a:p>
            <a:r>
              <a:rPr lang="en-US" sz="1400" dirty="0" smtClean="0">
                <a:solidFill>
                  <a:schemeClr val="bg1"/>
                </a:solidFill>
              </a:rPr>
              <a:t>master/roms_manual.pdf</a:t>
            </a:r>
            <a:endParaRPr lang="en-US" sz="1400" dirty="0">
              <a:solidFill>
                <a:schemeClr val="bg1"/>
              </a:solidFill>
            </a:endParaRPr>
          </a:p>
        </p:txBody>
      </p:sp>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75208"/>
            <a:ext cx="2527169" cy="23907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8100" y="4289254"/>
            <a:ext cx="2745730" cy="24212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6257657" y="5499893"/>
            <a:ext cx="2796022" cy="276999"/>
          </a:xfrm>
          <a:prstGeom prst="rect">
            <a:avLst/>
          </a:prstGeom>
          <a:noFill/>
        </p:spPr>
        <p:txBody>
          <a:bodyPr wrap="none" rtlCol="0">
            <a:spAutoFit/>
          </a:bodyPr>
          <a:lstStyle/>
          <a:p>
            <a:r>
              <a:rPr lang="en-US" dirty="0">
                <a:solidFill>
                  <a:schemeClr val="bg1"/>
                </a:solidFill>
              </a:rPr>
              <a:t>https://www.myroms.org/forum/index.php</a:t>
            </a:r>
          </a:p>
        </p:txBody>
      </p:sp>
    </p:spTree>
    <p:extLst>
      <p:ext uri="{BB962C8B-B14F-4D97-AF65-F5344CB8AC3E}">
        <p14:creationId xmlns:p14="http://schemas.microsoft.com/office/powerpoint/2010/main" val="3676894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Grid generation tools</a:t>
            </a:r>
            <a:br>
              <a:rPr lang="en-US" dirty="0" smtClean="0"/>
            </a:br>
            <a:endParaRPr lang="en-US" dirty="0"/>
          </a:p>
        </p:txBody>
      </p:sp>
      <p:pic>
        <p:nvPicPr>
          <p:cNvPr id="3" name="Picture 2"/>
          <p:cNvPicPr>
            <a:picLocks noChangeAspect="1"/>
          </p:cNvPicPr>
          <p:nvPr/>
        </p:nvPicPr>
        <p:blipFill rotWithShape="1">
          <a:blip r:embed="rId2"/>
          <a:srcRect t="43017" b="11192"/>
          <a:stretch/>
        </p:blipFill>
        <p:spPr>
          <a:xfrm>
            <a:off x="1881867" y="1676400"/>
            <a:ext cx="5304066" cy="2514600"/>
          </a:xfrm>
          <a:prstGeom prst="rect">
            <a:avLst/>
          </a:prstGeom>
        </p:spPr>
      </p:pic>
      <p:sp>
        <p:nvSpPr>
          <p:cNvPr id="4" name="TextBox 3"/>
          <p:cNvSpPr txBox="1"/>
          <p:nvPr/>
        </p:nvSpPr>
        <p:spPr>
          <a:xfrm>
            <a:off x="1981200" y="4724400"/>
            <a:ext cx="5312673" cy="338554"/>
          </a:xfrm>
          <a:prstGeom prst="rect">
            <a:avLst/>
          </a:prstGeom>
          <a:noFill/>
        </p:spPr>
        <p:txBody>
          <a:bodyPr wrap="none" rtlCol="0">
            <a:spAutoFit/>
          </a:bodyPr>
          <a:lstStyle/>
          <a:p>
            <a:r>
              <a:rPr lang="en-US" sz="1600" dirty="0" smtClean="0">
                <a:solidFill>
                  <a:schemeClr val="bg1"/>
                </a:solidFill>
              </a:rPr>
              <a:t>This step creates a </a:t>
            </a:r>
            <a:r>
              <a:rPr lang="en-US" sz="1600" dirty="0" err="1" smtClean="0">
                <a:solidFill>
                  <a:schemeClr val="bg1"/>
                </a:solidFill>
              </a:rPr>
              <a:t>roms</a:t>
            </a:r>
            <a:r>
              <a:rPr lang="en-US" sz="1600" dirty="0" smtClean="0">
                <a:solidFill>
                  <a:schemeClr val="bg1"/>
                </a:solidFill>
              </a:rPr>
              <a:t> grid file called ‘Sandy_roms_grid.nc’</a:t>
            </a:r>
            <a:endParaRPr lang="en-US" sz="1600" dirty="0">
              <a:solidFill>
                <a:schemeClr val="bg1"/>
              </a:solidFill>
            </a:endParaRPr>
          </a:p>
        </p:txBody>
      </p:sp>
    </p:spTree>
    <p:extLst>
      <p:ext uri="{BB962C8B-B14F-4D97-AF65-F5344CB8AC3E}">
        <p14:creationId xmlns:p14="http://schemas.microsoft.com/office/powerpoint/2010/main" val="3089901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masking – first base it on WRF</a:t>
            </a:r>
            <a:endParaRPr lang="en-US" dirty="0"/>
          </a:p>
        </p:txBody>
      </p:sp>
      <p:pic>
        <p:nvPicPr>
          <p:cNvPr id="3" name="Picture 2"/>
          <p:cNvPicPr>
            <a:picLocks noChangeAspect="1"/>
          </p:cNvPicPr>
          <p:nvPr/>
        </p:nvPicPr>
        <p:blipFill rotWithShape="1">
          <a:blip r:embed="rId2"/>
          <a:srcRect b="33681"/>
          <a:stretch/>
        </p:blipFill>
        <p:spPr>
          <a:xfrm>
            <a:off x="3276600" y="1295400"/>
            <a:ext cx="5659921" cy="3886200"/>
          </a:xfrm>
          <a:prstGeom prst="rect">
            <a:avLst/>
          </a:prstGeom>
        </p:spPr>
      </p:pic>
      <p:pic>
        <p:nvPicPr>
          <p:cNvPr id="5" name="Picture 4"/>
          <p:cNvPicPr>
            <a:picLocks noChangeAspect="1"/>
          </p:cNvPicPr>
          <p:nvPr/>
        </p:nvPicPr>
        <p:blipFill>
          <a:blip r:embed="rId3"/>
          <a:stretch>
            <a:fillRect/>
          </a:stretch>
        </p:blipFill>
        <p:spPr>
          <a:xfrm>
            <a:off x="76200" y="2209800"/>
            <a:ext cx="3060790" cy="2628900"/>
          </a:xfrm>
          <a:prstGeom prst="rect">
            <a:avLst/>
          </a:prstGeom>
        </p:spPr>
      </p:pic>
    </p:spTree>
    <p:extLst>
      <p:ext uri="{BB962C8B-B14F-4D97-AF65-F5344CB8AC3E}">
        <p14:creationId xmlns:p14="http://schemas.microsoft.com/office/powerpoint/2010/main" val="37293736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Masking – get coastline</a:t>
            </a:r>
            <a:endParaRPr lang="en-US" dirty="0"/>
          </a:p>
        </p:txBody>
      </p:sp>
      <p:sp>
        <p:nvSpPr>
          <p:cNvPr id="7" name="TextBox 6"/>
          <p:cNvSpPr txBox="1"/>
          <p:nvPr/>
        </p:nvSpPr>
        <p:spPr>
          <a:xfrm>
            <a:off x="182609" y="990042"/>
            <a:ext cx="4816382" cy="923330"/>
          </a:xfrm>
          <a:prstGeom prst="rect">
            <a:avLst/>
          </a:prstGeom>
          <a:noFill/>
        </p:spPr>
        <p:txBody>
          <a:bodyPr wrap="none" rtlCol="0">
            <a:spAutoFit/>
          </a:bodyPr>
          <a:lstStyle/>
          <a:p>
            <a:r>
              <a:rPr lang="en-US" sz="1800" b="1" dirty="0" smtClean="0">
                <a:solidFill>
                  <a:schemeClr val="bg1"/>
                </a:solidFill>
              </a:rPr>
              <a:t>May also need a coastline, can obtain this here:</a:t>
            </a:r>
          </a:p>
          <a:p>
            <a:r>
              <a:rPr lang="en-US" sz="1800" dirty="0">
                <a:solidFill>
                  <a:schemeClr val="bg1"/>
                </a:solidFill>
              </a:rPr>
              <a:t>http://www.ngdc.noaa.gov/mgg/coast/</a:t>
            </a:r>
          </a:p>
          <a:p>
            <a:endParaRPr lang="en-US" sz="1800" b="1" dirty="0">
              <a:solidFill>
                <a:schemeClr val="bg1"/>
              </a:solidFill>
            </a:endParaRPr>
          </a:p>
        </p:txBody>
      </p:sp>
      <p:pic>
        <p:nvPicPr>
          <p:cNvPr id="399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97" y="1800273"/>
            <a:ext cx="2133600" cy="2310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ight Arrow 7"/>
          <p:cNvSpPr/>
          <p:nvPr/>
        </p:nvSpPr>
        <p:spPr bwMode="auto">
          <a:xfrm rot="2941789">
            <a:off x="1641193" y="4246912"/>
            <a:ext cx="533400" cy="381000"/>
          </a:xfrm>
          <a:prstGeom prst="rightArrow">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
        <p:nvSpPr>
          <p:cNvPr id="9" name="TextBox 8"/>
          <p:cNvSpPr txBox="1"/>
          <p:nvPr/>
        </p:nvSpPr>
        <p:spPr>
          <a:xfrm>
            <a:off x="2029928" y="5791200"/>
            <a:ext cx="2662372" cy="923330"/>
          </a:xfrm>
          <a:prstGeom prst="rect">
            <a:avLst/>
          </a:prstGeom>
          <a:noFill/>
        </p:spPr>
        <p:txBody>
          <a:bodyPr wrap="square" rtlCol="0">
            <a:spAutoFit/>
          </a:bodyPr>
          <a:lstStyle/>
          <a:p>
            <a:r>
              <a:rPr lang="en-US" sz="1800" dirty="0">
                <a:solidFill>
                  <a:schemeClr val="bg1"/>
                </a:solidFill>
              </a:rPr>
              <a:t> </a:t>
            </a:r>
            <a:r>
              <a:rPr lang="en-US" sz="1800" dirty="0" err="1">
                <a:solidFill>
                  <a:schemeClr val="bg1"/>
                </a:solidFill>
              </a:rPr>
              <a:t>lon</a:t>
            </a:r>
            <a:r>
              <a:rPr lang="en-US" sz="1800" dirty="0">
                <a:solidFill>
                  <a:schemeClr val="bg1"/>
                </a:solidFill>
              </a:rPr>
              <a:t>=coastline(:,1);</a:t>
            </a:r>
          </a:p>
          <a:p>
            <a:r>
              <a:rPr lang="en-US" sz="1800" dirty="0" err="1" smtClean="0">
                <a:solidFill>
                  <a:schemeClr val="bg1"/>
                </a:solidFill>
              </a:rPr>
              <a:t>lat</a:t>
            </a:r>
            <a:r>
              <a:rPr lang="en-US" sz="1800" dirty="0" smtClean="0">
                <a:solidFill>
                  <a:schemeClr val="bg1"/>
                </a:solidFill>
              </a:rPr>
              <a:t>=coastline</a:t>
            </a:r>
            <a:r>
              <a:rPr lang="en-US" sz="1800" dirty="0">
                <a:solidFill>
                  <a:schemeClr val="bg1"/>
                </a:solidFill>
              </a:rPr>
              <a:t>(:,2);</a:t>
            </a:r>
          </a:p>
          <a:p>
            <a:r>
              <a:rPr lang="en-US" sz="1800" dirty="0" smtClean="0">
                <a:solidFill>
                  <a:schemeClr val="bg1"/>
                </a:solidFill>
              </a:rPr>
              <a:t>save </a:t>
            </a:r>
            <a:r>
              <a:rPr lang="en-US" sz="1800" dirty="0" err="1">
                <a:solidFill>
                  <a:schemeClr val="bg1"/>
                </a:solidFill>
              </a:rPr>
              <a:t>coastline.mat</a:t>
            </a:r>
            <a:r>
              <a:rPr lang="en-US" sz="1800" dirty="0">
                <a:solidFill>
                  <a:schemeClr val="bg1"/>
                </a:solidFill>
              </a:rPr>
              <a:t> </a:t>
            </a:r>
            <a:r>
              <a:rPr lang="en-US" sz="1800" dirty="0" err="1">
                <a:solidFill>
                  <a:schemeClr val="bg1"/>
                </a:solidFill>
              </a:rPr>
              <a:t>lon</a:t>
            </a:r>
            <a:r>
              <a:rPr lang="en-US" sz="1800" dirty="0">
                <a:solidFill>
                  <a:schemeClr val="bg1"/>
                </a:solidFill>
              </a:rPr>
              <a:t> </a:t>
            </a:r>
            <a:r>
              <a:rPr lang="en-US" sz="1800" dirty="0" err="1">
                <a:solidFill>
                  <a:schemeClr val="bg1"/>
                </a:solidFill>
              </a:rPr>
              <a:t>lat</a:t>
            </a:r>
            <a:endParaRPr lang="en-US" sz="1800" dirty="0">
              <a:solidFill>
                <a:schemeClr val="bg1"/>
              </a:solidFill>
            </a:endParaRPr>
          </a:p>
        </p:txBody>
      </p:sp>
      <p:sp>
        <p:nvSpPr>
          <p:cNvPr id="3" name="TextBox 2"/>
          <p:cNvSpPr txBox="1"/>
          <p:nvPr/>
        </p:nvSpPr>
        <p:spPr>
          <a:xfrm>
            <a:off x="2590800" y="1774873"/>
            <a:ext cx="338555" cy="276999"/>
          </a:xfrm>
          <a:prstGeom prst="rect">
            <a:avLst/>
          </a:prstGeom>
          <a:noFill/>
        </p:spPr>
        <p:txBody>
          <a:bodyPr wrap="none" rtlCol="0">
            <a:spAutoFit/>
          </a:bodyPr>
          <a:lstStyle/>
          <a:p>
            <a:r>
              <a:rPr lang="en-US" dirty="0" smtClean="0"/>
              <a:t>45</a:t>
            </a:r>
            <a:endParaRPr lang="en-US" dirty="0"/>
          </a:p>
        </p:txBody>
      </p:sp>
      <p:sp>
        <p:nvSpPr>
          <p:cNvPr id="10" name="TextBox 9"/>
          <p:cNvSpPr txBox="1"/>
          <p:nvPr/>
        </p:nvSpPr>
        <p:spPr>
          <a:xfrm>
            <a:off x="2590800" y="2509072"/>
            <a:ext cx="338555" cy="276999"/>
          </a:xfrm>
          <a:prstGeom prst="rect">
            <a:avLst/>
          </a:prstGeom>
          <a:noFill/>
        </p:spPr>
        <p:txBody>
          <a:bodyPr wrap="none" rtlCol="0">
            <a:spAutoFit/>
          </a:bodyPr>
          <a:lstStyle/>
          <a:p>
            <a:r>
              <a:rPr lang="en-US" dirty="0" smtClean="0"/>
              <a:t>25</a:t>
            </a:r>
            <a:endParaRPr lang="en-US" dirty="0"/>
          </a:p>
        </p:txBody>
      </p:sp>
      <p:sp>
        <p:nvSpPr>
          <p:cNvPr id="11" name="TextBox 10"/>
          <p:cNvSpPr txBox="1"/>
          <p:nvPr/>
        </p:nvSpPr>
        <p:spPr>
          <a:xfrm>
            <a:off x="2869952" y="2161401"/>
            <a:ext cx="389851" cy="276999"/>
          </a:xfrm>
          <a:prstGeom prst="rect">
            <a:avLst/>
          </a:prstGeom>
          <a:noFill/>
        </p:spPr>
        <p:txBody>
          <a:bodyPr wrap="none" rtlCol="0">
            <a:spAutoFit/>
          </a:bodyPr>
          <a:lstStyle/>
          <a:p>
            <a:r>
              <a:rPr lang="en-US" dirty="0" smtClean="0"/>
              <a:t>-60</a:t>
            </a:r>
            <a:endParaRPr lang="en-US" dirty="0"/>
          </a:p>
        </p:txBody>
      </p:sp>
      <p:sp>
        <p:nvSpPr>
          <p:cNvPr id="12" name="TextBox 11"/>
          <p:cNvSpPr txBox="1"/>
          <p:nvPr/>
        </p:nvSpPr>
        <p:spPr>
          <a:xfrm>
            <a:off x="2226597" y="2133600"/>
            <a:ext cx="389851" cy="276999"/>
          </a:xfrm>
          <a:prstGeom prst="rect">
            <a:avLst/>
          </a:prstGeom>
          <a:noFill/>
        </p:spPr>
        <p:txBody>
          <a:bodyPr wrap="none" rtlCol="0">
            <a:spAutoFit/>
          </a:bodyPr>
          <a:lstStyle/>
          <a:p>
            <a:r>
              <a:rPr lang="en-US" dirty="0" smtClean="0"/>
              <a:t>-84</a:t>
            </a:r>
            <a:endParaRPr lang="en-US" dirty="0"/>
          </a:p>
        </p:txBody>
      </p:sp>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7994" y="3853076"/>
            <a:ext cx="2074006" cy="18659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2844552" y="2955704"/>
            <a:ext cx="1955985" cy="400110"/>
          </a:xfrm>
          <a:prstGeom prst="rect">
            <a:avLst/>
          </a:prstGeom>
          <a:noFill/>
        </p:spPr>
        <p:txBody>
          <a:bodyPr wrap="none" rtlCol="0">
            <a:spAutoFit/>
          </a:bodyPr>
          <a:lstStyle/>
          <a:p>
            <a:r>
              <a:rPr lang="en-US" sz="2000" dirty="0" smtClean="0">
                <a:solidFill>
                  <a:srgbClr val="FF0000"/>
                </a:solidFill>
              </a:rPr>
              <a:t>No longer active.</a:t>
            </a:r>
            <a:endParaRPr lang="en-US" sz="2000" dirty="0">
              <a:solidFill>
                <a:srgbClr val="FF0000"/>
              </a:solidFill>
            </a:endParaRPr>
          </a:p>
        </p:txBody>
      </p:sp>
      <p:cxnSp>
        <p:nvCxnSpPr>
          <p:cNvPr id="13" name="Straight Connector 12"/>
          <p:cNvCxnSpPr/>
          <p:nvPr/>
        </p:nvCxnSpPr>
        <p:spPr bwMode="auto">
          <a:xfrm>
            <a:off x="5410200" y="1219200"/>
            <a:ext cx="0" cy="4648200"/>
          </a:xfrm>
          <a:prstGeom prst="line">
            <a:avLst/>
          </a:prstGeom>
          <a:noFill/>
          <a:ln w="19050" algn="ctr">
            <a:solidFill>
              <a:schemeClr val="bg1"/>
            </a:solidFill>
            <a:round/>
            <a:headEnd/>
            <a:tailEnd/>
          </a:ln>
        </p:spPr>
      </p:cxnSp>
      <p:sp>
        <p:nvSpPr>
          <p:cNvPr id="15" name="TextBox 14"/>
          <p:cNvSpPr txBox="1"/>
          <p:nvPr/>
        </p:nvSpPr>
        <p:spPr>
          <a:xfrm>
            <a:off x="5638800" y="4752821"/>
            <a:ext cx="3396699" cy="461665"/>
          </a:xfrm>
          <a:prstGeom prst="rect">
            <a:avLst/>
          </a:prstGeom>
          <a:noFill/>
        </p:spPr>
        <p:txBody>
          <a:bodyPr wrap="none" rtlCol="0">
            <a:spAutoFit/>
          </a:bodyPr>
          <a:lstStyle/>
          <a:p>
            <a:r>
              <a:rPr lang="en-US" dirty="0">
                <a:solidFill>
                  <a:schemeClr val="bg1"/>
                </a:solidFill>
              </a:rPr>
              <a:t>http://www.ngdc.noaa.gov/mgg/geodas/geodas.html</a:t>
            </a:r>
          </a:p>
          <a:p>
            <a:endParaRPr lang="en-US" dirty="0">
              <a:solidFill>
                <a:schemeClr val="bg1"/>
              </a:solidFill>
            </a:endParaRPr>
          </a:p>
        </p:txBody>
      </p:sp>
      <p:pic>
        <p:nvPicPr>
          <p:cNvPr id="4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053" y="1291752"/>
            <a:ext cx="3349655" cy="33279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6639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a:t>
            </a:r>
            <a:r>
              <a:rPr lang="en-US" dirty="0"/>
              <a:t>M</a:t>
            </a:r>
            <a:r>
              <a:rPr lang="en-US" dirty="0" smtClean="0"/>
              <a:t>asking</a:t>
            </a:r>
            <a:endParaRPr lang="en-US" dirty="0"/>
          </a:p>
        </p:txBody>
      </p:sp>
      <p:sp>
        <p:nvSpPr>
          <p:cNvPr id="4" name="TextBox 3"/>
          <p:cNvSpPr txBox="1"/>
          <p:nvPr/>
        </p:nvSpPr>
        <p:spPr>
          <a:xfrm>
            <a:off x="1052351" y="1143000"/>
            <a:ext cx="5876032" cy="923330"/>
          </a:xfrm>
          <a:prstGeom prst="rect">
            <a:avLst/>
          </a:prstGeom>
          <a:noFill/>
        </p:spPr>
        <p:txBody>
          <a:bodyPr wrap="none" rtlCol="0">
            <a:spAutoFit/>
          </a:bodyPr>
          <a:lstStyle/>
          <a:p>
            <a:pPr algn="l"/>
            <a:r>
              <a:rPr lang="en-US" sz="1800" dirty="0" smtClean="0">
                <a:solidFill>
                  <a:schemeClr val="bg1"/>
                </a:solidFill>
              </a:rPr>
              <a:t>use COAWST/Tools/</a:t>
            </a:r>
            <a:r>
              <a:rPr lang="en-US" sz="1800" dirty="0" err="1" smtClean="0">
                <a:solidFill>
                  <a:schemeClr val="bg1"/>
                </a:solidFill>
              </a:rPr>
              <a:t>mfiles</a:t>
            </a:r>
            <a:r>
              <a:rPr lang="en-US" sz="1800" dirty="0" smtClean="0">
                <a:solidFill>
                  <a:schemeClr val="bg1"/>
                </a:solidFill>
              </a:rPr>
              <a:t>/</a:t>
            </a:r>
            <a:r>
              <a:rPr lang="en-US" sz="1800" dirty="0" err="1" smtClean="0">
                <a:solidFill>
                  <a:schemeClr val="bg1"/>
                </a:solidFill>
              </a:rPr>
              <a:t>rutgers</a:t>
            </a:r>
            <a:r>
              <a:rPr lang="en-US" sz="1800" dirty="0" smtClean="0">
                <a:solidFill>
                  <a:schemeClr val="bg1"/>
                </a:solidFill>
              </a:rPr>
              <a:t>/</a:t>
            </a:r>
            <a:r>
              <a:rPr lang="en-US" sz="1800" dirty="0" err="1" smtClean="0">
                <a:solidFill>
                  <a:schemeClr val="bg1"/>
                </a:solidFill>
              </a:rPr>
              <a:t>landmask</a:t>
            </a:r>
            <a:r>
              <a:rPr lang="en-US" sz="1800" dirty="0" smtClean="0">
                <a:solidFill>
                  <a:schemeClr val="bg1"/>
                </a:solidFill>
              </a:rPr>
              <a:t>/</a:t>
            </a:r>
            <a:r>
              <a:rPr lang="en-US" sz="1800" dirty="0" err="1" smtClean="0">
                <a:solidFill>
                  <a:schemeClr val="bg1"/>
                </a:solidFill>
              </a:rPr>
              <a:t>editmask</a:t>
            </a:r>
            <a:r>
              <a:rPr lang="en-US" sz="1800" dirty="0" smtClean="0">
                <a:solidFill>
                  <a:schemeClr val="bg1"/>
                </a:solidFill>
              </a:rPr>
              <a:t> m file</a:t>
            </a:r>
          </a:p>
          <a:p>
            <a:pPr algn="l"/>
            <a:endParaRPr lang="en-US" sz="1800" dirty="0" smtClean="0">
              <a:solidFill>
                <a:schemeClr val="bg1"/>
              </a:solidFill>
            </a:endParaRPr>
          </a:p>
          <a:p>
            <a:pPr algn="l"/>
            <a:r>
              <a:rPr lang="en-US" sz="1800" dirty="0" err="1" smtClean="0">
                <a:solidFill>
                  <a:schemeClr val="bg1"/>
                </a:solidFill>
              </a:rPr>
              <a:t>editmask</a:t>
            </a:r>
            <a:r>
              <a:rPr lang="en-US" sz="1800" dirty="0" smtClean="0">
                <a:solidFill>
                  <a:schemeClr val="bg1"/>
                </a:solidFill>
              </a:rPr>
              <a:t>(‘Sandy_roms_grid.</a:t>
            </a:r>
            <a:r>
              <a:rPr lang="en-US" sz="1800" dirty="0" err="1" smtClean="0">
                <a:solidFill>
                  <a:schemeClr val="bg1"/>
                </a:solidFill>
              </a:rPr>
              <a:t>nc</a:t>
            </a:r>
            <a:r>
              <a:rPr lang="en-US" sz="1800" dirty="0">
                <a:solidFill>
                  <a:schemeClr val="bg1"/>
                </a:solidFill>
              </a:rPr>
              <a:t>','</a:t>
            </a:r>
            <a:r>
              <a:rPr lang="en-US" sz="1800" dirty="0" err="1">
                <a:solidFill>
                  <a:schemeClr val="bg1"/>
                </a:solidFill>
              </a:rPr>
              <a:t>coastline.mat</a:t>
            </a:r>
            <a:r>
              <a:rPr lang="en-US" sz="1800" dirty="0" smtClean="0">
                <a:solidFill>
                  <a:schemeClr val="bg1"/>
                </a:solidFill>
              </a:rPr>
              <a:t>')</a:t>
            </a:r>
            <a:endParaRPr lang="en-US" sz="1800" dirty="0">
              <a:solidFill>
                <a:schemeClr val="bg1"/>
              </a:solidFill>
            </a:endParaRPr>
          </a:p>
        </p:txBody>
      </p:sp>
      <p:pic>
        <p:nvPicPr>
          <p:cNvPr id="471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54928"/>
            <a:ext cx="5029200" cy="427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2779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 bathymetry</a:t>
            </a:r>
            <a:endParaRPr lang="en-US" dirty="0"/>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34262"/>
            <a:ext cx="2971800" cy="267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05166" y="985239"/>
            <a:ext cx="1585692" cy="400110"/>
          </a:xfrm>
          <a:prstGeom prst="rect">
            <a:avLst/>
          </a:prstGeom>
          <a:noFill/>
        </p:spPr>
        <p:txBody>
          <a:bodyPr wrap="none" rtlCol="0">
            <a:spAutoFit/>
          </a:bodyPr>
          <a:lstStyle/>
          <a:p>
            <a:r>
              <a:rPr lang="en-US" sz="2000" dirty="0" smtClean="0">
                <a:solidFill>
                  <a:schemeClr val="bg1"/>
                </a:solidFill>
              </a:rPr>
              <a:t>many sources</a:t>
            </a:r>
            <a:endParaRPr lang="en-US" sz="2000" dirty="0">
              <a:solidFill>
                <a:schemeClr val="bg1"/>
              </a:solidFill>
            </a:endParaRPr>
          </a:p>
        </p:txBody>
      </p:sp>
      <p:pic>
        <p:nvPicPr>
          <p:cNvPr id="41988" name="Picture 4" descr="New Breach on Hatteras Isla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6093" y="4129940"/>
            <a:ext cx="4276725" cy="161925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3363719" y="2180041"/>
            <a:ext cx="942374" cy="338554"/>
          </a:xfrm>
          <a:prstGeom prst="rect">
            <a:avLst/>
          </a:prstGeom>
          <a:noFill/>
        </p:spPr>
        <p:txBody>
          <a:bodyPr wrap="none" rtlCol="0">
            <a:spAutoFit/>
          </a:bodyPr>
          <a:lstStyle/>
          <a:p>
            <a:r>
              <a:rPr lang="en-US" sz="1600" dirty="0" smtClean="0">
                <a:solidFill>
                  <a:schemeClr val="bg1"/>
                </a:solidFill>
              </a:rPr>
              <a:t>ETOPO2</a:t>
            </a:r>
            <a:endParaRPr lang="en-US" sz="1600" dirty="0">
              <a:solidFill>
                <a:schemeClr val="bg1"/>
              </a:solidFill>
            </a:endParaRPr>
          </a:p>
        </p:txBody>
      </p:sp>
      <p:sp>
        <p:nvSpPr>
          <p:cNvPr id="8" name="TextBox 7"/>
          <p:cNvSpPr txBox="1"/>
          <p:nvPr/>
        </p:nvSpPr>
        <p:spPr>
          <a:xfrm>
            <a:off x="7748398" y="5871583"/>
            <a:ext cx="809837" cy="338554"/>
          </a:xfrm>
          <a:prstGeom prst="rect">
            <a:avLst/>
          </a:prstGeom>
          <a:noFill/>
        </p:spPr>
        <p:txBody>
          <a:bodyPr wrap="none" rtlCol="0">
            <a:spAutoFit/>
          </a:bodyPr>
          <a:lstStyle/>
          <a:p>
            <a:r>
              <a:rPr lang="en-US" sz="1600" dirty="0" smtClean="0">
                <a:solidFill>
                  <a:schemeClr val="bg1"/>
                </a:solidFill>
              </a:rPr>
              <a:t>LIDAR</a:t>
            </a:r>
            <a:endParaRPr lang="en-US" sz="1600" dirty="0">
              <a:solidFill>
                <a:schemeClr val="bg1"/>
              </a:solidFill>
            </a:endParaRPr>
          </a:p>
        </p:txBody>
      </p:sp>
      <p:pic>
        <p:nvPicPr>
          <p:cNvPr id="419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0301" y="270991"/>
            <a:ext cx="3081270" cy="29334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208554" y="3330440"/>
            <a:ext cx="1944763" cy="338554"/>
          </a:xfrm>
          <a:prstGeom prst="rect">
            <a:avLst/>
          </a:prstGeom>
          <a:noFill/>
        </p:spPr>
        <p:txBody>
          <a:bodyPr wrap="none" rtlCol="0">
            <a:spAutoFit/>
          </a:bodyPr>
          <a:lstStyle/>
          <a:p>
            <a:r>
              <a:rPr lang="en-US" sz="1600" dirty="0" smtClean="0">
                <a:solidFill>
                  <a:schemeClr val="bg1"/>
                </a:solidFill>
              </a:rPr>
              <a:t>Coastal Relief Model</a:t>
            </a:r>
            <a:endParaRPr lang="en-US" sz="1600" dirty="0">
              <a:solidFill>
                <a:schemeClr val="bg1"/>
              </a:solidFill>
            </a:endParaRPr>
          </a:p>
        </p:txBody>
      </p:sp>
      <p:sp>
        <p:nvSpPr>
          <p:cNvPr id="6" name="Rectangle 5"/>
          <p:cNvSpPr/>
          <p:nvPr/>
        </p:nvSpPr>
        <p:spPr bwMode="auto">
          <a:xfrm>
            <a:off x="128838" y="4695548"/>
            <a:ext cx="3505200" cy="2057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pic>
        <p:nvPicPr>
          <p:cNvPr id="3" name="Picture 2"/>
          <p:cNvPicPr>
            <a:picLocks noChangeAspect="1"/>
          </p:cNvPicPr>
          <p:nvPr/>
        </p:nvPicPr>
        <p:blipFill>
          <a:blip r:embed="rId6"/>
          <a:stretch>
            <a:fillRect/>
          </a:stretch>
        </p:blipFill>
        <p:spPr>
          <a:xfrm>
            <a:off x="266330" y="4785496"/>
            <a:ext cx="3238870" cy="1864317"/>
          </a:xfrm>
          <a:prstGeom prst="rect">
            <a:avLst/>
          </a:prstGeom>
        </p:spPr>
      </p:pic>
      <p:sp>
        <p:nvSpPr>
          <p:cNvPr id="12" name="TextBox 11"/>
          <p:cNvSpPr txBox="1"/>
          <p:nvPr/>
        </p:nvSpPr>
        <p:spPr>
          <a:xfrm>
            <a:off x="3642692" y="6336126"/>
            <a:ext cx="2454518" cy="338554"/>
          </a:xfrm>
          <a:prstGeom prst="rect">
            <a:avLst/>
          </a:prstGeom>
          <a:noFill/>
        </p:spPr>
        <p:txBody>
          <a:bodyPr wrap="none" rtlCol="0">
            <a:spAutoFit/>
          </a:bodyPr>
          <a:lstStyle/>
          <a:p>
            <a:r>
              <a:rPr lang="en-US" sz="1600" dirty="0" smtClean="0">
                <a:solidFill>
                  <a:schemeClr val="bg1"/>
                </a:solidFill>
              </a:rPr>
              <a:t>SFM structure from motion</a:t>
            </a:r>
            <a:endParaRPr lang="en-US" sz="1600" dirty="0">
              <a:solidFill>
                <a:schemeClr val="bg1"/>
              </a:solidFill>
            </a:endParaRPr>
          </a:p>
        </p:txBody>
      </p:sp>
    </p:spTree>
    <p:extLst>
      <p:ext uri="{BB962C8B-B14F-4D97-AF65-F5344CB8AC3E}">
        <p14:creationId xmlns:p14="http://schemas.microsoft.com/office/powerpoint/2010/main" val="3084876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 bathymetry</a:t>
            </a:r>
            <a:endParaRPr lang="en-US" dirty="0"/>
          </a:p>
        </p:txBody>
      </p:sp>
      <p:pic>
        <p:nvPicPr>
          <p:cNvPr id="3" name="Picture 2"/>
          <p:cNvPicPr>
            <a:picLocks noChangeAspect="1"/>
          </p:cNvPicPr>
          <p:nvPr/>
        </p:nvPicPr>
        <p:blipFill>
          <a:blip r:embed="rId2"/>
          <a:stretch>
            <a:fillRect/>
          </a:stretch>
        </p:blipFill>
        <p:spPr>
          <a:xfrm>
            <a:off x="152400" y="1905000"/>
            <a:ext cx="3533434" cy="2971800"/>
          </a:xfrm>
          <a:prstGeom prst="rect">
            <a:avLst/>
          </a:prstGeom>
        </p:spPr>
      </p:pic>
      <p:pic>
        <p:nvPicPr>
          <p:cNvPr id="4" name="Picture 3"/>
          <p:cNvPicPr>
            <a:picLocks noChangeAspect="1"/>
          </p:cNvPicPr>
          <p:nvPr/>
        </p:nvPicPr>
        <p:blipFill rotWithShape="1">
          <a:blip r:embed="rId3"/>
          <a:srcRect b="35703"/>
          <a:stretch/>
        </p:blipFill>
        <p:spPr>
          <a:xfrm>
            <a:off x="3886200" y="1676400"/>
            <a:ext cx="5031831" cy="3356129"/>
          </a:xfrm>
          <a:prstGeom prst="rect">
            <a:avLst/>
          </a:prstGeom>
        </p:spPr>
      </p:pic>
    </p:spTree>
    <p:extLst>
      <p:ext uri="{BB962C8B-B14F-4D97-AF65-F5344CB8AC3E}">
        <p14:creationId xmlns:p14="http://schemas.microsoft.com/office/powerpoint/2010/main" val="52933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 bathymetry</a:t>
            </a:r>
            <a:endParaRPr lang="en-US" dirty="0"/>
          </a:p>
        </p:txBody>
      </p:sp>
      <p:pic>
        <p:nvPicPr>
          <p:cNvPr id="501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371600"/>
            <a:ext cx="3429000" cy="39602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533400" y="5331853"/>
            <a:ext cx="3332964" cy="646331"/>
          </a:xfrm>
          <a:prstGeom prst="rect">
            <a:avLst/>
          </a:prstGeom>
          <a:noFill/>
        </p:spPr>
        <p:txBody>
          <a:bodyPr wrap="none" rtlCol="0">
            <a:spAutoFit/>
          </a:bodyPr>
          <a:lstStyle/>
          <a:p>
            <a:r>
              <a:rPr lang="en-US" sz="1800" dirty="0" smtClean="0">
                <a:solidFill>
                  <a:schemeClr val="bg1"/>
                </a:solidFill>
              </a:rPr>
              <a:t>Bathy smoothing:</a:t>
            </a:r>
          </a:p>
          <a:p>
            <a:r>
              <a:rPr lang="en-US" sz="1800" dirty="0" smtClean="0">
                <a:solidFill>
                  <a:schemeClr val="bg1"/>
                </a:solidFill>
              </a:rPr>
              <a:t>https</a:t>
            </a:r>
            <a:r>
              <a:rPr lang="en-US" sz="1800" dirty="0">
                <a:solidFill>
                  <a:schemeClr val="bg1"/>
                </a:solidFill>
              </a:rPr>
              <a:t>://github.com/ESMG/pyroms</a:t>
            </a:r>
          </a:p>
        </p:txBody>
      </p:sp>
      <p:pic>
        <p:nvPicPr>
          <p:cNvPr id="5" name="Picture 4"/>
          <p:cNvPicPr>
            <a:picLocks noChangeAspect="1"/>
          </p:cNvPicPr>
          <p:nvPr/>
        </p:nvPicPr>
        <p:blipFill>
          <a:blip r:embed="rId3"/>
          <a:stretch>
            <a:fillRect/>
          </a:stretch>
        </p:blipFill>
        <p:spPr>
          <a:xfrm>
            <a:off x="4553135" y="1199614"/>
            <a:ext cx="3644558" cy="4228026"/>
          </a:xfrm>
          <a:prstGeom prst="rect">
            <a:avLst/>
          </a:prstGeom>
        </p:spPr>
      </p:pic>
      <p:sp>
        <p:nvSpPr>
          <p:cNvPr id="6" name="TextBox 5"/>
          <p:cNvSpPr txBox="1"/>
          <p:nvPr/>
        </p:nvSpPr>
        <p:spPr>
          <a:xfrm>
            <a:off x="5867400" y="5516518"/>
            <a:ext cx="765659" cy="276999"/>
          </a:xfrm>
          <a:prstGeom prst="rect">
            <a:avLst/>
          </a:prstGeom>
          <a:noFill/>
        </p:spPr>
        <p:txBody>
          <a:bodyPr wrap="none" rtlCol="0">
            <a:spAutoFit/>
          </a:bodyPr>
          <a:lstStyle/>
          <a:p>
            <a:r>
              <a:rPr lang="en-US" dirty="0" smtClean="0">
                <a:solidFill>
                  <a:schemeClr val="bg1"/>
                </a:solidFill>
              </a:rPr>
              <a:t>LP Bathy</a:t>
            </a:r>
            <a:endParaRPr lang="en-US" dirty="0">
              <a:solidFill>
                <a:schemeClr val="bg1"/>
              </a:solidFill>
            </a:endParaRPr>
          </a:p>
        </p:txBody>
      </p:sp>
    </p:spTree>
    <p:extLst>
      <p:ext uri="{BB962C8B-B14F-4D97-AF65-F5344CB8AC3E}">
        <p14:creationId xmlns:p14="http://schemas.microsoft.com/office/powerpoint/2010/main" val="568447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304800" y="1164709"/>
            <a:ext cx="8763000" cy="5486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
        <p:nvSpPr>
          <p:cNvPr id="2" name="Title 1"/>
          <p:cNvSpPr>
            <a:spLocks noGrp="1"/>
          </p:cNvSpPr>
          <p:nvPr>
            <p:ph type="title"/>
          </p:nvPr>
        </p:nvSpPr>
        <p:spPr/>
        <p:txBody>
          <a:bodyPr/>
          <a:lstStyle/>
          <a:p>
            <a:r>
              <a:rPr lang="en-US" dirty="0"/>
              <a:t>Grid Parameters</a:t>
            </a:r>
            <a:br>
              <a:rPr lang="en-US" dirty="0"/>
            </a:br>
            <a:endParaRPr lang="en-US" dirty="0"/>
          </a:p>
        </p:txBody>
      </p:sp>
      <p:sp>
        <p:nvSpPr>
          <p:cNvPr id="4" name="Content Placeholder 2"/>
          <p:cNvSpPr txBox="1">
            <a:spLocks/>
          </p:cNvSpPr>
          <p:nvPr/>
        </p:nvSpPr>
        <p:spPr>
          <a:xfrm>
            <a:off x="457200" y="1176816"/>
            <a:ext cx="8229600"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Beckman &amp; Haidvogel number (1993)</a:t>
            </a: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r>
              <a:rPr lang="en-US" sz="2400" dirty="0" smtClean="0">
                <a:solidFill>
                  <a:schemeClr val="tx1"/>
                </a:solidFill>
              </a:rPr>
              <a:t>Haney number (1991)</a:t>
            </a:r>
            <a:endParaRPr lang="en-US" sz="2400" dirty="0">
              <a:solidFill>
                <a:schemeClr val="tx1"/>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57578631"/>
              </p:ext>
            </p:extLst>
          </p:nvPr>
        </p:nvGraphicFramePr>
        <p:xfrm>
          <a:off x="968375" y="1697160"/>
          <a:ext cx="3911600" cy="901700"/>
        </p:xfrm>
        <a:graphic>
          <a:graphicData uri="http://schemas.openxmlformats.org/presentationml/2006/ole">
            <mc:AlternateContent xmlns:mc="http://schemas.openxmlformats.org/markup-compatibility/2006">
              <mc:Choice xmlns:v="urn:schemas-microsoft-com:vml" Requires="v">
                <p:oleObj spid="_x0000_s44531" name="Equation" r:id="rId3" imgW="3903840" imgH="886680" progId="Equation.3">
                  <p:embed/>
                </p:oleObj>
              </mc:Choice>
              <mc:Fallback>
                <p:oleObj name="Equation" r:id="rId3" imgW="3903840" imgH="886680" progId="Equation.3">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75" y="1697160"/>
                        <a:ext cx="3911600" cy="9017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24007116"/>
              </p:ext>
            </p:extLst>
          </p:nvPr>
        </p:nvGraphicFramePr>
        <p:xfrm>
          <a:off x="968375" y="3766519"/>
          <a:ext cx="4775200" cy="952500"/>
        </p:xfrm>
        <a:graphic>
          <a:graphicData uri="http://schemas.openxmlformats.org/presentationml/2006/ole">
            <mc:AlternateContent xmlns:mc="http://schemas.openxmlformats.org/markup-compatibility/2006">
              <mc:Choice xmlns:v="urn:schemas-microsoft-com:vml" Requires="v">
                <p:oleObj spid="_x0000_s44532" name="Equation" r:id="rId5" imgW="4763160" imgH="941400" progId="Equation.3">
                  <p:embed/>
                </p:oleObj>
              </mc:Choice>
              <mc:Fallback>
                <p:oleObj name="Equation" r:id="rId5" imgW="4763160" imgH="941400" progId="Equation.3">
                  <p:embed/>
                  <p:pic>
                    <p:nvPicPr>
                      <p:cNvPr id="0"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375" y="3766519"/>
                        <a:ext cx="4775200" cy="952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974333" y="1639773"/>
            <a:ext cx="3169667" cy="1107996"/>
          </a:xfrm>
          <a:prstGeom prst="rect">
            <a:avLst/>
          </a:prstGeom>
          <a:noFill/>
        </p:spPr>
        <p:txBody>
          <a:bodyPr wrap="square" rtlCol="0">
            <a:spAutoFit/>
          </a:bodyPr>
          <a:lstStyle/>
          <a:p>
            <a:r>
              <a:rPr lang="en-US" dirty="0" smtClean="0">
                <a:solidFill>
                  <a:srgbClr val="7F7F7F"/>
                </a:solidFill>
              </a:rPr>
              <a:t>should be &lt; 0.2 but can be fine up to ~ 0.4</a:t>
            </a:r>
          </a:p>
          <a:p>
            <a:endParaRPr lang="en-US" sz="1000" dirty="0" smtClean="0">
              <a:solidFill>
                <a:srgbClr val="7F7F7F"/>
              </a:solidFill>
            </a:endParaRPr>
          </a:p>
          <a:p>
            <a:r>
              <a:rPr lang="en-US" dirty="0" smtClean="0">
                <a:solidFill>
                  <a:srgbClr val="7F7F7F"/>
                </a:solidFill>
              </a:rPr>
              <a:t>determined only by smoothing</a:t>
            </a:r>
            <a:endParaRPr lang="en-US" dirty="0">
              <a:solidFill>
                <a:srgbClr val="7F7F7F"/>
              </a:solidFill>
            </a:endParaRPr>
          </a:p>
        </p:txBody>
      </p:sp>
      <p:sp>
        <p:nvSpPr>
          <p:cNvPr id="9" name="TextBox 8"/>
          <p:cNvSpPr txBox="1"/>
          <p:nvPr/>
        </p:nvSpPr>
        <p:spPr>
          <a:xfrm>
            <a:off x="5974333" y="3560255"/>
            <a:ext cx="3169667" cy="1384995"/>
          </a:xfrm>
          <a:prstGeom prst="rect">
            <a:avLst/>
          </a:prstGeom>
          <a:noFill/>
        </p:spPr>
        <p:txBody>
          <a:bodyPr wrap="square" rtlCol="0">
            <a:spAutoFit/>
          </a:bodyPr>
          <a:lstStyle/>
          <a:p>
            <a:r>
              <a:rPr lang="en-US" dirty="0" smtClean="0">
                <a:solidFill>
                  <a:srgbClr val="7F7F7F"/>
                </a:solidFill>
              </a:rPr>
              <a:t>should be &lt; 9 but can be fine up to ~ 16 in some cases</a:t>
            </a:r>
          </a:p>
          <a:p>
            <a:endParaRPr lang="en-US" sz="1000" dirty="0" smtClean="0">
              <a:solidFill>
                <a:srgbClr val="7F7F7F"/>
              </a:solidFill>
            </a:endParaRPr>
          </a:p>
          <a:p>
            <a:r>
              <a:rPr lang="en-US" dirty="0">
                <a:solidFill>
                  <a:srgbClr val="7F7F7F"/>
                </a:solidFill>
              </a:rPr>
              <a:t>d</a:t>
            </a:r>
            <a:r>
              <a:rPr lang="en-US" dirty="0" smtClean="0">
                <a:solidFill>
                  <a:srgbClr val="7F7F7F"/>
                </a:solidFill>
              </a:rPr>
              <a:t>etermined by smoothing AND vertical coordinate functions</a:t>
            </a:r>
            <a:endParaRPr lang="en-US" dirty="0">
              <a:solidFill>
                <a:srgbClr val="7F7F7F"/>
              </a:solidFill>
            </a:endParaRPr>
          </a:p>
        </p:txBody>
      </p:sp>
      <p:sp>
        <p:nvSpPr>
          <p:cNvPr id="10" name="Content Placeholder 2"/>
          <p:cNvSpPr txBox="1">
            <a:spLocks/>
          </p:cNvSpPr>
          <p:nvPr/>
        </p:nvSpPr>
        <p:spPr>
          <a:xfrm>
            <a:off x="457630" y="5275785"/>
            <a:ext cx="8229600" cy="115883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If these numbers are too large, you will get large pressure gradient errors and Courant number violations and the model will typically blow up right away</a:t>
            </a:r>
          </a:p>
        </p:txBody>
      </p:sp>
    </p:spTree>
    <p:extLst>
      <p:ext uri="{BB962C8B-B14F-4D97-AF65-F5344CB8AC3E}">
        <p14:creationId xmlns:p14="http://schemas.microsoft.com/office/powerpoint/2010/main" val="3875286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40683" y="1952625"/>
            <a:ext cx="3527077" cy="3305175"/>
          </a:xfrm>
          <a:prstGeom prst="rect">
            <a:avLst/>
          </a:prstGeom>
        </p:spPr>
      </p:pic>
      <p:sp>
        <p:nvSpPr>
          <p:cNvPr id="2" name="Title 1"/>
          <p:cNvSpPr>
            <a:spLocks noGrp="1"/>
          </p:cNvSpPr>
          <p:nvPr>
            <p:ph type="title"/>
          </p:nvPr>
        </p:nvSpPr>
        <p:spPr/>
        <p:txBody>
          <a:bodyPr/>
          <a:lstStyle/>
          <a:p>
            <a:r>
              <a:rPr lang="en-US" dirty="0" smtClean="0"/>
              <a:t>4) Child grid</a:t>
            </a:r>
            <a:endParaRPr lang="en-US" dirty="0"/>
          </a:p>
        </p:txBody>
      </p:sp>
      <p:pic>
        <p:nvPicPr>
          <p:cNvPr id="3" name="Picture 2"/>
          <p:cNvPicPr>
            <a:picLocks noChangeAspect="1"/>
          </p:cNvPicPr>
          <p:nvPr/>
        </p:nvPicPr>
        <p:blipFill>
          <a:blip r:embed="rId3"/>
          <a:stretch>
            <a:fillRect/>
          </a:stretch>
        </p:blipFill>
        <p:spPr>
          <a:xfrm>
            <a:off x="152400" y="1066800"/>
            <a:ext cx="5362390" cy="5562600"/>
          </a:xfrm>
          <a:prstGeom prst="rect">
            <a:avLst/>
          </a:prstGeom>
        </p:spPr>
      </p:pic>
      <p:cxnSp>
        <p:nvCxnSpPr>
          <p:cNvPr id="7" name="Straight Arrow Connector 6"/>
          <p:cNvCxnSpPr/>
          <p:nvPr/>
        </p:nvCxnSpPr>
        <p:spPr bwMode="auto">
          <a:xfrm flipH="1">
            <a:off x="3810000" y="4876800"/>
            <a:ext cx="1828800" cy="381000"/>
          </a:xfrm>
          <a:prstGeom prst="straightConnector1">
            <a:avLst/>
          </a:prstGeom>
          <a:noFill/>
          <a:ln w="19050" algn="ctr">
            <a:solidFill>
              <a:srgbClr val="000000"/>
            </a:solidFill>
            <a:round/>
            <a:headEnd/>
            <a:tailEnd type="triangle"/>
          </a:ln>
        </p:spPr>
      </p:cxnSp>
    </p:spTree>
    <p:extLst>
      <p:ext uri="{BB962C8B-B14F-4D97-AF65-F5344CB8AC3E}">
        <p14:creationId xmlns:p14="http://schemas.microsoft.com/office/powerpoint/2010/main" val="113460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754395" y="3454400"/>
            <a:ext cx="2971800" cy="2641600"/>
          </a:xfrm>
          <a:prstGeom prst="rect">
            <a:avLst/>
          </a:prstGeom>
        </p:spPr>
      </p:pic>
      <p:sp>
        <p:nvSpPr>
          <p:cNvPr id="2" name="Title 1"/>
          <p:cNvSpPr>
            <a:spLocks noGrp="1"/>
          </p:cNvSpPr>
          <p:nvPr>
            <p:ph type="title"/>
          </p:nvPr>
        </p:nvSpPr>
        <p:spPr/>
        <p:txBody>
          <a:bodyPr/>
          <a:lstStyle/>
          <a:p>
            <a:r>
              <a:rPr lang="en-US" dirty="0" smtClean="0"/>
              <a:t>4) Child grid</a:t>
            </a:r>
            <a:endParaRPr lang="en-US" dirty="0"/>
          </a:p>
        </p:txBody>
      </p:sp>
      <p:pic>
        <p:nvPicPr>
          <p:cNvPr id="3" name="Picture 2"/>
          <p:cNvPicPr>
            <a:picLocks noChangeAspect="1"/>
          </p:cNvPicPr>
          <p:nvPr/>
        </p:nvPicPr>
        <p:blipFill>
          <a:blip r:embed="rId3"/>
          <a:stretch>
            <a:fillRect/>
          </a:stretch>
        </p:blipFill>
        <p:spPr>
          <a:xfrm>
            <a:off x="152400" y="1066800"/>
            <a:ext cx="5362390" cy="5562600"/>
          </a:xfrm>
          <a:prstGeom prst="rect">
            <a:avLst/>
          </a:prstGeom>
        </p:spPr>
      </p:pic>
      <p:cxnSp>
        <p:nvCxnSpPr>
          <p:cNvPr id="7" name="Straight Arrow Connector 6"/>
          <p:cNvCxnSpPr/>
          <p:nvPr/>
        </p:nvCxnSpPr>
        <p:spPr bwMode="auto">
          <a:xfrm flipH="1">
            <a:off x="4600390" y="6019800"/>
            <a:ext cx="1419410" cy="76200"/>
          </a:xfrm>
          <a:prstGeom prst="straightConnector1">
            <a:avLst/>
          </a:prstGeom>
          <a:noFill/>
          <a:ln w="19050" algn="ctr">
            <a:solidFill>
              <a:srgbClr val="000000"/>
            </a:solidFill>
            <a:round/>
            <a:headEnd/>
            <a:tailEnd type="triangle"/>
          </a:ln>
        </p:spPr>
      </p:cxnSp>
      <p:sp>
        <p:nvSpPr>
          <p:cNvPr id="5" name="Rectangle 4"/>
          <p:cNvSpPr/>
          <p:nvPr/>
        </p:nvSpPr>
        <p:spPr bwMode="auto">
          <a:xfrm>
            <a:off x="381000" y="5562600"/>
            <a:ext cx="4724400" cy="7620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pic>
        <p:nvPicPr>
          <p:cNvPr id="10" name="Picture 9"/>
          <p:cNvPicPr>
            <a:picLocks noChangeAspect="1"/>
          </p:cNvPicPr>
          <p:nvPr/>
        </p:nvPicPr>
        <p:blipFill>
          <a:blip r:embed="rId4"/>
          <a:stretch>
            <a:fillRect/>
          </a:stretch>
        </p:blipFill>
        <p:spPr>
          <a:xfrm>
            <a:off x="5772150" y="457200"/>
            <a:ext cx="2914650" cy="2590800"/>
          </a:xfrm>
          <a:prstGeom prst="rect">
            <a:avLst/>
          </a:prstGeom>
        </p:spPr>
      </p:pic>
    </p:spTree>
    <p:extLst>
      <p:ext uri="{BB962C8B-B14F-4D97-AF65-F5344CB8AC3E}">
        <p14:creationId xmlns:p14="http://schemas.microsoft.com/office/powerpoint/2010/main" val="2148612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143000"/>
          </a:xfrm>
        </p:spPr>
        <p:txBody>
          <a:bodyPr/>
          <a:lstStyle/>
          <a:p>
            <a:r>
              <a:rPr lang="en-US" dirty="0" smtClean="0">
                <a:solidFill>
                  <a:srgbClr val="F0FA6E"/>
                </a:solidFill>
              </a:rPr>
              <a:t>Wide Range of realistic Applications</a:t>
            </a:r>
            <a:br>
              <a:rPr lang="en-US" dirty="0" smtClean="0">
                <a:solidFill>
                  <a:srgbClr val="F0FA6E"/>
                </a:solidFill>
              </a:rPr>
            </a:br>
            <a:endParaRPr lang="en-US" dirty="0"/>
          </a:p>
        </p:txBody>
      </p:sp>
      <p:sp>
        <p:nvSpPr>
          <p:cNvPr id="14" name="Rectangle 13"/>
          <p:cNvSpPr/>
          <p:nvPr/>
        </p:nvSpPr>
        <p:spPr bwMode="auto">
          <a:xfrm>
            <a:off x="447674" y="998786"/>
            <a:ext cx="3752851" cy="300773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pic>
        <p:nvPicPr>
          <p:cNvPr id="15" name="Picture 14"/>
          <p:cNvPicPr/>
          <p:nvPr/>
        </p:nvPicPr>
        <p:blipFill rotWithShape="1">
          <a:blip r:embed="rId2" cstate="print">
            <a:extLst>
              <a:ext uri="{28A0092B-C50C-407E-A947-70E740481C1C}">
                <a14:useLocalDpi xmlns:a14="http://schemas.microsoft.com/office/drawing/2010/main" val="0"/>
              </a:ext>
            </a:extLst>
          </a:blip>
          <a:srcRect b="50000"/>
          <a:stretch/>
        </p:blipFill>
        <p:spPr>
          <a:xfrm>
            <a:off x="533400" y="1014828"/>
            <a:ext cx="3667125" cy="2991688"/>
          </a:xfrm>
          <a:prstGeom prst="rect">
            <a:avLst/>
          </a:prstGeom>
        </p:spPr>
      </p:pic>
      <p:sp>
        <p:nvSpPr>
          <p:cNvPr id="4" name="Rectangle 3"/>
          <p:cNvSpPr/>
          <p:nvPr/>
        </p:nvSpPr>
        <p:spPr>
          <a:xfrm>
            <a:off x="981074" y="4008270"/>
            <a:ext cx="2133405" cy="338554"/>
          </a:xfrm>
          <a:prstGeom prst="rect">
            <a:avLst/>
          </a:prstGeom>
        </p:spPr>
        <p:txBody>
          <a:bodyPr wrap="none">
            <a:spAutoFit/>
          </a:bodyPr>
          <a:lstStyle/>
          <a:p>
            <a:pPr lvl="0"/>
            <a:r>
              <a:rPr lang="en-US" sz="1600" dirty="0">
                <a:solidFill>
                  <a:srgbClr val="FFFFFF"/>
                </a:solidFill>
              </a:rPr>
              <a:t>Storm surge (H. Sandy)</a:t>
            </a:r>
          </a:p>
        </p:txBody>
      </p:sp>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5" t="50000" r="46204" b="9018"/>
          <a:stretch/>
        </p:blipFill>
        <p:spPr bwMode="auto">
          <a:xfrm>
            <a:off x="4267200" y="4024312"/>
            <a:ext cx="3456963" cy="26704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ectangle 15"/>
          <p:cNvSpPr/>
          <p:nvPr/>
        </p:nvSpPr>
        <p:spPr>
          <a:xfrm>
            <a:off x="2834136" y="6096000"/>
            <a:ext cx="1338315" cy="338554"/>
          </a:xfrm>
          <a:prstGeom prst="rect">
            <a:avLst/>
          </a:prstGeom>
        </p:spPr>
        <p:txBody>
          <a:bodyPr wrap="none">
            <a:spAutoFit/>
          </a:bodyPr>
          <a:lstStyle/>
          <a:p>
            <a:pPr lvl="0"/>
            <a:r>
              <a:rPr lang="en-US" sz="1600" dirty="0" smtClean="0">
                <a:solidFill>
                  <a:srgbClr val="FFFFFF"/>
                </a:solidFill>
              </a:rPr>
              <a:t>SST (</a:t>
            </a:r>
            <a:r>
              <a:rPr lang="en-US" sz="1600" dirty="0">
                <a:solidFill>
                  <a:srgbClr val="FFFFFF"/>
                </a:solidFill>
              </a:rPr>
              <a:t>H. </a:t>
            </a:r>
            <a:r>
              <a:rPr lang="en-US" sz="1600" dirty="0" smtClean="0">
                <a:solidFill>
                  <a:srgbClr val="FFFFFF"/>
                </a:solidFill>
              </a:rPr>
              <a:t>Ivan)</a:t>
            </a:r>
            <a:endParaRPr lang="en-US" sz="1600" dirty="0">
              <a:solidFill>
                <a:srgbClr val="FFFFFF"/>
              </a:solidFill>
            </a:endParaRPr>
          </a:p>
        </p:txBody>
      </p:sp>
      <p:pic>
        <p:nvPicPr>
          <p:cNvPr id="17" name="Picture 16"/>
          <p:cNvPicPr/>
          <p:nvPr/>
        </p:nvPicPr>
        <p:blipFill rotWithShape="1">
          <a:blip r:embed="rId4" cstate="print">
            <a:extLst>
              <a:ext uri="{28A0092B-C50C-407E-A947-70E740481C1C}">
                <a14:useLocalDpi xmlns:a14="http://schemas.microsoft.com/office/drawing/2010/main" val="0"/>
              </a:ext>
            </a:extLst>
          </a:blip>
          <a:srcRect l="4522" r="5779"/>
          <a:stretch/>
        </p:blipFill>
        <p:spPr bwMode="auto">
          <a:xfrm>
            <a:off x="5105400" y="838200"/>
            <a:ext cx="3360206" cy="2809254"/>
          </a:xfrm>
          <a:prstGeom prst="rect">
            <a:avLst/>
          </a:prstGeom>
          <a:ln>
            <a:noFill/>
          </a:ln>
          <a:extLst>
            <a:ext uri="{53640926-AAD7-44d8-BBD7-CCE9431645EC}">
              <a14:shadowObscured xmlns="" xmlns:a14="http://schemas.microsoft.com/office/drawing/2010/main"/>
            </a:ext>
          </a:extLst>
        </p:spPr>
      </p:pic>
      <p:sp>
        <p:nvSpPr>
          <p:cNvPr id="18" name="Rectangle 17"/>
          <p:cNvSpPr/>
          <p:nvPr/>
        </p:nvSpPr>
        <p:spPr>
          <a:xfrm>
            <a:off x="5575233" y="3647454"/>
            <a:ext cx="3599062" cy="338554"/>
          </a:xfrm>
          <a:prstGeom prst="rect">
            <a:avLst/>
          </a:prstGeom>
        </p:spPr>
        <p:txBody>
          <a:bodyPr wrap="none">
            <a:spAutoFit/>
          </a:bodyPr>
          <a:lstStyle/>
          <a:p>
            <a:pPr lvl="0"/>
            <a:r>
              <a:rPr lang="en-US" sz="1600" dirty="0" smtClean="0">
                <a:solidFill>
                  <a:srgbClr val="FFFFFF"/>
                </a:solidFill>
              </a:rPr>
              <a:t>seafloor bed thickness change (</a:t>
            </a:r>
            <a:r>
              <a:rPr lang="en-US" sz="1600" dirty="0">
                <a:solidFill>
                  <a:srgbClr val="FFFFFF"/>
                </a:solidFill>
              </a:rPr>
              <a:t>H. </a:t>
            </a:r>
            <a:r>
              <a:rPr lang="en-US" sz="1600" dirty="0" smtClean="0">
                <a:solidFill>
                  <a:srgbClr val="FFFFFF"/>
                </a:solidFill>
              </a:rPr>
              <a:t>Sandy)</a:t>
            </a:r>
            <a:endParaRPr lang="en-US" sz="1600" dirty="0">
              <a:solidFill>
                <a:srgbClr val="FFFFFF"/>
              </a:solidFill>
            </a:endParaRPr>
          </a:p>
        </p:txBody>
      </p:sp>
    </p:spTree>
    <p:extLst>
      <p:ext uri="{BB962C8B-B14F-4D97-AF65-F5344CB8AC3E}">
        <p14:creationId xmlns:p14="http://schemas.microsoft.com/office/powerpoint/2010/main" val="40258271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Child grid- bathy</a:t>
            </a:r>
            <a:endParaRPr lang="en-US" dirty="0"/>
          </a:p>
        </p:txBody>
      </p:sp>
      <p:pic>
        <p:nvPicPr>
          <p:cNvPr id="5" name="Picture 4"/>
          <p:cNvPicPr>
            <a:picLocks noChangeAspect="1"/>
          </p:cNvPicPr>
          <p:nvPr/>
        </p:nvPicPr>
        <p:blipFill>
          <a:blip r:embed="rId2"/>
          <a:stretch>
            <a:fillRect/>
          </a:stretch>
        </p:blipFill>
        <p:spPr>
          <a:xfrm>
            <a:off x="152400" y="1524000"/>
            <a:ext cx="5639140" cy="3738562"/>
          </a:xfrm>
          <a:prstGeom prst="rect">
            <a:avLst/>
          </a:prstGeom>
        </p:spPr>
      </p:pic>
      <p:pic>
        <p:nvPicPr>
          <p:cNvPr id="6" name="Picture 5"/>
          <p:cNvPicPr>
            <a:picLocks noChangeAspect="1"/>
          </p:cNvPicPr>
          <p:nvPr/>
        </p:nvPicPr>
        <p:blipFill>
          <a:blip r:embed="rId3"/>
          <a:stretch>
            <a:fillRect/>
          </a:stretch>
        </p:blipFill>
        <p:spPr>
          <a:xfrm>
            <a:off x="5867400" y="1893093"/>
            <a:ext cx="3116489" cy="3000375"/>
          </a:xfrm>
          <a:prstGeom prst="rect">
            <a:avLst/>
          </a:prstGeom>
        </p:spPr>
      </p:pic>
    </p:spTree>
    <p:extLst>
      <p:ext uri="{BB962C8B-B14F-4D97-AF65-F5344CB8AC3E}">
        <p14:creationId xmlns:p14="http://schemas.microsoft.com/office/powerpoint/2010/main" val="3823484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Child grid- masking</a:t>
            </a:r>
            <a:endParaRPr lang="en-US" dirty="0"/>
          </a:p>
        </p:txBody>
      </p:sp>
      <p:pic>
        <p:nvPicPr>
          <p:cNvPr id="3" name="Picture 2"/>
          <p:cNvPicPr>
            <a:picLocks noChangeAspect="1"/>
          </p:cNvPicPr>
          <p:nvPr/>
        </p:nvPicPr>
        <p:blipFill>
          <a:blip r:embed="rId2"/>
          <a:stretch>
            <a:fillRect/>
          </a:stretch>
        </p:blipFill>
        <p:spPr>
          <a:xfrm>
            <a:off x="228600" y="1447800"/>
            <a:ext cx="5517020" cy="3657600"/>
          </a:xfrm>
          <a:prstGeom prst="rect">
            <a:avLst/>
          </a:prstGeom>
        </p:spPr>
      </p:pic>
      <p:pic>
        <p:nvPicPr>
          <p:cNvPr id="481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1200"/>
            <a:ext cx="31341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867400" y="5071369"/>
            <a:ext cx="3093155" cy="276999"/>
          </a:xfrm>
          <a:prstGeom prst="rect">
            <a:avLst/>
          </a:prstGeom>
          <a:noFill/>
        </p:spPr>
        <p:txBody>
          <a:bodyPr wrap="none" rtlCol="0">
            <a:spAutoFit/>
          </a:bodyPr>
          <a:lstStyle/>
          <a:p>
            <a:r>
              <a:rPr lang="en-US" dirty="0">
                <a:solidFill>
                  <a:schemeClr val="bg1"/>
                </a:solidFill>
              </a:rPr>
              <a:t>You can use </a:t>
            </a:r>
            <a:r>
              <a:rPr lang="en-US" dirty="0" err="1">
                <a:solidFill>
                  <a:schemeClr val="bg1"/>
                </a:solidFill>
              </a:rPr>
              <a:t>editmask</a:t>
            </a:r>
            <a:r>
              <a:rPr lang="en-US" dirty="0">
                <a:solidFill>
                  <a:schemeClr val="bg1"/>
                </a:solidFill>
              </a:rPr>
              <a:t> again to make this nicer!</a:t>
            </a:r>
          </a:p>
        </p:txBody>
      </p:sp>
    </p:spTree>
    <p:extLst>
      <p:ext uri="{BB962C8B-B14F-4D97-AF65-F5344CB8AC3E}">
        <p14:creationId xmlns:p14="http://schemas.microsoft.com/office/powerpoint/2010/main" val="2355810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23" y="218243"/>
            <a:ext cx="8534400" cy="762000"/>
          </a:xfrm>
        </p:spPr>
        <p:txBody>
          <a:bodyPr/>
          <a:lstStyle/>
          <a:p>
            <a:r>
              <a:rPr lang="en-US" dirty="0"/>
              <a:t>5</a:t>
            </a:r>
            <a:r>
              <a:rPr lang="en-US" dirty="0" smtClean="0"/>
              <a:t>) 3D BC's </a:t>
            </a:r>
            <a:r>
              <a:rPr lang="en-US" dirty="0"/>
              <a:t>(</a:t>
            </a:r>
            <a:r>
              <a:rPr lang="en-US" dirty="0" err="1"/>
              <a:t>u,v,temp,salt</a:t>
            </a:r>
            <a:r>
              <a:rPr lang="en-US" dirty="0"/>
              <a:t>), init, </a:t>
            </a:r>
            <a:r>
              <a:rPr lang="en-US" dirty="0" err="1" smtClean="0"/>
              <a:t>clim</a:t>
            </a:r>
            <a:endParaRPr lang="en-US" dirty="0"/>
          </a:p>
        </p:txBody>
      </p:sp>
      <p:sp>
        <p:nvSpPr>
          <p:cNvPr id="3" name="TextBox 2"/>
          <p:cNvSpPr txBox="1"/>
          <p:nvPr/>
        </p:nvSpPr>
        <p:spPr>
          <a:xfrm>
            <a:off x="1828800" y="990600"/>
            <a:ext cx="5715000" cy="1077218"/>
          </a:xfrm>
          <a:prstGeom prst="rect">
            <a:avLst/>
          </a:prstGeom>
          <a:noFill/>
        </p:spPr>
        <p:txBody>
          <a:bodyPr wrap="square" rtlCol="0">
            <a:spAutoFit/>
          </a:bodyPr>
          <a:lstStyle/>
          <a:p>
            <a:pPr algn="l"/>
            <a:r>
              <a:rPr lang="en-US" sz="1600" dirty="0">
                <a:solidFill>
                  <a:schemeClr val="bg1"/>
                </a:solidFill>
              </a:rPr>
              <a:t>This step creates </a:t>
            </a:r>
            <a:r>
              <a:rPr lang="en-US" sz="1600" dirty="0" err="1">
                <a:solidFill>
                  <a:schemeClr val="bg1"/>
                </a:solidFill>
              </a:rPr>
              <a:t>roms</a:t>
            </a:r>
            <a:r>
              <a:rPr lang="en-US" sz="1600" dirty="0">
                <a:solidFill>
                  <a:schemeClr val="bg1"/>
                </a:solidFill>
              </a:rPr>
              <a:t> </a:t>
            </a:r>
            <a:r>
              <a:rPr lang="en-US" sz="1600" dirty="0" err="1">
                <a:solidFill>
                  <a:schemeClr val="bg1"/>
                </a:solidFill>
              </a:rPr>
              <a:t>init</a:t>
            </a:r>
            <a:r>
              <a:rPr lang="en-US" sz="1600" dirty="0">
                <a:solidFill>
                  <a:schemeClr val="bg1"/>
                </a:solidFill>
              </a:rPr>
              <a:t> conditions, </a:t>
            </a:r>
            <a:r>
              <a:rPr lang="en-US" sz="1600" dirty="0" err="1">
                <a:solidFill>
                  <a:schemeClr val="bg1"/>
                </a:solidFill>
              </a:rPr>
              <a:t>bc's</a:t>
            </a:r>
            <a:r>
              <a:rPr lang="en-US" sz="1600" dirty="0">
                <a:solidFill>
                  <a:schemeClr val="bg1"/>
                </a:solidFill>
              </a:rPr>
              <a:t>, and nudging files. There are several tools out there. Here we will use </a:t>
            </a:r>
          </a:p>
          <a:p>
            <a:pPr algn="l"/>
            <a:r>
              <a:rPr lang="en-US" sz="1600" dirty="0">
                <a:solidFill>
                  <a:schemeClr val="bg1"/>
                </a:solidFill>
              </a:rPr>
              <a:t>Tools/</a:t>
            </a:r>
            <a:r>
              <a:rPr lang="en-US" sz="1600" dirty="0" err="1">
                <a:solidFill>
                  <a:schemeClr val="bg1"/>
                </a:solidFill>
              </a:rPr>
              <a:t>mfiles</a:t>
            </a:r>
            <a:r>
              <a:rPr lang="en-US" sz="1600" dirty="0">
                <a:solidFill>
                  <a:schemeClr val="bg1"/>
                </a:solidFill>
              </a:rPr>
              <a:t>/</a:t>
            </a:r>
            <a:r>
              <a:rPr lang="en-US" sz="1600" dirty="0" err="1">
                <a:solidFill>
                  <a:schemeClr val="bg1"/>
                </a:solidFill>
              </a:rPr>
              <a:t>mtools</a:t>
            </a:r>
            <a:r>
              <a:rPr lang="en-US" sz="1600" dirty="0">
                <a:solidFill>
                  <a:schemeClr val="bg1"/>
                </a:solidFill>
              </a:rPr>
              <a:t>/</a:t>
            </a:r>
            <a:r>
              <a:rPr lang="en-US" sz="1600" dirty="0" err="1">
                <a:solidFill>
                  <a:schemeClr val="bg1"/>
                </a:solidFill>
              </a:rPr>
              <a:t>roms_master_climatology_coawst_mw</a:t>
            </a:r>
            <a:endParaRPr lang="en-US" sz="1600" dirty="0">
              <a:solidFill>
                <a:schemeClr val="bg1"/>
              </a:solidFill>
            </a:endParaRPr>
          </a:p>
          <a:p>
            <a:pPr algn="l"/>
            <a:r>
              <a:rPr lang="en-US" sz="1600" dirty="0">
                <a:solidFill>
                  <a:schemeClr val="bg1"/>
                </a:solidFill>
              </a:rPr>
              <a:t>This m file will create BC, IC, and Climatology for the parent grid. </a:t>
            </a:r>
          </a:p>
        </p:txBody>
      </p:sp>
      <p:pic>
        <p:nvPicPr>
          <p:cNvPr id="4" name="Picture 3"/>
          <p:cNvPicPr>
            <a:picLocks noChangeAspect="1"/>
          </p:cNvPicPr>
          <p:nvPr/>
        </p:nvPicPr>
        <p:blipFill>
          <a:blip r:embed="rId2"/>
          <a:stretch>
            <a:fillRect/>
          </a:stretch>
        </p:blipFill>
        <p:spPr>
          <a:xfrm>
            <a:off x="231143" y="2067818"/>
            <a:ext cx="5336250" cy="4676775"/>
          </a:xfrm>
          <a:prstGeom prst="rect">
            <a:avLst/>
          </a:prstGeom>
        </p:spPr>
      </p:pic>
      <p:cxnSp>
        <p:nvCxnSpPr>
          <p:cNvPr id="6" name="Straight Arrow Connector 5"/>
          <p:cNvCxnSpPr/>
          <p:nvPr/>
        </p:nvCxnSpPr>
        <p:spPr bwMode="auto">
          <a:xfrm flipH="1">
            <a:off x="4800600" y="4419600"/>
            <a:ext cx="1828800" cy="0"/>
          </a:xfrm>
          <a:prstGeom prst="straightConnector1">
            <a:avLst/>
          </a:prstGeom>
          <a:noFill/>
          <a:ln w="19050" algn="ctr">
            <a:solidFill>
              <a:srgbClr val="000000"/>
            </a:solidFill>
            <a:round/>
            <a:headEnd/>
            <a:tailEnd type="triangle"/>
          </a:ln>
        </p:spPr>
      </p:cxnSp>
      <p:sp>
        <p:nvSpPr>
          <p:cNvPr id="11" name="TextBox 10"/>
          <p:cNvSpPr txBox="1"/>
          <p:nvPr/>
        </p:nvSpPr>
        <p:spPr>
          <a:xfrm>
            <a:off x="6539142" y="4250323"/>
            <a:ext cx="848309" cy="338554"/>
          </a:xfrm>
          <a:prstGeom prst="rect">
            <a:avLst/>
          </a:prstGeom>
          <a:noFill/>
        </p:spPr>
        <p:txBody>
          <a:bodyPr wrap="none" rtlCol="0">
            <a:spAutoFit/>
          </a:bodyPr>
          <a:lstStyle/>
          <a:p>
            <a:r>
              <a:rPr lang="en-US" sz="1600" dirty="0" smtClean="0">
                <a:solidFill>
                  <a:schemeClr val="bg1"/>
                </a:solidFill>
              </a:rPr>
              <a:t>Inactive</a:t>
            </a:r>
            <a:endParaRPr lang="en-US" sz="1600" dirty="0">
              <a:solidFill>
                <a:schemeClr val="bg1"/>
              </a:solidFill>
            </a:endParaRPr>
          </a:p>
        </p:txBody>
      </p:sp>
    </p:spTree>
    <p:extLst>
      <p:ext uri="{BB962C8B-B14F-4D97-AF65-F5344CB8AC3E}">
        <p14:creationId xmlns:p14="http://schemas.microsoft.com/office/powerpoint/2010/main" val="28169805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3D BC's (</a:t>
            </a:r>
            <a:r>
              <a:rPr lang="en-US" dirty="0" err="1"/>
              <a:t>u,v,temp,salt</a:t>
            </a:r>
            <a:r>
              <a:rPr lang="en-US" dirty="0"/>
              <a:t>), </a:t>
            </a:r>
            <a:r>
              <a:rPr lang="en-US" dirty="0" err="1"/>
              <a:t>init</a:t>
            </a:r>
            <a:r>
              <a:rPr lang="en-US" dirty="0"/>
              <a:t>, </a:t>
            </a:r>
            <a:r>
              <a:rPr lang="en-US" dirty="0" err="1"/>
              <a:t>clim</a:t>
            </a:r>
            <a:endParaRPr lang="en-US" dirty="0"/>
          </a:p>
        </p:txBody>
      </p:sp>
      <p:pic>
        <p:nvPicPr>
          <p:cNvPr id="3" name="Picture 2"/>
          <p:cNvPicPr>
            <a:picLocks noChangeAspect="1"/>
          </p:cNvPicPr>
          <p:nvPr/>
        </p:nvPicPr>
        <p:blipFill>
          <a:blip r:embed="rId2"/>
          <a:stretch>
            <a:fillRect/>
          </a:stretch>
        </p:blipFill>
        <p:spPr>
          <a:xfrm>
            <a:off x="228600" y="1263588"/>
            <a:ext cx="4103492" cy="4410075"/>
          </a:xfrm>
          <a:prstGeom prst="rect">
            <a:avLst/>
          </a:prstGeom>
        </p:spPr>
      </p:pic>
      <p:pic>
        <p:nvPicPr>
          <p:cNvPr id="4" name="Picture 3"/>
          <p:cNvPicPr>
            <a:picLocks noChangeAspect="1"/>
          </p:cNvPicPr>
          <p:nvPr/>
        </p:nvPicPr>
        <p:blipFill>
          <a:blip r:embed="rId3"/>
          <a:stretch>
            <a:fillRect/>
          </a:stretch>
        </p:blipFill>
        <p:spPr>
          <a:xfrm>
            <a:off x="4648200" y="1263588"/>
            <a:ext cx="4368747" cy="4800600"/>
          </a:xfrm>
          <a:prstGeom prst="rect">
            <a:avLst/>
          </a:prstGeom>
        </p:spPr>
      </p:pic>
      <p:sp>
        <p:nvSpPr>
          <p:cNvPr id="5" name="TextBox 4"/>
          <p:cNvSpPr txBox="1"/>
          <p:nvPr/>
        </p:nvSpPr>
        <p:spPr>
          <a:xfrm>
            <a:off x="2438400" y="5894911"/>
            <a:ext cx="732894" cy="338554"/>
          </a:xfrm>
          <a:prstGeom prst="rect">
            <a:avLst/>
          </a:prstGeom>
          <a:noFill/>
        </p:spPr>
        <p:txBody>
          <a:bodyPr wrap="none" rtlCol="0">
            <a:spAutoFit/>
          </a:bodyPr>
          <a:lstStyle/>
          <a:p>
            <a:r>
              <a:rPr lang="en-US" sz="1600" dirty="0" smtClean="0">
                <a:solidFill>
                  <a:schemeClr val="bg1"/>
                </a:solidFill>
              </a:rPr>
              <a:t>Active</a:t>
            </a:r>
            <a:endParaRPr lang="en-US" sz="1600" dirty="0">
              <a:solidFill>
                <a:schemeClr val="bg1"/>
              </a:solidFill>
            </a:endParaRPr>
          </a:p>
        </p:txBody>
      </p:sp>
      <p:sp>
        <p:nvSpPr>
          <p:cNvPr id="6" name="TextBox 5"/>
          <p:cNvSpPr txBox="1"/>
          <p:nvPr/>
        </p:nvSpPr>
        <p:spPr>
          <a:xfrm>
            <a:off x="5809693" y="6032376"/>
            <a:ext cx="848309" cy="338554"/>
          </a:xfrm>
          <a:prstGeom prst="rect">
            <a:avLst/>
          </a:prstGeom>
          <a:noFill/>
        </p:spPr>
        <p:txBody>
          <a:bodyPr wrap="none" rtlCol="0">
            <a:spAutoFit/>
          </a:bodyPr>
          <a:lstStyle/>
          <a:p>
            <a:r>
              <a:rPr lang="en-US" sz="1600" dirty="0" smtClean="0">
                <a:solidFill>
                  <a:schemeClr val="bg1"/>
                </a:solidFill>
              </a:rPr>
              <a:t>Inactive</a:t>
            </a:r>
            <a:endParaRPr lang="en-US" sz="1600" dirty="0">
              <a:solidFill>
                <a:schemeClr val="bg1"/>
              </a:solidFill>
            </a:endParaRPr>
          </a:p>
        </p:txBody>
      </p:sp>
      <p:cxnSp>
        <p:nvCxnSpPr>
          <p:cNvPr id="7" name="Straight Arrow Connector 6"/>
          <p:cNvCxnSpPr/>
          <p:nvPr/>
        </p:nvCxnSpPr>
        <p:spPr bwMode="auto">
          <a:xfrm flipH="1">
            <a:off x="7188147" y="5181600"/>
            <a:ext cx="1828800" cy="0"/>
          </a:xfrm>
          <a:prstGeom prst="straightConnector1">
            <a:avLst/>
          </a:prstGeom>
          <a:noFill/>
          <a:ln w="19050" algn="ctr">
            <a:solidFill>
              <a:srgbClr val="000000"/>
            </a:solidFill>
            <a:round/>
            <a:headEnd/>
            <a:tailEnd type="triangle"/>
          </a:ln>
        </p:spPr>
      </p:cxnSp>
    </p:spTree>
    <p:extLst>
      <p:ext uri="{BB962C8B-B14F-4D97-AF65-F5344CB8AC3E}">
        <p14:creationId xmlns:p14="http://schemas.microsoft.com/office/powerpoint/2010/main" val="35095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3D BC's (</a:t>
            </a:r>
            <a:r>
              <a:rPr lang="en-US" dirty="0" err="1"/>
              <a:t>u,v,temp,salt</a:t>
            </a:r>
            <a:r>
              <a:rPr lang="en-US" dirty="0"/>
              <a:t>), </a:t>
            </a:r>
            <a:r>
              <a:rPr lang="en-US" dirty="0" err="1"/>
              <a:t>init</a:t>
            </a:r>
            <a:r>
              <a:rPr lang="en-US" dirty="0"/>
              <a:t>, </a:t>
            </a:r>
            <a:r>
              <a:rPr lang="en-US" dirty="0" err="1"/>
              <a:t>clim</a:t>
            </a:r>
            <a:endParaRPr lang="en-US" dirty="0"/>
          </a:p>
        </p:txBody>
      </p:sp>
      <p:pic>
        <p:nvPicPr>
          <p:cNvPr id="6" name="Picture 5"/>
          <p:cNvPicPr>
            <a:picLocks noChangeAspect="1"/>
          </p:cNvPicPr>
          <p:nvPr/>
        </p:nvPicPr>
        <p:blipFill>
          <a:blip r:embed="rId2"/>
          <a:stretch>
            <a:fillRect/>
          </a:stretch>
        </p:blipFill>
        <p:spPr>
          <a:xfrm>
            <a:off x="1066800" y="1371600"/>
            <a:ext cx="6169688" cy="4214812"/>
          </a:xfrm>
          <a:prstGeom prst="rect">
            <a:avLst/>
          </a:prstGeom>
        </p:spPr>
      </p:pic>
    </p:spTree>
    <p:extLst>
      <p:ext uri="{BB962C8B-B14F-4D97-AF65-F5344CB8AC3E}">
        <p14:creationId xmlns:p14="http://schemas.microsoft.com/office/powerpoint/2010/main" val="18955183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1447800"/>
            <a:ext cx="5663565" cy="3657600"/>
          </a:xfrm>
          <a:prstGeom prst="rect">
            <a:avLst/>
          </a:prstGeom>
        </p:spPr>
      </p:pic>
      <p:sp>
        <p:nvSpPr>
          <p:cNvPr id="2" name="Title 1"/>
          <p:cNvSpPr>
            <a:spLocks noGrp="1"/>
          </p:cNvSpPr>
          <p:nvPr>
            <p:ph type="title"/>
          </p:nvPr>
        </p:nvSpPr>
        <p:spPr/>
        <p:txBody>
          <a:bodyPr/>
          <a:lstStyle/>
          <a:p>
            <a:r>
              <a:rPr lang="en-US" dirty="0"/>
              <a:t>5</a:t>
            </a:r>
            <a:r>
              <a:rPr lang="en-US" dirty="0" smtClean="0"/>
              <a:t>) For child grid need </a:t>
            </a:r>
            <a:r>
              <a:rPr lang="en-US" dirty="0" err="1" smtClean="0"/>
              <a:t>init</a:t>
            </a:r>
            <a:r>
              <a:rPr lang="en-US" dirty="0" smtClean="0"/>
              <a:t> and </a:t>
            </a:r>
            <a:r>
              <a:rPr lang="en-US" dirty="0" err="1" smtClean="0"/>
              <a:t>clim</a:t>
            </a:r>
            <a:r>
              <a:rPr lang="en-US" dirty="0" smtClean="0"/>
              <a:t>.</a:t>
            </a:r>
            <a:endParaRPr lang="en-US" dirty="0"/>
          </a:p>
        </p:txBody>
      </p:sp>
      <p:cxnSp>
        <p:nvCxnSpPr>
          <p:cNvPr id="9" name="Straight Arrow Connector 8"/>
          <p:cNvCxnSpPr/>
          <p:nvPr/>
        </p:nvCxnSpPr>
        <p:spPr bwMode="auto">
          <a:xfrm flipH="1">
            <a:off x="4509857" y="3352800"/>
            <a:ext cx="2667000" cy="0"/>
          </a:xfrm>
          <a:prstGeom prst="straightConnector1">
            <a:avLst/>
          </a:prstGeom>
          <a:noFill/>
          <a:ln w="19050" algn="ctr">
            <a:solidFill>
              <a:srgbClr val="000000"/>
            </a:solidFill>
            <a:round/>
            <a:headEnd/>
            <a:tailEnd type="arrow"/>
          </a:ln>
        </p:spPr>
      </p:cxnSp>
      <p:cxnSp>
        <p:nvCxnSpPr>
          <p:cNvPr id="10" name="Straight Arrow Connector 9"/>
          <p:cNvCxnSpPr/>
          <p:nvPr/>
        </p:nvCxnSpPr>
        <p:spPr bwMode="auto">
          <a:xfrm flipH="1">
            <a:off x="4533900" y="4114800"/>
            <a:ext cx="2667000" cy="0"/>
          </a:xfrm>
          <a:prstGeom prst="straightConnector1">
            <a:avLst/>
          </a:prstGeom>
          <a:noFill/>
          <a:ln w="19050" algn="ctr">
            <a:solidFill>
              <a:srgbClr val="000000"/>
            </a:solidFill>
            <a:round/>
            <a:headEnd/>
            <a:tailEnd type="arrow"/>
          </a:ln>
        </p:spPr>
      </p:cxnSp>
      <p:pic>
        <p:nvPicPr>
          <p:cNvPr id="5" name="Picture 4"/>
          <p:cNvPicPr>
            <a:picLocks noChangeAspect="1"/>
          </p:cNvPicPr>
          <p:nvPr/>
        </p:nvPicPr>
        <p:blipFill>
          <a:blip r:embed="rId3"/>
          <a:stretch>
            <a:fillRect/>
          </a:stretch>
        </p:blipFill>
        <p:spPr>
          <a:xfrm>
            <a:off x="6091562" y="4018996"/>
            <a:ext cx="2926328" cy="2782410"/>
          </a:xfrm>
          <a:prstGeom prst="rect">
            <a:avLst/>
          </a:prstGeom>
        </p:spPr>
      </p:pic>
      <p:pic>
        <p:nvPicPr>
          <p:cNvPr id="6" name="Picture 5"/>
          <p:cNvPicPr>
            <a:picLocks noChangeAspect="1"/>
          </p:cNvPicPr>
          <p:nvPr/>
        </p:nvPicPr>
        <p:blipFill>
          <a:blip r:embed="rId4"/>
          <a:stretch>
            <a:fillRect/>
          </a:stretch>
        </p:blipFill>
        <p:spPr>
          <a:xfrm>
            <a:off x="6116715" y="1164639"/>
            <a:ext cx="2798685" cy="2661044"/>
          </a:xfrm>
          <a:prstGeom prst="rect">
            <a:avLst/>
          </a:prstGeom>
        </p:spPr>
      </p:pic>
    </p:spTree>
    <p:extLst>
      <p:ext uri="{BB962C8B-B14F-4D97-AF65-F5344CB8AC3E}">
        <p14:creationId xmlns:p14="http://schemas.microsoft.com/office/powerpoint/2010/main" val="2554437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2D: BC's </a:t>
            </a:r>
            <a:r>
              <a:rPr lang="en-US" dirty="0"/>
              <a:t>(</a:t>
            </a:r>
            <a:r>
              <a:rPr lang="en-US" dirty="0" err="1"/>
              <a:t>ubar</a:t>
            </a:r>
            <a:r>
              <a:rPr lang="en-US" dirty="0"/>
              <a:t>, </a:t>
            </a:r>
            <a:r>
              <a:rPr lang="en-US" dirty="0" err="1"/>
              <a:t>vbar</a:t>
            </a:r>
            <a:r>
              <a:rPr lang="en-US" dirty="0"/>
              <a:t>, zeta) = </a:t>
            </a:r>
            <a:r>
              <a:rPr lang="en-US" dirty="0" smtClean="0"/>
              <a:t>tides</a:t>
            </a:r>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6196260" cy="5626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5900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a:t>
            </a:r>
            <a:r>
              <a:rPr lang="en-US" dirty="0"/>
              <a:t>2D: BC's (</a:t>
            </a:r>
            <a:r>
              <a:rPr lang="en-US" dirty="0" err="1"/>
              <a:t>ubar</a:t>
            </a:r>
            <a:r>
              <a:rPr lang="en-US" dirty="0"/>
              <a:t>, </a:t>
            </a:r>
            <a:r>
              <a:rPr lang="en-US" dirty="0" err="1"/>
              <a:t>vbar</a:t>
            </a:r>
            <a:r>
              <a:rPr lang="en-US" dirty="0"/>
              <a:t>, zeta) = tides</a:t>
            </a:r>
          </a:p>
        </p:txBody>
      </p:sp>
      <p:sp>
        <p:nvSpPr>
          <p:cNvPr id="4" name="TextBox 3"/>
          <p:cNvSpPr txBox="1"/>
          <p:nvPr/>
        </p:nvSpPr>
        <p:spPr>
          <a:xfrm>
            <a:off x="304800" y="990600"/>
            <a:ext cx="7067364" cy="830997"/>
          </a:xfrm>
          <a:prstGeom prst="rect">
            <a:avLst/>
          </a:prstGeom>
          <a:noFill/>
        </p:spPr>
        <p:txBody>
          <a:bodyPr wrap="square" rtlCol="0">
            <a:spAutoFit/>
          </a:bodyPr>
          <a:lstStyle/>
          <a:p>
            <a:pPr algn="l"/>
            <a:r>
              <a:rPr lang="en-US" sz="1600" dirty="0">
                <a:solidFill>
                  <a:schemeClr val="bg1"/>
                </a:solidFill>
              </a:rPr>
              <a:t> </a:t>
            </a:r>
            <a:r>
              <a:rPr lang="en-US" sz="1600" dirty="0" smtClean="0">
                <a:solidFill>
                  <a:schemeClr val="bg1"/>
                </a:solidFill>
              </a:rPr>
              <a:t>1)  Get the tidal data at</a:t>
            </a:r>
          </a:p>
          <a:p>
            <a:pPr algn="l"/>
            <a:r>
              <a:rPr lang="en-US" sz="1600" dirty="0" err="1" smtClean="0">
                <a:solidFill>
                  <a:schemeClr val="bg1"/>
                </a:solidFill>
              </a:rPr>
              <a:t>svn</a:t>
            </a:r>
            <a:r>
              <a:rPr lang="en-US" sz="1600" dirty="0" smtClean="0">
                <a:solidFill>
                  <a:schemeClr val="bg1"/>
                </a:solidFill>
              </a:rPr>
              <a:t> </a:t>
            </a:r>
            <a:r>
              <a:rPr lang="en-US" sz="1600" dirty="0">
                <a:solidFill>
                  <a:schemeClr val="bg1"/>
                </a:solidFill>
              </a:rPr>
              <a:t>checkout https://coawstmodel.sourcerepo.com/coawstmodel/data .</a:t>
            </a:r>
          </a:p>
          <a:p>
            <a:pPr algn="l"/>
            <a:r>
              <a:rPr lang="en-US" sz="1600" dirty="0" smtClean="0">
                <a:solidFill>
                  <a:schemeClr val="bg1"/>
                </a:solidFill>
              </a:rPr>
              <a:t>2) edit Tools/</a:t>
            </a:r>
            <a:r>
              <a:rPr lang="en-US" sz="1600" dirty="0" err="1" smtClean="0">
                <a:solidFill>
                  <a:schemeClr val="bg1"/>
                </a:solidFill>
              </a:rPr>
              <a:t>mfiles</a:t>
            </a:r>
            <a:r>
              <a:rPr lang="en-US" sz="1600" dirty="0" smtClean="0">
                <a:solidFill>
                  <a:schemeClr val="bg1"/>
                </a:solidFill>
              </a:rPr>
              <a:t>/tides/</a:t>
            </a:r>
            <a:r>
              <a:rPr lang="en-US" sz="1600" dirty="0" err="1" smtClean="0">
                <a:solidFill>
                  <a:schemeClr val="bg1"/>
                </a:solidFill>
              </a:rPr>
              <a:t>create_roms_tides</a:t>
            </a:r>
            <a:endParaRPr lang="en-US" sz="1600" dirty="0">
              <a:solidFill>
                <a:schemeClr val="bg1"/>
              </a:solidFill>
            </a:endParaRP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703" y="1831214"/>
            <a:ext cx="5738630" cy="4916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82905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a:t>
            </a:r>
            <a:r>
              <a:rPr lang="en-US" dirty="0"/>
              <a:t>2D: BC's (</a:t>
            </a:r>
            <a:r>
              <a:rPr lang="en-US" dirty="0" err="1"/>
              <a:t>ubar</a:t>
            </a:r>
            <a:r>
              <a:rPr lang="en-US" dirty="0"/>
              <a:t>, </a:t>
            </a:r>
            <a:r>
              <a:rPr lang="en-US" dirty="0" err="1"/>
              <a:t>vbar</a:t>
            </a:r>
            <a:r>
              <a:rPr lang="en-US" dirty="0"/>
              <a:t>, zeta) = tides</a:t>
            </a: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20834"/>
            <a:ext cx="4800600" cy="426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609600" y="1447800"/>
            <a:ext cx="5102679" cy="646331"/>
          </a:xfrm>
          <a:prstGeom prst="rect">
            <a:avLst/>
          </a:prstGeom>
          <a:noFill/>
        </p:spPr>
        <p:txBody>
          <a:bodyPr wrap="none" rtlCol="0">
            <a:spAutoFit/>
          </a:bodyPr>
          <a:lstStyle/>
          <a:p>
            <a:pPr algn="l"/>
            <a:r>
              <a:rPr lang="en-US" sz="1800" dirty="0" err="1">
                <a:solidFill>
                  <a:schemeClr val="bg1"/>
                </a:solidFill>
              </a:rPr>
              <a:t>netcdf_load</a:t>
            </a:r>
            <a:r>
              <a:rPr lang="en-US" sz="1800" dirty="0">
                <a:solidFill>
                  <a:schemeClr val="bg1"/>
                </a:solidFill>
              </a:rPr>
              <a:t>('Sandy_roms_grid.nc</a:t>
            </a:r>
            <a:r>
              <a:rPr lang="en-US" sz="1800" dirty="0" smtClean="0">
                <a:solidFill>
                  <a:schemeClr val="bg1"/>
                </a:solidFill>
              </a:rPr>
              <a:t>')</a:t>
            </a:r>
          </a:p>
          <a:p>
            <a:pPr algn="l"/>
            <a:r>
              <a:rPr lang="en-US" sz="1800" dirty="0" err="1" smtClean="0">
                <a:solidFill>
                  <a:schemeClr val="bg1"/>
                </a:solidFill>
              </a:rPr>
              <a:t>pcolorjw</a:t>
            </a:r>
            <a:r>
              <a:rPr lang="en-US" sz="1800" dirty="0" smtClean="0">
                <a:solidFill>
                  <a:schemeClr val="bg1"/>
                </a:solidFill>
              </a:rPr>
              <a:t>(</a:t>
            </a:r>
            <a:r>
              <a:rPr lang="en-US" sz="1800" dirty="0" err="1" smtClean="0">
                <a:solidFill>
                  <a:schemeClr val="bg1"/>
                </a:solidFill>
              </a:rPr>
              <a:t>lon_rho,lat_rho,squeeze</a:t>
            </a:r>
            <a:r>
              <a:rPr lang="en-US" sz="1800" dirty="0" smtClean="0">
                <a:solidFill>
                  <a:schemeClr val="bg1"/>
                </a:solidFill>
              </a:rPr>
              <a:t>(</a:t>
            </a:r>
            <a:r>
              <a:rPr lang="en-US" sz="1800" dirty="0" err="1" smtClean="0">
                <a:solidFill>
                  <a:schemeClr val="bg1"/>
                </a:solidFill>
              </a:rPr>
              <a:t>tide_Eamp</a:t>
            </a:r>
            <a:r>
              <a:rPr lang="en-US" sz="1800" dirty="0">
                <a:solidFill>
                  <a:schemeClr val="bg1"/>
                </a:solidFill>
              </a:rPr>
              <a:t>(:,:,1)))</a:t>
            </a:r>
          </a:p>
        </p:txBody>
      </p:sp>
      <p:sp>
        <p:nvSpPr>
          <p:cNvPr id="7" name="TextBox 6"/>
          <p:cNvSpPr txBox="1"/>
          <p:nvPr/>
        </p:nvSpPr>
        <p:spPr>
          <a:xfrm>
            <a:off x="5943600" y="3591524"/>
            <a:ext cx="2145139" cy="400110"/>
          </a:xfrm>
          <a:prstGeom prst="rect">
            <a:avLst/>
          </a:prstGeom>
          <a:noFill/>
        </p:spPr>
        <p:txBody>
          <a:bodyPr wrap="none" rtlCol="0">
            <a:spAutoFit/>
          </a:bodyPr>
          <a:lstStyle/>
          <a:p>
            <a:r>
              <a:rPr lang="en-US" sz="2000" dirty="0" smtClean="0">
                <a:solidFill>
                  <a:schemeClr val="bg1"/>
                </a:solidFill>
              </a:rPr>
              <a:t>M2 tidal amplitude</a:t>
            </a:r>
            <a:endParaRPr lang="en-US" sz="2000" dirty="0">
              <a:solidFill>
                <a:schemeClr val="bg1"/>
              </a:solidFill>
            </a:endParaRPr>
          </a:p>
        </p:txBody>
      </p:sp>
    </p:spTree>
    <p:extLst>
      <p:ext uri="{BB962C8B-B14F-4D97-AF65-F5344CB8AC3E}">
        <p14:creationId xmlns:p14="http://schemas.microsoft.com/office/powerpoint/2010/main" val="39833539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a:t>
            </a:r>
            <a:r>
              <a:rPr lang="en-US" dirty="0" smtClean="0"/>
              <a:t>) Surface </a:t>
            </a:r>
            <a:r>
              <a:rPr lang="en-US" dirty="0" err="1" smtClean="0"/>
              <a:t>forcings</a:t>
            </a:r>
            <a:endParaRPr lang="en-US" dirty="0"/>
          </a:p>
        </p:txBody>
      </p:sp>
      <p:sp>
        <p:nvSpPr>
          <p:cNvPr id="3" name="TextBox 2"/>
          <p:cNvSpPr txBox="1"/>
          <p:nvPr/>
        </p:nvSpPr>
        <p:spPr>
          <a:xfrm>
            <a:off x="1295400" y="4419600"/>
            <a:ext cx="3660682" cy="338554"/>
          </a:xfrm>
          <a:prstGeom prst="rect">
            <a:avLst/>
          </a:prstGeom>
          <a:noFill/>
        </p:spPr>
        <p:txBody>
          <a:bodyPr wrap="none" rtlCol="0">
            <a:spAutoFit/>
          </a:bodyPr>
          <a:lstStyle/>
          <a:p>
            <a:r>
              <a:rPr lang="en-US" sz="1600" dirty="0" smtClean="0">
                <a:solidFill>
                  <a:schemeClr val="bg1"/>
                </a:solidFill>
              </a:rPr>
              <a:t>Many options.  We will use ncei_2roms.m</a:t>
            </a:r>
            <a:endParaRPr lang="en-US" sz="1600" dirty="0">
              <a:solidFill>
                <a:schemeClr val="bg1"/>
              </a:solidFill>
            </a:endParaRPr>
          </a:p>
        </p:txBody>
      </p:sp>
      <p:pic>
        <p:nvPicPr>
          <p:cNvPr id="4" name="Picture 3"/>
          <p:cNvPicPr>
            <a:picLocks noChangeAspect="1"/>
          </p:cNvPicPr>
          <p:nvPr/>
        </p:nvPicPr>
        <p:blipFill>
          <a:blip r:embed="rId2"/>
          <a:stretch>
            <a:fillRect/>
          </a:stretch>
        </p:blipFill>
        <p:spPr>
          <a:xfrm>
            <a:off x="398755" y="1319074"/>
            <a:ext cx="6072188" cy="2873903"/>
          </a:xfrm>
          <a:prstGeom prst="rect">
            <a:avLst/>
          </a:prstGeom>
        </p:spPr>
      </p:pic>
    </p:spTree>
    <p:extLst>
      <p:ext uri="{BB962C8B-B14F-4D97-AF65-F5344CB8AC3E}">
        <p14:creationId xmlns:p14="http://schemas.microsoft.com/office/powerpoint/2010/main" val="1340859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2209800" cy="1295400"/>
          </a:xfrm>
        </p:spPr>
        <p:txBody>
          <a:bodyPr/>
          <a:lstStyle/>
          <a:p>
            <a:pPr eaLnBrk="1" hangingPunct="1"/>
            <a:r>
              <a:rPr lang="en-US" smtClean="0"/>
              <a:t>Test </a:t>
            </a:r>
            <a:br>
              <a:rPr lang="en-US" smtClean="0"/>
            </a:br>
            <a:r>
              <a:rPr lang="en-US" smtClean="0"/>
              <a:t>Cases</a:t>
            </a:r>
          </a:p>
        </p:txBody>
      </p:sp>
      <p:sp>
        <p:nvSpPr>
          <p:cNvPr id="6147" name="Rectangle 3"/>
          <p:cNvSpPr>
            <a:spLocks noGrp="1" noChangeArrowheads="1"/>
          </p:cNvSpPr>
          <p:nvPr>
            <p:ph type="body" idx="1"/>
          </p:nvPr>
        </p:nvSpPr>
        <p:spPr>
          <a:xfrm>
            <a:off x="2819400" y="533400"/>
            <a:ext cx="3048000" cy="609600"/>
          </a:xfrm>
        </p:spPr>
        <p:txBody>
          <a:bodyPr/>
          <a:lstStyle/>
          <a:p>
            <a:pPr marL="533400" indent="-533400" eaLnBrk="1" hangingPunct="1">
              <a:lnSpc>
                <a:spcPct val="90000"/>
              </a:lnSpc>
              <a:buFontTx/>
              <a:buAutoNum type="arabicParenR"/>
            </a:pPr>
            <a:r>
              <a:rPr lang="en-US" sz="2400" smtClean="0"/>
              <a:t>Open channel flow</a:t>
            </a:r>
          </a:p>
        </p:txBody>
      </p:sp>
      <p:sp>
        <p:nvSpPr>
          <p:cNvPr id="6148" name="Rectangle 4"/>
          <p:cNvSpPr>
            <a:spLocks noChangeArrowheads="1"/>
          </p:cNvSpPr>
          <p:nvPr/>
        </p:nvSpPr>
        <p:spPr bwMode="auto">
          <a:xfrm>
            <a:off x="4114800" y="59436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r>
              <a:rPr lang="en-US" sz="2400">
                <a:solidFill>
                  <a:srgbClr val="FFFF00"/>
                </a:solidFill>
              </a:rPr>
              <a:t>5) Estuarine  circulation</a:t>
            </a:r>
          </a:p>
          <a:p>
            <a:pPr marL="342900" indent="-342900" algn="l">
              <a:spcBef>
                <a:spcPct val="20000"/>
              </a:spcBef>
            </a:pPr>
            <a:endParaRPr lang="en-US" sz="2400">
              <a:solidFill>
                <a:srgbClr val="FFFF00"/>
              </a:solidFill>
            </a:endParaRPr>
          </a:p>
        </p:txBody>
      </p:sp>
      <p:sp>
        <p:nvSpPr>
          <p:cNvPr id="6149" name="Rectangle 5"/>
          <p:cNvSpPr>
            <a:spLocks noChangeArrowheads="1"/>
          </p:cNvSpPr>
          <p:nvPr/>
        </p:nvSpPr>
        <p:spPr bwMode="auto">
          <a:xfrm>
            <a:off x="1905000" y="2590800"/>
            <a:ext cx="3352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r>
              <a:rPr lang="en-US" sz="2400">
                <a:solidFill>
                  <a:srgbClr val="FFFF00"/>
                </a:solidFill>
              </a:rPr>
              <a:t>          2) Closed basin,</a:t>
            </a:r>
          </a:p>
          <a:p>
            <a:pPr marL="342900" indent="-342900" algn="l">
              <a:spcBef>
                <a:spcPct val="20000"/>
              </a:spcBef>
            </a:pPr>
            <a:r>
              <a:rPr lang="en-US" sz="2400">
                <a:solidFill>
                  <a:srgbClr val="FFFF00"/>
                </a:solidFill>
              </a:rPr>
              <a:t>wind-driven circulation</a:t>
            </a:r>
            <a:endParaRPr lang="en-US" sz="2400">
              <a:solidFill>
                <a:srgbClr val="006600"/>
              </a:solidFill>
            </a:endParaRPr>
          </a:p>
        </p:txBody>
      </p:sp>
      <p:pic>
        <p:nvPicPr>
          <p:cNvPr id="6150" name="Picture 6" descr="test_case_schematic"/>
          <p:cNvPicPr>
            <a:picLocks noChangeAspect="1" noChangeArrowheads="1"/>
          </p:cNvPicPr>
          <p:nvPr/>
        </p:nvPicPr>
        <p:blipFill>
          <a:blip r:embed="rId5" cstate="print">
            <a:extLst>
              <a:ext uri="{28A0092B-C50C-407E-A947-70E740481C1C}">
                <a14:useLocalDpi xmlns:a14="http://schemas.microsoft.com/office/drawing/2010/main" val="0"/>
              </a:ext>
            </a:extLst>
          </a:blip>
          <a:srcRect t="24513"/>
          <a:stretch>
            <a:fillRect/>
          </a:stretch>
        </p:blipFill>
        <p:spPr bwMode="auto">
          <a:xfrm>
            <a:off x="6019800" y="228600"/>
            <a:ext cx="2514600"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9879" name="example5.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4267200"/>
            <a:ext cx="3048000" cy="155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152" name="Group 8"/>
          <p:cNvGrpSpPr>
            <a:grpSpLocks/>
          </p:cNvGrpSpPr>
          <p:nvPr/>
        </p:nvGrpSpPr>
        <p:grpSpPr bwMode="auto">
          <a:xfrm>
            <a:off x="838200" y="1371600"/>
            <a:ext cx="2667000" cy="1990725"/>
            <a:chOff x="1008" y="1034"/>
            <a:chExt cx="3792" cy="2806"/>
          </a:xfrm>
        </p:grpSpPr>
        <p:sp>
          <p:nvSpPr>
            <p:cNvPr id="6174" name="Freeform 9"/>
            <p:cNvSpPr>
              <a:spLocks/>
            </p:cNvSpPr>
            <p:nvPr/>
          </p:nvSpPr>
          <p:spPr bwMode="auto">
            <a:xfrm>
              <a:off x="2716" y="1405"/>
              <a:ext cx="607" cy="511"/>
            </a:xfrm>
            <a:custGeom>
              <a:avLst/>
              <a:gdLst>
                <a:gd name="T0" fmla="*/ 0 w 607"/>
                <a:gd name="T1" fmla="*/ 413 h 511"/>
                <a:gd name="T2" fmla="*/ 22 w 607"/>
                <a:gd name="T3" fmla="*/ 369 h 511"/>
                <a:gd name="T4" fmla="*/ 40 w 607"/>
                <a:gd name="T5" fmla="*/ 329 h 511"/>
                <a:gd name="T6" fmla="*/ 48 w 607"/>
                <a:gd name="T7" fmla="*/ 317 h 511"/>
                <a:gd name="T8" fmla="*/ 52 w 607"/>
                <a:gd name="T9" fmla="*/ 305 h 511"/>
                <a:gd name="T10" fmla="*/ 66 w 607"/>
                <a:gd name="T11" fmla="*/ 295 h 511"/>
                <a:gd name="T12" fmla="*/ 78 w 607"/>
                <a:gd name="T13" fmla="*/ 279 h 511"/>
                <a:gd name="T14" fmla="*/ 128 w 607"/>
                <a:gd name="T15" fmla="*/ 255 h 511"/>
                <a:gd name="T16" fmla="*/ 308 w 607"/>
                <a:gd name="T17" fmla="*/ 227 h 511"/>
                <a:gd name="T18" fmla="*/ 308 w 607"/>
                <a:gd name="T19" fmla="*/ 179 h 511"/>
                <a:gd name="T20" fmla="*/ 356 w 607"/>
                <a:gd name="T21" fmla="*/ 83 h 511"/>
                <a:gd name="T22" fmla="*/ 376 w 607"/>
                <a:gd name="T23" fmla="*/ 61 h 511"/>
                <a:gd name="T24" fmla="*/ 508 w 607"/>
                <a:gd name="T25" fmla="*/ 17 h 511"/>
                <a:gd name="T26" fmla="*/ 546 w 607"/>
                <a:gd name="T27" fmla="*/ 15 h 511"/>
                <a:gd name="T28" fmla="*/ 590 w 607"/>
                <a:gd name="T29" fmla="*/ 51 h 511"/>
                <a:gd name="T30" fmla="*/ 600 w 607"/>
                <a:gd name="T31" fmla="*/ 85 h 511"/>
                <a:gd name="T32" fmla="*/ 598 w 607"/>
                <a:gd name="T33" fmla="*/ 153 h 511"/>
                <a:gd name="T34" fmla="*/ 514 w 607"/>
                <a:gd name="T35" fmla="*/ 231 h 511"/>
                <a:gd name="T36" fmla="*/ 474 w 607"/>
                <a:gd name="T37" fmla="*/ 293 h 511"/>
                <a:gd name="T38" fmla="*/ 424 w 607"/>
                <a:gd name="T39" fmla="*/ 395 h 511"/>
                <a:gd name="T40" fmla="*/ 358 w 607"/>
                <a:gd name="T41" fmla="*/ 431 h 511"/>
                <a:gd name="T42" fmla="*/ 238 w 607"/>
                <a:gd name="T43" fmla="*/ 501 h 511"/>
                <a:gd name="T44" fmla="*/ 222 w 607"/>
                <a:gd name="T45" fmla="*/ 511 h 511"/>
                <a:gd name="T46" fmla="*/ 20 w 607"/>
                <a:gd name="T47" fmla="*/ 419 h 5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7" h="511">
                  <a:moveTo>
                    <a:pt x="0" y="413"/>
                  </a:moveTo>
                  <a:cubicBezTo>
                    <a:pt x="2" y="396"/>
                    <a:pt x="7" y="378"/>
                    <a:pt x="22" y="369"/>
                  </a:cubicBezTo>
                  <a:cubicBezTo>
                    <a:pt x="26" y="356"/>
                    <a:pt x="28" y="336"/>
                    <a:pt x="40" y="329"/>
                  </a:cubicBezTo>
                  <a:cubicBezTo>
                    <a:pt x="42" y="325"/>
                    <a:pt x="46" y="321"/>
                    <a:pt x="48" y="317"/>
                  </a:cubicBezTo>
                  <a:cubicBezTo>
                    <a:pt x="49" y="313"/>
                    <a:pt x="48" y="307"/>
                    <a:pt x="52" y="305"/>
                  </a:cubicBezTo>
                  <a:cubicBezTo>
                    <a:pt x="55" y="302"/>
                    <a:pt x="63" y="297"/>
                    <a:pt x="66" y="295"/>
                  </a:cubicBezTo>
                  <a:cubicBezTo>
                    <a:pt x="72" y="288"/>
                    <a:pt x="70" y="284"/>
                    <a:pt x="78" y="279"/>
                  </a:cubicBezTo>
                  <a:cubicBezTo>
                    <a:pt x="88" y="262"/>
                    <a:pt x="109" y="255"/>
                    <a:pt x="128" y="255"/>
                  </a:cubicBezTo>
                  <a:lnTo>
                    <a:pt x="308" y="227"/>
                  </a:lnTo>
                  <a:lnTo>
                    <a:pt x="308" y="179"/>
                  </a:lnTo>
                  <a:lnTo>
                    <a:pt x="356" y="83"/>
                  </a:lnTo>
                  <a:cubicBezTo>
                    <a:pt x="362" y="73"/>
                    <a:pt x="366" y="67"/>
                    <a:pt x="376" y="61"/>
                  </a:cubicBezTo>
                  <a:cubicBezTo>
                    <a:pt x="396" y="0"/>
                    <a:pt x="446" y="18"/>
                    <a:pt x="508" y="17"/>
                  </a:cubicBezTo>
                  <a:cubicBezTo>
                    <a:pt x="520" y="16"/>
                    <a:pt x="533" y="15"/>
                    <a:pt x="546" y="15"/>
                  </a:cubicBezTo>
                  <a:cubicBezTo>
                    <a:pt x="576" y="15"/>
                    <a:pt x="575" y="29"/>
                    <a:pt x="590" y="51"/>
                  </a:cubicBezTo>
                  <a:cubicBezTo>
                    <a:pt x="592" y="62"/>
                    <a:pt x="600" y="85"/>
                    <a:pt x="600" y="85"/>
                  </a:cubicBezTo>
                  <a:cubicBezTo>
                    <a:pt x="601" y="102"/>
                    <a:pt x="607" y="137"/>
                    <a:pt x="598" y="153"/>
                  </a:cubicBezTo>
                  <a:cubicBezTo>
                    <a:pt x="576" y="187"/>
                    <a:pt x="537" y="200"/>
                    <a:pt x="514" y="231"/>
                  </a:cubicBezTo>
                  <a:cubicBezTo>
                    <a:pt x="499" y="250"/>
                    <a:pt x="485" y="270"/>
                    <a:pt x="474" y="293"/>
                  </a:cubicBezTo>
                  <a:cubicBezTo>
                    <a:pt x="468" y="325"/>
                    <a:pt x="450" y="373"/>
                    <a:pt x="424" y="395"/>
                  </a:cubicBezTo>
                  <a:cubicBezTo>
                    <a:pt x="404" y="410"/>
                    <a:pt x="377" y="417"/>
                    <a:pt x="358" y="431"/>
                  </a:cubicBezTo>
                  <a:cubicBezTo>
                    <a:pt x="321" y="456"/>
                    <a:pt x="281" y="490"/>
                    <a:pt x="238" y="501"/>
                  </a:cubicBezTo>
                  <a:cubicBezTo>
                    <a:pt x="232" y="504"/>
                    <a:pt x="226" y="506"/>
                    <a:pt x="222" y="511"/>
                  </a:cubicBezTo>
                  <a:lnTo>
                    <a:pt x="20" y="419"/>
                  </a:lnTo>
                </a:path>
              </a:pathLst>
            </a:custGeom>
            <a:solidFill>
              <a:srgbClr val="00FFFF"/>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5" name="Freeform 10"/>
            <p:cNvSpPr>
              <a:spLocks/>
            </p:cNvSpPr>
            <p:nvPr/>
          </p:nvSpPr>
          <p:spPr bwMode="auto">
            <a:xfrm>
              <a:off x="2112" y="1824"/>
              <a:ext cx="596" cy="434"/>
            </a:xfrm>
            <a:custGeom>
              <a:avLst/>
              <a:gdLst>
                <a:gd name="T0" fmla="*/ 0 w 596"/>
                <a:gd name="T1" fmla="*/ 434 h 434"/>
                <a:gd name="T2" fmla="*/ 20 w 596"/>
                <a:gd name="T3" fmla="*/ 408 h 434"/>
                <a:gd name="T4" fmla="*/ 52 w 596"/>
                <a:gd name="T5" fmla="*/ 354 h 434"/>
                <a:gd name="T6" fmla="*/ 100 w 596"/>
                <a:gd name="T7" fmla="*/ 332 h 434"/>
                <a:gd name="T8" fmla="*/ 154 w 596"/>
                <a:gd name="T9" fmla="*/ 314 h 434"/>
                <a:gd name="T10" fmla="*/ 240 w 596"/>
                <a:gd name="T11" fmla="*/ 290 h 434"/>
                <a:gd name="T12" fmla="*/ 258 w 596"/>
                <a:gd name="T13" fmla="*/ 280 h 434"/>
                <a:gd name="T14" fmla="*/ 280 w 596"/>
                <a:gd name="T15" fmla="*/ 254 h 434"/>
                <a:gd name="T16" fmla="*/ 290 w 596"/>
                <a:gd name="T17" fmla="*/ 242 h 434"/>
                <a:gd name="T18" fmla="*/ 298 w 596"/>
                <a:gd name="T19" fmla="*/ 218 h 434"/>
                <a:gd name="T20" fmla="*/ 310 w 596"/>
                <a:gd name="T21" fmla="*/ 200 h 434"/>
                <a:gd name="T22" fmla="*/ 316 w 596"/>
                <a:gd name="T23" fmla="*/ 182 h 434"/>
                <a:gd name="T24" fmla="*/ 334 w 596"/>
                <a:gd name="T25" fmla="*/ 152 h 434"/>
                <a:gd name="T26" fmla="*/ 350 w 596"/>
                <a:gd name="T27" fmla="*/ 124 h 434"/>
                <a:gd name="T28" fmla="*/ 366 w 596"/>
                <a:gd name="T29" fmla="*/ 114 h 434"/>
                <a:gd name="T30" fmla="*/ 370 w 596"/>
                <a:gd name="T31" fmla="*/ 102 h 434"/>
                <a:gd name="T32" fmla="*/ 392 w 596"/>
                <a:gd name="T33" fmla="*/ 94 h 434"/>
                <a:gd name="T34" fmla="*/ 528 w 596"/>
                <a:gd name="T35" fmla="*/ 50 h 434"/>
                <a:gd name="T36" fmla="*/ 564 w 596"/>
                <a:gd name="T37" fmla="*/ 32 h 434"/>
                <a:gd name="T38" fmla="*/ 582 w 596"/>
                <a:gd name="T39" fmla="*/ 22 h 434"/>
                <a:gd name="T40" fmla="*/ 590 w 596"/>
                <a:gd name="T41" fmla="*/ 12 h 434"/>
                <a:gd name="T42" fmla="*/ 596 w 596"/>
                <a:gd name="T43" fmla="*/ 0 h 434"/>
                <a:gd name="T44" fmla="*/ 576 w 596"/>
                <a:gd name="T45" fmla="*/ 386 h 434"/>
                <a:gd name="T46" fmla="*/ 96 w 596"/>
                <a:gd name="T47" fmla="*/ 434 h 434"/>
                <a:gd name="T48" fmla="*/ 0 w 596"/>
                <a:gd name="T49" fmla="*/ 434 h 4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6" h="434">
                  <a:moveTo>
                    <a:pt x="0" y="434"/>
                  </a:moveTo>
                  <a:cubicBezTo>
                    <a:pt x="15" y="409"/>
                    <a:pt x="6" y="416"/>
                    <a:pt x="20" y="408"/>
                  </a:cubicBezTo>
                  <a:cubicBezTo>
                    <a:pt x="25" y="391"/>
                    <a:pt x="33" y="360"/>
                    <a:pt x="52" y="354"/>
                  </a:cubicBezTo>
                  <a:cubicBezTo>
                    <a:pt x="65" y="340"/>
                    <a:pt x="85" y="341"/>
                    <a:pt x="100" y="332"/>
                  </a:cubicBezTo>
                  <a:cubicBezTo>
                    <a:pt x="114" y="322"/>
                    <a:pt x="147" y="313"/>
                    <a:pt x="154" y="314"/>
                  </a:cubicBezTo>
                  <a:cubicBezTo>
                    <a:pt x="182" y="306"/>
                    <a:pt x="211" y="298"/>
                    <a:pt x="240" y="290"/>
                  </a:cubicBezTo>
                  <a:cubicBezTo>
                    <a:pt x="246" y="288"/>
                    <a:pt x="258" y="280"/>
                    <a:pt x="258" y="280"/>
                  </a:cubicBezTo>
                  <a:cubicBezTo>
                    <a:pt x="263" y="272"/>
                    <a:pt x="272" y="259"/>
                    <a:pt x="280" y="254"/>
                  </a:cubicBezTo>
                  <a:cubicBezTo>
                    <a:pt x="282" y="249"/>
                    <a:pt x="287" y="246"/>
                    <a:pt x="290" y="242"/>
                  </a:cubicBezTo>
                  <a:cubicBezTo>
                    <a:pt x="293" y="235"/>
                    <a:pt x="293" y="224"/>
                    <a:pt x="298" y="218"/>
                  </a:cubicBezTo>
                  <a:cubicBezTo>
                    <a:pt x="302" y="212"/>
                    <a:pt x="307" y="206"/>
                    <a:pt x="310" y="200"/>
                  </a:cubicBezTo>
                  <a:cubicBezTo>
                    <a:pt x="312" y="194"/>
                    <a:pt x="312" y="187"/>
                    <a:pt x="316" y="182"/>
                  </a:cubicBezTo>
                  <a:cubicBezTo>
                    <a:pt x="321" y="173"/>
                    <a:pt x="330" y="161"/>
                    <a:pt x="334" y="152"/>
                  </a:cubicBezTo>
                  <a:cubicBezTo>
                    <a:pt x="337" y="141"/>
                    <a:pt x="340" y="130"/>
                    <a:pt x="350" y="124"/>
                  </a:cubicBezTo>
                  <a:cubicBezTo>
                    <a:pt x="353" y="118"/>
                    <a:pt x="366" y="114"/>
                    <a:pt x="366" y="114"/>
                  </a:cubicBezTo>
                  <a:cubicBezTo>
                    <a:pt x="367" y="110"/>
                    <a:pt x="366" y="103"/>
                    <a:pt x="370" y="102"/>
                  </a:cubicBezTo>
                  <a:cubicBezTo>
                    <a:pt x="374" y="100"/>
                    <a:pt x="358" y="103"/>
                    <a:pt x="392" y="94"/>
                  </a:cubicBezTo>
                  <a:cubicBezTo>
                    <a:pt x="437" y="79"/>
                    <a:pt x="482" y="65"/>
                    <a:pt x="528" y="50"/>
                  </a:cubicBezTo>
                  <a:cubicBezTo>
                    <a:pt x="540" y="45"/>
                    <a:pt x="552" y="35"/>
                    <a:pt x="564" y="32"/>
                  </a:cubicBezTo>
                  <a:cubicBezTo>
                    <a:pt x="570" y="29"/>
                    <a:pt x="582" y="22"/>
                    <a:pt x="582" y="22"/>
                  </a:cubicBezTo>
                  <a:cubicBezTo>
                    <a:pt x="585" y="10"/>
                    <a:pt x="580" y="21"/>
                    <a:pt x="590" y="12"/>
                  </a:cubicBezTo>
                  <a:cubicBezTo>
                    <a:pt x="593" y="8"/>
                    <a:pt x="596" y="0"/>
                    <a:pt x="596" y="0"/>
                  </a:cubicBezTo>
                  <a:lnTo>
                    <a:pt x="576" y="386"/>
                  </a:lnTo>
                  <a:lnTo>
                    <a:pt x="96" y="434"/>
                  </a:lnTo>
                  <a:lnTo>
                    <a:pt x="0" y="434"/>
                  </a:lnTo>
                  <a:close/>
                </a:path>
              </a:pathLst>
            </a:custGeom>
            <a:solidFill>
              <a:srgbClr val="00FFFF"/>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Freeform 11"/>
            <p:cNvSpPr>
              <a:spLocks/>
            </p:cNvSpPr>
            <p:nvPr/>
          </p:nvSpPr>
          <p:spPr bwMode="auto">
            <a:xfrm>
              <a:off x="1488" y="2302"/>
              <a:ext cx="596" cy="434"/>
            </a:xfrm>
            <a:custGeom>
              <a:avLst/>
              <a:gdLst>
                <a:gd name="T0" fmla="*/ 0 w 596"/>
                <a:gd name="T1" fmla="*/ 434 h 434"/>
                <a:gd name="T2" fmla="*/ 20 w 596"/>
                <a:gd name="T3" fmla="*/ 408 h 434"/>
                <a:gd name="T4" fmla="*/ 52 w 596"/>
                <a:gd name="T5" fmla="*/ 354 h 434"/>
                <a:gd name="T6" fmla="*/ 100 w 596"/>
                <a:gd name="T7" fmla="*/ 332 h 434"/>
                <a:gd name="T8" fmla="*/ 154 w 596"/>
                <a:gd name="T9" fmla="*/ 314 h 434"/>
                <a:gd name="T10" fmla="*/ 240 w 596"/>
                <a:gd name="T11" fmla="*/ 290 h 434"/>
                <a:gd name="T12" fmla="*/ 258 w 596"/>
                <a:gd name="T13" fmla="*/ 280 h 434"/>
                <a:gd name="T14" fmla="*/ 280 w 596"/>
                <a:gd name="T15" fmla="*/ 254 h 434"/>
                <a:gd name="T16" fmla="*/ 290 w 596"/>
                <a:gd name="T17" fmla="*/ 242 h 434"/>
                <a:gd name="T18" fmla="*/ 298 w 596"/>
                <a:gd name="T19" fmla="*/ 218 h 434"/>
                <a:gd name="T20" fmla="*/ 310 w 596"/>
                <a:gd name="T21" fmla="*/ 200 h 434"/>
                <a:gd name="T22" fmla="*/ 316 w 596"/>
                <a:gd name="T23" fmla="*/ 182 h 434"/>
                <a:gd name="T24" fmla="*/ 334 w 596"/>
                <a:gd name="T25" fmla="*/ 152 h 434"/>
                <a:gd name="T26" fmla="*/ 350 w 596"/>
                <a:gd name="T27" fmla="*/ 124 h 434"/>
                <a:gd name="T28" fmla="*/ 366 w 596"/>
                <a:gd name="T29" fmla="*/ 114 h 434"/>
                <a:gd name="T30" fmla="*/ 370 w 596"/>
                <a:gd name="T31" fmla="*/ 102 h 434"/>
                <a:gd name="T32" fmla="*/ 392 w 596"/>
                <a:gd name="T33" fmla="*/ 94 h 434"/>
                <a:gd name="T34" fmla="*/ 528 w 596"/>
                <a:gd name="T35" fmla="*/ 50 h 434"/>
                <a:gd name="T36" fmla="*/ 564 w 596"/>
                <a:gd name="T37" fmla="*/ 32 h 434"/>
                <a:gd name="T38" fmla="*/ 582 w 596"/>
                <a:gd name="T39" fmla="*/ 22 h 434"/>
                <a:gd name="T40" fmla="*/ 590 w 596"/>
                <a:gd name="T41" fmla="*/ 12 h 434"/>
                <a:gd name="T42" fmla="*/ 596 w 596"/>
                <a:gd name="T43" fmla="*/ 0 h 434"/>
                <a:gd name="T44" fmla="*/ 576 w 596"/>
                <a:gd name="T45" fmla="*/ 386 h 434"/>
                <a:gd name="T46" fmla="*/ 96 w 596"/>
                <a:gd name="T47" fmla="*/ 434 h 434"/>
                <a:gd name="T48" fmla="*/ 0 w 596"/>
                <a:gd name="T49" fmla="*/ 434 h 4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6" h="434">
                  <a:moveTo>
                    <a:pt x="0" y="434"/>
                  </a:moveTo>
                  <a:cubicBezTo>
                    <a:pt x="15" y="409"/>
                    <a:pt x="6" y="416"/>
                    <a:pt x="20" y="408"/>
                  </a:cubicBezTo>
                  <a:cubicBezTo>
                    <a:pt x="25" y="391"/>
                    <a:pt x="33" y="360"/>
                    <a:pt x="52" y="354"/>
                  </a:cubicBezTo>
                  <a:cubicBezTo>
                    <a:pt x="65" y="340"/>
                    <a:pt x="85" y="341"/>
                    <a:pt x="100" y="332"/>
                  </a:cubicBezTo>
                  <a:cubicBezTo>
                    <a:pt x="114" y="322"/>
                    <a:pt x="147" y="313"/>
                    <a:pt x="154" y="314"/>
                  </a:cubicBezTo>
                  <a:cubicBezTo>
                    <a:pt x="182" y="306"/>
                    <a:pt x="211" y="298"/>
                    <a:pt x="240" y="290"/>
                  </a:cubicBezTo>
                  <a:cubicBezTo>
                    <a:pt x="246" y="288"/>
                    <a:pt x="258" y="280"/>
                    <a:pt x="258" y="280"/>
                  </a:cubicBezTo>
                  <a:cubicBezTo>
                    <a:pt x="263" y="272"/>
                    <a:pt x="272" y="259"/>
                    <a:pt x="280" y="254"/>
                  </a:cubicBezTo>
                  <a:cubicBezTo>
                    <a:pt x="282" y="249"/>
                    <a:pt x="287" y="246"/>
                    <a:pt x="290" y="242"/>
                  </a:cubicBezTo>
                  <a:cubicBezTo>
                    <a:pt x="293" y="235"/>
                    <a:pt x="293" y="224"/>
                    <a:pt x="298" y="218"/>
                  </a:cubicBezTo>
                  <a:cubicBezTo>
                    <a:pt x="302" y="212"/>
                    <a:pt x="307" y="206"/>
                    <a:pt x="310" y="200"/>
                  </a:cubicBezTo>
                  <a:cubicBezTo>
                    <a:pt x="312" y="194"/>
                    <a:pt x="312" y="187"/>
                    <a:pt x="316" y="182"/>
                  </a:cubicBezTo>
                  <a:cubicBezTo>
                    <a:pt x="321" y="173"/>
                    <a:pt x="330" y="161"/>
                    <a:pt x="334" y="152"/>
                  </a:cubicBezTo>
                  <a:cubicBezTo>
                    <a:pt x="337" y="141"/>
                    <a:pt x="340" y="130"/>
                    <a:pt x="350" y="124"/>
                  </a:cubicBezTo>
                  <a:cubicBezTo>
                    <a:pt x="353" y="118"/>
                    <a:pt x="366" y="114"/>
                    <a:pt x="366" y="114"/>
                  </a:cubicBezTo>
                  <a:cubicBezTo>
                    <a:pt x="367" y="110"/>
                    <a:pt x="366" y="103"/>
                    <a:pt x="370" y="102"/>
                  </a:cubicBezTo>
                  <a:cubicBezTo>
                    <a:pt x="374" y="100"/>
                    <a:pt x="358" y="103"/>
                    <a:pt x="392" y="94"/>
                  </a:cubicBezTo>
                  <a:cubicBezTo>
                    <a:pt x="437" y="79"/>
                    <a:pt x="482" y="65"/>
                    <a:pt x="528" y="50"/>
                  </a:cubicBezTo>
                  <a:cubicBezTo>
                    <a:pt x="540" y="45"/>
                    <a:pt x="552" y="35"/>
                    <a:pt x="564" y="32"/>
                  </a:cubicBezTo>
                  <a:cubicBezTo>
                    <a:pt x="570" y="29"/>
                    <a:pt x="582" y="22"/>
                    <a:pt x="582" y="22"/>
                  </a:cubicBezTo>
                  <a:cubicBezTo>
                    <a:pt x="585" y="10"/>
                    <a:pt x="580" y="21"/>
                    <a:pt x="590" y="12"/>
                  </a:cubicBezTo>
                  <a:cubicBezTo>
                    <a:pt x="593" y="8"/>
                    <a:pt x="596" y="0"/>
                    <a:pt x="596" y="0"/>
                  </a:cubicBezTo>
                  <a:lnTo>
                    <a:pt x="576" y="386"/>
                  </a:lnTo>
                  <a:lnTo>
                    <a:pt x="96" y="434"/>
                  </a:lnTo>
                  <a:lnTo>
                    <a:pt x="0" y="434"/>
                  </a:lnTo>
                  <a:close/>
                </a:path>
              </a:pathLst>
            </a:custGeom>
            <a:solidFill>
              <a:srgbClr val="00FFFF"/>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7" name="Freeform 12"/>
            <p:cNvSpPr>
              <a:spLocks/>
            </p:cNvSpPr>
            <p:nvPr/>
          </p:nvSpPr>
          <p:spPr bwMode="auto">
            <a:xfrm>
              <a:off x="1488" y="2736"/>
              <a:ext cx="1536" cy="1056"/>
            </a:xfrm>
            <a:custGeom>
              <a:avLst/>
              <a:gdLst>
                <a:gd name="T0" fmla="*/ 0 w 1440"/>
                <a:gd name="T1" fmla="*/ 0 h 960"/>
                <a:gd name="T2" fmla="*/ 0 w 1440"/>
                <a:gd name="T3" fmla="*/ 1162 h 960"/>
                <a:gd name="T4" fmla="*/ 1638 w 1440"/>
                <a:gd name="T5" fmla="*/ 156 h 960"/>
                <a:gd name="T6" fmla="*/ 1638 w 1440"/>
                <a:gd name="T7" fmla="*/ 0 h 960"/>
                <a:gd name="T8" fmla="*/ 0 w 1440"/>
                <a:gd name="T9" fmla="*/ 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960">
                  <a:moveTo>
                    <a:pt x="0" y="0"/>
                  </a:moveTo>
                  <a:lnTo>
                    <a:pt x="0" y="960"/>
                  </a:lnTo>
                  <a:lnTo>
                    <a:pt x="1440" y="129"/>
                  </a:lnTo>
                  <a:lnTo>
                    <a:pt x="1440" y="0"/>
                  </a:lnTo>
                  <a:lnTo>
                    <a:pt x="0" y="0"/>
                  </a:lnTo>
                  <a:close/>
                </a:path>
              </a:pathLst>
            </a:custGeom>
            <a:solidFill>
              <a:srgbClr val="00FFFF"/>
            </a:solidFill>
            <a:ln w="254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8" name="Freeform 13"/>
            <p:cNvSpPr>
              <a:spLocks/>
            </p:cNvSpPr>
            <p:nvPr/>
          </p:nvSpPr>
          <p:spPr bwMode="auto">
            <a:xfrm>
              <a:off x="1488" y="1392"/>
              <a:ext cx="3264" cy="1344"/>
            </a:xfrm>
            <a:custGeom>
              <a:avLst/>
              <a:gdLst>
                <a:gd name="T0" fmla="*/ 0 w 3360"/>
                <a:gd name="T1" fmla="*/ 1344 h 1344"/>
                <a:gd name="T2" fmla="*/ 1721 w 3360"/>
                <a:gd name="T3" fmla="*/ 0 h 1344"/>
                <a:gd name="T4" fmla="*/ 3171 w 3360"/>
                <a:gd name="T5" fmla="*/ 0 h 1344"/>
                <a:gd name="T6" fmla="*/ 1495 w 3360"/>
                <a:gd name="T7" fmla="*/ 1344 h 1344"/>
                <a:gd name="T8" fmla="*/ 0 w 3360"/>
                <a:gd name="T9" fmla="*/ 1344 h 1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0" h="1344">
                  <a:moveTo>
                    <a:pt x="0" y="1344"/>
                  </a:moveTo>
                  <a:lnTo>
                    <a:pt x="1824" y="0"/>
                  </a:lnTo>
                  <a:lnTo>
                    <a:pt x="3360" y="0"/>
                  </a:lnTo>
                  <a:lnTo>
                    <a:pt x="1584" y="1344"/>
                  </a:lnTo>
                  <a:lnTo>
                    <a:pt x="0" y="1344"/>
                  </a:lnTo>
                  <a:close/>
                </a:path>
              </a:pathLst>
            </a:custGeom>
            <a:solidFill>
              <a:srgbClr val="00FFFF"/>
            </a:solid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9" name="Freeform 14"/>
            <p:cNvSpPr>
              <a:spLocks/>
            </p:cNvSpPr>
            <p:nvPr/>
          </p:nvSpPr>
          <p:spPr bwMode="auto">
            <a:xfrm>
              <a:off x="1654" y="2498"/>
              <a:ext cx="138" cy="113"/>
            </a:xfrm>
            <a:custGeom>
              <a:avLst/>
              <a:gdLst>
                <a:gd name="T0" fmla="*/ 6 w 138"/>
                <a:gd name="T1" fmla="*/ 110 h 113"/>
                <a:gd name="T2" fmla="*/ 94 w 138"/>
                <a:gd name="T3" fmla="*/ 80 h 113"/>
                <a:gd name="T4" fmla="*/ 106 w 138"/>
                <a:gd name="T5" fmla="*/ 64 h 113"/>
                <a:gd name="T6" fmla="*/ 120 w 138"/>
                <a:gd name="T7" fmla="*/ 48 h 113"/>
                <a:gd name="T8" fmla="*/ 132 w 138"/>
                <a:gd name="T9" fmla="*/ 30 h 113"/>
                <a:gd name="T10" fmla="*/ 116 w 138"/>
                <a:gd name="T11" fmla="*/ 0 h 113"/>
                <a:gd name="T12" fmla="*/ 56 w 138"/>
                <a:gd name="T13" fmla="*/ 16 h 113"/>
                <a:gd name="T14" fmla="*/ 34 w 138"/>
                <a:gd name="T15" fmla="*/ 46 h 113"/>
                <a:gd name="T16" fmla="*/ 12 w 138"/>
                <a:gd name="T17" fmla="*/ 62 h 113"/>
                <a:gd name="T18" fmla="*/ 0 w 138"/>
                <a:gd name="T19" fmla="*/ 86 h 113"/>
                <a:gd name="T20" fmla="*/ 6 w 138"/>
                <a:gd name="T21" fmla="*/ 110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 h="113">
                  <a:moveTo>
                    <a:pt x="6" y="110"/>
                  </a:moveTo>
                  <a:cubicBezTo>
                    <a:pt x="30" y="93"/>
                    <a:pt x="68" y="97"/>
                    <a:pt x="94" y="80"/>
                  </a:cubicBezTo>
                  <a:cubicBezTo>
                    <a:pt x="96" y="72"/>
                    <a:pt x="99" y="68"/>
                    <a:pt x="106" y="64"/>
                  </a:cubicBezTo>
                  <a:cubicBezTo>
                    <a:pt x="115" y="50"/>
                    <a:pt x="110" y="54"/>
                    <a:pt x="120" y="48"/>
                  </a:cubicBezTo>
                  <a:cubicBezTo>
                    <a:pt x="122" y="40"/>
                    <a:pt x="126" y="35"/>
                    <a:pt x="132" y="30"/>
                  </a:cubicBezTo>
                  <a:cubicBezTo>
                    <a:pt x="138" y="11"/>
                    <a:pt x="131" y="3"/>
                    <a:pt x="116" y="0"/>
                  </a:cubicBezTo>
                  <a:cubicBezTo>
                    <a:pt x="95" y="2"/>
                    <a:pt x="76" y="10"/>
                    <a:pt x="56" y="16"/>
                  </a:cubicBezTo>
                  <a:cubicBezTo>
                    <a:pt x="44" y="23"/>
                    <a:pt x="44" y="38"/>
                    <a:pt x="34" y="46"/>
                  </a:cubicBezTo>
                  <a:cubicBezTo>
                    <a:pt x="25" y="51"/>
                    <a:pt x="18" y="54"/>
                    <a:pt x="12" y="62"/>
                  </a:cubicBezTo>
                  <a:cubicBezTo>
                    <a:pt x="6" y="68"/>
                    <a:pt x="0" y="86"/>
                    <a:pt x="0" y="86"/>
                  </a:cubicBezTo>
                  <a:cubicBezTo>
                    <a:pt x="0" y="87"/>
                    <a:pt x="6" y="113"/>
                    <a:pt x="6" y="110"/>
                  </a:cubicBezTo>
                  <a:close/>
                </a:path>
              </a:pathLst>
            </a:custGeom>
            <a:solidFill>
              <a:srgbClr val="2B2BB5"/>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Freeform 15"/>
            <p:cNvSpPr>
              <a:spLocks/>
            </p:cNvSpPr>
            <p:nvPr/>
          </p:nvSpPr>
          <p:spPr bwMode="auto">
            <a:xfrm>
              <a:off x="3024" y="1392"/>
              <a:ext cx="1728" cy="1488"/>
            </a:xfrm>
            <a:custGeom>
              <a:avLst/>
              <a:gdLst>
                <a:gd name="T0" fmla="*/ 0 w 1728"/>
                <a:gd name="T1" fmla="*/ 1344 h 1488"/>
                <a:gd name="T2" fmla="*/ 0 w 1728"/>
                <a:gd name="T3" fmla="*/ 1488 h 1488"/>
                <a:gd name="T4" fmla="*/ 1728 w 1728"/>
                <a:gd name="T5" fmla="*/ 144 h 1488"/>
                <a:gd name="T6" fmla="*/ 1728 w 1728"/>
                <a:gd name="T7" fmla="*/ 0 h 1488"/>
                <a:gd name="T8" fmla="*/ 0 w 1728"/>
                <a:gd name="T9" fmla="*/ 1344 h 1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8" h="1488">
                  <a:moveTo>
                    <a:pt x="0" y="1344"/>
                  </a:moveTo>
                  <a:lnTo>
                    <a:pt x="0" y="1488"/>
                  </a:lnTo>
                  <a:lnTo>
                    <a:pt x="1728" y="144"/>
                  </a:lnTo>
                  <a:lnTo>
                    <a:pt x="1728" y="0"/>
                  </a:lnTo>
                  <a:lnTo>
                    <a:pt x="0" y="1344"/>
                  </a:lnTo>
                  <a:close/>
                </a:path>
              </a:pathLst>
            </a:custGeom>
            <a:solidFill>
              <a:srgbClr val="00FFFF"/>
            </a:solidFill>
            <a:ln>
              <a:noFill/>
            </a:ln>
            <a:effectLst/>
            <a:extLst>
              <a:ext uri="{91240B29-F687-4f45-9708-019B960494DF}">
                <a14:hiddenLine xmlns="" xmlns:a14="http://schemas.microsoft.com/office/drawing/2010/main" w="635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181" name="AutoShape 16"/>
            <p:cNvCxnSpPr>
              <a:cxnSpLocks noChangeShapeType="1"/>
              <a:stCxn id="6194" idx="22"/>
              <a:endCxn id="6195" idx="22"/>
            </p:cNvCxnSpPr>
            <p:nvPr/>
          </p:nvCxnSpPr>
          <p:spPr bwMode="auto">
            <a:xfrm>
              <a:off x="3216" y="1384"/>
              <a:ext cx="1529" cy="0"/>
            </a:xfrm>
            <a:prstGeom prst="straightConnector1">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182" name="AutoShape 17"/>
            <p:cNvSpPr>
              <a:spLocks noChangeArrowheads="1"/>
            </p:cNvSpPr>
            <p:nvPr/>
          </p:nvSpPr>
          <p:spPr bwMode="auto">
            <a:xfrm>
              <a:off x="1584" y="2592"/>
              <a:ext cx="1651" cy="48"/>
            </a:xfrm>
            <a:prstGeom prst="parallelogram">
              <a:avLst>
                <a:gd name="adj" fmla="val 324690"/>
              </a:avLst>
            </a:prstGeom>
            <a:gradFill rotWithShape="0">
              <a:gsLst>
                <a:gs pos="0">
                  <a:srgbClr val="00E6E6"/>
                </a:gs>
                <a:gs pos="100000">
                  <a:srgbClr val="00FFFF"/>
                </a:gs>
              </a:gsLst>
              <a:lin ang="5400000" scaled="1"/>
            </a:gradFill>
            <a:ln>
              <a:noFill/>
            </a:ln>
            <a:effectLst/>
            <a:extLst>
              <a:ext uri="{91240B29-F687-4f45-9708-019B960494DF}">
                <a14:hiddenLine xmlns="" xmlns:a14="http://schemas.microsoft.com/office/drawing/2010/main" w="0">
                  <a:solidFill>
                    <a:schemeClr val="tx1">
                      <a:alpha val="50195"/>
                    </a:schemeClr>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3" name="AutoShape 18"/>
            <p:cNvSpPr>
              <a:spLocks noChangeArrowheads="1"/>
            </p:cNvSpPr>
            <p:nvPr/>
          </p:nvSpPr>
          <p:spPr bwMode="auto">
            <a:xfrm>
              <a:off x="1853" y="2352"/>
              <a:ext cx="1699" cy="48"/>
            </a:xfrm>
            <a:prstGeom prst="parallelogram">
              <a:avLst>
                <a:gd name="adj" fmla="val 334130"/>
              </a:avLst>
            </a:prstGeom>
            <a:gradFill rotWithShape="0">
              <a:gsLst>
                <a:gs pos="0">
                  <a:srgbClr val="00E6E6"/>
                </a:gs>
                <a:gs pos="100000">
                  <a:srgbClr val="00FFFF"/>
                </a:gs>
              </a:gsLst>
              <a:lin ang="5400000" scaled="1"/>
            </a:gradFill>
            <a:ln>
              <a:noFill/>
            </a:ln>
            <a:effectLst/>
            <a:extLst>
              <a:ext uri="{91240B29-F687-4f45-9708-019B960494DF}">
                <a14:hiddenLine xmlns="" xmlns:a14="http://schemas.microsoft.com/office/drawing/2010/main" w="0">
                  <a:solidFill>
                    <a:schemeClr val="tx1">
                      <a:alpha val="50195"/>
                    </a:schemeClr>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AutoShape 19"/>
            <p:cNvSpPr>
              <a:spLocks noChangeArrowheads="1"/>
            </p:cNvSpPr>
            <p:nvPr/>
          </p:nvSpPr>
          <p:spPr bwMode="auto">
            <a:xfrm>
              <a:off x="2160" y="2112"/>
              <a:ext cx="1699" cy="48"/>
            </a:xfrm>
            <a:prstGeom prst="parallelogram">
              <a:avLst>
                <a:gd name="adj" fmla="val 334130"/>
              </a:avLst>
            </a:prstGeom>
            <a:gradFill rotWithShape="0">
              <a:gsLst>
                <a:gs pos="0">
                  <a:srgbClr val="00E6E6"/>
                </a:gs>
                <a:gs pos="100000">
                  <a:srgbClr val="00FFFF"/>
                </a:gs>
              </a:gsLst>
              <a:lin ang="5400000" scaled="1"/>
            </a:gradFill>
            <a:ln>
              <a:noFill/>
            </a:ln>
            <a:effectLst/>
            <a:extLst>
              <a:ext uri="{91240B29-F687-4f45-9708-019B960494DF}">
                <a14:hiddenLine xmlns="" xmlns:a14="http://schemas.microsoft.com/office/drawing/2010/main" w="0">
                  <a:solidFill>
                    <a:schemeClr val="tx1">
                      <a:alpha val="50195"/>
                    </a:schemeClr>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5" name="AutoShape 20"/>
            <p:cNvSpPr>
              <a:spLocks noChangeArrowheads="1"/>
            </p:cNvSpPr>
            <p:nvPr/>
          </p:nvSpPr>
          <p:spPr bwMode="auto">
            <a:xfrm>
              <a:off x="2477" y="1872"/>
              <a:ext cx="1699" cy="48"/>
            </a:xfrm>
            <a:prstGeom prst="parallelogram">
              <a:avLst>
                <a:gd name="adj" fmla="val 334130"/>
              </a:avLst>
            </a:prstGeom>
            <a:gradFill rotWithShape="0">
              <a:gsLst>
                <a:gs pos="0">
                  <a:srgbClr val="00E6E6"/>
                </a:gs>
                <a:gs pos="100000">
                  <a:srgbClr val="00FFFF"/>
                </a:gs>
              </a:gsLst>
              <a:lin ang="5400000" scaled="1"/>
            </a:gradFill>
            <a:ln>
              <a:noFill/>
            </a:ln>
            <a:effectLst/>
            <a:extLst>
              <a:ext uri="{91240B29-F687-4f45-9708-019B960494DF}">
                <a14:hiddenLine xmlns="" xmlns:a14="http://schemas.microsoft.com/office/drawing/2010/main" w="0">
                  <a:solidFill>
                    <a:schemeClr val="tx1">
                      <a:alpha val="50195"/>
                    </a:schemeClr>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AutoShape 21"/>
            <p:cNvSpPr>
              <a:spLocks noChangeArrowheads="1"/>
            </p:cNvSpPr>
            <p:nvPr/>
          </p:nvSpPr>
          <p:spPr bwMode="auto">
            <a:xfrm>
              <a:off x="2784" y="1632"/>
              <a:ext cx="1699" cy="48"/>
            </a:xfrm>
            <a:prstGeom prst="parallelogram">
              <a:avLst>
                <a:gd name="adj" fmla="val 334130"/>
              </a:avLst>
            </a:prstGeom>
            <a:gradFill rotWithShape="0">
              <a:gsLst>
                <a:gs pos="0">
                  <a:srgbClr val="00E6E6"/>
                </a:gs>
                <a:gs pos="100000">
                  <a:srgbClr val="00FFFF"/>
                </a:gs>
              </a:gsLst>
              <a:lin ang="5400000" scaled="1"/>
            </a:gradFill>
            <a:ln>
              <a:noFill/>
            </a:ln>
            <a:effectLst/>
            <a:extLst>
              <a:ext uri="{91240B29-F687-4f45-9708-019B960494DF}">
                <a14:hiddenLine xmlns="" xmlns:a14="http://schemas.microsoft.com/office/drawing/2010/main" w="0">
                  <a:solidFill>
                    <a:schemeClr val="tx1">
                      <a:alpha val="50195"/>
                    </a:schemeClr>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7" name="AutoShape 22"/>
            <p:cNvSpPr>
              <a:spLocks noChangeArrowheads="1"/>
            </p:cNvSpPr>
            <p:nvPr/>
          </p:nvSpPr>
          <p:spPr bwMode="auto">
            <a:xfrm>
              <a:off x="3101" y="1392"/>
              <a:ext cx="1651" cy="48"/>
            </a:xfrm>
            <a:prstGeom prst="parallelogram">
              <a:avLst>
                <a:gd name="adj" fmla="val 275007"/>
              </a:avLst>
            </a:prstGeom>
            <a:gradFill rotWithShape="0">
              <a:gsLst>
                <a:gs pos="0">
                  <a:srgbClr val="00E6E6"/>
                </a:gs>
                <a:gs pos="100000">
                  <a:srgbClr val="00FFFF"/>
                </a:gs>
              </a:gsLst>
              <a:lin ang="5400000" scaled="1"/>
            </a:gradFill>
            <a:ln>
              <a:noFill/>
            </a:ln>
            <a:effectLst/>
            <a:extLst>
              <a:ext uri="{91240B29-F687-4f45-9708-019B960494DF}">
                <a14:hiddenLine xmlns="" xmlns:a14="http://schemas.microsoft.com/office/drawing/2010/main" w="0">
                  <a:solidFill>
                    <a:schemeClr val="tx1">
                      <a:alpha val="50195"/>
                    </a:schemeClr>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AutoShape 23"/>
            <p:cNvSpPr>
              <a:spLocks noChangeArrowheads="1"/>
            </p:cNvSpPr>
            <p:nvPr/>
          </p:nvSpPr>
          <p:spPr bwMode="auto">
            <a:xfrm rot="-2251796">
              <a:off x="2832" y="1824"/>
              <a:ext cx="855" cy="354"/>
            </a:xfrm>
            <a:prstGeom prst="rightArrow">
              <a:avLst>
                <a:gd name="adj1" fmla="val 50000"/>
                <a:gd name="adj2" fmla="val 6038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r>
                <a:rPr lang="en-US" sz="2400"/>
                <a:t>Wind</a:t>
              </a:r>
            </a:p>
          </p:txBody>
        </p:sp>
        <p:sp>
          <p:nvSpPr>
            <p:cNvPr id="6189" name="Freeform 24"/>
            <p:cNvSpPr>
              <a:spLocks/>
            </p:cNvSpPr>
            <p:nvPr/>
          </p:nvSpPr>
          <p:spPr bwMode="auto">
            <a:xfrm>
              <a:off x="1968" y="2256"/>
              <a:ext cx="138" cy="113"/>
            </a:xfrm>
            <a:custGeom>
              <a:avLst/>
              <a:gdLst>
                <a:gd name="T0" fmla="*/ 6 w 138"/>
                <a:gd name="T1" fmla="*/ 110 h 113"/>
                <a:gd name="T2" fmla="*/ 94 w 138"/>
                <a:gd name="T3" fmla="*/ 80 h 113"/>
                <a:gd name="T4" fmla="*/ 106 w 138"/>
                <a:gd name="T5" fmla="*/ 64 h 113"/>
                <a:gd name="T6" fmla="*/ 120 w 138"/>
                <a:gd name="T7" fmla="*/ 48 h 113"/>
                <a:gd name="T8" fmla="*/ 132 w 138"/>
                <a:gd name="T9" fmla="*/ 30 h 113"/>
                <a:gd name="T10" fmla="*/ 116 w 138"/>
                <a:gd name="T11" fmla="*/ 0 h 113"/>
                <a:gd name="T12" fmla="*/ 56 w 138"/>
                <a:gd name="T13" fmla="*/ 16 h 113"/>
                <a:gd name="T14" fmla="*/ 34 w 138"/>
                <a:gd name="T15" fmla="*/ 46 h 113"/>
                <a:gd name="T16" fmla="*/ 12 w 138"/>
                <a:gd name="T17" fmla="*/ 62 h 113"/>
                <a:gd name="T18" fmla="*/ 0 w 138"/>
                <a:gd name="T19" fmla="*/ 86 h 113"/>
                <a:gd name="T20" fmla="*/ 6 w 138"/>
                <a:gd name="T21" fmla="*/ 110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 h="113">
                  <a:moveTo>
                    <a:pt x="6" y="110"/>
                  </a:moveTo>
                  <a:cubicBezTo>
                    <a:pt x="30" y="93"/>
                    <a:pt x="68" y="97"/>
                    <a:pt x="94" y="80"/>
                  </a:cubicBezTo>
                  <a:cubicBezTo>
                    <a:pt x="96" y="72"/>
                    <a:pt x="99" y="68"/>
                    <a:pt x="106" y="64"/>
                  </a:cubicBezTo>
                  <a:cubicBezTo>
                    <a:pt x="115" y="50"/>
                    <a:pt x="110" y="54"/>
                    <a:pt x="120" y="48"/>
                  </a:cubicBezTo>
                  <a:cubicBezTo>
                    <a:pt x="122" y="40"/>
                    <a:pt x="126" y="35"/>
                    <a:pt x="132" y="30"/>
                  </a:cubicBezTo>
                  <a:cubicBezTo>
                    <a:pt x="138" y="11"/>
                    <a:pt x="131" y="3"/>
                    <a:pt x="116" y="0"/>
                  </a:cubicBezTo>
                  <a:cubicBezTo>
                    <a:pt x="95" y="2"/>
                    <a:pt x="76" y="10"/>
                    <a:pt x="56" y="16"/>
                  </a:cubicBezTo>
                  <a:cubicBezTo>
                    <a:pt x="44" y="23"/>
                    <a:pt x="44" y="38"/>
                    <a:pt x="34" y="46"/>
                  </a:cubicBezTo>
                  <a:cubicBezTo>
                    <a:pt x="25" y="51"/>
                    <a:pt x="18" y="54"/>
                    <a:pt x="12" y="62"/>
                  </a:cubicBezTo>
                  <a:cubicBezTo>
                    <a:pt x="6" y="68"/>
                    <a:pt x="0" y="86"/>
                    <a:pt x="0" y="86"/>
                  </a:cubicBezTo>
                  <a:cubicBezTo>
                    <a:pt x="0" y="87"/>
                    <a:pt x="6" y="113"/>
                    <a:pt x="6" y="110"/>
                  </a:cubicBezTo>
                  <a:close/>
                </a:path>
              </a:pathLst>
            </a:custGeom>
            <a:solidFill>
              <a:srgbClr val="26269E"/>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Freeform 25"/>
            <p:cNvSpPr>
              <a:spLocks/>
            </p:cNvSpPr>
            <p:nvPr/>
          </p:nvSpPr>
          <p:spPr bwMode="auto">
            <a:xfrm>
              <a:off x="2315" y="2032"/>
              <a:ext cx="93" cy="76"/>
            </a:xfrm>
            <a:custGeom>
              <a:avLst/>
              <a:gdLst>
                <a:gd name="T0" fmla="*/ 13 w 93"/>
                <a:gd name="T1" fmla="*/ 76 h 76"/>
                <a:gd name="T2" fmla="*/ 49 w 93"/>
                <a:gd name="T3" fmla="*/ 62 h 76"/>
                <a:gd name="T4" fmla="*/ 71 w 93"/>
                <a:gd name="T5" fmla="*/ 44 h 76"/>
                <a:gd name="T6" fmla="*/ 85 w 93"/>
                <a:gd name="T7" fmla="*/ 28 h 76"/>
                <a:gd name="T8" fmla="*/ 91 w 93"/>
                <a:gd name="T9" fmla="*/ 10 h 76"/>
                <a:gd name="T10" fmla="*/ 93 w 93"/>
                <a:gd name="T11" fmla="*/ 4 h 76"/>
                <a:gd name="T12" fmla="*/ 57 w 93"/>
                <a:gd name="T13" fmla="*/ 10 h 76"/>
                <a:gd name="T14" fmla="*/ 31 w 93"/>
                <a:gd name="T15" fmla="*/ 32 h 76"/>
                <a:gd name="T16" fmla="*/ 9 w 93"/>
                <a:gd name="T17" fmla="*/ 54 h 76"/>
                <a:gd name="T18" fmla="*/ 13 w 93"/>
                <a:gd name="T19" fmla="*/ 7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 h="76">
                  <a:moveTo>
                    <a:pt x="13" y="76"/>
                  </a:moveTo>
                  <a:cubicBezTo>
                    <a:pt x="22" y="69"/>
                    <a:pt x="37" y="63"/>
                    <a:pt x="49" y="62"/>
                  </a:cubicBezTo>
                  <a:cubicBezTo>
                    <a:pt x="58" y="55"/>
                    <a:pt x="62" y="49"/>
                    <a:pt x="71" y="44"/>
                  </a:cubicBezTo>
                  <a:cubicBezTo>
                    <a:pt x="80" y="30"/>
                    <a:pt x="75" y="34"/>
                    <a:pt x="85" y="28"/>
                  </a:cubicBezTo>
                  <a:cubicBezTo>
                    <a:pt x="87" y="22"/>
                    <a:pt x="89" y="16"/>
                    <a:pt x="91" y="10"/>
                  </a:cubicBezTo>
                  <a:cubicBezTo>
                    <a:pt x="91" y="8"/>
                    <a:pt x="93" y="4"/>
                    <a:pt x="93" y="4"/>
                  </a:cubicBezTo>
                  <a:cubicBezTo>
                    <a:pt x="82" y="0"/>
                    <a:pt x="67" y="8"/>
                    <a:pt x="57" y="10"/>
                  </a:cubicBezTo>
                  <a:cubicBezTo>
                    <a:pt x="49" y="21"/>
                    <a:pt x="44" y="27"/>
                    <a:pt x="31" y="32"/>
                  </a:cubicBezTo>
                  <a:cubicBezTo>
                    <a:pt x="21" y="46"/>
                    <a:pt x="26" y="49"/>
                    <a:pt x="9" y="54"/>
                  </a:cubicBezTo>
                  <a:cubicBezTo>
                    <a:pt x="5" y="63"/>
                    <a:pt x="0" y="71"/>
                    <a:pt x="13" y="76"/>
                  </a:cubicBezTo>
                  <a:close/>
                </a:path>
              </a:pathLst>
            </a:custGeom>
            <a:solidFill>
              <a:srgbClr val="1B1D9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1" name="Freeform 26"/>
            <p:cNvSpPr>
              <a:spLocks/>
            </p:cNvSpPr>
            <p:nvPr/>
          </p:nvSpPr>
          <p:spPr bwMode="auto">
            <a:xfrm>
              <a:off x="2592" y="1776"/>
              <a:ext cx="141" cy="96"/>
            </a:xfrm>
            <a:custGeom>
              <a:avLst/>
              <a:gdLst>
                <a:gd name="T0" fmla="*/ 30 w 93"/>
                <a:gd name="T1" fmla="*/ 121 h 76"/>
                <a:gd name="T2" fmla="*/ 112 w 93"/>
                <a:gd name="T3" fmla="*/ 99 h 76"/>
                <a:gd name="T4" fmla="*/ 164 w 93"/>
                <a:gd name="T5" fmla="*/ 71 h 76"/>
                <a:gd name="T6" fmla="*/ 196 w 93"/>
                <a:gd name="T7" fmla="*/ 44 h 76"/>
                <a:gd name="T8" fmla="*/ 209 w 93"/>
                <a:gd name="T9" fmla="*/ 16 h 76"/>
                <a:gd name="T10" fmla="*/ 214 w 93"/>
                <a:gd name="T11" fmla="*/ 6 h 76"/>
                <a:gd name="T12" fmla="*/ 130 w 93"/>
                <a:gd name="T13" fmla="*/ 16 h 76"/>
                <a:gd name="T14" fmla="*/ 71 w 93"/>
                <a:gd name="T15" fmla="*/ 51 h 76"/>
                <a:gd name="T16" fmla="*/ 21 w 93"/>
                <a:gd name="T17" fmla="*/ 86 h 76"/>
                <a:gd name="T18" fmla="*/ 30 w 93"/>
                <a:gd name="T19" fmla="*/ 12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 h="76">
                  <a:moveTo>
                    <a:pt x="13" y="76"/>
                  </a:moveTo>
                  <a:cubicBezTo>
                    <a:pt x="22" y="69"/>
                    <a:pt x="37" y="63"/>
                    <a:pt x="49" y="62"/>
                  </a:cubicBezTo>
                  <a:cubicBezTo>
                    <a:pt x="58" y="55"/>
                    <a:pt x="62" y="49"/>
                    <a:pt x="71" y="44"/>
                  </a:cubicBezTo>
                  <a:cubicBezTo>
                    <a:pt x="80" y="30"/>
                    <a:pt x="75" y="34"/>
                    <a:pt x="85" y="28"/>
                  </a:cubicBezTo>
                  <a:cubicBezTo>
                    <a:pt x="87" y="22"/>
                    <a:pt x="89" y="16"/>
                    <a:pt x="91" y="10"/>
                  </a:cubicBezTo>
                  <a:cubicBezTo>
                    <a:pt x="91" y="8"/>
                    <a:pt x="93" y="4"/>
                    <a:pt x="93" y="4"/>
                  </a:cubicBezTo>
                  <a:cubicBezTo>
                    <a:pt x="82" y="0"/>
                    <a:pt x="67" y="8"/>
                    <a:pt x="57" y="10"/>
                  </a:cubicBezTo>
                  <a:cubicBezTo>
                    <a:pt x="49" y="21"/>
                    <a:pt x="44" y="27"/>
                    <a:pt x="31" y="32"/>
                  </a:cubicBezTo>
                  <a:cubicBezTo>
                    <a:pt x="21" y="46"/>
                    <a:pt x="26" y="49"/>
                    <a:pt x="9" y="54"/>
                  </a:cubicBezTo>
                  <a:cubicBezTo>
                    <a:pt x="5" y="63"/>
                    <a:pt x="0" y="71"/>
                    <a:pt x="13" y="76"/>
                  </a:cubicBezTo>
                  <a:close/>
                </a:path>
              </a:pathLst>
            </a:custGeom>
            <a:solidFill>
              <a:srgbClr val="1B1D9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2" name="Freeform 27"/>
            <p:cNvSpPr>
              <a:spLocks/>
            </p:cNvSpPr>
            <p:nvPr/>
          </p:nvSpPr>
          <p:spPr bwMode="auto">
            <a:xfrm>
              <a:off x="1808" y="2341"/>
              <a:ext cx="120" cy="110"/>
            </a:xfrm>
            <a:custGeom>
              <a:avLst/>
              <a:gdLst>
                <a:gd name="T0" fmla="*/ 11 w 120"/>
                <a:gd name="T1" fmla="*/ 110 h 110"/>
                <a:gd name="T2" fmla="*/ 27 w 120"/>
                <a:gd name="T3" fmla="*/ 94 h 110"/>
                <a:gd name="T4" fmla="*/ 88 w 120"/>
                <a:gd name="T5" fmla="*/ 54 h 110"/>
                <a:gd name="T6" fmla="*/ 112 w 120"/>
                <a:gd name="T7" fmla="*/ 46 h 110"/>
                <a:gd name="T8" fmla="*/ 93 w 120"/>
                <a:gd name="T9" fmla="*/ 0 h 110"/>
                <a:gd name="T10" fmla="*/ 40 w 120"/>
                <a:gd name="T11" fmla="*/ 11 h 110"/>
                <a:gd name="T12" fmla="*/ 24 w 120"/>
                <a:gd name="T13" fmla="*/ 32 h 110"/>
                <a:gd name="T14" fmla="*/ 13 w 120"/>
                <a:gd name="T15" fmla="*/ 72 h 110"/>
                <a:gd name="T16" fmla="*/ 0 w 120"/>
                <a:gd name="T17" fmla="*/ 102 h 110"/>
                <a:gd name="T18" fmla="*/ 11 w 120"/>
                <a:gd name="T19" fmla="*/ 11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 h="110">
                  <a:moveTo>
                    <a:pt x="11" y="110"/>
                  </a:moveTo>
                  <a:cubicBezTo>
                    <a:pt x="13" y="99"/>
                    <a:pt x="16" y="96"/>
                    <a:pt x="27" y="94"/>
                  </a:cubicBezTo>
                  <a:cubicBezTo>
                    <a:pt x="44" y="72"/>
                    <a:pt x="59" y="57"/>
                    <a:pt x="88" y="54"/>
                  </a:cubicBezTo>
                  <a:cubicBezTo>
                    <a:pt x="106" y="47"/>
                    <a:pt x="98" y="49"/>
                    <a:pt x="112" y="46"/>
                  </a:cubicBezTo>
                  <a:cubicBezTo>
                    <a:pt x="120" y="24"/>
                    <a:pt x="113" y="7"/>
                    <a:pt x="93" y="0"/>
                  </a:cubicBezTo>
                  <a:cubicBezTo>
                    <a:pt x="73" y="1"/>
                    <a:pt x="56" y="0"/>
                    <a:pt x="40" y="11"/>
                  </a:cubicBezTo>
                  <a:cubicBezTo>
                    <a:pt x="34" y="20"/>
                    <a:pt x="27" y="21"/>
                    <a:pt x="24" y="32"/>
                  </a:cubicBezTo>
                  <a:cubicBezTo>
                    <a:pt x="37" y="48"/>
                    <a:pt x="28" y="62"/>
                    <a:pt x="13" y="72"/>
                  </a:cubicBezTo>
                  <a:cubicBezTo>
                    <a:pt x="10" y="82"/>
                    <a:pt x="4" y="91"/>
                    <a:pt x="0" y="102"/>
                  </a:cubicBezTo>
                  <a:cubicBezTo>
                    <a:pt x="9" y="107"/>
                    <a:pt x="5" y="104"/>
                    <a:pt x="11" y="110"/>
                  </a:cubicBezTo>
                  <a:close/>
                </a:path>
              </a:pathLst>
            </a:custGeom>
            <a:solidFill>
              <a:srgbClr val="1F24A6"/>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3" name="Freeform 28"/>
            <p:cNvSpPr>
              <a:spLocks/>
            </p:cNvSpPr>
            <p:nvPr/>
          </p:nvSpPr>
          <p:spPr bwMode="auto">
            <a:xfrm>
              <a:off x="2941" y="1539"/>
              <a:ext cx="102" cy="82"/>
            </a:xfrm>
            <a:custGeom>
              <a:avLst/>
              <a:gdLst>
                <a:gd name="T0" fmla="*/ 16 w 102"/>
                <a:gd name="T1" fmla="*/ 77 h 82"/>
                <a:gd name="T2" fmla="*/ 62 w 102"/>
                <a:gd name="T3" fmla="*/ 61 h 82"/>
                <a:gd name="T4" fmla="*/ 67 w 102"/>
                <a:gd name="T5" fmla="*/ 53 h 82"/>
                <a:gd name="T6" fmla="*/ 75 w 102"/>
                <a:gd name="T7" fmla="*/ 48 h 82"/>
                <a:gd name="T8" fmla="*/ 94 w 102"/>
                <a:gd name="T9" fmla="*/ 21 h 82"/>
                <a:gd name="T10" fmla="*/ 91 w 102"/>
                <a:gd name="T11" fmla="*/ 0 h 82"/>
                <a:gd name="T12" fmla="*/ 64 w 102"/>
                <a:gd name="T13" fmla="*/ 24 h 82"/>
                <a:gd name="T14" fmla="*/ 51 w 102"/>
                <a:gd name="T15" fmla="*/ 40 h 82"/>
                <a:gd name="T16" fmla="*/ 32 w 102"/>
                <a:gd name="T17" fmla="*/ 45 h 82"/>
                <a:gd name="T18" fmla="*/ 11 w 102"/>
                <a:gd name="T19" fmla="*/ 61 h 82"/>
                <a:gd name="T20" fmla="*/ 16 w 102"/>
                <a:gd name="T21" fmla="*/ 77 h 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2" h="82">
                  <a:moveTo>
                    <a:pt x="16" y="77"/>
                  </a:moveTo>
                  <a:cubicBezTo>
                    <a:pt x="31" y="71"/>
                    <a:pt x="47" y="70"/>
                    <a:pt x="62" y="61"/>
                  </a:cubicBezTo>
                  <a:cubicBezTo>
                    <a:pt x="63" y="58"/>
                    <a:pt x="64" y="55"/>
                    <a:pt x="67" y="53"/>
                  </a:cubicBezTo>
                  <a:cubicBezTo>
                    <a:pt x="69" y="50"/>
                    <a:pt x="72" y="50"/>
                    <a:pt x="75" y="48"/>
                  </a:cubicBezTo>
                  <a:cubicBezTo>
                    <a:pt x="84" y="36"/>
                    <a:pt x="76" y="31"/>
                    <a:pt x="94" y="21"/>
                  </a:cubicBezTo>
                  <a:cubicBezTo>
                    <a:pt x="96" y="9"/>
                    <a:pt x="102" y="7"/>
                    <a:pt x="91" y="0"/>
                  </a:cubicBezTo>
                  <a:cubicBezTo>
                    <a:pt x="81" y="5"/>
                    <a:pt x="74" y="15"/>
                    <a:pt x="64" y="24"/>
                  </a:cubicBezTo>
                  <a:cubicBezTo>
                    <a:pt x="60" y="28"/>
                    <a:pt x="56" y="37"/>
                    <a:pt x="51" y="40"/>
                  </a:cubicBezTo>
                  <a:cubicBezTo>
                    <a:pt x="45" y="42"/>
                    <a:pt x="32" y="45"/>
                    <a:pt x="32" y="45"/>
                  </a:cubicBezTo>
                  <a:cubicBezTo>
                    <a:pt x="23" y="50"/>
                    <a:pt x="19" y="55"/>
                    <a:pt x="11" y="61"/>
                  </a:cubicBezTo>
                  <a:cubicBezTo>
                    <a:pt x="5" y="69"/>
                    <a:pt x="0" y="82"/>
                    <a:pt x="16" y="77"/>
                  </a:cubicBezTo>
                  <a:close/>
                </a:path>
              </a:pathLst>
            </a:custGeom>
            <a:solidFill>
              <a:srgbClr val="0E1085"/>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4" name="Freeform 29"/>
            <p:cNvSpPr>
              <a:spLocks/>
            </p:cNvSpPr>
            <p:nvPr/>
          </p:nvSpPr>
          <p:spPr bwMode="auto">
            <a:xfrm>
              <a:off x="1488" y="1392"/>
              <a:ext cx="1728" cy="1344"/>
            </a:xfrm>
            <a:custGeom>
              <a:avLst/>
              <a:gdLst>
                <a:gd name="T0" fmla="*/ 0 w 1584"/>
                <a:gd name="T1" fmla="*/ 1140 h 1584"/>
                <a:gd name="T2" fmla="*/ 57 w 1584"/>
                <a:gd name="T3" fmla="*/ 1072 h 1584"/>
                <a:gd name="T4" fmla="*/ 171 w 1584"/>
                <a:gd name="T5" fmla="*/ 1037 h 1584"/>
                <a:gd name="T6" fmla="*/ 286 w 1584"/>
                <a:gd name="T7" fmla="*/ 1002 h 1584"/>
                <a:gd name="T8" fmla="*/ 343 w 1584"/>
                <a:gd name="T9" fmla="*/ 933 h 1584"/>
                <a:gd name="T10" fmla="*/ 400 w 1584"/>
                <a:gd name="T11" fmla="*/ 864 h 1584"/>
                <a:gd name="T12" fmla="*/ 514 w 1584"/>
                <a:gd name="T13" fmla="*/ 829 h 1584"/>
                <a:gd name="T14" fmla="*/ 628 w 1584"/>
                <a:gd name="T15" fmla="*/ 795 h 1584"/>
                <a:gd name="T16" fmla="*/ 685 w 1584"/>
                <a:gd name="T17" fmla="*/ 725 h 1584"/>
                <a:gd name="T18" fmla="*/ 743 w 1584"/>
                <a:gd name="T19" fmla="*/ 657 h 1584"/>
                <a:gd name="T20" fmla="*/ 856 w 1584"/>
                <a:gd name="T21" fmla="*/ 622 h 1584"/>
                <a:gd name="T22" fmla="*/ 971 w 1584"/>
                <a:gd name="T23" fmla="*/ 587 h 1584"/>
                <a:gd name="T24" fmla="*/ 1029 w 1584"/>
                <a:gd name="T25" fmla="*/ 518 h 1584"/>
                <a:gd name="T26" fmla="*/ 1085 w 1584"/>
                <a:gd name="T27" fmla="*/ 449 h 1584"/>
                <a:gd name="T28" fmla="*/ 1200 w 1584"/>
                <a:gd name="T29" fmla="*/ 415 h 1584"/>
                <a:gd name="T30" fmla="*/ 1313 w 1584"/>
                <a:gd name="T31" fmla="*/ 380 h 1584"/>
                <a:gd name="T32" fmla="*/ 1371 w 1584"/>
                <a:gd name="T33" fmla="*/ 311 h 1584"/>
                <a:gd name="T34" fmla="*/ 1428 w 1584"/>
                <a:gd name="T35" fmla="*/ 242 h 1584"/>
                <a:gd name="T36" fmla="*/ 1543 w 1584"/>
                <a:gd name="T37" fmla="*/ 207 h 1584"/>
                <a:gd name="T38" fmla="*/ 1657 w 1584"/>
                <a:gd name="T39" fmla="*/ 173 h 1584"/>
                <a:gd name="T40" fmla="*/ 1714 w 1584"/>
                <a:gd name="T41" fmla="*/ 104 h 1584"/>
                <a:gd name="T42" fmla="*/ 1771 w 1584"/>
                <a:gd name="T43" fmla="*/ 35 h 1584"/>
                <a:gd name="T44" fmla="*/ 1885 w 1584"/>
                <a:gd name="T45" fmla="*/ 0 h 15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84" h="1584">
                  <a:moveTo>
                    <a:pt x="0" y="1584"/>
                  </a:moveTo>
                  <a:cubicBezTo>
                    <a:pt x="12" y="1548"/>
                    <a:pt x="24" y="1512"/>
                    <a:pt x="48" y="1488"/>
                  </a:cubicBezTo>
                  <a:cubicBezTo>
                    <a:pt x="72" y="1464"/>
                    <a:pt x="112" y="1456"/>
                    <a:pt x="144" y="1440"/>
                  </a:cubicBezTo>
                  <a:cubicBezTo>
                    <a:pt x="176" y="1424"/>
                    <a:pt x="216" y="1416"/>
                    <a:pt x="240" y="1392"/>
                  </a:cubicBezTo>
                  <a:cubicBezTo>
                    <a:pt x="264" y="1368"/>
                    <a:pt x="272" y="1328"/>
                    <a:pt x="288" y="1296"/>
                  </a:cubicBezTo>
                  <a:cubicBezTo>
                    <a:pt x="304" y="1264"/>
                    <a:pt x="312" y="1224"/>
                    <a:pt x="336" y="1200"/>
                  </a:cubicBezTo>
                  <a:cubicBezTo>
                    <a:pt x="360" y="1176"/>
                    <a:pt x="400" y="1168"/>
                    <a:pt x="432" y="1152"/>
                  </a:cubicBezTo>
                  <a:cubicBezTo>
                    <a:pt x="464" y="1136"/>
                    <a:pt x="504" y="1128"/>
                    <a:pt x="528" y="1104"/>
                  </a:cubicBezTo>
                  <a:cubicBezTo>
                    <a:pt x="552" y="1080"/>
                    <a:pt x="560" y="1040"/>
                    <a:pt x="576" y="1008"/>
                  </a:cubicBezTo>
                  <a:cubicBezTo>
                    <a:pt x="592" y="976"/>
                    <a:pt x="600" y="936"/>
                    <a:pt x="624" y="912"/>
                  </a:cubicBezTo>
                  <a:cubicBezTo>
                    <a:pt x="648" y="888"/>
                    <a:pt x="688" y="880"/>
                    <a:pt x="720" y="864"/>
                  </a:cubicBezTo>
                  <a:cubicBezTo>
                    <a:pt x="752" y="848"/>
                    <a:pt x="792" y="840"/>
                    <a:pt x="816" y="816"/>
                  </a:cubicBezTo>
                  <a:cubicBezTo>
                    <a:pt x="840" y="792"/>
                    <a:pt x="848" y="752"/>
                    <a:pt x="864" y="720"/>
                  </a:cubicBezTo>
                  <a:cubicBezTo>
                    <a:pt x="880" y="688"/>
                    <a:pt x="888" y="648"/>
                    <a:pt x="912" y="624"/>
                  </a:cubicBezTo>
                  <a:cubicBezTo>
                    <a:pt x="936" y="600"/>
                    <a:pt x="976" y="592"/>
                    <a:pt x="1008" y="576"/>
                  </a:cubicBezTo>
                  <a:cubicBezTo>
                    <a:pt x="1040" y="560"/>
                    <a:pt x="1080" y="552"/>
                    <a:pt x="1104" y="528"/>
                  </a:cubicBezTo>
                  <a:cubicBezTo>
                    <a:pt x="1128" y="504"/>
                    <a:pt x="1136" y="464"/>
                    <a:pt x="1152" y="432"/>
                  </a:cubicBezTo>
                  <a:cubicBezTo>
                    <a:pt x="1168" y="400"/>
                    <a:pt x="1176" y="360"/>
                    <a:pt x="1200" y="336"/>
                  </a:cubicBezTo>
                  <a:cubicBezTo>
                    <a:pt x="1224" y="312"/>
                    <a:pt x="1264" y="304"/>
                    <a:pt x="1296" y="288"/>
                  </a:cubicBezTo>
                  <a:cubicBezTo>
                    <a:pt x="1328" y="272"/>
                    <a:pt x="1368" y="264"/>
                    <a:pt x="1392" y="240"/>
                  </a:cubicBezTo>
                  <a:cubicBezTo>
                    <a:pt x="1416" y="216"/>
                    <a:pt x="1424" y="176"/>
                    <a:pt x="1440" y="144"/>
                  </a:cubicBezTo>
                  <a:cubicBezTo>
                    <a:pt x="1456" y="112"/>
                    <a:pt x="1464" y="72"/>
                    <a:pt x="1488" y="48"/>
                  </a:cubicBezTo>
                  <a:cubicBezTo>
                    <a:pt x="1512" y="24"/>
                    <a:pt x="1548" y="12"/>
                    <a:pt x="1584" y="0"/>
                  </a:cubicBezTo>
                </a:path>
              </a:pathLst>
            </a:cu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5" name="Freeform 30"/>
            <p:cNvSpPr>
              <a:spLocks/>
            </p:cNvSpPr>
            <p:nvPr/>
          </p:nvSpPr>
          <p:spPr bwMode="auto">
            <a:xfrm>
              <a:off x="3017" y="1392"/>
              <a:ext cx="1728" cy="1344"/>
            </a:xfrm>
            <a:custGeom>
              <a:avLst/>
              <a:gdLst>
                <a:gd name="T0" fmla="*/ 0 w 1584"/>
                <a:gd name="T1" fmla="*/ 1140 h 1584"/>
                <a:gd name="T2" fmla="*/ 57 w 1584"/>
                <a:gd name="T3" fmla="*/ 1072 h 1584"/>
                <a:gd name="T4" fmla="*/ 171 w 1584"/>
                <a:gd name="T5" fmla="*/ 1037 h 1584"/>
                <a:gd name="T6" fmla="*/ 286 w 1584"/>
                <a:gd name="T7" fmla="*/ 1002 h 1584"/>
                <a:gd name="T8" fmla="*/ 343 w 1584"/>
                <a:gd name="T9" fmla="*/ 933 h 1584"/>
                <a:gd name="T10" fmla="*/ 400 w 1584"/>
                <a:gd name="T11" fmla="*/ 864 h 1584"/>
                <a:gd name="T12" fmla="*/ 514 w 1584"/>
                <a:gd name="T13" fmla="*/ 829 h 1584"/>
                <a:gd name="T14" fmla="*/ 628 w 1584"/>
                <a:gd name="T15" fmla="*/ 795 h 1584"/>
                <a:gd name="T16" fmla="*/ 685 w 1584"/>
                <a:gd name="T17" fmla="*/ 725 h 1584"/>
                <a:gd name="T18" fmla="*/ 743 w 1584"/>
                <a:gd name="T19" fmla="*/ 657 h 1584"/>
                <a:gd name="T20" fmla="*/ 856 w 1584"/>
                <a:gd name="T21" fmla="*/ 622 h 1584"/>
                <a:gd name="T22" fmla="*/ 971 w 1584"/>
                <a:gd name="T23" fmla="*/ 587 h 1584"/>
                <a:gd name="T24" fmla="*/ 1029 w 1584"/>
                <a:gd name="T25" fmla="*/ 518 h 1584"/>
                <a:gd name="T26" fmla="*/ 1085 w 1584"/>
                <a:gd name="T27" fmla="*/ 449 h 1584"/>
                <a:gd name="T28" fmla="*/ 1200 w 1584"/>
                <a:gd name="T29" fmla="*/ 415 h 1584"/>
                <a:gd name="T30" fmla="*/ 1313 w 1584"/>
                <a:gd name="T31" fmla="*/ 380 h 1584"/>
                <a:gd name="T32" fmla="*/ 1371 w 1584"/>
                <a:gd name="T33" fmla="*/ 311 h 1584"/>
                <a:gd name="T34" fmla="*/ 1428 w 1584"/>
                <a:gd name="T35" fmla="*/ 242 h 1584"/>
                <a:gd name="T36" fmla="*/ 1543 w 1584"/>
                <a:gd name="T37" fmla="*/ 207 h 1584"/>
                <a:gd name="T38" fmla="*/ 1657 w 1584"/>
                <a:gd name="T39" fmla="*/ 173 h 1584"/>
                <a:gd name="T40" fmla="*/ 1714 w 1584"/>
                <a:gd name="T41" fmla="*/ 104 h 1584"/>
                <a:gd name="T42" fmla="*/ 1771 w 1584"/>
                <a:gd name="T43" fmla="*/ 35 h 1584"/>
                <a:gd name="T44" fmla="*/ 1885 w 1584"/>
                <a:gd name="T45" fmla="*/ 0 h 15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84" h="1584">
                  <a:moveTo>
                    <a:pt x="0" y="1584"/>
                  </a:moveTo>
                  <a:cubicBezTo>
                    <a:pt x="12" y="1548"/>
                    <a:pt x="24" y="1512"/>
                    <a:pt x="48" y="1488"/>
                  </a:cubicBezTo>
                  <a:cubicBezTo>
                    <a:pt x="72" y="1464"/>
                    <a:pt x="112" y="1456"/>
                    <a:pt x="144" y="1440"/>
                  </a:cubicBezTo>
                  <a:cubicBezTo>
                    <a:pt x="176" y="1424"/>
                    <a:pt x="216" y="1416"/>
                    <a:pt x="240" y="1392"/>
                  </a:cubicBezTo>
                  <a:cubicBezTo>
                    <a:pt x="264" y="1368"/>
                    <a:pt x="272" y="1328"/>
                    <a:pt x="288" y="1296"/>
                  </a:cubicBezTo>
                  <a:cubicBezTo>
                    <a:pt x="304" y="1264"/>
                    <a:pt x="312" y="1224"/>
                    <a:pt x="336" y="1200"/>
                  </a:cubicBezTo>
                  <a:cubicBezTo>
                    <a:pt x="360" y="1176"/>
                    <a:pt x="400" y="1168"/>
                    <a:pt x="432" y="1152"/>
                  </a:cubicBezTo>
                  <a:cubicBezTo>
                    <a:pt x="464" y="1136"/>
                    <a:pt x="504" y="1128"/>
                    <a:pt x="528" y="1104"/>
                  </a:cubicBezTo>
                  <a:cubicBezTo>
                    <a:pt x="552" y="1080"/>
                    <a:pt x="560" y="1040"/>
                    <a:pt x="576" y="1008"/>
                  </a:cubicBezTo>
                  <a:cubicBezTo>
                    <a:pt x="592" y="976"/>
                    <a:pt x="600" y="936"/>
                    <a:pt x="624" y="912"/>
                  </a:cubicBezTo>
                  <a:cubicBezTo>
                    <a:pt x="648" y="888"/>
                    <a:pt x="688" y="880"/>
                    <a:pt x="720" y="864"/>
                  </a:cubicBezTo>
                  <a:cubicBezTo>
                    <a:pt x="752" y="848"/>
                    <a:pt x="792" y="840"/>
                    <a:pt x="816" y="816"/>
                  </a:cubicBezTo>
                  <a:cubicBezTo>
                    <a:pt x="840" y="792"/>
                    <a:pt x="848" y="752"/>
                    <a:pt x="864" y="720"/>
                  </a:cubicBezTo>
                  <a:cubicBezTo>
                    <a:pt x="880" y="688"/>
                    <a:pt x="888" y="648"/>
                    <a:pt x="912" y="624"/>
                  </a:cubicBezTo>
                  <a:cubicBezTo>
                    <a:pt x="936" y="600"/>
                    <a:pt x="976" y="592"/>
                    <a:pt x="1008" y="576"/>
                  </a:cubicBezTo>
                  <a:cubicBezTo>
                    <a:pt x="1040" y="560"/>
                    <a:pt x="1080" y="552"/>
                    <a:pt x="1104" y="528"/>
                  </a:cubicBezTo>
                  <a:cubicBezTo>
                    <a:pt x="1128" y="504"/>
                    <a:pt x="1136" y="464"/>
                    <a:pt x="1152" y="432"/>
                  </a:cubicBezTo>
                  <a:cubicBezTo>
                    <a:pt x="1168" y="400"/>
                    <a:pt x="1176" y="360"/>
                    <a:pt x="1200" y="336"/>
                  </a:cubicBezTo>
                  <a:cubicBezTo>
                    <a:pt x="1224" y="312"/>
                    <a:pt x="1264" y="304"/>
                    <a:pt x="1296" y="288"/>
                  </a:cubicBezTo>
                  <a:cubicBezTo>
                    <a:pt x="1328" y="272"/>
                    <a:pt x="1368" y="264"/>
                    <a:pt x="1392" y="240"/>
                  </a:cubicBezTo>
                  <a:cubicBezTo>
                    <a:pt x="1416" y="216"/>
                    <a:pt x="1424" y="176"/>
                    <a:pt x="1440" y="144"/>
                  </a:cubicBezTo>
                  <a:cubicBezTo>
                    <a:pt x="1456" y="112"/>
                    <a:pt x="1464" y="72"/>
                    <a:pt x="1488" y="48"/>
                  </a:cubicBezTo>
                  <a:cubicBezTo>
                    <a:pt x="1512" y="24"/>
                    <a:pt x="1548" y="12"/>
                    <a:pt x="1584" y="0"/>
                  </a:cubicBezTo>
                </a:path>
              </a:pathLst>
            </a:cu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6" name="Line 31"/>
            <p:cNvSpPr>
              <a:spLocks noChangeShapeType="1"/>
            </p:cNvSpPr>
            <p:nvPr/>
          </p:nvSpPr>
          <p:spPr bwMode="auto">
            <a:xfrm>
              <a:off x="1488" y="2736"/>
              <a:ext cx="15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7" name="Line 32"/>
            <p:cNvSpPr>
              <a:spLocks noChangeShapeType="1"/>
            </p:cNvSpPr>
            <p:nvPr/>
          </p:nvSpPr>
          <p:spPr bwMode="auto">
            <a:xfrm>
              <a:off x="3024" y="2736"/>
              <a:ext cx="0" cy="14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8" name="Line 33"/>
            <p:cNvSpPr>
              <a:spLocks noChangeShapeType="1"/>
            </p:cNvSpPr>
            <p:nvPr/>
          </p:nvSpPr>
          <p:spPr bwMode="auto">
            <a:xfrm flipV="1">
              <a:off x="3024" y="1536"/>
              <a:ext cx="1728" cy="134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9" name="Line 34"/>
            <p:cNvSpPr>
              <a:spLocks noChangeShapeType="1"/>
            </p:cNvSpPr>
            <p:nvPr/>
          </p:nvSpPr>
          <p:spPr bwMode="auto">
            <a:xfrm flipV="1">
              <a:off x="4752" y="1392"/>
              <a:ext cx="0" cy="14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0" name="Line 35"/>
            <p:cNvSpPr>
              <a:spLocks noChangeShapeType="1"/>
            </p:cNvSpPr>
            <p:nvPr/>
          </p:nvSpPr>
          <p:spPr bwMode="auto">
            <a:xfrm>
              <a:off x="1248" y="2784"/>
              <a:ext cx="0" cy="1056"/>
            </a:xfrm>
            <a:prstGeom prst="line">
              <a:avLst/>
            </a:prstGeom>
            <a:noFill/>
            <a:ln w="1587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1" name="Text Box 36"/>
            <p:cNvSpPr txBox="1">
              <a:spLocks noChangeArrowheads="1"/>
            </p:cNvSpPr>
            <p:nvPr/>
          </p:nvSpPr>
          <p:spPr bwMode="auto">
            <a:xfrm>
              <a:off x="1008" y="3072"/>
              <a:ext cx="576" cy="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r>
                <a:rPr lang="en-US" sz="2400"/>
                <a:t>H</a:t>
              </a:r>
            </a:p>
          </p:txBody>
        </p:sp>
        <p:sp>
          <p:nvSpPr>
            <p:cNvPr id="6202" name="Line 37"/>
            <p:cNvSpPr>
              <a:spLocks noChangeShapeType="1"/>
            </p:cNvSpPr>
            <p:nvPr/>
          </p:nvSpPr>
          <p:spPr bwMode="auto">
            <a:xfrm flipV="1">
              <a:off x="3168" y="1680"/>
              <a:ext cx="1632" cy="1296"/>
            </a:xfrm>
            <a:prstGeom prst="line">
              <a:avLst/>
            </a:prstGeom>
            <a:noFill/>
            <a:ln w="1587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3" name="Text Box 38"/>
            <p:cNvSpPr txBox="1">
              <a:spLocks noChangeArrowheads="1"/>
            </p:cNvSpPr>
            <p:nvPr/>
          </p:nvSpPr>
          <p:spPr bwMode="auto">
            <a:xfrm>
              <a:off x="4057" y="2233"/>
              <a:ext cx="526" cy="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r>
                <a:rPr lang="en-US" sz="2400"/>
                <a:t>L</a:t>
              </a:r>
            </a:p>
          </p:txBody>
        </p:sp>
        <p:sp>
          <p:nvSpPr>
            <p:cNvPr id="6204" name="Line 39"/>
            <p:cNvSpPr>
              <a:spLocks noChangeShapeType="1"/>
            </p:cNvSpPr>
            <p:nvPr/>
          </p:nvSpPr>
          <p:spPr bwMode="auto">
            <a:xfrm>
              <a:off x="3264" y="1296"/>
              <a:ext cx="1488" cy="0"/>
            </a:xfrm>
            <a:prstGeom prst="line">
              <a:avLst/>
            </a:prstGeom>
            <a:noFill/>
            <a:ln w="1587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5" name="Text Box 40"/>
            <p:cNvSpPr txBox="1">
              <a:spLocks noChangeArrowheads="1"/>
            </p:cNvSpPr>
            <p:nvPr/>
          </p:nvSpPr>
          <p:spPr bwMode="auto">
            <a:xfrm>
              <a:off x="4019" y="1034"/>
              <a:ext cx="670" cy="6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r>
                <a:rPr lang="en-US" sz="2400"/>
                <a:t>W</a:t>
              </a:r>
            </a:p>
          </p:txBody>
        </p:sp>
        <p:sp>
          <p:nvSpPr>
            <p:cNvPr id="6206" name="Freeform 41"/>
            <p:cNvSpPr>
              <a:spLocks/>
            </p:cNvSpPr>
            <p:nvPr/>
          </p:nvSpPr>
          <p:spPr bwMode="auto">
            <a:xfrm>
              <a:off x="1488" y="2832"/>
              <a:ext cx="1536" cy="960"/>
            </a:xfrm>
            <a:custGeom>
              <a:avLst/>
              <a:gdLst>
                <a:gd name="T0" fmla="*/ 0 w 1536"/>
                <a:gd name="T1" fmla="*/ 960 h 960"/>
                <a:gd name="T2" fmla="*/ 1536 w 1536"/>
                <a:gd name="T3" fmla="*/ 48 h 960"/>
                <a:gd name="T4" fmla="*/ 1536 w 1536"/>
                <a:gd name="T5" fmla="*/ 0 h 960"/>
                <a:gd name="T6" fmla="*/ 0 w 1536"/>
                <a:gd name="T7" fmla="*/ 912 h 960"/>
                <a:gd name="T8" fmla="*/ 0 w 1536"/>
                <a:gd name="T9" fmla="*/ 96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6" h="960">
                  <a:moveTo>
                    <a:pt x="0" y="960"/>
                  </a:moveTo>
                  <a:lnTo>
                    <a:pt x="1536" y="48"/>
                  </a:lnTo>
                  <a:lnTo>
                    <a:pt x="1536" y="0"/>
                  </a:lnTo>
                  <a:lnTo>
                    <a:pt x="0" y="912"/>
                  </a:lnTo>
                  <a:lnTo>
                    <a:pt x="0" y="960"/>
                  </a:lnTo>
                  <a:close/>
                </a:path>
              </a:pathLst>
            </a:custGeom>
            <a:solidFill>
              <a:srgbClr val="99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7" name="Freeform 42"/>
            <p:cNvSpPr>
              <a:spLocks/>
            </p:cNvSpPr>
            <p:nvPr/>
          </p:nvSpPr>
          <p:spPr bwMode="auto">
            <a:xfrm>
              <a:off x="3024" y="1488"/>
              <a:ext cx="1728" cy="1392"/>
            </a:xfrm>
            <a:custGeom>
              <a:avLst/>
              <a:gdLst>
                <a:gd name="T0" fmla="*/ 0 w 1728"/>
                <a:gd name="T1" fmla="*/ 1392 h 1392"/>
                <a:gd name="T2" fmla="*/ 0 w 1728"/>
                <a:gd name="T3" fmla="*/ 1344 h 1392"/>
                <a:gd name="T4" fmla="*/ 1728 w 1728"/>
                <a:gd name="T5" fmla="*/ 0 h 1392"/>
                <a:gd name="T6" fmla="*/ 1728 w 1728"/>
                <a:gd name="T7" fmla="*/ 48 h 1392"/>
                <a:gd name="T8" fmla="*/ 0 w 1728"/>
                <a:gd name="T9" fmla="*/ 1392 h 1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8" h="1392">
                  <a:moveTo>
                    <a:pt x="0" y="1392"/>
                  </a:moveTo>
                  <a:lnTo>
                    <a:pt x="0" y="1344"/>
                  </a:lnTo>
                  <a:lnTo>
                    <a:pt x="1728" y="0"/>
                  </a:lnTo>
                  <a:lnTo>
                    <a:pt x="1728" y="48"/>
                  </a:lnTo>
                  <a:lnTo>
                    <a:pt x="0" y="1392"/>
                  </a:lnTo>
                  <a:close/>
                </a:path>
              </a:pathLst>
            </a:custGeom>
            <a:solidFill>
              <a:srgbClr val="99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208" name="Group 43"/>
            <p:cNvGrpSpPr>
              <a:grpSpLocks/>
            </p:cNvGrpSpPr>
            <p:nvPr/>
          </p:nvGrpSpPr>
          <p:grpSpPr bwMode="auto">
            <a:xfrm>
              <a:off x="1536" y="2832"/>
              <a:ext cx="1440" cy="912"/>
              <a:chOff x="2160" y="3072"/>
              <a:chExt cx="1440" cy="912"/>
            </a:xfrm>
          </p:grpSpPr>
          <p:sp>
            <p:nvSpPr>
              <p:cNvPr id="6241" name="Oval 44"/>
              <p:cNvSpPr>
                <a:spLocks noChangeArrowheads="1"/>
              </p:cNvSpPr>
              <p:nvPr/>
            </p:nvSpPr>
            <p:spPr bwMode="auto">
              <a:xfrm>
                <a:off x="2160" y="3936"/>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2" name="Oval 45"/>
              <p:cNvSpPr>
                <a:spLocks noChangeArrowheads="1"/>
              </p:cNvSpPr>
              <p:nvPr/>
            </p:nvSpPr>
            <p:spPr bwMode="auto">
              <a:xfrm>
                <a:off x="2208" y="3888"/>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3" name="Oval 46"/>
              <p:cNvSpPr>
                <a:spLocks noChangeArrowheads="1"/>
              </p:cNvSpPr>
              <p:nvPr/>
            </p:nvSpPr>
            <p:spPr bwMode="auto">
              <a:xfrm>
                <a:off x="2256" y="3888"/>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4" name="Oval 47"/>
              <p:cNvSpPr>
                <a:spLocks noChangeArrowheads="1"/>
              </p:cNvSpPr>
              <p:nvPr/>
            </p:nvSpPr>
            <p:spPr bwMode="auto">
              <a:xfrm>
                <a:off x="2304" y="3840"/>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5" name="Oval 48"/>
              <p:cNvSpPr>
                <a:spLocks noChangeArrowheads="1"/>
              </p:cNvSpPr>
              <p:nvPr/>
            </p:nvSpPr>
            <p:spPr bwMode="auto">
              <a:xfrm>
                <a:off x="2352" y="3792"/>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 name="Oval 49"/>
              <p:cNvSpPr>
                <a:spLocks noChangeArrowheads="1"/>
              </p:cNvSpPr>
              <p:nvPr/>
            </p:nvSpPr>
            <p:spPr bwMode="auto">
              <a:xfrm>
                <a:off x="2400" y="3744"/>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 name="Oval 50"/>
              <p:cNvSpPr>
                <a:spLocks noChangeArrowheads="1"/>
              </p:cNvSpPr>
              <p:nvPr/>
            </p:nvSpPr>
            <p:spPr bwMode="auto">
              <a:xfrm>
                <a:off x="2448" y="3744"/>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 name="Oval 51"/>
              <p:cNvSpPr>
                <a:spLocks noChangeArrowheads="1"/>
              </p:cNvSpPr>
              <p:nvPr/>
            </p:nvSpPr>
            <p:spPr bwMode="auto">
              <a:xfrm>
                <a:off x="2496" y="3696"/>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 name="Oval 52"/>
              <p:cNvSpPr>
                <a:spLocks noChangeArrowheads="1"/>
              </p:cNvSpPr>
              <p:nvPr/>
            </p:nvSpPr>
            <p:spPr bwMode="auto">
              <a:xfrm>
                <a:off x="2544" y="3696"/>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 name="Oval 53"/>
              <p:cNvSpPr>
                <a:spLocks noChangeArrowheads="1"/>
              </p:cNvSpPr>
              <p:nvPr/>
            </p:nvSpPr>
            <p:spPr bwMode="auto">
              <a:xfrm>
                <a:off x="2592" y="3648"/>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 name="Oval 54"/>
              <p:cNvSpPr>
                <a:spLocks noChangeArrowheads="1"/>
              </p:cNvSpPr>
              <p:nvPr/>
            </p:nvSpPr>
            <p:spPr bwMode="auto">
              <a:xfrm>
                <a:off x="2641" y="3648"/>
                <a:ext cx="47"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 name="Oval 55"/>
              <p:cNvSpPr>
                <a:spLocks noChangeArrowheads="1"/>
              </p:cNvSpPr>
              <p:nvPr/>
            </p:nvSpPr>
            <p:spPr bwMode="auto">
              <a:xfrm>
                <a:off x="2688" y="3600"/>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 name="Oval 56"/>
              <p:cNvSpPr>
                <a:spLocks noChangeArrowheads="1"/>
              </p:cNvSpPr>
              <p:nvPr/>
            </p:nvSpPr>
            <p:spPr bwMode="auto">
              <a:xfrm>
                <a:off x="2736" y="3600"/>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 name="Oval 57"/>
              <p:cNvSpPr>
                <a:spLocks noChangeArrowheads="1"/>
              </p:cNvSpPr>
              <p:nvPr/>
            </p:nvSpPr>
            <p:spPr bwMode="auto">
              <a:xfrm>
                <a:off x="2784" y="3552"/>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 name="Oval 58"/>
              <p:cNvSpPr>
                <a:spLocks noChangeArrowheads="1"/>
              </p:cNvSpPr>
              <p:nvPr/>
            </p:nvSpPr>
            <p:spPr bwMode="auto">
              <a:xfrm>
                <a:off x="2832" y="3552"/>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 name="Oval 59"/>
              <p:cNvSpPr>
                <a:spLocks noChangeArrowheads="1"/>
              </p:cNvSpPr>
              <p:nvPr/>
            </p:nvSpPr>
            <p:spPr bwMode="auto">
              <a:xfrm>
                <a:off x="2880" y="3504"/>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 name="Oval 60"/>
              <p:cNvSpPr>
                <a:spLocks noChangeArrowheads="1"/>
              </p:cNvSpPr>
              <p:nvPr/>
            </p:nvSpPr>
            <p:spPr bwMode="auto">
              <a:xfrm>
                <a:off x="2928" y="3456"/>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 name="Oval 61"/>
              <p:cNvSpPr>
                <a:spLocks noChangeArrowheads="1"/>
              </p:cNvSpPr>
              <p:nvPr/>
            </p:nvSpPr>
            <p:spPr bwMode="auto">
              <a:xfrm>
                <a:off x="2976" y="3408"/>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 name="Oval 62"/>
              <p:cNvSpPr>
                <a:spLocks noChangeArrowheads="1"/>
              </p:cNvSpPr>
              <p:nvPr/>
            </p:nvSpPr>
            <p:spPr bwMode="auto">
              <a:xfrm>
                <a:off x="3024" y="3408"/>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 name="Oval 63"/>
              <p:cNvSpPr>
                <a:spLocks noChangeArrowheads="1"/>
              </p:cNvSpPr>
              <p:nvPr/>
            </p:nvSpPr>
            <p:spPr bwMode="auto">
              <a:xfrm>
                <a:off x="3072" y="3360"/>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 name="Oval 64"/>
              <p:cNvSpPr>
                <a:spLocks noChangeArrowheads="1"/>
              </p:cNvSpPr>
              <p:nvPr/>
            </p:nvSpPr>
            <p:spPr bwMode="auto">
              <a:xfrm>
                <a:off x="3120" y="3360"/>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 name="Oval 65"/>
              <p:cNvSpPr>
                <a:spLocks noChangeArrowheads="1"/>
              </p:cNvSpPr>
              <p:nvPr/>
            </p:nvSpPr>
            <p:spPr bwMode="auto">
              <a:xfrm>
                <a:off x="3168" y="3312"/>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3" name="Oval 66"/>
              <p:cNvSpPr>
                <a:spLocks noChangeArrowheads="1"/>
              </p:cNvSpPr>
              <p:nvPr/>
            </p:nvSpPr>
            <p:spPr bwMode="auto">
              <a:xfrm>
                <a:off x="3216" y="3312"/>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4" name="Oval 67"/>
              <p:cNvSpPr>
                <a:spLocks noChangeArrowheads="1"/>
              </p:cNvSpPr>
              <p:nvPr/>
            </p:nvSpPr>
            <p:spPr bwMode="auto">
              <a:xfrm>
                <a:off x="3264" y="3264"/>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5" name="Oval 68"/>
              <p:cNvSpPr>
                <a:spLocks noChangeArrowheads="1"/>
              </p:cNvSpPr>
              <p:nvPr/>
            </p:nvSpPr>
            <p:spPr bwMode="auto">
              <a:xfrm>
                <a:off x="3312" y="3264"/>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6" name="Oval 69"/>
              <p:cNvSpPr>
                <a:spLocks noChangeArrowheads="1"/>
              </p:cNvSpPr>
              <p:nvPr/>
            </p:nvSpPr>
            <p:spPr bwMode="auto">
              <a:xfrm>
                <a:off x="3360" y="3216"/>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7" name="Oval 70"/>
              <p:cNvSpPr>
                <a:spLocks noChangeArrowheads="1"/>
              </p:cNvSpPr>
              <p:nvPr/>
            </p:nvSpPr>
            <p:spPr bwMode="auto">
              <a:xfrm>
                <a:off x="3408" y="3168"/>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8" name="Oval 71"/>
              <p:cNvSpPr>
                <a:spLocks noChangeArrowheads="1"/>
              </p:cNvSpPr>
              <p:nvPr/>
            </p:nvSpPr>
            <p:spPr bwMode="auto">
              <a:xfrm>
                <a:off x="3456" y="3120"/>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9" name="Oval 72"/>
              <p:cNvSpPr>
                <a:spLocks noChangeArrowheads="1"/>
              </p:cNvSpPr>
              <p:nvPr/>
            </p:nvSpPr>
            <p:spPr bwMode="auto">
              <a:xfrm>
                <a:off x="3504" y="3120"/>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0" name="Oval 73"/>
              <p:cNvSpPr>
                <a:spLocks noChangeArrowheads="1"/>
              </p:cNvSpPr>
              <p:nvPr/>
            </p:nvSpPr>
            <p:spPr bwMode="auto">
              <a:xfrm>
                <a:off x="3552" y="3072"/>
                <a:ext cx="48" cy="48"/>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209" name="Oval 74"/>
            <p:cNvSpPr>
              <a:spLocks noChangeArrowheads="1"/>
            </p:cNvSpPr>
            <p:nvPr/>
          </p:nvSpPr>
          <p:spPr bwMode="auto">
            <a:xfrm>
              <a:off x="3024" y="2832"/>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0" name="Oval 75"/>
            <p:cNvSpPr>
              <a:spLocks noChangeArrowheads="1"/>
            </p:cNvSpPr>
            <p:nvPr/>
          </p:nvSpPr>
          <p:spPr bwMode="auto">
            <a:xfrm>
              <a:off x="3072" y="2784"/>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1" name="Oval 76"/>
            <p:cNvSpPr>
              <a:spLocks noChangeArrowheads="1"/>
            </p:cNvSpPr>
            <p:nvPr/>
          </p:nvSpPr>
          <p:spPr bwMode="auto">
            <a:xfrm>
              <a:off x="3120" y="2736"/>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2" name="Oval 77"/>
            <p:cNvSpPr>
              <a:spLocks noChangeArrowheads="1"/>
            </p:cNvSpPr>
            <p:nvPr/>
          </p:nvSpPr>
          <p:spPr bwMode="auto">
            <a:xfrm>
              <a:off x="3168" y="2688"/>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3" name="Oval 78"/>
            <p:cNvSpPr>
              <a:spLocks noChangeArrowheads="1"/>
            </p:cNvSpPr>
            <p:nvPr/>
          </p:nvSpPr>
          <p:spPr bwMode="auto">
            <a:xfrm>
              <a:off x="3264" y="2640"/>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4" name="Oval 79"/>
            <p:cNvSpPr>
              <a:spLocks noChangeArrowheads="1"/>
            </p:cNvSpPr>
            <p:nvPr/>
          </p:nvSpPr>
          <p:spPr bwMode="auto">
            <a:xfrm>
              <a:off x="3312" y="2592"/>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 name="Oval 80"/>
            <p:cNvSpPr>
              <a:spLocks noChangeArrowheads="1"/>
            </p:cNvSpPr>
            <p:nvPr/>
          </p:nvSpPr>
          <p:spPr bwMode="auto">
            <a:xfrm>
              <a:off x="3408" y="2496"/>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6" name="Oval 81"/>
            <p:cNvSpPr>
              <a:spLocks noChangeArrowheads="1"/>
            </p:cNvSpPr>
            <p:nvPr/>
          </p:nvSpPr>
          <p:spPr bwMode="auto">
            <a:xfrm>
              <a:off x="3360" y="2544"/>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7" name="Oval 82"/>
            <p:cNvSpPr>
              <a:spLocks noChangeArrowheads="1"/>
            </p:cNvSpPr>
            <p:nvPr/>
          </p:nvSpPr>
          <p:spPr bwMode="auto">
            <a:xfrm>
              <a:off x="3504" y="2448"/>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8" name="Oval 83"/>
            <p:cNvSpPr>
              <a:spLocks noChangeArrowheads="1"/>
            </p:cNvSpPr>
            <p:nvPr/>
          </p:nvSpPr>
          <p:spPr bwMode="auto">
            <a:xfrm>
              <a:off x="3552" y="2400"/>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9" name="Oval 84"/>
            <p:cNvSpPr>
              <a:spLocks noChangeArrowheads="1"/>
            </p:cNvSpPr>
            <p:nvPr/>
          </p:nvSpPr>
          <p:spPr bwMode="auto">
            <a:xfrm>
              <a:off x="3600" y="2352"/>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0" name="Oval 85"/>
            <p:cNvSpPr>
              <a:spLocks noChangeArrowheads="1"/>
            </p:cNvSpPr>
            <p:nvPr/>
          </p:nvSpPr>
          <p:spPr bwMode="auto">
            <a:xfrm>
              <a:off x="3648" y="2304"/>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1" name="Oval 86"/>
            <p:cNvSpPr>
              <a:spLocks noChangeArrowheads="1"/>
            </p:cNvSpPr>
            <p:nvPr/>
          </p:nvSpPr>
          <p:spPr bwMode="auto">
            <a:xfrm>
              <a:off x="3696" y="2304"/>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2" name="Oval 87"/>
            <p:cNvSpPr>
              <a:spLocks noChangeArrowheads="1"/>
            </p:cNvSpPr>
            <p:nvPr/>
          </p:nvSpPr>
          <p:spPr bwMode="auto">
            <a:xfrm>
              <a:off x="3744" y="2256"/>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3" name="Oval 88"/>
            <p:cNvSpPr>
              <a:spLocks noChangeArrowheads="1"/>
            </p:cNvSpPr>
            <p:nvPr/>
          </p:nvSpPr>
          <p:spPr bwMode="auto">
            <a:xfrm>
              <a:off x="3792" y="2208"/>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4" name="Oval 89"/>
            <p:cNvSpPr>
              <a:spLocks noChangeArrowheads="1"/>
            </p:cNvSpPr>
            <p:nvPr/>
          </p:nvSpPr>
          <p:spPr bwMode="auto">
            <a:xfrm>
              <a:off x="3840" y="2160"/>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5" name="Oval 90"/>
            <p:cNvSpPr>
              <a:spLocks noChangeArrowheads="1"/>
            </p:cNvSpPr>
            <p:nvPr/>
          </p:nvSpPr>
          <p:spPr bwMode="auto">
            <a:xfrm>
              <a:off x="3888" y="2160"/>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6" name="Oval 91"/>
            <p:cNvSpPr>
              <a:spLocks noChangeArrowheads="1"/>
            </p:cNvSpPr>
            <p:nvPr/>
          </p:nvSpPr>
          <p:spPr bwMode="auto">
            <a:xfrm>
              <a:off x="3936" y="2112"/>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7" name="Oval 92"/>
            <p:cNvSpPr>
              <a:spLocks noChangeArrowheads="1"/>
            </p:cNvSpPr>
            <p:nvPr/>
          </p:nvSpPr>
          <p:spPr bwMode="auto">
            <a:xfrm>
              <a:off x="3984" y="2064"/>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8" name="Oval 93"/>
            <p:cNvSpPr>
              <a:spLocks noChangeArrowheads="1"/>
            </p:cNvSpPr>
            <p:nvPr/>
          </p:nvSpPr>
          <p:spPr bwMode="auto">
            <a:xfrm>
              <a:off x="4032" y="2016"/>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9" name="Oval 94"/>
            <p:cNvSpPr>
              <a:spLocks noChangeArrowheads="1"/>
            </p:cNvSpPr>
            <p:nvPr/>
          </p:nvSpPr>
          <p:spPr bwMode="auto">
            <a:xfrm>
              <a:off x="4080" y="1968"/>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0" name="Oval 95"/>
            <p:cNvSpPr>
              <a:spLocks noChangeArrowheads="1"/>
            </p:cNvSpPr>
            <p:nvPr/>
          </p:nvSpPr>
          <p:spPr bwMode="auto">
            <a:xfrm>
              <a:off x="4128" y="1920"/>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1" name="Oval 96"/>
            <p:cNvSpPr>
              <a:spLocks noChangeArrowheads="1"/>
            </p:cNvSpPr>
            <p:nvPr/>
          </p:nvSpPr>
          <p:spPr bwMode="auto">
            <a:xfrm>
              <a:off x="4176" y="1920"/>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2" name="Oval 97"/>
            <p:cNvSpPr>
              <a:spLocks noChangeArrowheads="1"/>
            </p:cNvSpPr>
            <p:nvPr/>
          </p:nvSpPr>
          <p:spPr bwMode="auto">
            <a:xfrm>
              <a:off x="4224" y="1872"/>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3" name="Oval 98"/>
            <p:cNvSpPr>
              <a:spLocks noChangeArrowheads="1"/>
            </p:cNvSpPr>
            <p:nvPr/>
          </p:nvSpPr>
          <p:spPr bwMode="auto">
            <a:xfrm>
              <a:off x="4272" y="1824"/>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4" name="Oval 99"/>
            <p:cNvSpPr>
              <a:spLocks noChangeArrowheads="1"/>
            </p:cNvSpPr>
            <p:nvPr/>
          </p:nvSpPr>
          <p:spPr bwMode="auto">
            <a:xfrm>
              <a:off x="4320" y="1776"/>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5" name="Oval 100"/>
            <p:cNvSpPr>
              <a:spLocks noChangeArrowheads="1"/>
            </p:cNvSpPr>
            <p:nvPr/>
          </p:nvSpPr>
          <p:spPr bwMode="auto">
            <a:xfrm>
              <a:off x="4368" y="1776"/>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6" name="Oval 101"/>
            <p:cNvSpPr>
              <a:spLocks noChangeArrowheads="1"/>
            </p:cNvSpPr>
            <p:nvPr/>
          </p:nvSpPr>
          <p:spPr bwMode="auto">
            <a:xfrm>
              <a:off x="4416" y="1728"/>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7" name="Oval 102"/>
            <p:cNvSpPr>
              <a:spLocks noChangeArrowheads="1"/>
            </p:cNvSpPr>
            <p:nvPr/>
          </p:nvSpPr>
          <p:spPr bwMode="auto">
            <a:xfrm>
              <a:off x="4464" y="1680"/>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8" name="Oval 103"/>
            <p:cNvSpPr>
              <a:spLocks noChangeArrowheads="1"/>
            </p:cNvSpPr>
            <p:nvPr/>
          </p:nvSpPr>
          <p:spPr bwMode="auto">
            <a:xfrm>
              <a:off x="4512" y="1632"/>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9" name="Oval 104"/>
            <p:cNvSpPr>
              <a:spLocks noChangeArrowheads="1"/>
            </p:cNvSpPr>
            <p:nvPr/>
          </p:nvSpPr>
          <p:spPr bwMode="auto">
            <a:xfrm>
              <a:off x="4560" y="1632"/>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0" name="Oval 105"/>
            <p:cNvSpPr>
              <a:spLocks noChangeArrowheads="1"/>
            </p:cNvSpPr>
            <p:nvPr/>
          </p:nvSpPr>
          <p:spPr bwMode="auto">
            <a:xfrm>
              <a:off x="4608" y="1584"/>
              <a:ext cx="48" cy="4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53" name="Text Box 106"/>
          <p:cNvSpPr txBox="1">
            <a:spLocks noChangeArrowheads="1"/>
          </p:cNvSpPr>
          <p:nvPr/>
        </p:nvSpPr>
        <p:spPr bwMode="auto">
          <a:xfrm>
            <a:off x="381000" y="5562600"/>
            <a:ext cx="2971800" cy="904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spcBef>
                <a:spcPct val="20000"/>
              </a:spcBef>
            </a:pPr>
            <a:r>
              <a:rPr lang="en-US" sz="2400" dirty="0">
                <a:solidFill>
                  <a:srgbClr val="FFFF00"/>
                </a:solidFill>
              </a:rPr>
              <a:t>4) Tidal flow around</a:t>
            </a:r>
          </a:p>
          <a:p>
            <a:pPr algn="l" eaLnBrk="1" hangingPunct="1">
              <a:spcBef>
                <a:spcPct val="20000"/>
              </a:spcBef>
            </a:pPr>
            <a:r>
              <a:rPr lang="en-US" sz="2400" dirty="0">
                <a:solidFill>
                  <a:srgbClr val="FFFF00"/>
                </a:solidFill>
              </a:rPr>
              <a:t> </a:t>
            </a:r>
            <a:r>
              <a:rPr lang="en-US" sz="2400" dirty="0" smtClean="0">
                <a:solidFill>
                  <a:srgbClr val="FFFF00"/>
                </a:solidFill>
              </a:rPr>
              <a:t>                a </a:t>
            </a:r>
            <a:r>
              <a:rPr lang="en-US" sz="2400" dirty="0">
                <a:solidFill>
                  <a:srgbClr val="FFFF00"/>
                </a:solidFill>
              </a:rPr>
              <a:t>headland</a:t>
            </a:r>
            <a:endParaRPr lang="en-US" sz="2400" u="sng" dirty="0">
              <a:solidFill>
                <a:srgbClr val="FFFF00"/>
              </a:solidFill>
            </a:endParaRPr>
          </a:p>
        </p:txBody>
      </p:sp>
      <p:pic>
        <p:nvPicPr>
          <p:cNvPr id="6154" name="Picture 107" descr="headla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4038600"/>
            <a:ext cx="2667000" cy="142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5" name="Rectangle 108"/>
          <p:cNvSpPr>
            <a:spLocks noChangeArrowheads="1"/>
          </p:cNvSpPr>
          <p:nvPr/>
        </p:nvSpPr>
        <p:spPr bwMode="auto">
          <a:xfrm>
            <a:off x="7315200" y="1981200"/>
            <a:ext cx="18288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r>
              <a:rPr lang="en-US" sz="2400">
                <a:solidFill>
                  <a:srgbClr val="FFFF00"/>
                </a:solidFill>
              </a:rPr>
              <a:t>3) Mixed layer deepening</a:t>
            </a:r>
          </a:p>
        </p:txBody>
      </p:sp>
      <p:grpSp>
        <p:nvGrpSpPr>
          <p:cNvPr id="6156" name="Group 109"/>
          <p:cNvGrpSpPr>
            <a:grpSpLocks/>
          </p:cNvGrpSpPr>
          <p:nvPr/>
        </p:nvGrpSpPr>
        <p:grpSpPr bwMode="auto">
          <a:xfrm>
            <a:off x="5410200" y="1752600"/>
            <a:ext cx="1828800" cy="2100263"/>
            <a:chOff x="137" y="1152"/>
            <a:chExt cx="1965" cy="2235"/>
          </a:xfrm>
        </p:grpSpPr>
        <p:sp>
          <p:nvSpPr>
            <p:cNvPr id="6158" name="Rectangle 110"/>
            <p:cNvSpPr>
              <a:spLocks noChangeArrowheads="1"/>
            </p:cNvSpPr>
            <p:nvPr/>
          </p:nvSpPr>
          <p:spPr bwMode="auto">
            <a:xfrm>
              <a:off x="192" y="1152"/>
              <a:ext cx="624" cy="2208"/>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59" name="Picture 111" descr="lake_box_gri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2" y="1200"/>
              <a:ext cx="1190" cy="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60" name="AutoShape 112"/>
            <p:cNvSpPr>
              <a:spLocks noChangeArrowheads="1"/>
            </p:cNvSpPr>
            <p:nvPr/>
          </p:nvSpPr>
          <p:spPr bwMode="auto">
            <a:xfrm>
              <a:off x="1344" y="1200"/>
              <a:ext cx="336" cy="192"/>
            </a:xfrm>
            <a:prstGeom prst="rightArrow">
              <a:avLst>
                <a:gd name="adj1" fmla="val 50000"/>
                <a:gd name="adj2" fmla="val 4375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 name="Line 113"/>
            <p:cNvSpPr>
              <a:spLocks noChangeShapeType="1"/>
            </p:cNvSpPr>
            <p:nvPr/>
          </p:nvSpPr>
          <p:spPr bwMode="auto">
            <a:xfrm>
              <a:off x="1008" y="1680"/>
              <a:ext cx="288"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2" name="Line 114"/>
            <p:cNvSpPr>
              <a:spLocks noChangeShapeType="1"/>
            </p:cNvSpPr>
            <p:nvPr/>
          </p:nvSpPr>
          <p:spPr bwMode="auto">
            <a:xfrm>
              <a:off x="1008" y="1776"/>
              <a:ext cx="192"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3" name="Line 115"/>
            <p:cNvSpPr>
              <a:spLocks noChangeShapeType="1"/>
            </p:cNvSpPr>
            <p:nvPr/>
          </p:nvSpPr>
          <p:spPr bwMode="auto">
            <a:xfrm>
              <a:off x="1008" y="1872"/>
              <a:ext cx="9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4" name="Freeform 116"/>
            <p:cNvSpPr>
              <a:spLocks/>
            </p:cNvSpPr>
            <p:nvPr/>
          </p:nvSpPr>
          <p:spPr bwMode="auto">
            <a:xfrm flipH="1">
              <a:off x="480" y="1488"/>
              <a:ext cx="192" cy="960"/>
            </a:xfrm>
            <a:custGeom>
              <a:avLst/>
              <a:gdLst>
                <a:gd name="T0" fmla="*/ 218 w 160"/>
                <a:gd name="T1" fmla="*/ 0 h 528"/>
                <a:gd name="T2" fmla="*/ 218 w 160"/>
                <a:gd name="T3" fmla="*/ 318 h 528"/>
                <a:gd name="T4" fmla="*/ 150 w 160"/>
                <a:gd name="T5" fmla="*/ 476 h 528"/>
                <a:gd name="T6" fmla="*/ 80 w 160"/>
                <a:gd name="T7" fmla="*/ 635 h 528"/>
                <a:gd name="T8" fmla="*/ 12 w 160"/>
                <a:gd name="T9" fmla="*/ 793 h 528"/>
                <a:gd name="T10" fmla="*/ 12 w 160"/>
                <a:gd name="T11" fmla="*/ 1111 h 528"/>
                <a:gd name="T12" fmla="*/ 12 w 160"/>
                <a:gd name="T13" fmla="*/ 1745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0" h="528">
                  <a:moveTo>
                    <a:pt x="152" y="0"/>
                  </a:moveTo>
                  <a:cubicBezTo>
                    <a:pt x="156" y="36"/>
                    <a:pt x="160" y="72"/>
                    <a:pt x="152" y="96"/>
                  </a:cubicBezTo>
                  <a:cubicBezTo>
                    <a:pt x="144" y="120"/>
                    <a:pt x="120" y="128"/>
                    <a:pt x="104" y="144"/>
                  </a:cubicBezTo>
                  <a:cubicBezTo>
                    <a:pt x="88" y="160"/>
                    <a:pt x="72" y="176"/>
                    <a:pt x="56" y="192"/>
                  </a:cubicBezTo>
                  <a:cubicBezTo>
                    <a:pt x="40" y="208"/>
                    <a:pt x="16" y="216"/>
                    <a:pt x="8" y="240"/>
                  </a:cubicBezTo>
                  <a:cubicBezTo>
                    <a:pt x="0" y="264"/>
                    <a:pt x="8" y="288"/>
                    <a:pt x="8" y="336"/>
                  </a:cubicBezTo>
                  <a:cubicBezTo>
                    <a:pt x="8" y="384"/>
                    <a:pt x="8" y="456"/>
                    <a:pt x="8" y="528"/>
                  </a:cubicBezTo>
                </a:path>
              </a:pathLst>
            </a:cu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5" name="Line 117"/>
            <p:cNvSpPr>
              <a:spLocks noChangeShapeType="1"/>
            </p:cNvSpPr>
            <p:nvPr/>
          </p:nvSpPr>
          <p:spPr bwMode="auto">
            <a:xfrm flipH="1">
              <a:off x="672" y="2448"/>
              <a:ext cx="0" cy="91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6" name="Line 118"/>
            <p:cNvSpPr>
              <a:spLocks noChangeShapeType="1"/>
            </p:cNvSpPr>
            <p:nvPr/>
          </p:nvSpPr>
          <p:spPr bwMode="auto">
            <a:xfrm>
              <a:off x="384" y="1488"/>
              <a:ext cx="384"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7" name="Line 119"/>
            <p:cNvSpPr>
              <a:spLocks noChangeShapeType="1"/>
            </p:cNvSpPr>
            <p:nvPr/>
          </p:nvSpPr>
          <p:spPr bwMode="auto">
            <a:xfrm flipV="1">
              <a:off x="383" y="1200"/>
              <a:ext cx="1" cy="28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8" name="Line 120"/>
            <p:cNvSpPr>
              <a:spLocks noChangeShapeType="1"/>
            </p:cNvSpPr>
            <p:nvPr/>
          </p:nvSpPr>
          <p:spPr bwMode="auto">
            <a:xfrm>
              <a:off x="384" y="1488"/>
              <a:ext cx="0" cy="115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9" name="Text Box 121"/>
            <p:cNvSpPr txBox="1">
              <a:spLocks noChangeArrowheads="1"/>
            </p:cNvSpPr>
            <p:nvPr/>
          </p:nvSpPr>
          <p:spPr bwMode="auto">
            <a:xfrm>
              <a:off x="528" y="1196"/>
              <a:ext cx="377" cy="4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r>
                <a:rPr lang="en-US" sz="2400">
                  <a:latin typeface="Symbol" pitchFamily="18" charset="2"/>
                </a:rPr>
                <a:t>r</a:t>
              </a:r>
            </a:p>
          </p:txBody>
        </p:sp>
        <p:sp>
          <p:nvSpPr>
            <p:cNvPr id="6170" name="Line 122"/>
            <p:cNvSpPr>
              <a:spLocks noChangeShapeType="1"/>
            </p:cNvSpPr>
            <p:nvPr/>
          </p:nvSpPr>
          <p:spPr bwMode="auto">
            <a:xfrm>
              <a:off x="1008" y="1584"/>
              <a:ext cx="384"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1" name="Line 123"/>
            <p:cNvSpPr>
              <a:spLocks noChangeShapeType="1"/>
            </p:cNvSpPr>
            <p:nvPr/>
          </p:nvSpPr>
          <p:spPr bwMode="auto">
            <a:xfrm flipV="1">
              <a:off x="432" y="1488"/>
              <a:ext cx="0" cy="14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2" name="Line 124"/>
            <p:cNvSpPr>
              <a:spLocks noChangeShapeType="1"/>
            </p:cNvSpPr>
            <p:nvPr/>
          </p:nvSpPr>
          <p:spPr bwMode="auto">
            <a:xfrm rot="10800000" flipV="1">
              <a:off x="432" y="1632"/>
              <a:ext cx="0" cy="28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3" name="Text Box 125"/>
            <p:cNvSpPr txBox="1">
              <a:spLocks noChangeArrowheads="1"/>
            </p:cNvSpPr>
            <p:nvPr/>
          </p:nvSpPr>
          <p:spPr bwMode="auto">
            <a:xfrm>
              <a:off x="137" y="1583"/>
              <a:ext cx="503" cy="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r>
                <a:rPr lang="en-US" sz="1800"/>
                <a:t>D</a:t>
              </a:r>
              <a:r>
                <a:rPr lang="en-US" sz="1800" baseline="-25000"/>
                <a:t>m</a:t>
              </a:r>
            </a:p>
          </p:txBody>
        </p:sp>
      </p:grpSp>
      <p:sp>
        <p:nvSpPr>
          <p:cNvPr id="6157" name="Text Box 126"/>
          <p:cNvSpPr txBox="1">
            <a:spLocks noChangeArrowheads="1"/>
          </p:cNvSpPr>
          <p:nvPr/>
        </p:nvSpPr>
        <p:spPr bwMode="auto">
          <a:xfrm>
            <a:off x="914400" y="6461125"/>
            <a:ext cx="65801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000">
                <a:solidFill>
                  <a:schemeClr val="bg1"/>
                </a:solidFill>
              </a:rPr>
              <a:t>http://woodshole.er.usgs.gov/project-pages/sediment-transport/</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198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19879"/>
                                        </p:tgtEl>
                                      </p:cBhvr>
                                    </p:cmd>
                                  </p:childTnLst>
                                </p:cTn>
                              </p:par>
                            </p:childTnLst>
                          </p:cTn>
                        </p:par>
                      </p:childTnLst>
                    </p:cTn>
                  </p:par>
                </p:childTnLst>
              </p:cTn>
              <p:nextCondLst>
                <p:cond evt="onClick" delay="0">
                  <p:tgtEl>
                    <p:spTgt spid="719879"/>
                  </p:tgtEl>
                </p:cond>
              </p:nextCondLst>
            </p:seq>
            <p:video>
              <p:cMediaNode>
                <p:cTn id="7" fill="hold" display="0">
                  <p:stCondLst>
                    <p:cond delay="indefinite"/>
                  </p:stCondLst>
                  <p:endCondLst>
                    <p:cond evt="onNext" delay="0">
                      <p:tgtEl>
                        <p:sldTgt/>
                      </p:tgtEl>
                    </p:cond>
                    <p:cond evt="onPrev" delay="0">
                      <p:tgtEl>
                        <p:sldTgt/>
                      </p:tgtEl>
                    </p:cond>
                  </p:endCondLst>
                </p:cTn>
                <p:tgtEl>
                  <p:spTgt spid="719879"/>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838200"/>
          </a:xfrm>
        </p:spPr>
        <p:txBody>
          <a:bodyPr/>
          <a:lstStyle/>
          <a:p>
            <a:r>
              <a:rPr lang="en-US" sz="3200" dirty="0"/>
              <a:t>7</a:t>
            </a:r>
            <a:r>
              <a:rPr lang="en-US" sz="3200" dirty="0" smtClean="0"/>
              <a:t>) Surface </a:t>
            </a:r>
            <a:r>
              <a:rPr lang="en-US" sz="3200" dirty="0" err="1" smtClean="0"/>
              <a:t>forcings</a:t>
            </a:r>
            <a:r>
              <a:rPr lang="en-US" sz="3200" dirty="0" smtClean="0"/>
              <a:t> – ncei_2roms.m</a:t>
            </a:r>
            <a:endParaRPr lang="en-US" sz="3200" dirty="0"/>
          </a:p>
        </p:txBody>
      </p:sp>
      <p:sp>
        <p:nvSpPr>
          <p:cNvPr id="6" name="TextBox 5"/>
          <p:cNvSpPr txBox="1"/>
          <p:nvPr/>
        </p:nvSpPr>
        <p:spPr>
          <a:xfrm>
            <a:off x="5730708" y="1163878"/>
            <a:ext cx="2819400" cy="1815882"/>
          </a:xfrm>
          <a:prstGeom prst="rect">
            <a:avLst/>
          </a:prstGeom>
          <a:noFill/>
        </p:spPr>
        <p:txBody>
          <a:bodyPr wrap="square" rtlCol="0">
            <a:spAutoFit/>
          </a:bodyPr>
          <a:lstStyle/>
          <a:p>
            <a:r>
              <a:rPr lang="en-US" sz="1600" dirty="0" smtClean="0">
                <a:solidFill>
                  <a:schemeClr val="bg1"/>
                </a:solidFill>
              </a:rPr>
              <a:t>COAWST/Tools/</a:t>
            </a:r>
            <a:r>
              <a:rPr lang="en-US" sz="1600" dirty="0" err="1" smtClean="0">
                <a:solidFill>
                  <a:schemeClr val="bg1"/>
                </a:solidFill>
              </a:rPr>
              <a:t>mfiles</a:t>
            </a:r>
            <a:r>
              <a:rPr lang="en-US" sz="1600" dirty="0" smtClean="0">
                <a:solidFill>
                  <a:schemeClr val="bg1"/>
                </a:solidFill>
              </a:rPr>
              <a:t>/</a:t>
            </a:r>
            <a:r>
              <a:rPr lang="en-US" sz="1600" dirty="0" err="1" smtClean="0">
                <a:solidFill>
                  <a:schemeClr val="bg1"/>
                </a:solidFill>
              </a:rPr>
              <a:t>mtools</a:t>
            </a:r>
            <a:r>
              <a:rPr lang="en-US" sz="1600" dirty="0" smtClean="0">
                <a:solidFill>
                  <a:schemeClr val="bg1"/>
                </a:solidFill>
              </a:rPr>
              <a:t>/</a:t>
            </a:r>
          </a:p>
          <a:p>
            <a:r>
              <a:rPr lang="en-US" sz="1600" dirty="0" smtClean="0">
                <a:solidFill>
                  <a:schemeClr val="bg1"/>
                </a:solidFill>
              </a:rPr>
              <a:t>ncei_2roms</a:t>
            </a:r>
          </a:p>
          <a:p>
            <a:endParaRPr lang="en-US" sz="1600" dirty="0" smtClean="0">
              <a:solidFill>
                <a:schemeClr val="bg1"/>
              </a:solidFill>
            </a:endParaRPr>
          </a:p>
          <a:p>
            <a:r>
              <a:rPr lang="en-US" sz="1600" dirty="0" smtClean="0">
                <a:solidFill>
                  <a:schemeClr val="bg1"/>
                </a:solidFill>
              </a:rPr>
              <a:t>creates </a:t>
            </a:r>
            <a:r>
              <a:rPr lang="en-US" sz="1600" dirty="0" err="1" smtClean="0">
                <a:solidFill>
                  <a:schemeClr val="bg1"/>
                </a:solidFill>
              </a:rPr>
              <a:t>netcdf</a:t>
            </a:r>
            <a:r>
              <a:rPr lang="en-US" sz="1600" dirty="0" smtClean="0">
                <a:solidFill>
                  <a:schemeClr val="bg1"/>
                </a:solidFill>
              </a:rPr>
              <a:t> forcing files for ROMS.</a:t>
            </a: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pic>
        <p:nvPicPr>
          <p:cNvPr id="4" name="Picture 3"/>
          <p:cNvPicPr>
            <a:picLocks noChangeAspect="1"/>
          </p:cNvPicPr>
          <p:nvPr/>
        </p:nvPicPr>
        <p:blipFill>
          <a:blip r:embed="rId2"/>
          <a:stretch>
            <a:fillRect/>
          </a:stretch>
        </p:blipFill>
        <p:spPr>
          <a:xfrm>
            <a:off x="152400" y="1111313"/>
            <a:ext cx="5178523" cy="4684057"/>
          </a:xfrm>
          <a:prstGeom prst="rect">
            <a:avLst/>
          </a:prstGeom>
        </p:spPr>
      </p:pic>
      <p:pic>
        <p:nvPicPr>
          <p:cNvPr id="5" name="Picture 4"/>
          <p:cNvPicPr>
            <a:picLocks noChangeAspect="1"/>
          </p:cNvPicPr>
          <p:nvPr/>
        </p:nvPicPr>
        <p:blipFill>
          <a:blip r:embed="rId3"/>
          <a:stretch>
            <a:fillRect/>
          </a:stretch>
        </p:blipFill>
        <p:spPr>
          <a:xfrm>
            <a:off x="5562600" y="3048000"/>
            <a:ext cx="3490090" cy="3032224"/>
          </a:xfrm>
          <a:prstGeom prst="rect">
            <a:avLst/>
          </a:prstGeom>
        </p:spPr>
      </p:pic>
      <p:cxnSp>
        <p:nvCxnSpPr>
          <p:cNvPr id="8" name="Straight Arrow Connector 7"/>
          <p:cNvCxnSpPr/>
          <p:nvPr/>
        </p:nvCxnSpPr>
        <p:spPr bwMode="auto">
          <a:xfrm flipH="1">
            <a:off x="4495800" y="3200400"/>
            <a:ext cx="1638300" cy="0"/>
          </a:xfrm>
          <a:prstGeom prst="straightConnector1">
            <a:avLst/>
          </a:prstGeom>
          <a:noFill/>
          <a:ln w="19050" algn="ctr">
            <a:solidFill>
              <a:srgbClr val="000000"/>
            </a:solidFill>
            <a:round/>
            <a:headEnd/>
            <a:tailEnd type="triangle"/>
          </a:ln>
        </p:spPr>
      </p:cxnSp>
    </p:spTree>
    <p:extLst>
      <p:ext uri="{BB962C8B-B14F-4D97-AF65-F5344CB8AC3E}">
        <p14:creationId xmlns:p14="http://schemas.microsoft.com/office/powerpoint/2010/main" val="30025426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838200"/>
          </a:xfrm>
        </p:spPr>
        <p:txBody>
          <a:bodyPr/>
          <a:lstStyle/>
          <a:p>
            <a:r>
              <a:rPr lang="en-US" sz="3200" dirty="0"/>
              <a:t>7</a:t>
            </a:r>
            <a:r>
              <a:rPr lang="en-US" sz="3200" dirty="0" smtClean="0"/>
              <a:t>) Surface </a:t>
            </a:r>
            <a:r>
              <a:rPr lang="en-US" sz="3200" dirty="0" err="1" smtClean="0"/>
              <a:t>forcings</a:t>
            </a:r>
            <a:r>
              <a:rPr lang="en-US" sz="3200" dirty="0" smtClean="0"/>
              <a:t> – ncei_2roms.m</a:t>
            </a:r>
            <a:endParaRPr lang="en-US" sz="3200" dirty="0"/>
          </a:p>
        </p:txBody>
      </p:sp>
      <p:sp>
        <p:nvSpPr>
          <p:cNvPr id="6" name="TextBox 5"/>
          <p:cNvSpPr txBox="1"/>
          <p:nvPr/>
        </p:nvSpPr>
        <p:spPr>
          <a:xfrm>
            <a:off x="6322337" y="2209800"/>
            <a:ext cx="2819400" cy="2308324"/>
          </a:xfrm>
          <a:prstGeom prst="rect">
            <a:avLst/>
          </a:prstGeom>
          <a:noFill/>
        </p:spPr>
        <p:txBody>
          <a:bodyPr wrap="square" rtlCol="0">
            <a:spAutoFit/>
          </a:bodyPr>
          <a:lstStyle/>
          <a:p>
            <a:pPr algn="l"/>
            <a:r>
              <a:rPr lang="en-US" sz="1600" dirty="0" smtClean="0">
                <a:solidFill>
                  <a:schemeClr val="bg1"/>
                </a:solidFill>
              </a:rPr>
              <a:t>1) Select variables to be downloaded.</a:t>
            </a:r>
          </a:p>
          <a:p>
            <a:pPr algn="l"/>
            <a:endParaRPr lang="en-US" sz="1600" dirty="0" smtClean="0">
              <a:solidFill>
                <a:schemeClr val="bg1"/>
              </a:solidFill>
            </a:endParaRPr>
          </a:p>
          <a:p>
            <a:pPr algn="l"/>
            <a:r>
              <a:rPr lang="en-US" sz="1600" dirty="0" smtClean="0">
                <a:solidFill>
                  <a:schemeClr val="bg1"/>
                </a:solidFill>
              </a:rPr>
              <a:t>2) Forcing file name</a:t>
            </a:r>
          </a:p>
          <a:p>
            <a:pPr algn="l"/>
            <a:endParaRPr lang="en-US" sz="1600" dirty="0">
              <a:solidFill>
                <a:schemeClr val="bg1"/>
              </a:solidFill>
            </a:endParaRPr>
          </a:p>
          <a:p>
            <a:pPr algn="l"/>
            <a:r>
              <a:rPr lang="en-US" sz="1600" dirty="0" smtClean="0">
                <a:solidFill>
                  <a:schemeClr val="bg1"/>
                </a:solidFill>
              </a:rPr>
              <a:t>3) Times</a:t>
            </a:r>
          </a:p>
          <a:p>
            <a:pPr algn="l"/>
            <a:endParaRPr lang="en-US" sz="1600" dirty="0">
              <a:solidFill>
                <a:schemeClr val="bg1"/>
              </a:solidFill>
            </a:endParaRPr>
          </a:p>
          <a:p>
            <a:pPr algn="l"/>
            <a:r>
              <a:rPr lang="en-US" sz="1600" dirty="0" smtClean="0">
                <a:solidFill>
                  <a:schemeClr val="bg1"/>
                </a:solidFill>
              </a:rPr>
              <a:t>4) Data sets</a:t>
            </a:r>
            <a:endParaRPr lang="en-US" sz="1600" dirty="0" smtClean="0">
              <a:solidFill>
                <a:schemeClr val="bg1"/>
              </a:solidFill>
            </a:endParaRPr>
          </a:p>
          <a:p>
            <a:pPr marL="342900" indent="-342900" algn="l">
              <a:buAutoNum type="arabicParenR"/>
            </a:pPr>
            <a:endParaRPr lang="en-US" sz="1600" dirty="0">
              <a:solidFill>
                <a:schemeClr val="bg1"/>
              </a:solidFill>
            </a:endParaRPr>
          </a:p>
        </p:txBody>
      </p:sp>
      <p:pic>
        <p:nvPicPr>
          <p:cNvPr id="3" name="Picture 2"/>
          <p:cNvPicPr>
            <a:picLocks noChangeAspect="1"/>
          </p:cNvPicPr>
          <p:nvPr/>
        </p:nvPicPr>
        <p:blipFill>
          <a:blip r:embed="rId2"/>
          <a:stretch>
            <a:fillRect/>
          </a:stretch>
        </p:blipFill>
        <p:spPr>
          <a:xfrm>
            <a:off x="152400" y="1295400"/>
            <a:ext cx="6110281" cy="46482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838200"/>
          </a:xfrm>
        </p:spPr>
        <p:txBody>
          <a:bodyPr/>
          <a:lstStyle/>
          <a:p>
            <a:r>
              <a:rPr lang="en-US" sz="3200" dirty="0"/>
              <a:t>7</a:t>
            </a:r>
            <a:r>
              <a:rPr lang="en-US" sz="3200" dirty="0" smtClean="0"/>
              <a:t>) Surface </a:t>
            </a:r>
            <a:r>
              <a:rPr lang="en-US" sz="3200" dirty="0" err="1" smtClean="0"/>
              <a:t>forcings</a:t>
            </a:r>
            <a:r>
              <a:rPr lang="en-US" sz="3200" dirty="0" smtClean="0"/>
              <a:t> – ncei_2roms.m</a:t>
            </a:r>
            <a:endParaRPr lang="en-US" sz="3200" dirty="0"/>
          </a:p>
        </p:txBody>
      </p:sp>
      <p:sp>
        <p:nvSpPr>
          <p:cNvPr id="6" name="TextBox 5"/>
          <p:cNvSpPr txBox="1"/>
          <p:nvPr/>
        </p:nvSpPr>
        <p:spPr>
          <a:xfrm>
            <a:off x="6019800" y="2133600"/>
            <a:ext cx="2819400" cy="1077218"/>
          </a:xfrm>
          <a:prstGeom prst="rect">
            <a:avLst/>
          </a:prstGeom>
          <a:noFill/>
        </p:spPr>
        <p:txBody>
          <a:bodyPr wrap="square" rtlCol="0">
            <a:spAutoFit/>
          </a:bodyPr>
          <a:lstStyle/>
          <a:p>
            <a:pPr algn="l"/>
            <a:r>
              <a:rPr lang="en-US" sz="1600" dirty="0">
                <a:solidFill>
                  <a:schemeClr val="bg1"/>
                </a:solidFill>
              </a:rPr>
              <a:t>5</a:t>
            </a:r>
            <a:r>
              <a:rPr lang="en-US" sz="1600" dirty="0" smtClean="0">
                <a:solidFill>
                  <a:schemeClr val="bg1"/>
                </a:solidFill>
              </a:rPr>
              <a:t>) User or model grid</a:t>
            </a:r>
          </a:p>
          <a:p>
            <a:pPr algn="l"/>
            <a:endParaRPr lang="en-US" sz="1600" dirty="0" smtClean="0">
              <a:solidFill>
                <a:schemeClr val="bg1"/>
              </a:solidFill>
            </a:endParaRPr>
          </a:p>
          <a:p>
            <a:pPr algn="l"/>
            <a:r>
              <a:rPr lang="en-US" sz="1600" dirty="0" smtClean="0">
                <a:solidFill>
                  <a:schemeClr val="bg1"/>
                </a:solidFill>
              </a:rPr>
              <a:t>6) Native tools or outside toolbox</a:t>
            </a:r>
            <a:endParaRPr lang="en-US" sz="1600" dirty="0">
              <a:solidFill>
                <a:schemeClr val="bg1"/>
              </a:solidFill>
            </a:endParaRPr>
          </a:p>
        </p:txBody>
      </p:sp>
      <p:pic>
        <p:nvPicPr>
          <p:cNvPr id="5" name="Picture 4"/>
          <p:cNvPicPr>
            <a:picLocks noChangeAspect="1"/>
          </p:cNvPicPr>
          <p:nvPr/>
        </p:nvPicPr>
        <p:blipFill>
          <a:blip r:embed="rId2"/>
          <a:stretch>
            <a:fillRect/>
          </a:stretch>
        </p:blipFill>
        <p:spPr>
          <a:xfrm>
            <a:off x="381000" y="973248"/>
            <a:ext cx="5244816" cy="5777644"/>
          </a:xfrm>
          <a:prstGeom prst="rect">
            <a:avLst/>
          </a:prstGeom>
        </p:spPr>
      </p:pic>
    </p:spTree>
    <p:extLst>
      <p:ext uri="{BB962C8B-B14F-4D97-AF65-F5344CB8AC3E}">
        <p14:creationId xmlns:p14="http://schemas.microsoft.com/office/powerpoint/2010/main" val="31616013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a:t>
            </a:r>
            <a:r>
              <a:rPr lang="en-US" dirty="0" smtClean="0"/>
              <a:t>) </a:t>
            </a:r>
            <a:r>
              <a:rPr lang="en-US" dirty="0" smtClean="0"/>
              <a:t>ROMS input files: </a:t>
            </a:r>
            <a:r>
              <a:rPr lang="en-US" dirty="0" err="1" smtClean="0"/>
              <a:t>sandy.h</a:t>
            </a:r>
            <a:endParaRPr lang="en-US" dirty="0"/>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58332"/>
            <a:ext cx="3305829" cy="5114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2999"/>
            <a:ext cx="3200400" cy="56409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24962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7764" y="762000"/>
            <a:ext cx="5244930" cy="5981700"/>
          </a:xfrm>
          <a:prstGeom prst="rect">
            <a:avLst/>
          </a:prstGeom>
        </p:spPr>
      </p:pic>
      <p:sp>
        <p:nvSpPr>
          <p:cNvPr id="2" name="Title 1"/>
          <p:cNvSpPr>
            <a:spLocks noGrp="1"/>
          </p:cNvSpPr>
          <p:nvPr>
            <p:ph type="title"/>
          </p:nvPr>
        </p:nvSpPr>
        <p:spPr>
          <a:xfrm>
            <a:off x="381000" y="76200"/>
            <a:ext cx="8305800" cy="762000"/>
          </a:xfrm>
        </p:spPr>
        <p:txBody>
          <a:bodyPr/>
          <a:lstStyle/>
          <a:p>
            <a:r>
              <a:rPr lang="en-US" dirty="0"/>
              <a:t>8) ROMS input </a:t>
            </a:r>
            <a:r>
              <a:rPr lang="en-US" dirty="0" smtClean="0"/>
              <a:t>files: s</a:t>
            </a:r>
            <a:r>
              <a:rPr lang="en-US" dirty="0" smtClean="0"/>
              <a:t>andy_ocean.in</a:t>
            </a:r>
            <a:endParaRPr lang="en-US" dirty="0"/>
          </a:p>
        </p:txBody>
      </p:sp>
      <p:sp>
        <p:nvSpPr>
          <p:cNvPr id="4" name="TextBox 3"/>
          <p:cNvSpPr txBox="1"/>
          <p:nvPr/>
        </p:nvSpPr>
        <p:spPr>
          <a:xfrm>
            <a:off x="6060987" y="5698123"/>
            <a:ext cx="1208984" cy="338554"/>
          </a:xfrm>
          <a:prstGeom prst="rect">
            <a:avLst/>
          </a:prstGeom>
          <a:noFill/>
        </p:spPr>
        <p:txBody>
          <a:bodyPr wrap="none" rtlCol="0">
            <a:spAutoFit/>
          </a:bodyPr>
          <a:lstStyle/>
          <a:p>
            <a:r>
              <a:rPr lang="en-US" sz="1600" dirty="0" err="1" smtClean="0">
                <a:solidFill>
                  <a:schemeClr val="bg1"/>
                </a:solidFill>
              </a:rPr>
              <a:t>NtileI</a:t>
            </a:r>
            <a:r>
              <a:rPr lang="en-US" sz="1600" dirty="0" smtClean="0">
                <a:solidFill>
                  <a:schemeClr val="bg1"/>
                </a:solidFill>
              </a:rPr>
              <a:t> </a:t>
            </a:r>
            <a:r>
              <a:rPr lang="en-US" sz="1600" dirty="0" err="1" smtClean="0">
                <a:solidFill>
                  <a:schemeClr val="bg1"/>
                </a:solidFill>
              </a:rPr>
              <a:t>NtileJ</a:t>
            </a:r>
            <a:endParaRPr lang="en-US" sz="1600" dirty="0" smtClean="0">
              <a:solidFill>
                <a:schemeClr val="bg1"/>
              </a:solidFill>
            </a:endParaRPr>
          </a:p>
        </p:txBody>
      </p:sp>
      <p:cxnSp>
        <p:nvCxnSpPr>
          <p:cNvPr id="5" name="Straight Arrow Connector 4"/>
          <p:cNvCxnSpPr/>
          <p:nvPr/>
        </p:nvCxnSpPr>
        <p:spPr bwMode="auto">
          <a:xfrm flipH="1">
            <a:off x="4724400" y="5867400"/>
            <a:ext cx="1363036" cy="0"/>
          </a:xfrm>
          <a:prstGeom prst="straightConnector1">
            <a:avLst/>
          </a:prstGeom>
          <a:noFill/>
          <a:ln w="19050" algn="ctr">
            <a:solidFill>
              <a:srgbClr val="000000"/>
            </a:solidFill>
            <a:round/>
            <a:headEnd/>
            <a:tailEnd type="arrow"/>
          </a:ln>
        </p:spPr>
      </p:cxnSp>
      <p:sp>
        <p:nvSpPr>
          <p:cNvPr id="6" name="TextBox 5"/>
          <p:cNvSpPr txBox="1"/>
          <p:nvPr/>
        </p:nvSpPr>
        <p:spPr>
          <a:xfrm>
            <a:off x="6311170" y="4233446"/>
            <a:ext cx="1013418" cy="338554"/>
          </a:xfrm>
          <a:prstGeom prst="rect">
            <a:avLst/>
          </a:prstGeom>
          <a:noFill/>
        </p:spPr>
        <p:txBody>
          <a:bodyPr wrap="none" rtlCol="0">
            <a:spAutoFit/>
          </a:bodyPr>
          <a:lstStyle/>
          <a:p>
            <a:r>
              <a:rPr lang="en-US" sz="1600" dirty="0" smtClean="0">
                <a:solidFill>
                  <a:schemeClr val="bg1"/>
                </a:solidFill>
              </a:rPr>
              <a:t>Grid sizes</a:t>
            </a:r>
          </a:p>
        </p:txBody>
      </p:sp>
      <p:cxnSp>
        <p:nvCxnSpPr>
          <p:cNvPr id="7" name="Straight Arrow Connector 6"/>
          <p:cNvCxnSpPr/>
          <p:nvPr/>
        </p:nvCxnSpPr>
        <p:spPr bwMode="auto">
          <a:xfrm flipH="1">
            <a:off x="4876800" y="4402723"/>
            <a:ext cx="1363036" cy="0"/>
          </a:xfrm>
          <a:prstGeom prst="straightConnector1">
            <a:avLst/>
          </a:prstGeom>
          <a:noFill/>
          <a:ln w="19050" algn="ctr">
            <a:solidFill>
              <a:srgbClr val="000000"/>
            </a:solidFill>
            <a:round/>
            <a:headEnd/>
            <a:tailEnd type="arrow"/>
          </a:ln>
        </p:spPr>
      </p:cxnSp>
      <p:sp>
        <p:nvSpPr>
          <p:cNvPr id="8" name="TextBox 7"/>
          <p:cNvSpPr txBox="1"/>
          <p:nvPr/>
        </p:nvSpPr>
        <p:spPr>
          <a:xfrm>
            <a:off x="6302126" y="3200400"/>
            <a:ext cx="1470274" cy="338554"/>
          </a:xfrm>
          <a:prstGeom prst="rect">
            <a:avLst/>
          </a:prstGeom>
          <a:noFill/>
        </p:spPr>
        <p:txBody>
          <a:bodyPr wrap="none" rtlCol="0">
            <a:spAutoFit/>
          </a:bodyPr>
          <a:lstStyle/>
          <a:p>
            <a:r>
              <a:rPr lang="en-US" sz="1600" dirty="0" smtClean="0">
                <a:solidFill>
                  <a:schemeClr val="bg1"/>
                </a:solidFill>
              </a:rPr>
              <a:t>Nesting </a:t>
            </a:r>
            <a:r>
              <a:rPr lang="en-US" sz="1600" dirty="0" err="1" smtClean="0">
                <a:solidFill>
                  <a:schemeClr val="bg1"/>
                </a:solidFill>
              </a:rPr>
              <a:t>params</a:t>
            </a:r>
            <a:endParaRPr lang="en-US" sz="1600" dirty="0" smtClean="0">
              <a:solidFill>
                <a:schemeClr val="bg1"/>
              </a:solidFill>
            </a:endParaRPr>
          </a:p>
        </p:txBody>
      </p:sp>
      <p:cxnSp>
        <p:nvCxnSpPr>
          <p:cNvPr id="9" name="Straight Arrow Connector 8"/>
          <p:cNvCxnSpPr/>
          <p:nvPr/>
        </p:nvCxnSpPr>
        <p:spPr bwMode="auto">
          <a:xfrm flipH="1">
            <a:off x="4998229" y="3369677"/>
            <a:ext cx="1363036" cy="0"/>
          </a:xfrm>
          <a:prstGeom prst="straightConnector1">
            <a:avLst/>
          </a:prstGeom>
          <a:noFill/>
          <a:ln w="19050" algn="ctr">
            <a:solidFill>
              <a:srgbClr val="000000"/>
            </a:solidFill>
            <a:round/>
            <a:headEnd/>
            <a:tailEnd type="arrow"/>
          </a:ln>
        </p:spPr>
      </p:cxnSp>
    </p:spTree>
    <p:extLst>
      <p:ext uri="{BB962C8B-B14F-4D97-AF65-F5344CB8AC3E}">
        <p14:creationId xmlns:p14="http://schemas.microsoft.com/office/powerpoint/2010/main" val="42031358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762000"/>
          </a:xfrm>
        </p:spPr>
        <p:txBody>
          <a:bodyPr/>
          <a:lstStyle/>
          <a:p>
            <a:r>
              <a:rPr lang="en-US" dirty="0"/>
              <a:t>8) ROMS input files: sandy_ocean.in</a:t>
            </a:r>
            <a:endParaRPr lang="en-US"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3" y="914400"/>
            <a:ext cx="5181600" cy="58028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6555439" y="4419600"/>
            <a:ext cx="594906" cy="338554"/>
          </a:xfrm>
          <a:prstGeom prst="rect">
            <a:avLst/>
          </a:prstGeom>
          <a:noFill/>
        </p:spPr>
        <p:txBody>
          <a:bodyPr wrap="none" rtlCol="0">
            <a:spAutoFit/>
          </a:bodyPr>
          <a:lstStyle/>
          <a:p>
            <a:r>
              <a:rPr lang="en-US" sz="1600" dirty="0" smtClean="0">
                <a:solidFill>
                  <a:schemeClr val="bg1"/>
                </a:solidFill>
              </a:rPr>
              <a:t>BC’s</a:t>
            </a:r>
          </a:p>
        </p:txBody>
      </p:sp>
      <p:cxnSp>
        <p:nvCxnSpPr>
          <p:cNvPr id="5" name="Straight Arrow Connector 4"/>
          <p:cNvCxnSpPr/>
          <p:nvPr/>
        </p:nvCxnSpPr>
        <p:spPr bwMode="auto">
          <a:xfrm flipH="1">
            <a:off x="4911813" y="4588877"/>
            <a:ext cx="1363036" cy="0"/>
          </a:xfrm>
          <a:prstGeom prst="straightConnector1">
            <a:avLst/>
          </a:prstGeom>
          <a:noFill/>
          <a:ln w="19050" algn="ctr">
            <a:solidFill>
              <a:srgbClr val="000000"/>
            </a:solidFill>
            <a:round/>
            <a:headEnd/>
            <a:tailEnd type="arrow"/>
          </a:ln>
        </p:spPr>
      </p:cxnSp>
    </p:spTree>
    <p:extLst>
      <p:ext uri="{BB962C8B-B14F-4D97-AF65-F5344CB8AC3E}">
        <p14:creationId xmlns:p14="http://schemas.microsoft.com/office/powerpoint/2010/main" val="11938939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762000"/>
          </a:xfrm>
        </p:spPr>
        <p:txBody>
          <a:bodyPr/>
          <a:lstStyle/>
          <a:p>
            <a:r>
              <a:rPr lang="en-US" dirty="0"/>
              <a:t>8) ROMS input files: sandy_ocean.in</a:t>
            </a:r>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5362064" cy="5657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6325076" y="2057400"/>
            <a:ext cx="1360437" cy="338554"/>
          </a:xfrm>
          <a:prstGeom prst="rect">
            <a:avLst/>
          </a:prstGeom>
          <a:noFill/>
        </p:spPr>
        <p:txBody>
          <a:bodyPr wrap="none" rtlCol="0">
            <a:spAutoFit/>
          </a:bodyPr>
          <a:lstStyle/>
          <a:p>
            <a:r>
              <a:rPr lang="en-US" sz="1600" dirty="0" smtClean="0">
                <a:solidFill>
                  <a:schemeClr val="bg1"/>
                </a:solidFill>
              </a:rPr>
              <a:t>Time stepping</a:t>
            </a:r>
          </a:p>
        </p:txBody>
      </p:sp>
      <p:cxnSp>
        <p:nvCxnSpPr>
          <p:cNvPr id="5" name="Straight Arrow Connector 4"/>
          <p:cNvCxnSpPr/>
          <p:nvPr/>
        </p:nvCxnSpPr>
        <p:spPr bwMode="auto">
          <a:xfrm flipH="1">
            <a:off x="5064213" y="2226677"/>
            <a:ext cx="1363036" cy="0"/>
          </a:xfrm>
          <a:prstGeom prst="straightConnector1">
            <a:avLst/>
          </a:prstGeom>
          <a:noFill/>
          <a:ln w="19050" algn="ctr">
            <a:solidFill>
              <a:srgbClr val="000000"/>
            </a:solidFill>
            <a:round/>
            <a:headEnd/>
            <a:tailEnd type="arrow"/>
          </a:ln>
        </p:spPr>
      </p:cxnSp>
      <p:sp>
        <p:nvSpPr>
          <p:cNvPr id="6" name="TextBox 5"/>
          <p:cNvSpPr txBox="1"/>
          <p:nvPr/>
        </p:nvSpPr>
        <p:spPr>
          <a:xfrm>
            <a:off x="6243323" y="5105400"/>
            <a:ext cx="1372492" cy="338554"/>
          </a:xfrm>
          <a:prstGeom prst="rect">
            <a:avLst/>
          </a:prstGeom>
          <a:noFill/>
        </p:spPr>
        <p:txBody>
          <a:bodyPr wrap="none" rtlCol="0">
            <a:spAutoFit/>
          </a:bodyPr>
          <a:lstStyle/>
          <a:p>
            <a:r>
              <a:rPr lang="en-US" sz="1600" dirty="0" err="1" smtClean="0">
                <a:solidFill>
                  <a:schemeClr val="bg1"/>
                </a:solidFill>
              </a:rPr>
              <a:t>nhis</a:t>
            </a:r>
            <a:r>
              <a:rPr lang="en-US" sz="1600" dirty="0" smtClean="0">
                <a:solidFill>
                  <a:schemeClr val="bg1"/>
                </a:solidFill>
              </a:rPr>
              <a:t>, </a:t>
            </a:r>
            <a:r>
              <a:rPr lang="en-US" sz="1600" dirty="0" err="1" smtClean="0">
                <a:solidFill>
                  <a:schemeClr val="bg1"/>
                </a:solidFill>
              </a:rPr>
              <a:t>navg</a:t>
            </a:r>
            <a:r>
              <a:rPr lang="en-US" sz="1600" dirty="0" smtClean="0">
                <a:solidFill>
                  <a:schemeClr val="bg1"/>
                </a:solidFill>
              </a:rPr>
              <a:t>, </a:t>
            </a:r>
            <a:r>
              <a:rPr lang="en-US" sz="1600" dirty="0" err="1" smtClean="0">
                <a:solidFill>
                  <a:schemeClr val="bg1"/>
                </a:solidFill>
              </a:rPr>
              <a:t>etc</a:t>
            </a:r>
            <a:endParaRPr lang="en-US" sz="1600" dirty="0" smtClean="0">
              <a:solidFill>
                <a:schemeClr val="bg1"/>
              </a:solidFill>
            </a:endParaRPr>
          </a:p>
        </p:txBody>
      </p:sp>
      <p:cxnSp>
        <p:nvCxnSpPr>
          <p:cNvPr id="7" name="Straight Arrow Connector 6"/>
          <p:cNvCxnSpPr/>
          <p:nvPr/>
        </p:nvCxnSpPr>
        <p:spPr bwMode="auto">
          <a:xfrm flipH="1">
            <a:off x="4988489" y="5274677"/>
            <a:ext cx="1363036" cy="0"/>
          </a:xfrm>
          <a:prstGeom prst="straightConnector1">
            <a:avLst/>
          </a:prstGeom>
          <a:noFill/>
          <a:ln w="19050" algn="ctr">
            <a:solidFill>
              <a:srgbClr val="000000"/>
            </a:solidFill>
            <a:round/>
            <a:headEnd/>
            <a:tailEnd type="arrow"/>
          </a:ln>
        </p:spPr>
      </p:cxnSp>
    </p:spTree>
    <p:extLst>
      <p:ext uri="{BB962C8B-B14F-4D97-AF65-F5344CB8AC3E}">
        <p14:creationId xmlns:p14="http://schemas.microsoft.com/office/powerpoint/2010/main" val="24975550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762000"/>
          </a:xfrm>
        </p:spPr>
        <p:txBody>
          <a:bodyPr/>
          <a:lstStyle/>
          <a:p>
            <a:r>
              <a:rPr lang="en-US" dirty="0"/>
              <a:t>8) ROMS input files: sandy_ocean.in</a:t>
            </a:r>
            <a:endParaRPr lang="en-US" dirty="0"/>
          </a:p>
        </p:txBody>
      </p:sp>
      <p:pic>
        <p:nvPicPr>
          <p:cNvPr id="3" name="Picture 2"/>
          <p:cNvPicPr>
            <a:picLocks noChangeAspect="1"/>
          </p:cNvPicPr>
          <p:nvPr/>
        </p:nvPicPr>
        <p:blipFill>
          <a:blip r:embed="rId2"/>
          <a:stretch>
            <a:fillRect/>
          </a:stretch>
        </p:blipFill>
        <p:spPr>
          <a:xfrm>
            <a:off x="381000" y="773764"/>
            <a:ext cx="4800600" cy="5815469"/>
          </a:xfrm>
          <a:prstGeom prst="rect">
            <a:avLst/>
          </a:prstGeom>
        </p:spPr>
      </p:pic>
      <p:cxnSp>
        <p:nvCxnSpPr>
          <p:cNvPr id="5" name="Straight Arrow Connector 4"/>
          <p:cNvCxnSpPr/>
          <p:nvPr/>
        </p:nvCxnSpPr>
        <p:spPr bwMode="auto">
          <a:xfrm flipH="1">
            <a:off x="4800600" y="5562600"/>
            <a:ext cx="1363036" cy="0"/>
          </a:xfrm>
          <a:prstGeom prst="straightConnector1">
            <a:avLst/>
          </a:prstGeom>
          <a:noFill/>
          <a:ln w="19050" algn="ctr">
            <a:solidFill>
              <a:srgbClr val="000000"/>
            </a:solidFill>
            <a:round/>
            <a:headEnd/>
            <a:tailEnd type="arrow"/>
          </a:ln>
        </p:spPr>
      </p:cxnSp>
      <p:sp>
        <p:nvSpPr>
          <p:cNvPr id="6" name="TextBox 5"/>
          <p:cNvSpPr txBox="1"/>
          <p:nvPr/>
        </p:nvSpPr>
        <p:spPr>
          <a:xfrm>
            <a:off x="6163636" y="5393323"/>
            <a:ext cx="2319866" cy="338554"/>
          </a:xfrm>
          <a:prstGeom prst="rect">
            <a:avLst/>
          </a:prstGeom>
          <a:noFill/>
        </p:spPr>
        <p:txBody>
          <a:bodyPr wrap="none" rtlCol="0">
            <a:spAutoFit/>
          </a:bodyPr>
          <a:lstStyle/>
          <a:p>
            <a:r>
              <a:rPr lang="en-US" sz="1600" dirty="0" smtClean="0">
                <a:solidFill>
                  <a:schemeClr val="bg1"/>
                </a:solidFill>
              </a:rPr>
              <a:t>Limiters for mixing terms</a:t>
            </a:r>
            <a:endParaRPr lang="en-US" sz="1600" dirty="0" smtClean="0">
              <a:solidFill>
                <a:schemeClr val="bg1"/>
              </a:solidFill>
            </a:endParaRPr>
          </a:p>
        </p:txBody>
      </p:sp>
    </p:spTree>
    <p:extLst>
      <p:ext uri="{BB962C8B-B14F-4D97-AF65-F5344CB8AC3E}">
        <p14:creationId xmlns:p14="http://schemas.microsoft.com/office/powerpoint/2010/main" val="24975550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762000"/>
          </a:xfrm>
        </p:spPr>
        <p:txBody>
          <a:bodyPr/>
          <a:lstStyle/>
          <a:p>
            <a:r>
              <a:rPr lang="en-US" dirty="0"/>
              <a:t>8) ROMS input files: sandy_ocean.in</a:t>
            </a:r>
            <a:endParaRPr lang="en-US" dirty="0"/>
          </a:p>
        </p:txBody>
      </p:sp>
      <p:sp>
        <p:nvSpPr>
          <p:cNvPr id="5" name="TextBox 4"/>
          <p:cNvSpPr txBox="1"/>
          <p:nvPr/>
        </p:nvSpPr>
        <p:spPr>
          <a:xfrm>
            <a:off x="6158199" y="5698123"/>
            <a:ext cx="2071401" cy="338554"/>
          </a:xfrm>
          <a:prstGeom prst="rect">
            <a:avLst/>
          </a:prstGeom>
          <a:noFill/>
        </p:spPr>
        <p:txBody>
          <a:bodyPr wrap="none" rtlCol="0">
            <a:spAutoFit/>
          </a:bodyPr>
          <a:lstStyle/>
          <a:p>
            <a:r>
              <a:rPr lang="en-US" sz="1600" dirty="0" smtClean="0">
                <a:solidFill>
                  <a:schemeClr val="bg1"/>
                </a:solidFill>
              </a:rPr>
              <a:t>Grid stretching </a:t>
            </a:r>
            <a:r>
              <a:rPr lang="en-US" sz="1600" dirty="0" err="1" smtClean="0">
                <a:solidFill>
                  <a:schemeClr val="bg1"/>
                </a:solidFill>
              </a:rPr>
              <a:t>params</a:t>
            </a:r>
            <a:endParaRPr lang="en-US" sz="1600" dirty="0" smtClean="0">
              <a:solidFill>
                <a:schemeClr val="bg1"/>
              </a:solidFill>
            </a:endParaRPr>
          </a:p>
        </p:txBody>
      </p:sp>
      <p:cxnSp>
        <p:nvCxnSpPr>
          <p:cNvPr id="6" name="Straight Arrow Connector 5"/>
          <p:cNvCxnSpPr/>
          <p:nvPr/>
        </p:nvCxnSpPr>
        <p:spPr bwMode="auto">
          <a:xfrm flipH="1">
            <a:off x="4724400" y="5867400"/>
            <a:ext cx="1363036" cy="0"/>
          </a:xfrm>
          <a:prstGeom prst="straightConnector1">
            <a:avLst/>
          </a:prstGeom>
          <a:noFill/>
          <a:ln w="19050" algn="ctr">
            <a:solidFill>
              <a:srgbClr val="000000"/>
            </a:solidFill>
            <a:round/>
            <a:headEnd/>
            <a:tailEnd type="arrow"/>
          </a:ln>
        </p:spPr>
      </p:cxnSp>
      <p:sp>
        <p:nvSpPr>
          <p:cNvPr id="7" name="TextBox 6"/>
          <p:cNvSpPr txBox="1"/>
          <p:nvPr/>
        </p:nvSpPr>
        <p:spPr>
          <a:xfrm>
            <a:off x="6235658" y="4157246"/>
            <a:ext cx="1612942" cy="338554"/>
          </a:xfrm>
          <a:prstGeom prst="rect">
            <a:avLst/>
          </a:prstGeom>
          <a:noFill/>
        </p:spPr>
        <p:txBody>
          <a:bodyPr wrap="none" rtlCol="0">
            <a:spAutoFit/>
          </a:bodyPr>
          <a:lstStyle/>
          <a:p>
            <a:r>
              <a:rPr lang="en-US" sz="1600" dirty="0" smtClean="0">
                <a:solidFill>
                  <a:schemeClr val="bg1"/>
                </a:solidFill>
              </a:rPr>
              <a:t>Bulk flux heights</a:t>
            </a:r>
          </a:p>
        </p:txBody>
      </p:sp>
      <p:cxnSp>
        <p:nvCxnSpPr>
          <p:cNvPr id="8" name="Straight Arrow Connector 7"/>
          <p:cNvCxnSpPr/>
          <p:nvPr/>
        </p:nvCxnSpPr>
        <p:spPr bwMode="auto">
          <a:xfrm flipH="1">
            <a:off x="4800600" y="4326523"/>
            <a:ext cx="1363036" cy="0"/>
          </a:xfrm>
          <a:prstGeom prst="straightConnector1">
            <a:avLst/>
          </a:prstGeom>
          <a:noFill/>
          <a:ln w="19050" algn="ctr">
            <a:solidFill>
              <a:srgbClr val="000000"/>
            </a:solidFill>
            <a:round/>
            <a:headEnd/>
            <a:tailEnd type="arrow"/>
          </a:ln>
        </p:spPr>
      </p:cxnSp>
      <p:sp>
        <p:nvSpPr>
          <p:cNvPr id="9" name="TextBox 8"/>
          <p:cNvSpPr txBox="1"/>
          <p:nvPr/>
        </p:nvSpPr>
        <p:spPr>
          <a:xfrm>
            <a:off x="6248400" y="3429000"/>
            <a:ext cx="1686680" cy="338554"/>
          </a:xfrm>
          <a:prstGeom prst="rect">
            <a:avLst/>
          </a:prstGeom>
          <a:noFill/>
        </p:spPr>
        <p:txBody>
          <a:bodyPr wrap="none" rtlCol="0">
            <a:spAutoFit/>
          </a:bodyPr>
          <a:lstStyle/>
          <a:p>
            <a:r>
              <a:rPr lang="en-US" sz="1600" dirty="0" smtClean="0">
                <a:solidFill>
                  <a:schemeClr val="bg1"/>
                </a:solidFill>
              </a:rPr>
              <a:t>Bottom roughness</a:t>
            </a:r>
          </a:p>
        </p:txBody>
      </p:sp>
      <p:cxnSp>
        <p:nvCxnSpPr>
          <p:cNvPr id="10" name="Straight Arrow Connector 9"/>
          <p:cNvCxnSpPr/>
          <p:nvPr/>
        </p:nvCxnSpPr>
        <p:spPr bwMode="auto">
          <a:xfrm flipH="1">
            <a:off x="4876800" y="3598277"/>
            <a:ext cx="1363036" cy="0"/>
          </a:xfrm>
          <a:prstGeom prst="straightConnector1">
            <a:avLst/>
          </a:prstGeom>
          <a:noFill/>
          <a:ln w="19050" algn="ctr">
            <a:solidFill>
              <a:srgbClr val="000000"/>
            </a:solidFill>
            <a:round/>
            <a:headEnd/>
            <a:tailEnd type="arrow"/>
          </a:ln>
        </p:spPr>
      </p:cxnSp>
      <p:sp>
        <p:nvSpPr>
          <p:cNvPr id="11" name="TextBox 10"/>
          <p:cNvSpPr txBox="1"/>
          <p:nvPr/>
        </p:nvSpPr>
        <p:spPr>
          <a:xfrm>
            <a:off x="6241196" y="2861846"/>
            <a:ext cx="2064604" cy="338554"/>
          </a:xfrm>
          <a:prstGeom prst="rect">
            <a:avLst/>
          </a:prstGeom>
          <a:noFill/>
        </p:spPr>
        <p:txBody>
          <a:bodyPr wrap="none" rtlCol="0">
            <a:spAutoFit/>
          </a:bodyPr>
          <a:lstStyle/>
          <a:p>
            <a:r>
              <a:rPr lang="en-US" sz="1600" dirty="0" smtClean="0">
                <a:solidFill>
                  <a:schemeClr val="bg1"/>
                </a:solidFill>
              </a:rPr>
              <a:t>Wave breaking </a:t>
            </a:r>
            <a:r>
              <a:rPr lang="en-US" sz="1600" dirty="0" err="1" smtClean="0">
                <a:solidFill>
                  <a:schemeClr val="bg1"/>
                </a:solidFill>
              </a:rPr>
              <a:t>params</a:t>
            </a:r>
            <a:endParaRPr lang="en-US" sz="1600" dirty="0" smtClean="0">
              <a:solidFill>
                <a:schemeClr val="bg1"/>
              </a:solidFill>
            </a:endParaRPr>
          </a:p>
        </p:txBody>
      </p:sp>
      <p:cxnSp>
        <p:nvCxnSpPr>
          <p:cNvPr id="12" name="Straight Arrow Connector 11"/>
          <p:cNvCxnSpPr/>
          <p:nvPr/>
        </p:nvCxnSpPr>
        <p:spPr bwMode="auto">
          <a:xfrm flipH="1">
            <a:off x="4876800" y="3031123"/>
            <a:ext cx="1363036" cy="0"/>
          </a:xfrm>
          <a:prstGeom prst="straightConnector1">
            <a:avLst/>
          </a:prstGeom>
          <a:noFill/>
          <a:ln w="19050" algn="ctr">
            <a:solidFill>
              <a:srgbClr val="000000"/>
            </a:solidFill>
            <a:round/>
            <a:headEnd/>
            <a:tailEnd type="arrow"/>
          </a:ln>
        </p:spPr>
      </p:cxnSp>
      <p:sp>
        <p:nvSpPr>
          <p:cNvPr id="13" name="TextBox 12"/>
          <p:cNvSpPr txBox="1"/>
          <p:nvPr/>
        </p:nvSpPr>
        <p:spPr>
          <a:xfrm>
            <a:off x="6209380" y="1828800"/>
            <a:ext cx="1217000" cy="338554"/>
          </a:xfrm>
          <a:prstGeom prst="rect">
            <a:avLst/>
          </a:prstGeom>
          <a:noFill/>
        </p:spPr>
        <p:txBody>
          <a:bodyPr wrap="none" rtlCol="0">
            <a:spAutoFit/>
          </a:bodyPr>
          <a:lstStyle/>
          <a:p>
            <a:r>
              <a:rPr lang="en-US" sz="1600" dirty="0" smtClean="0">
                <a:solidFill>
                  <a:schemeClr val="bg1"/>
                </a:solidFill>
              </a:rPr>
              <a:t>GLS </a:t>
            </a:r>
            <a:r>
              <a:rPr lang="en-US" sz="1600" dirty="0" err="1" smtClean="0">
                <a:solidFill>
                  <a:schemeClr val="bg1"/>
                </a:solidFill>
              </a:rPr>
              <a:t>params</a:t>
            </a:r>
            <a:endParaRPr lang="en-US" sz="1600" dirty="0" smtClean="0">
              <a:solidFill>
                <a:schemeClr val="bg1"/>
              </a:solidFill>
            </a:endParaRPr>
          </a:p>
        </p:txBody>
      </p:sp>
      <p:cxnSp>
        <p:nvCxnSpPr>
          <p:cNvPr id="14" name="Straight Arrow Connector 13"/>
          <p:cNvCxnSpPr/>
          <p:nvPr/>
        </p:nvCxnSpPr>
        <p:spPr bwMode="auto">
          <a:xfrm flipH="1">
            <a:off x="4876800" y="1998077"/>
            <a:ext cx="1363036" cy="0"/>
          </a:xfrm>
          <a:prstGeom prst="straightConnector1">
            <a:avLst/>
          </a:prstGeom>
          <a:noFill/>
          <a:ln w="19050" algn="ctr">
            <a:solidFill>
              <a:srgbClr val="000000"/>
            </a:solidFill>
            <a:round/>
            <a:headEnd/>
            <a:tailEnd type="arrow"/>
          </a:ln>
        </p:spPr>
      </p:cxnSp>
      <p:pic>
        <p:nvPicPr>
          <p:cNvPr id="3" name="Picture 2"/>
          <p:cNvPicPr>
            <a:picLocks noChangeAspect="1"/>
          </p:cNvPicPr>
          <p:nvPr/>
        </p:nvPicPr>
        <p:blipFill>
          <a:blip r:embed="rId2"/>
          <a:stretch>
            <a:fillRect/>
          </a:stretch>
        </p:blipFill>
        <p:spPr>
          <a:xfrm>
            <a:off x="159153" y="762000"/>
            <a:ext cx="4565247" cy="5848250"/>
          </a:xfrm>
          <a:prstGeom prst="rect">
            <a:avLst/>
          </a:prstGeom>
        </p:spPr>
      </p:pic>
    </p:spTree>
    <p:extLst>
      <p:ext uri="{BB962C8B-B14F-4D97-AF65-F5344CB8AC3E}">
        <p14:creationId xmlns:p14="http://schemas.microsoft.com/office/powerpoint/2010/main" val="40458445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762000"/>
          </a:xfrm>
        </p:spPr>
        <p:txBody>
          <a:bodyPr/>
          <a:lstStyle/>
          <a:p>
            <a:r>
              <a:rPr lang="en-US" dirty="0"/>
              <a:t>8) ROMS input files: sandy_ocean.in</a:t>
            </a:r>
            <a:endParaRPr lang="en-US" dirty="0"/>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1999"/>
            <a:ext cx="3886200" cy="60590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6096000" y="1905000"/>
            <a:ext cx="1918281" cy="338554"/>
          </a:xfrm>
          <a:prstGeom prst="rect">
            <a:avLst/>
          </a:prstGeom>
          <a:noFill/>
        </p:spPr>
        <p:txBody>
          <a:bodyPr wrap="none" rtlCol="0">
            <a:spAutoFit/>
          </a:bodyPr>
          <a:lstStyle/>
          <a:p>
            <a:r>
              <a:rPr lang="en-US" sz="1600" dirty="0" smtClean="0">
                <a:solidFill>
                  <a:schemeClr val="bg1"/>
                </a:solidFill>
              </a:rPr>
              <a:t>Time starts</a:t>
            </a:r>
            <a:r>
              <a:rPr lang="en-US" sz="1600" smtClean="0">
                <a:solidFill>
                  <a:schemeClr val="bg1"/>
                </a:solidFill>
              </a:rPr>
              <a:t>, tide start</a:t>
            </a:r>
            <a:endParaRPr lang="en-US" sz="1600" dirty="0" smtClean="0">
              <a:solidFill>
                <a:schemeClr val="bg1"/>
              </a:solidFill>
            </a:endParaRPr>
          </a:p>
        </p:txBody>
      </p:sp>
      <p:cxnSp>
        <p:nvCxnSpPr>
          <p:cNvPr id="6" name="Straight Arrow Connector 5"/>
          <p:cNvCxnSpPr/>
          <p:nvPr/>
        </p:nvCxnSpPr>
        <p:spPr bwMode="auto">
          <a:xfrm flipH="1">
            <a:off x="4724400" y="2074277"/>
            <a:ext cx="1363036" cy="0"/>
          </a:xfrm>
          <a:prstGeom prst="straightConnector1">
            <a:avLst/>
          </a:prstGeom>
          <a:noFill/>
          <a:ln w="19050" algn="ctr">
            <a:solidFill>
              <a:srgbClr val="000000"/>
            </a:solidFill>
            <a:round/>
            <a:headEnd/>
            <a:tailEnd type="arrow"/>
          </a:ln>
        </p:spPr>
      </p:cxnSp>
      <p:sp>
        <p:nvSpPr>
          <p:cNvPr id="7" name="TextBox 6"/>
          <p:cNvSpPr txBox="1"/>
          <p:nvPr/>
        </p:nvSpPr>
        <p:spPr>
          <a:xfrm>
            <a:off x="6131520" y="2438400"/>
            <a:ext cx="1067921" cy="338554"/>
          </a:xfrm>
          <a:prstGeom prst="rect">
            <a:avLst/>
          </a:prstGeom>
          <a:noFill/>
        </p:spPr>
        <p:txBody>
          <a:bodyPr wrap="none" rtlCol="0">
            <a:spAutoFit/>
          </a:bodyPr>
          <a:lstStyle/>
          <a:p>
            <a:r>
              <a:rPr lang="en-US" sz="1600" dirty="0" smtClean="0">
                <a:solidFill>
                  <a:schemeClr val="bg1"/>
                </a:solidFill>
              </a:rPr>
              <a:t>BC </a:t>
            </a:r>
            <a:r>
              <a:rPr lang="en-US" sz="1600" dirty="0" err="1" smtClean="0">
                <a:solidFill>
                  <a:schemeClr val="bg1"/>
                </a:solidFill>
              </a:rPr>
              <a:t>tnudge</a:t>
            </a:r>
            <a:endParaRPr lang="en-US" sz="1600" dirty="0" smtClean="0">
              <a:solidFill>
                <a:schemeClr val="bg1"/>
              </a:solidFill>
            </a:endParaRPr>
          </a:p>
        </p:txBody>
      </p:sp>
      <p:cxnSp>
        <p:nvCxnSpPr>
          <p:cNvPr id="8" name="Straight Arrow Connector 7"/>
          <p:cNvCxnSpPr/>
          <p:nvPr/>
        </p:nvCxnSpPr>
        <p:spPr bwMode="auto">
          <a:xfrm flipH="1">
            <a:off x="4724400" y="2607677"/>
            <a:ext cx="1363036" cy="0"/>
          </a:xfrm>
          <a:prstGeom prst="straightConnector1">
            <a:avLst/>
          </a:prstGeom>
          <a:noFill/>
          <a:ln w="19050" algn="ctr">
            <a:solidFill>
              <a:srgbClr val="000000"/>
            </a:solidFill>
            <a:round/>
            <a:headEnd/>
            <a:tailEnd type="arrow"/>
          </a:ln>
        </p:spPr>
      </p:cxnSp>
    </p:spTree>
    <p:extLst>
      <p:ext uri="{BB962C8B-B14F-4D97-AF65-F5344CB8AC3E}">
        <p14:creationId xmlns:p14="http://schemas.microsoft.com/office/powerpoint/2010/main" val="4029332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701" y="152400"/>
            <a:ext cx="4572000" cy="457200"/>
          </a:xfrm>
        </p:spPr>
        <p:txBody>
          <a:bodyPr/>
          <a:lstStyle/>
          <a:p>
            <a:r>
              <a:rPr lang="en-US" dirty="0" smtClean="0"/>
              <a:t>ROMS Grid</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50656" y="3505199"/>
            <a:ext cx="3713018" cy="3104083"/>
          </a:xfrm>
        </p:spPr>
      </p:pic>
      <p:pic>
        <p:nvPicPr>
          <p:cNvPr id="4" name="Picture 4" descr="mass_bay_scoo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762000"/>
            <a:ext cx="48006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685800" y="3471832"/>
            <a:ext cx="980205" cy="400110"/>
          </a:xfrm>
          <a:prstGeom prst="rect">
            <a:avLst/>
          </a:prstGeom>
          <a:noFill/>
        </p:spPr>
        <p:txBody>
          <a:bodyPr wrap="none" rtlCol="0">
            <a:spAutoFit/>
          </a:bodyPr>
          <a:lstStyle/>
          <a:p>
            <a:r>
              <a:rPr lang="en-US" sz="2000" dirty="0" smtClean="0">
                <a:solidFill>
                  <a:schemeClr val="bg1"/>
                </a:solidFill>
              </a:rPr>
              <a:t>Vertical</a:t>
            </a:r>
            <a:endParaRPr lang="en-US" sz="2000" dirty="0">
              <a:solidFill>
                <a:schemeClr val="bg1"/>
              </a:solidFill>
            </a:endParaRPr>
          </a:p>
        </p:txBody>
      </p:sp>
      <p:sp>
        <p:nvSpPr>
          <p:cNvPr id="7" name="TextBox 6"/>
          <p:cNvSpPr txBox="1"/>
          <p:nvPr/>
        </p:nvSpPr>
        <p:spPr>
          <a:xfrm>
            <a:off x="7162800" y="2769604"/>
            <a:ext cx="2031326" cy="707886"/>
          </a:xfrm>
          <a:prstGeom prst="rect">
            <a:avLst/>
          </a:prstGeom>
          <a:noFill/>
        </p:spPr>
        <p:txBody>
          <a:bodyPr wrap="none" rtlCol="0">
            <a:spAutoFit/>
          </a:bodyPr>
          <a:lstStyle/>
          <a:p>
            <a:r>
              <a:rPr lang="en-US" sz="2000" dirty="0" smtClean="0">
                <a:solidFill>
                  <a:schemeClr val="bg1"/>
                </a:solidFill>
              </a:rPr>
              <a:t>Horizontal</a:t>
            </a:r>
          </a:p>
          <a:p>
            <a:r>
              <a:rPr lang="en-US" sz="2000" dirty="0" smtClean="0">
                <a:solidFill>
                  <a:schemeClr val="bg1"/>
                </a:solidFill>
              </a:rPr>
              <a:t>Arakawa "C" grid</a:t>
            </a:r>
            <a:endParaRPr lang="en-US" sz="2000"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3491345"/>
            <a:ext cx="2865685" cy="3160141"/>
          </a:xfrm>
          <a:prstGeom prst="rect">
            <a:avLst/>
          </a:prstGeom>
        </p:spPr>
      </p:pic>
      <p:sp>
        <p:nvSpPr>
          <p:cNvPr id="9" name="TextBox 8"/>
          <p:cNvSpPr txBox="1"/>
          <p:nvPr/>
        </p:nvSpPr>
        <p:spPr>
          <a:xfrm>
            <a:off x="7162800" y="990600"/>
            <a:ext cx="1229824" cy="923330"/>
          </a:xfrm>
          <a:prstGeom prst="rect">
            <a:avLst/>
          </a:prstGeom>
          <a:noFill/>
        </p:spPr>
        <p:txBody>
          <a:bodyPr wrap="none" rtlCol="0">
            <a:spAutoFit/>
          </a:bodyPr>
          <a:lstStyle/>
          <a:p>
            <a:r>
              <a:rPr lang="en-US" sz="1800" dirty="0" smtClean="0">
                <a:solidFill>
                  <a:schemeClr val="bg1"/>
                </a:solidFill>
              </a:rPr>
              <a:t>- masking</a:t>
            </a:r>
          </a:p>
          <a:p>
            <a:r>
              <a:rPr lang="en-US" sz="1800" dirty="0" smtClean="0">
                <a:solidFill>
                  <a:schemeClr val="bg1"/>
                </a:solidFill>
              </a:rPr>
              <a:t>- curvature</a:t>
            </a:r>
          </a:p>
          <a:p>
            <a:r>
              <a:rPr lang="en-US" sz="1800" dirty="0" smtClean="0">
                <a:solidFill>
                  <a:schemeClr val="bg1"/>
                </a:solidFill>
              </a:rPr>
              <a:t>- stretching</a:t>
            </a:r>
            <a:endParaRPr lang="en-US" sz="1800" dirty="0">
              <a:solidFill>
                <a:schemeClr val="bg1"/>
              </a:solidFill>
            </a:endParaRPr>
          </a:p>
        </p:txBody>
      </p:sp>
      <p:sp>
        <p:nvSpPr>
          <p:cNvPr id="10" name="TextBox 9"/>
          <p:cNvSpPr txBox="1"/>
          <p:nvPr/>
        </p:nvSpPr>
        <p:spPr>
          <a:xfrm>
            <a:off x="47234" y="1297709"/>
            <a:ext cx="2024595" cy="646331"/>
          </a:xfrm>
          <a:prstGeom prst="rect">
            <a:avLst/>
          </a:prstGeom>
          <a:noFill/>
        </p:spPr>
        <p:txBody>
          <a:bodyPr wrap="square" rtlCol="0">
            <a:spAutoFit/>
          </a:bodyPr>
          <a:lstStyle/>
          <a:p>
            <a:r>
              <a:rPr lang="en-US" sz="1800" dirty="0" smtClean="0">
                <a:solidFill>
                  <a:schemeClr val="bg1"/>
                </a:solidFill>
              </a:rPr>
              <a:t>terrain following coordinates</a:t>
            </a:r>
            <a:endParaRPr lang="en-US" sz="1800" dirty="0">
              <a:solidFill>
                <a:schemeClr val="bg1"/>
              </a:solidFill>
            </a:endParaRPr>
          </a:p>
        </p:txBody>
      </p:sp>
      <p:sp>
        <p:nvSpPr>
          <p:cNvPr id="3" name="TextBox 2"/>
          <p:cNvSpPr txBox="1"/>
          <p:nvPr/>
        </p:nvSpPr>
        <p:spPr>
          <a:xfrm>
            <a:off x="6768311" y="6248400"/>
            <a:ext cx="364203" cy="369332"/>
          </a:xfrm>
          <a:prstGeom prst="rect">
            <a:avLst/>
          </a:prstGeom>
          <a:noFill/>
        </p:spPr>
        <p:txBody>
          <a:bodyPr wrap="none" rtlCol="0">
            <a:spAutoFit/>
          </a:bodyPr>
          <a:lstStyle/>
          <a:p>
            <a:r>
              <a:rPr lang="en-US" sz="1800" b="1" dirty="0" smtClean="0"/>
              <a:t>xi</a:t>
            </a:r>
            <a:endParaRPr lang="en-US" sz="1800" b="1" dirty="0"/>
          </a:p>
        </p:txBody>
      </p:sp>
      <p:sp>
        <p:nvSpPr>
          <p:cNvPr id="11" name="TextBox 10"/>
          <p:cNvSpPr txBox="1"/>
          <p:nvPr/>
        </p:nvSpPr>
        <p:spPr>
          <a:xfrm rot="16200000">
            <a:off x="4895293" y="4646940"/>
            <a:ext cx="479618" cy="369332"/>
          </a:xfrm>
          <a:prstGeom prst="rect">
            <a:avLst/>
          </a:prstGeom>
          <a:noFill/>
        </p:spPr>
        <p:txBody>
          <a:bodyPr wrap="none" rtlCol="0">
            <a:spAutoFit/>
          </a:bodyPr>
          <a:lstStyle/>
          <a:p>
            <a:r>
              <a:rPr lang="en-US" sz="1800" b="1" dirty="0" smtClean="0"/>
              <a:t>eta</a:t>
            </a:r>
            <a:endParaRPr lang="en-US" sz="1800" b="1" dirty="0"/>
          </a:p>
        </p:txBody>
      </p:sp>
    </p:spTree>
    <p:extLst>
      <p:ext uri="{BB962C8B-B14F-4D97-AF65-F5344CB8AC3E}">
        <p14:creationId xmlns:p14="http://schemas.microsoft.com/office/powerpoint/2010/main" val="5754857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762000"/>
          </a:xfrm>
        </p:spPr>
        <p:txBody>
          <a:bodyPr/>
          <a:lstStyle/>
          <a:p>
            <a:r>
              <a:rPr lang="en-US" dirty="0"/>
              <a:t>8) ROMS input files: sandy_ocean.in</a:t>
            </a:r>
            <a:endParaRPr lang="en-US"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92056"/>
            <a:ext cx="4953000" cy="59527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5959767" y="1981200"/>
            <a:ext cx="801823" cy="338554"/>
          </a:xfrm>
          <a:prstGeom prst="rect">
            <a:avLst/>
          </a:prstGeom>
          <a:noFill/>
        </p:spPr>
        <p:txBody>
          <a:bodyPr wrap="none" rtlCol="0">
            <a:spAutoFit/>
          </a:bodyPr>
          <a:lstStyle/>
          <a:p>
            <a:r>
              <a:rPr lang="en-US" sz="1600" dirty="0" smtClean="0">
                <a:solidFill>
                  <a:schemeClr val="bg1"/>
                </a:solidFill>
              </a:rPr>
              <a:t>History</a:t>
            </a:r>
          </a:p>
        </p:txBody>
      </p:sp>
      <p:sp>
        <p:nvSpPr>
          <p:cNvPr id="6" name="TextBox 5"/>
          <p:cNvSpPr txBox="1"/>
          <p:nvPr/>
        </p:nvSpPr>
        <p:spPr>
          <a:xfrm>
            <a:off x="5888048" y="3657600"/>
            <a:ext cx="945259" cy="338554"/>
          </a:xfrm>
          <a:prstGeom prst="rect">
            <a:avLst/>
          </a:prstGeom>
          <a:noFill/>
        </p:spPr>
        <p:txBody>
          <a:bodyPr wrap="none" rtlCol="0">
            <a:spAutoFit/>
          </a:bodyPr>
          <a:lstStyle/>
          <a:p>
            <a:r>
              <a:rPr lang="en-US" sz="1600" dirty="0" smtClean="0">
                <a:solidFill>
                  <a:schemeClr val="bg1"/>
                </a:solidFill>
              </a:rPr>
              <a:t>Averages</a:t>
            </a:r>
          </a:p>
        </p:txBody>
      </p:sp>
      <p:sp>
        <p:nvSpPr>
          <p:cNvPr id="7" name="TextBox 6"/>
          <p:cNvSpPr txBox="1"/>
          <p:nvPr/>
        </p:nvSpPr>
        <p:spPr>
          <a:xfrm>
            <a:off x="5782636" y="5334000"/>
            <a:ext cx="1156086" cy="338554"/>
          </a:xfrm>
          <a:prstGeom prst="rect">
            <a:avLst/>
          </a:prstGeom>
          <a:noFill/>
        </p:spPr>
        <p:txBody>
          <a:bodyPr wrap="none" rtlCol="0">
            <a:spAutoFit/>
          </a:bodyPr>
          <a:lstStyle/>
          <a:p>
            <a:r>
              <a:rPr lang="en-US" sz="1600" dirty="0" smtClean="0">
                <a:solidFill>
                  <a:schemeClr val="bg1"/>
                </a:solidFill>
              </a:rPr>
              <a:t>Diagnostics</a:t>
            </a:r>
          </a:p>
        </p:txBody>
      </p:sp>
      <p:cxnSp>
        <p:nvCxnSpPr>
          <p:cNvPr id="5" name="Straight Arrow Connector 4"/>
          <p:cNvCxnSpPr/>
          <p:nvPr/>
        </p:nvCxnSpPr>
        <p:spPr bwMode="auto">
          <a:xfrm flipH="1">
            <a:off x="4419600" y="2150477"/>
            <a:ext cx="1363036" cy="0"/>
          </a:xfrm>
          <a:prstGeom prst="straightConnector1">
            <a:avLst/>
          </a:prstGeom>
          <a:noFill/>
          <a:ln w="19050" algn="ctr">
            <a:solidFill>
              <a:srgbClr val="000000"/>
            </a:solidFill>
            <a:round/>
            <a:headEnd/>
            <a:tailEnd type="arrow"/>
          </a:ln>
        </p:spPr>
      </p:cxnSp>
      <p:cxnSp>
        <p:nvCxnSpPr>
          <p:cNvPr id="10" name="Straight Arrow Connector 9"/>
          <p:cNvCxnSpPr/>
          <p:nvPr/>
        </p:nvCxnSpPr>
        <p:spPr bwMode="auto">
          <a:xfrm flipH="1">
            <a:off x="4508451" y="3826877"/>
            <a:ext cx="1363036" cy="0"/>
          </a:xfrm>
          <a:prstGeom prst="straightConnector1">
            <a:avLst/>
          </a:prstGeom>
          <a:noFill/>
          <a:ln w="19050" algn="ctr">
            <a:solidFill>
              <a:srgbClr val="000000"/>
            </a:solidFill>
            <a:round/>
            <a:headEnd/>
            <a:tailEnd type="arrow"/>
          </a:ln>
        </p:spPr>
      </p:cxnSp>
      <p:cxnSp>
        <p:nvCxnSpPr>
          <p:cNvPr id="11" name="Straight Arrow Connector 10"/>
          <p:cNvCxnSpPr/>
          <p:nvPr/>
        </p:nvCxnSpPr>
        <p:spPr bwMode="auto">
          <a:xfrm flipH="1">
            <a:off x="4525012" y="5503277"/>
            <a:ext cx="1363036" cy="0"/>
          </a:xfrm>
          <a:prstGeom prst="straightConnector1">
            <a:avLst/>
          </a:prstGeom>
          <a:noFill/>
          <a:ln w="19050" algn="ctr">
            <a:solidFill>
              <a:srgbClr val="000000"/>
            </a:solidFill>
            <a:round/>
            <a:headEnd/>
            <a:tailEnd type="arrow"/>
          </a:ln>
        </p:spPr>
      </p:cxnSp>
    </p:spTree>
    <p:extLst>
      <p:ext uri="{BB962C8B-B14F-4D97-AF65-F5344CB8AC3E}">
        <p14:creationId xmlns:p14="http://schemas.microsoft.com/office/powerpoint/2010/main" val="24975550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838200"/>
            <a:ext cx="5571610" cy="5776840"/>
          </a:xfrm>
          <a:prstGeom prst="rect">
            <a:avLst/>
          </a:prstGeom>
        </p:spPr>
      </p:pic>
      <p:sp>
        <p:nvSpPr>
          <p:cNvPr id="2" name="Title 1"/>
          <p:cNvSpPr>
            <a:spLocks noGrp="1"/>
          </p:cNvSpPr>
          <p:nvPr>
            <p:ph type="title"/>
          </p:nvPr>
        </p:nvSpPr>
        <p:spPr>
          <a:xfrm>
            <a:off x="381000" y="76200"/>
            <a:ext cx="8305800" cy="762000"/>
          </a:xfrm>
        </p:spPr>
        <p:txBody>
          <a:bodyPr/>
          <a:lstStyle/>
          <a:p>
            <a:r>
              <a:rPr lang="en-US" dirty="0"/>
              <a:t>8) ROMS input files: sandy_ocean.in</a:t>
            </a:r>
            <a:endParaRPr lang="en-US" dirty="0"/>
          </a:p>
        </p:txBody>
      </p:sp>
      <p:sp>
        <p:nvSpPr>
          <p:cNvPr id="4" name="TextBox 3"/>
          <p:cNvSpPr txBox="1"/>
          <p:nvPr/>
        </p:nvSpPr>
        <p:spPr>
          <a:xfrm>
            <a:off x="6705600" y="4495800"/>
            <a:ext cx="2126608" cy="338554"/>
          </a:xfrm>
          <a:prstGeom prst="rect">
            <a:avLst/>
          </a:prstGeom>
          <a:noFill/>
        </p:spPr>
        <p:txBody>
          <a:bodyPr wrap="none" rtlCol="0">
            <a:spAutoFit/>
          </a:bodyPr>
          <a:lstStyle/>
          <a:p>
            <a:r>
              <a:rPr lang="en-US" sz="1600" dirty="0" smtClean="0">
                <a:solidFill>
                  <a:schemeClr val="bg1"/>
                </a:solidFill>
              </a:rPr>
              <a:t>Different in COAWST</a:t>
            </a:r>
          </a:p>
        </p:txBody>
      </p:sp>
      <p:cxnSp>
        <p:nvCxnSpPr>
          <p:cNvPr id="5" name="Straight Arrow Connector 4"/>
          <p:cNvCxnSpPr/>
          <p:nvPr/>
        </p:nvCxnSpPr>
        <p:spPr bwMode="auto">
          <a:xfrm flipH="1">
            <a:off x="5455429" y="4665077"/>
            <a:ext cx="1363036" cy="0"/>
          </a:xfrm>
          <a:prstGeom prst="straightConnector1">
            <a:avLst/>
          </a:prstGeom>
          <a:noFill/>
          <a:ln w="19050" algn="ctr">
            <a:solidFill>
              <a:srgbClr val="000000"/>
            </a:solidFill>
            <a:round/>
            <a:headEnd/>
            <a:tailEnd type="arrow"/>
          </a:ln>
        </p:spPr>
      </p:cxnSp>
    </p:spTree>
    <p:extLst>
      <p:ext uri="{BB962C8B-B14F-4D97-AF65-F5344CB8AC3E}">
        <p14:creationId xmlns:p14="http://schemas.microsoft.com/office/powerpoint/2010/main" val="24975550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976" y="838201"/>
            <a:ext cx="4978137" cy="5763812"/>
          </a:xfrm>
          <a:prstGeom prst="rect">
            <a:avLst/>
          </a:prstGeom>
        </p:spPr>
      </p:pic>
      <p:sp>
        <p:nvSpPr>
          <p:cNvPr id="2" name="Title 1"/>
          <p:cNvSpPr>
            <a:spLocks noGrp="1"/>
          </p:cNvSpPr>
          <p:nvPr>
            <p:ph type="title"/>
          </p:nvPr>
        </p:nvSpPr>
        <p:spPr>
          <a:xfrm>
            <a:off x="381000" y="76200"/>
            <a:ext cx="8305800" cy="762000"/>
          </a:xfrm>
        </p:spPr>
        <p:txBody>
          <a:bodyPr/>
          <a:lstStyle/>
          <a:p>
            <a:r>
              <a:rPr lang="en-US" dirty="0"/>
              <a:t>8) ROMS input files: sandy_ocean.in</a:t>
            </a:r>
            <a:endParaRPr lang="en-US" dirty="0"/>
          </a:p>
        </p:txBody>
      </p:sp>
      <p:sp>
        <p:nvSpPr>
          <p:cNvPr id="4" name="TextBox 3"/>
          <p:cNvSpPr txBox="1"/>
          <p:nvPr/>
        </p:nvSpPr>
        <p:spPr>
          <a:xfrm>
            <a:off x="6172200" y="1752600"/>
            <a:ext cx="2581156" cy="338554"/>
          </a:xfrm>
          <a:prstGeom prst="rect">
            <a:avLst/>
          </a:prstGeom>
          <a:noFill/>
        </p:spPr>
        <p:txBody>
          <a:bodyPr wrap="none" rtlCol="0">
            <a:spAutoFit/>
          </a:bodyPr>
          <a:lstStyle/>
          <a:p>
            <a:r>
              <a:rPr lang="en-US" sz="1600" dirty="0" smtClean="0">
                <a:solidFill>
                  <a:schemeClr val="bg1"/>
                </a:solidFill>
              </a:rPr>
              <a:t>Only list tide </a:t>
            </a:r>
            <a:r>
              <a:rPr lang="en-US" sz="1600" dirty="0" err="1" smtClean="0">
                <a:solidFill>
                  <a:schemeClr val="bg1"/>
                </a:solidFill>
              </a:rPr>
              <a:t>forc</a:t>
            </a:r>
            <a:r>
              <a:rPr lang="en-US" sz="1600" dirty="0" smtClean="0">
                <a:solidFill>
                  <a:schemeClr val="bg1"/>
                </a:solidFill>
              </a:rPr>
              <a:t> for parent</a:t>
            </a:r>
          </a:p>
        </p:txBody>
      </p:sp>
      <p:cxnSp>
        <p:nvCxnSpPr>
          <p:cNvPr id="5" name="Straight Arrow Connector 4"/>
          <p:cNvCxnSpPr/>
          <p:nvPr/>
        </p:nvCxnSpPr>
        <p:spPr bwMode="auto">
          <a:xfrm flipH="1">
            <a:off x="4911813" y="1921877"/>
            <a:ext cx="1363036" cy="0"/>
          </a:xfrm>
          <a:prstGeom prst="straightConnector1">
            <a:avLst/>
          </a:prstGeom>
          <a:noFill/>
          <a:ln w="19050" algn="ctr">
            <a:solidFill>
              <a:srgbClr val="000000"/>
            </a:solidFill>
            <a:round/>
            <a:headEnd/>
            <a:tailEnd type="arrow"/>
          </a:ln>
        </p:spPr>
      </p:cxnSp>
      <p:sp>
        <p:nvSpPr>
          <p:cNvPr id="6" name="TextBox 5"/>
          <p:cNvSpPr txBox="1"/>
          <p:nvPr/>
        </p:nvSpPr>
        <p:spPr>
          <a:xfrm>
            <a:off x="6318615" y="3962400"/>
            <a:ext cx="2040943" cy="338554"/>
          </a:xfrm>
          <a:prstGeom prst="rect">
            <a:avLst/>
          </a:prstGeom>
          <a:noFill/>
        </p:spPr>
        <p:txBody>
          <a:bodyPr wrap="none" rtlCol="0">
            <a:spAutoFit/>
          </a:bodyPr>
          <a:lstStyle/>
          <a:p>
            <a:r>
              <a:rPr lang="en-US" sz="1600" dirty="0">
                <a:solidFill>
                  <a:schemeClr val="bg1"/>
                </a:solidFill>
              </a:rPr>
              <a:t>h</a:t>
            </a:r>
            <a:r>
              <a:rPr lang="en-US" sz="1600" dirty="0" smtClean="0">
                <a:solidFill>
                  <a:schemeClr val="bg1"/>
                </a:solidFill>
              </a:rPr>
              <a:t>is and </a:t>
            </a:r>
            <a:r>
              <a:rPr lang="en-US" sz="1600" dirty="0" err="1" smtClean="0">
                <a:solidFill>
                  <a:schemeClr val="bg1"/>
                </a:solidFill>
              </a:rPr>
              <a:t>avg</a:t>
            </a:r>
            <a:r>
              <a:rPr lang="en-US" sz="1600" dirty="0" smtClean="0">
                <a:solidFill>
                  <a:schemeClr val="bg1"/>
                </a:solidFill>
              </a:rPr>
              <a:t> names, </a:t>
            </a:r>
            <a:r>
              <a:rPr lang="en-US" sz="1600" dirty="0" err="1" smtClean="0">
                <a:solidFill>
                  <a:schemeClr val="bg1"/>
                </a:solidFill>
              </a:rPr>
              <a:t>etc</a:t>
            </a:r>
            <a:endParaRPr lang="en-US" sz="1600" dirty="0" smtClean="0">
              <a:solidFill>
                <a:schemeClr val="bg1"/>
              </a:solidFill>
            </a:endParaRPr>
          </a:p>
        </p:txBody>
      </p:sp>
      <p:cxnSp>
        <p:nvCxnSpPr>
          <p:cNvPr id="7" name="Straight Arrow Connector 6"/>
          <p:cNvCxnSpPr/>
          <p:nvPr/>
        </p:nvCxnSpPr>
        <p:spPr bwMode="auto">
          <a:xfrm flipH="1">
            <a:off x="4998229" y="4131677"/>
            <a:ext cx="1363036" cy="0"/>
          </a:xfrm>
          <a:prstGeom prst="straightConnector1">
            <a:avLst/>
          </a:prstGeom>
          <a:noFill/>
          <a:ln w="19050" algn="ctr">
            <a:solidFill>
              <a:srgbClr val="000000"/>
            </a:solidFill>
            <a:round/>
            <a:headEnd/>
            <a:tailEnd type="arrow"/>
          </a:ln>
        </p:spPr>
      </p:cxnSp>
      <p:sp>
        <p:nvSpPr>
          <p:cNvPr id="9" name="TextBox 8"/>
          <p:cNvSpPr txBox="1"/>
          <p:nvPr/>
        </p:nvSpPr>
        <p:spPr>
          <a:xfrm>
            <a:off x="5844221" y="3280202"/>
            <a:ext cx="2929505" cy="584775"/>
          </a:xfrm>
          <a:prstGeom prst="rect">
            <a:avLst/>
          </a:prstGeom>
          <a:noFill/>
        </p:spPr>
        <p:txBody>
          <a:bodyPr wrap="square" rtlCol="0">
            <a:spAutoFit/>
          </a:bodyPr>
          <a:lstStyle/>
          <a:p>
            <a:r>
              <a:rPr lang="en-US" sz="1600" dirty="0" smtClean="0">
                <a:solidFill>
                  <a:schemeClr val="bg1"/>
                </a:solidFill>
              </a:rPr>
              <a:t>You can use same forcing file for both grids</a:t>
            </a:r>
            <a:endParaRPr lang="en-US" sz="1600" dirty="0" smtClean="0">
              <a:solidFill>
                <a:schemeClr val="bg1"/>
              </a:solidFill>
            </a:endParaRPr>
          </a:p>
        </p:txBody>
      </p:sp>
      <p:cxnSp>
        <p:nvCxnSpPr>
          <p:cNvPr id="10" name="Straight Arrow Connector 9"/>
          <p:cNvCxnSpPr/>
          <p:nvPr/>
        </p:nvCxnSpPr>
        <p:spPr bwMode="auto">
          <a:xfrm flipH="1">
            <a:off x="4876800" y="3598277"/>
            <a:ext cx="1363036" cy="0"/>
          </a:xfrm>
          <a:prstGeom prst="straightConnector1">
            <a:avLst/>
          </a:prstGeom>
          <a:noFill/>
          <a:ln w="19050" algn="ctr">
            <a:solidFill>
              <a:srgbClr val="000000"/>
            </a:solidFill>
            <a:round/>
            <a:headEnd/>
            <a:tailEnd type="arrow"/>
          </a:ln>
        </p:spPr>
      </p:cxnSp>
    </p:spTree>
    <p:extLst>
      <p:ext uri="{BB962C8B-B14F-4D97-AF65-F5344CB8AC3E}">
        <p14:creationId xmlns:p14="http://schemas.microsoft.com/office/powerpoint/2010/main" val="24975550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a:t>
            </a:r>
            <a:r>
              <a:rPr lang="en-US" dirty="0" smtClean="0"/>
              <a:t>) </a:t>
            </a:r>
            <a:r>
              <a:rPr lang="en-US" dirty="0" smtClean="0"/>
              <a:t>Build and run: </a:t>
            </a:r>
            <a:r>
              <a:rPr lang="en-US" dirty="0" err="1" smtClean="0"/>
              <a:t>coawst.bash</a:t>
            </a:r>
            <a:endParaRPr lang="en-US" dirty="0"/>
          </a:p>
        </p:txBody>
      </p:sp>
      <p:pic>
        <p:nvPicPr>
          <p:cNvPr id="3" name="Picture 2"/>
          <p:cNvPicPr>
            <a:picLocks noChangeAspect="1"/>
          </p:cNvPicPr>
          <p:nvPr/>
        </p:nvPicPr>
        <p:blipFill>
          <a:blip r:embed="rId2"/>
          <a:stretch>
            <a:fillRect/>
          </a:stretch>
        </p:blipFill>
        <p:spPr>
          <a:xfrm>
            <a:off x="348558" y="1066800"/>
            <a:ext cx="4953000" cy="5734706"/>
          </a:xfrm>
          <a:prstGeom prst="rect">
            <a:avLst/>
          </a:prstGeom>
        </p:spPr>
      </p:pic>
    </p:spTree>
    <p:extLst>
      <p:ext uri="{BB962C8B-B14F-4D97-AF65-F5344CB8AC3E}">
        <p14:creationId xmlns:p14="http://schemas.microsoft.com/office/powerpoint/2010/main" val="22943575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Build and run: </a:t>
            </a:r>
            <a:r>
              <a:rPr lang="en-US" dirty="0" err="1"/>
              <a:t>coawst.bash</a:t>
            </a:r>
            <a:endParaRPr lang="en-US" dirty="0"/>
          </a:p>
        </p:txBody>
      </p:sp>
      <p:sp>
        <p:nvSpPr>
          <p:cNvPr id="3" name="TextBox 2"/>
          <p:cNvSpPr txBox="1"/>
          <p:nvPr/>
        </p:nvSpPr>
        <p:spPr>
          <a:xfrm>
            <a:off x="5899746" y="1981200"/>
            <a:ext cx="2884124" cy="2308324"/>
          </a:xfrm>
          <a:prstGeom prst="rect">
            <a:avLst/>
          </a:prstGeom>
          <a:noFill/>
        </p:spPr>
        <p:txBody>
          <a:bodyPr wrap="none" rtlCol="0">
            <a:spAutoFit/>
          </a:bodyPr>
          <a:lstStyle/>
          <a:p>
            <a:r>
              <a:rPr lang="en-US" sz="1800" dirty="0" err="1" smtClean="0">
                <a:solidFill>
                  <a:schemeClr val="bg1"/>
                </a:solidFill>
              </a:rPr>
              <a:t>Makefile</a:t>
            </a:r>
            <a:r>
              <a:rPr lang="en-US" sz="1800" dirty="0" smtClean="0">
                <a:solidFill>
                  <a:schemeClr val="bg1"/>
                </a:solidFill>
              </a:rPr>
              <a:t> determines the</a:t>
            </a:r>
          </a:p>
          <a:p>
            <a:r>
              <a:rPr lang="en-US" sz="1800" dirty="0" smtClean="0">
                <a:solidFill>
                  <a:schemeClr val="bg1"/>
                </a:solidFill>
              </a:rPr>
              <a:t> Compilers file from:</a:t>
            </a:r>
          </a:p>
          <a:p>
            <a:pPr marL="228600" indent="-228600" algn="l">
              <a:buAutoNum type="arabicParenR"/>
            </a:pPr>
            <a:r>
              <a:rPr lang="en-US" sz="1800" dirty="0" err="1" smtClean="0">
                <a:solidFill>
                  <a:schemeClr val="bg1"/>
                </a:solidFill>
              </a:rPr>
              <a:t>uname</a:t>
            </a:r>
            <a:r>
              <a:rPr lang="en-US" sz="1800" dirty="0" smtClean="0">
                <a:solidFill>
                  <a:schemeClr val="bg1"/>
                </a:solidFill>
              </a:rPr>
              <a:t> –s</a:t>
            </a:r>
          </a:p>
          <a:p>
            <a:pPr marL="228600" indent="-228600" algn="l">
              <a:buAutoNum type="arabicParenR"/>
            </a:pPr>
            <a:r>
              <a:rPr lang="en-US" sz="1800" dirty="0" smtClean="0">
                <a:solidFill>
                  <a:schemeClr val="bg1"/>
                </a:solidFill>
              </a:rPr>
              <a:t>the FORT value</a:t>
            </a:r>
          </a:p>
          <a:p>
            <a:pPr marL="228600" indent="-228600">
              <a:buAutoNum type="arabicParenR"/>
            </a:pPr>
            <a:endParaRPr lang="en-US" sz="1800" dirty="0" smtClean="0">
              <a:solidFill>
                <a:schemeClr val="bg1"/>
              </a:solidFill>
            </a:endParaRPr>
          </a:p>
          <a:p>
            <a:r>
              <a:rPr lang="en-US" sz="1800" dirty="0" smtClean="0">
                <a:solidFill>
                  <a:schemeClr val="bg1"/>
                </a:solidFill>
              </a:rPr>
              <a:t>For example, here it will be</a:t>
            </a:r>
          </a:p>
          <a:p>
            <a:r>
              <a:rPr lang="en-US" sz="1800" dirty="0" smtClean="0">
                <a:solidFill>
                  <a:schemeClr val="bg1"/>
                </a:solidFill>
              </a:rPr>
              <a:t>Compilers/Linux-ifort.mk</a:t>
            </a:r>
            <a:endParaRPr lang="en-US" sz="1800" dirty="0" smtClean="0">
              <a:solidFill>
                <a:schemeClr val="bg1"/>
              </a:solidFill>
            </a:endParaRPr>
          </a:p>
          <a:p>
            <a:endParaRPr lang="en-US" sz="1800" dirty="0">
              <a:solidFill>
                <a:schemeClr val="bg1"/>
              </a:solidFill>
            </a:endParaRPr>
          </a:p>
        </p:txBody>
      </p:sp>
      <p:pic>
        <p:nvPicPr>
          <p:cNvPr id="4" name="Picture 3"/>
          <p:cNvPicPr>
            <a:picLocks noChangeAspect="1"/>
          </p:cNvPicPr>
          <p:nvPr/>
        </p:nvPicPr>
        <p:blipFill>
          <a:blip r:embed="rId2"/>
          <a:stretch>
            <a:fillRect/>
          </a:stretch>
        </p:blipFill>
        <p:spPr>
          <a:xfrm>
            <a:off x="381000" y="1066800"/>
            <a:ext cx="4801083" cy="5558814"/>
          </a:xfrm>
          <a:prstGeom prst="rect">
            <a:avLst/>
          </a:prstGeom>
        </p:spPr>
      </p:pic>
    </p:spTree>
    <p:extLst>
      <p:ext uri="{BB962C8B-B14F-4D97-AF65-F5344CB8AC3E}">
        <p14:creationId xmlns:p14="http://schemas.microsoft.com/office/powerpoint/2010/main" val="11925654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685800"/>
          </a:xfrm>
        </p:spPr>
        <p:txBody>
          <a:bodyPr/>
          <a:lstStyle/>
          <a:p>
            <a:r>
              <a:rPr lang="en-US" dirty="0"/>
              <a:t>9) Build and run: </a:t>
            </a:r>
            <a:r>
              <a:rPr lang="en-US" dirty="0" err="1"/>
              <a:t>coawst.bash</a:t>
            </a:r>
            <a:endParaRPr lang="en-US" dirty="0"/>
          </a:p>
        </p:txBody>
      </p:sp>
      <p:sp>
        <p:nvSpPr>
          <p:cNvPr id="3" name="TextBox 2"/>
          <p:cNvSpPr txBox="1"/>
          <p:nvPr/>
        </p:nvSpPr>
        <p:spPr>
          <a:xfrm>
            <a:off x="5589352" y="5335519"/>
            <a:ext cx="2156295" cy="1200329"/>
          </a:xfrm>
          <a:prstGeom prst="rect">
            <a:avLst/>
          </a:prstGeom>
          <a:noFill/>
        </p:spPr>
        <p:txBody>
          <a:bodyPr wrap="none" rtlCol="0">
            <a:spAutoFit/>
          </a:bodyPr>
          <a:lstStyle/>
          <a:p>
            <a:r>
              <a:rPr lang="en-US" sz="1800" dirty="0" smtClean="0">
                <a:solidFill>
                  <a:schemeClr val="bg1"/>
                </a:solidFill>
              </a:rPr>
              <a:t>To build the code use</a:t>
            </a:r>
          </a:p>
          <a:p>
            <a:r>
              <a:rPr lang="en-US" sz="1800" dirty="0" smtClean="0">
                <a:solidFill>
                  <a:schemeClr val="bg1"/>
                </a:solidFill>
              </a:rPr>
              <a:t>./</a:t>
            </a:r>
            <a:r>
              <a:rPr lang="en-US" sz="1800" dirty="0" err="1" smtClean="0">
                <a:solidFill>
                  <a:schemeClr val="bg1"/>
                </a:solidFill>
              </a:rPr>
              <a:t>coawst.bash</a:t>
            </a:r>
            <a:r>
              <a:rPr lang="en-US" sz="1800" dirty="0" smtClean="0">
                <a:solidFill>
                  <a:schemeClr val="bg1"/>
                </a:solidFill>
              </a:rPr>
              <a:t> –</a:t>
            </a:r>
            <a:r>
              <a:rPr lang="en-US" sz="1800" dirty="0" smtClean="0">
                <a:solidFill>
                  <a:schemeClr val="bg1"/>
                </a:solidFill>
              </a:rPr>
              <a:t>j N</a:t>
            </a:r>
            <a:endParaRPr lang="en-US" sz="1800" dirty="0" smtClean="0">
              <a:solidFill>
                <a:schemeClr val="bg1"/>
              </a:solidFill>
            </a:endParaRPr>
          </a:p>
          <a:p>
            <a:r>
              <a:rPr lang="en-US" sz="1800" dirty="0" smtClean="0">
                <a:solidFill>
                  <a:schemeClr val="bg1"/>
                </a:solidFill>
              </a:rPr>
              <a:t>this </a:t>
            </a:r>
            <a:r>
              <a:rPr lang="en-US" sz="1800" dirty="0" smtClean="0">
                <a:solidFill>
                  <a:schemeClr val="bg1"/>
                </a:solidFill>
              </a:rPr>
              <a:t>should make the </a:t>
            </a:r>
          </a:p>
          <a:p>
            <a:r>
              <a:rPr lang="en-US" sz="1800" dirty="0" err="1" smtClean="0">
                <a:solidFill>
                  <a:schemeClr val="bg1"/>
                </a:solidFill>
              </a:rPr>
              <a:t>coawstM</a:t>
            </a:r>
            <a:endParaRPr lang="en-US" sz="1800" dirty="0" smtClean="0">
              <a:solidFill>
                <a:schemeClr val="bg1"/>
              </a:solidFill>
            </a:endParaRPr>
          </a:p>
        </p:txBody>
      </p:sp>
      <p:pic>
        <p:nvPicPr>
          <p:cNvPr id="4" name="Picture 3"/>
          <p:cNvPicPr>
            <a:picLocks noChangeAspect="1"/>
          </p:cNvPicPr>
          <p:nvPr/>
        </p:nvPicPr>
        <p:blipFill>
          <a:blip r:embed="rId2"/>
          <a:stretch>
            <a:fillRect/>
          </a:stretch>
        </p:blipFill>
        <p:spPr>
          <a:xfrm>
            <a:off x="381000" y="838200"/>
            <a:ext cx="4267200" cy="5982003"/>
          </a:xfrm>
          <a:prstGeom prst="rect">
            <a:avLst/>
          </a:prstGeom>
        </p:spPr>
      </p:pic>
      <p:sp>
        <p:nvSpPr>
          <p:cNvPr id="6" name="TextBox 5"/>
          <p:cNvSpPr txBox="1"/>
          <p:nvPr/>
        </p:nvSpPr>
        <p:spPr>
          <a:xfrm>
            <a:off x="5154081" y="1828800"/>
            <a:ext cx="2807179" cy="369332"/>
          </a:xfrm>
          <a:prstGeom prst="rect">
            <a:avLst/>
          </a:prstGeom>
          <a:noFill/>
        </p:spPr>
        <p:txBody>
          <a:bodyPr wrap="none" rtlCol="0">
            <a:spAutoFit/>
          </a:bodyPr>
          <a:lstStyle/>
          <a:p>
            <a:r>
              <a:rPr lang="en-US" sz="1800" dirty="0" smtClean="0">
                <a:solidFill>
                  <a:schemeClr val="bg1"/>
                </a:solidFill>
              </a:rPr>
              <a:t>Set the header and </a:t>
            </a:r>
            <a:r>
              <a:rPr lang="en-US" sz="1800" dirty="0" err="1" smtClean="0">
                <a:solidFill>
                  <a:schemeClr val="bg1"/>
                </a:solidFill>
              </a:rPr>
              <a:t>ana</a:t>
            </a:r>
            <a:r>
              <a:rPr lang="en-US" sz="1800" dirty="0" smtClean="0">
                <a:solidFill>
                  <a:schemeClr val="bg1"/>
                </a:solidFill>
              </a:rPr>
              <a:t> paths</a:t>
            </a:r>
            <a:endParaRPr lang="en-US" sz="1800" dirty="0" smtClean="0">
              <a:solidFill>
                <a:schemeClr val="bg1"/>
              </a:solidFill>
            </a:endParaRPr>
          </a:p>
        </p:txBody>
      </p:sp>
      <p:sp>
        <p:nvSpPr>
          <p:cNvPr id="7" name="TextBox 6"/>
          <p:cNvSpPr txBox="1"/>
          <p:nvPr/>
        </p:nvSpPr>
        <p:spPr>
          <a:xfrm>
            <a:off x="5257800" y="2712443"/>
            <a:ext cx="2499402" cy="369332"/>
          </a:xfrm>
          <a:prstGeom prst="rect">
            <a:avLst/>
          </a:prstGeom>
          <a:noFill/>
        </p:spPr>
        <p:txBody>
          <a:bodyPr wrap="none" rtlCol="0">
            <a:spAutoFit/>
          </a:bodyPr>
          <a:lstStyle/>
          <a:p>
            <a:r>
              <a:rPr lang="en-US" sz="1800" dirty="0" smtClean="0">
                <a:solidFill>
                  <a:schemeClr val="bg1"/>
                </a:solidFill>
              </a:rPr>
              <a:t>Customize the build here</a:t>
            </a:r>
            <a:endParaRPr lang="en-US" sz="1800" dirty="0" smtClean="0">
              <a:solidFill>
                <a:schemeClr val="bg1"/>
              </a:solidFill>
            </a:endParaRPr>
          </a:p>
        </p:txBody>
      </p:sp>
      <p:sp>
        <p:nvSpPr>
          <p:cNvPr id="8" name="TextBox 7"/>
          <p:cNvSpPr txBox="1"/>
          <p:nvPr/>
        </p:nvSpPr>
        <p:spPr>
          <a:xfrm>
            <a:off x="5859397" y="4191000"/>
            <a:ext cx="1396536" cy="369332"/>
          </a:xfrm>
          <a:prstGeom prst="rect">
            <a:avLst/>
          </a:prstGeom>
          <a:noFill/>
        </p:spPr>
        <p:txBody>
          <a:bodyPr wrap="none" rtlCol="0">
            <a:spAutoFit/>
          </a:bodyPr>
          <a:lstStyle/>
          <a:p>
            <a:r>
              <a:rPr lang="en-US" sz="1800" dirty="0" smtClean="0">
                <a:solidFill>
                  <a:schemeClr val="bg1"/>
                </a:solidFill>
              </a:rPr>
              <a:t>build options</a:t>
            </a:r>
            <a:endParaRPr lang="en-US" sz="1800" dirty="0" smtClean="0">
              <a:solidFill>
                <a:schemeClr val="bg1"/>
              </a:solidFill>
            </a:endParaRPr>
          </a:p>
        </p:txBody>
      </p:sp>
    </p:spTree>
    <p:extLst>
      <p:ext uri="{BB962C8B-B14F-4D97-AF65-F5344CB8AC3E}">
        <p14:creationId xmlns:p14="http://schemas.microsoft.com/office/powerpoint/2010/main" val="21577120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Build and run: </a:t>
            </a:r>
            <a:r>
              <a:rPr lang="en-US" dirty="0" err="1" smtClean="0"/>
              <a:t>run_coawst</a:t>
            </a:r>
            <a:endParaRPr lang="en-US" dirty="0"/>
          </a:p>
        </p:txBody>
      </p:sp>
      <p:pic>
        <p:nvPicPr>
          <p:cNvPr id="686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6053137" cy="55610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4" name="Straight Arrow Connector 3"/>
          <p:cNvCxnSpPr/>
          <p:nvPr/>
        </p:nvCxnSpPr>
        <p:spPr bwMode="auto">
          <a:xfrm flipH="1">
            <a:off x="5905500" y="4351867"/>
            <a:ext cx="990600" cy="0"/>
          </a:xfrm>
          <a:prstGeom prst="straightConnector1">
            <a:avLst/>
          </a:prstGeom>
          <a:noFill/>
          <a:ln w="19050" algn="ctr">
            <a:solidFill>
              <a:srgbClr val="000000"/>
            </a:solidFill>
            <a:round/>
            <a:headEnd/>
            <a:tailEnd type="arrow"/>
          </a:ln>
        </p:spPr>
      </p:cxnSp>
      <p:sp>
        <p:nvSpPr>
          <p:cNvPr id="5" name="TextBox 4"/>
          <p:cNvSpPr txBox="1"/>
          <p:nvPr/>
        </p:nvSpPr>
        <p:spPr>
          <a:xfrm>
            <a:off x="6887633" y="3690147"/>
            <a:ext cx="1981200" cy="2308324"/>
          </a:xfrm>
          <a:prstGeom prst="rect">
            <a:avLst/>
          </a:prstGeom>
          <a:noFill/>
        </p:spPr>
        <p:txBody>
          <a:bodyPr wrap="square" rtlCol="0">
            <a:spAutoFit/>
          </a:bodyPr>
          <a:lstStyle/>
          <a:p>
            <a:r>
              <a:rPr lang="en-US" sz="1600" dirty="0" smtClean="0">
                <a:solidFill>
                  <a:schemeClr val="bg1"/>
                </a:solidFill>
              </a:rPr>
              <a:t>Make sure the –np X number of </a:t>
            </a:r>
            <a:r>
              <a:rPr lang="en-US" sz="1600" dirty="0" err="1" smtClean="0">
                <a:solidFill>
                  <a:schemeClr val="bg1"/>
                </a:solidFill>
              </a:rPr>
              <a:t>procs</a:t>
            </a:r>
            <a:r>
              <a:rPr lang="en-US" sz="1600" dirty="0" smtClean="0">
                <a:solidFill>
                  <a:schemeClr val="bg1"/>
                </a:solidFill>
              </a:rPr>
              <a:t> is equal to the </a:t>
            </a:r>
            <a:r>
              <a:rPr lang="en-US" sz="1600" dirty="0" err="1" smtClean="0">
                <a:solidFill>
                  <a:schemeClr val="bg1"/>
                </a:solidFill>
              </a:rPr>
              <a:t>NtileI</a:t>
            </a:r>
            <a:r>
              <a:rPr lang="en-US" sz="1600" dirty="0" smtClean="0">
                <a:solidFill>
                  <a:schemeClr val="bg1"/>
                </a:solidFill>
              </a:rPr>
              <a:t> * </a:t>
            </a:r>
            <a:r>
              <a:rPr lang="en-US" sz="1600" dirty="0" err="1" smtClean="0">
                <a:solidFill>
                  <a:schemeClr val="bg1"/>
                </a:solidFill>
              </a:rPr>
              <a:t>NtileJ</a:t>
            </a:r>
            <a:r>
              <a:rPr lang="en-US" sz="1600" dirty="0" smtClean="0">
                <a:solidFill>
                  <a:schemeClr val="bg1"/>
                </a:solidFill>
              </a:rPr>
              <a:t> in the ocean.in file.</a:t>
            </a:r>
          </a:p>
          <a:p>
            <a:endParaRPr lang="en-US" sz="1600" dirty="0">
              <a:solidFill>
                <a:schemeClr val="bg1"/>
              </a:solidFill>
            </a:endParaRPr>
          </a:p>
          <a:p>
            <a:r>
              <a:rPr lang="en-US" sz="1600" dirty="0" smtClean="0">
                <a:solidFill>
                  <a:schemeClr val="bg1"/>
                </a:solidFill>
              </a:rPr>
              <a:t>To run just ROMS,</a:t>
            </a:r>
          </a:p>
          <a:p>
            <a:r>
              <a:rPr lang="en-US" sz="1600" dirty="0" smtClean="0">
                <a:solidFill>
                  <a:schemeClr val="bg1"/>
                </a:solidFill>
              </a:rPr>
              <a:t>the </a:t>
            </a:r>
            <a:r>
              <a:rPr lang="en-US" sz="1600" dirty="0" err="1" smtClean="0">
                <a:solidFill>
                  <a:schemeClr val="bg1"/>
                </a:solidFill>
              </a:rPr>
              <a:t>mpirun</a:t>
            </a:r>
            <a:r>
              <a:rPr lang="en-US" sz="1600" dirty="0" smtClean="0">
                <a:solidFill>
                  <a:schemeClr val="bg1"/>
                </a:solidFill>
              </a:rPr>
              <a:t> should point to the ocean.in</a:t>
            </a:r>
          </a:p>
        </p:txBody>
      </p:sp>
    </p:spTree>
    <p:extLst>
      <p:ext uri="{BB962C8B-B14F-4D97-AF65-F5344CB8AC3E}">
        <p14:creationId xmlns:p14="http://schemas.microsoft.com/office/powerpoint/2010/main" val="10726013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Output</a:t>
            </a:r>
            <a:endParaRPr lang="en-US" dirty="0"/>
          </a:p>
        </p:txBody>
      </p:sp>
      <p:sp>
        <p:nvSpPr>
          <p:cNvPr id="5" name="TextBox 4"/>
          <p:cNvSpPr txBox="1"/>
          <p:nvPr/>
        </p:nvSpPr>
        <p:spPr>
          <a:xfrm>
            <a:off x="2220003" y="6477000"/>
            <a:ext cx="3875997" cy="276999"/>
          </a:xfrm>
          <a:prstGeom prst="rect">
            <a:avLst/>
          </a:prstGeom>
          <a:noFill/>
        </p:spPr>
        <p:txBody>
          <a:bodyPr wrap="none" rtlCol="0">
            <a:spAutoFit/>
          </a:bodyPr>
          <a:lstStyle/>
          <a:p>
            <a:r>
              <a:rPr lang="en-US" dirty="0" smtClean="0">
                <a:solidFill>
                  <a:schemeClr val="bg1"/>
                </a:solidFill>
              </a:rPr>
              <a:t>It’s that easy. I don’t understand why people have problems.</a:t>
            </a:r>
            <a:endParaRPr lang="en-US" dirty="0">
              <a:solidFill>
                <a:schemeClr val="bg1"/>
              </a:solidFill>
            </a:endParaRP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252194"/>
            <a:ext cx="2667000" cy="22152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3148012" cy="27633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2688221" y="838200"/>
            <a:ext cx="667170" cy="400110"/>
          </a:xfrm>
          <a:prstGeom prst="rect">
            <a:avLst/>
          </a:prstGeom>
          <a:noFill/>
        </p:spPr>
        <p:txBody>
          <a:bodyPr wrap="none" rtlCol="0">
            <a:spAutoFit/>
          </a:bodyPr>
          <a:lstStyle/>
          <a:p>
            <a:r>
              <a:rPr lang="en-US" sz="2000" dirty="0" err="1" smtClean="0">
                <a:solidFill>
                  <a:schemeClr val="bg1"/>
                </a:solidFill>
              </a:rPr>
              <a:t>sustr</a:t>
            </a:r>
            <a:endParaRPr lang="en-US" sz="2000" dirty="0">
              <a:solidFill>
                <a:schemeClr val="bg1"/>
              </a:solidFill>
            </a:endParaRPr>
          </a:p>
        </p:txBody>
      </p: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245" y="4280769"/>
            <a:ext cx="2697940" cy="22152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210" y="1371601"/>
            <a:ext cx="3148010" cy="27633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10"/>
          <p:cNvSpPr txBox="1"/>
          <p:nvPr/>
        </p:nvSpPr>
        <p:spPr>
          <a:xfrm>
            <a:off x="5968691" y="838200"/>
            <a:ext cx="1669047" cy="400110"/>
          </a:xfrm>
          <a:prstGeom prst="rect">
            <a:avLst/>
          </a:prstGeom>
          <a:noFill/>
        </p:spPr>
        <p:txBody>
          <a:bodyPr wrap="none" rtlCol="0">
            <a:spAutoFit/>
          </a:bodyPr>
          <a:lstStyle/>
          <a:p>
            <a:r>
              <a:rPr lang="en-US" sz="2000" dirty="0" smtClean="0">
                <a:solidFill>
                  <a:schemeClr val="bg1"/>
                </a:solidFill>
              </a:rPr>
              <a:t>temp (surface)</a:t>
            </a:r>
            <a:endParaRPr lang="en-US" sz="2000" dirty="0">
              <a:solidFill>
                <a:schemeClr val="bg1"/>
              </a:solidFill>
            </a:endParaRPr>
          </a:p>
        </p:txBody>
      </p:sp>
    </p:spTree>
    <p:extLst>
      <p:ext uri="{BB962C8B-B14F-4D97-AF65-F5344CB8AC3E}">
        <p14:creationId xmlns:p14="http://schemas.microsoft.com/office/powerpoint/2010/main" val="3785963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491740" y="1020412"/>
            <a:ext cx="6477000" cy="5105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
        <p:nvSpPr>
          <p:cNvPr id="2" name="Title 1"/>
          <p:cNvSpPr>
            <a:spLocks noGrp="1"/>
          </p:cNvSpPr>
          <p:nvPr>
            <p:ph type="title"/>
          </p:nvPr>
        </p:nvSpPr>
        <p:spPr/>
        <p:txBody>
          <a:bodyPr/>
          <a:lstStyle/>
          <a:p>
            <a:r>
              <a:rPr lang="en-US" dirty="0" smtClean="0"/>
              <a:t>Grid resolution – horizontal static nests</a:t>
            </a:r>
            <a:endParaRPr lang="en-US" dirty="0"/>
          </a:p>
        </p:txBody>
      </p:sp>
      <p:sp>
        <p:nvSpPr>
          <p:cNvPr id="4" name="TextBox 3"/>
          <p:cNvSpPr txBox="1"/>
          <p:nvPr/>
        </p:nvSpPr>
        <p:spPr>
          <a:xfrm>
            <a:off x="2154710" y="6248399"/>
            <a:ext cx="3575530" cy="461665"/>
          </a:xfrm>
          <a:prstGeom prst="rect">
            <a:avLst/>
          </a:prstGeom>
          <a:noFill/>
        </p:spPr>
        <p:txBody>
          <a:bodyPr wrap="none" rtlCol="0">
            <a:spAutoFit/>
          </a:bodyPr>
          <a:lstStyle/>
          <a:p>
            <a:r>
              <a:rPr lang="en-US" dirty="0" smtClean="0">
                <a:solidFill>
                  <a:schemeClr val="bg1"/>
                </a:solidFill>
              </a:rPr>
              <a:t>Want to increase resolution in areas of strong gradients</a:t>
            </a:r>
          </a:p>
          <a:p>
            <a:r>
              <a:rPr lang="en-US" dirty="0" smtClean="0">
                <a:solidFill>
                  <a:schemeClr val="bg1"/>
                </a:solidFill>
              </a:rPr>
              <a:t>and in areas of changing processes.</a:t>
            </a:r>
            <a:endParaRPr lang="en-US"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120986"/>
            <a:ext cx="5980188" cy="5004826"/>
          </a:xfrm>
          <a:prstGeom prst="rect">
            <a:avLst/>
          </a:prstGeom>
        </p:spPr>
      </p:pic>
      <p:sp>
        <p:nvSpPr>
          <p:cNvPr id="7" name="TextBox 6"/>
          <p:cNvSpPr txBox="1"/>
          <p:nvPr/>
        </p:nvSpPr>
        <p:spPr>
          <a:xfrm>
            <a:off x="7615397" y="1828800"/>
            <a:ext cx="651140" cy="276999"/>
          </a:xfrm>
          <a:prstGeom prst="rect">
            <a:avLst/>
          </a:prstGeom>
          <a:noFill/>
        </p:spPr>
        <p:txBody>
          <a:bodyPr wrap="none" rtlCol="0">
            <a:spAutoFit/>
          </a:bodyPr>
          <a:lstStyle/>
          <a:p>
            <a:r>
              <a:rPr lang="en-US" dirty="0" smtClean="0"/>
              <a:t>5000 m</a:t>
            </a:r>
            <a:endParaRPr lang="en-US" dirty="0"/>
          </a:p>
        </p:txBody>
      </p:sp>
      <p:sp>
        <p:nvSpPr>
          <p:cNvPr id="8" name="TextBox 7"/>
          <p:cNvSpPr txBox="1"/>
          <p:nvPr/>
        </p:nvSpPr>
        <p:spPr>
          <a:xfrm>
            <a:off x="2830039" y="3346400"/>
            <a:ext cx="574196" cy="276999"/>
          </a:xfrm>
          <a:prstGeom prst="rect">
            <a:avLst/>
          </a:prstGeom>
          <a:noFill/>
        </p:spPr>
        <p:txBody>
          <a:bodyPr wrap="none" rtlCol="0">
            <a:spAutoFit/>
          </a:bodyPr>
          <a:lstStyle/>
          <a:p>
            <a:r>
              <a:rPr lang="en-US" dirty="0"/>
              <a:t>7</a:t>
            </a:r>
            <a:r>
              <a:rPr lang="en-US" dirty="0" smtClean="0"/>
              <a:t>00 m</a:t>
            </a:r>
            <a:endParaRPr lang="en-US" dirty="0"/>
          </a:p>
        </p:txBody>
      </p:sp>
      <p:sp>
        <p:nvSpPr>
          <p:cNvPr id="9" name="TextBox 8"/>
          <p:cNvSpPr txBox="1"/>
          <p:nvPr/>
        </p:nvSpPr>
        <p:spPr>
          <a:xfrm>
            <a:off x="7480699" y="3434612"/>
            <a:ext cx="574196" cy="276999"/>
          </a:xfrm>
          <a:prstGeom prst="rect">
            <a:avLst/>
          </a:prstGeom>
          <a:noFill/>
        </p:spPr>
        <p:txBody>
          <a:bodyPr wrap="none" rtlCol="0">
            <a:spAutoFit/>
          </a:bodyPr>
          <a:lstStyle/>
          <a:p>
            <a:r>
              <a:rPr lang="en-US" dirty="0"/>
              <a:t>1</a:t>
            </a:r>
            <a:r>
              <a:rPr lang="en-US" dirty="0" smtClean="0"/>
              <a:t>00 m</a:t>
            </a:r>
            <a:endParaRPr lang="en-US" dirty="0"/>
          </a:p>
        </p:txBody>
      </p:sp>
      <p:cxnSp>
        <p:nvCxnSpPr>
          <p:cNvPr id="11" name="Straight Arrow Connector 10"/>
          <p:cNvCxnSpPr/>
          <p:nvPr/>
        </p:nvCxnSpPr>
        <p:spPr bwMode="auto">
          <a:xfrm>
            <a:off x="4267201" y="5029200"/>
            <a:ext cx="1828799" cy="304800"/>
          </a:xfrm>
          <a:prstGeom prst="straightConnector1">
            <a:avLst/>
          </a:prstGeom>
          <a:noFill/>
          <a:ln w="19050" algn="ctr">
            <a:solidFill>
              <a:srgbClr val="FF0000"/>
            </a:solidFill>
            <a:round/>
            <a:headEnd/>
            <a:tailEnd type="arrow"/>
          </a:ln>
        </p:spPr>
      </p:cxnSp>
      <p:cxnSp>
        <p:nvCxnSpPr>
          <p:cNvPr id="12" name="Straight Arrow Connector 11"/>
          <p:cNvCxnSpPr/>
          <p:nvPr/>
        </p:nvCxnSpPr>
        <p:spPr bwMode="auto">
          <a:xfrm flipH="1">
            <a:off x="4876800" y="1828800"/>
            <a:ext cx="990601" cy="1981200"/>
          </a:xfrm>
          <a:prstGeom prst="straightConnector1">
            <a:avLst/>
          </a:prstGeom>
          <a:noFill/>
          <a:ln w="19050" algn="ctr">
            <a:solidFill>
              <a:srgbClr val="FF0000"/>
            </a:solidFill>
            <a:round/>
            <a:headEnd/>
            <a:tailEnd type="arrow"/>
          </a:ln>
        </p:spPr>
      </p:cxnSp>
      <p:sp>
        <p:nvSpPr>
          <p:cNvPr id="19" name="TextBox 18"/>
          <p:cNvSpPr txBox="1"/>
          <p:nvPr/>
        </p:nvSpPr>
        <p:spPr>
          <a:xfrm>
            <a:off x="533400" y="2138153"/>
            <a:ext cx="1710302" cy="1477328"/>
          </a:xfrm>
          <a:prstGeom prst="rect">
            <a:avLst/>
          </a:prstGeom>
          <a:noFill/>
        </p:spPr>
        <p:txBody>
          <a:bodyPr wrap="square" rtlCol="0">
            <a:spAutoFit/>
          </a:bodyPr>
          <a:lstStyle/>
          <a:p>
            <a:r>
              <a:rPr lang="en-US" sz="1800" dirty="0" smtClean="0">
                <a:solidFill>
                  <a:schemeClr val="bg1"/>
                </a:solidFill>
              </a:rPr>
              <a:t>For structured grids, use grid refinement to increase resolution.</a:t>
            </a:r>
            <a:endParaRPr lang="en-US" sz="1800" dirty="0">
              <a:solidFill>
                <a:schemeClr val="bg1"/>
              </a:solidFill>
            </a:endParaRPr>
          </a:p>
        </p:txBody>
      </p:sp>
    </p:spTree>
    <p:extLst>
      <p:ext uri="{BB962C8B-B14F-4D97-AF65-F5344CB8AC3E}">
        <p14:creationId xmlns:p14="http://schemas.microsoft.com/office/powerpoint/2010/main" val="3663677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Terrain following transformations</a:t>
            </a:r>
            <a:endParaRPr lang="en-US" dirty="0"/>
          </a:p>
        </p:txBody>
      </p:sp>
      <p:sp>
        <p:nvSpPr>
          <p:cNvPr id="4" name="TextBox 3"/>
          <p:cNvSpPr txBox="1"/>
          <p:nvPr/>
        </p:nvSpPr>
        <p:spPr>
          <a:xfrm>
            <a:off x="1927093" y="6505423"/>
            <a:ext cx="5385064" cy="338554"/>
          </a:xfrm>
          <a:prstGeom prst="rect">
            <a:avLst/>
          </a:prstGeom>
          <a:noFill/>
        </p:spPr>
        <p:txBody>
          <a:bodyPr wrap="none" rtlCol="0">
            <a:spAutoFit/>
          </a:bodyPr>
          <a:lstStyle/>
          <a:p>
            <a:r>
              <a:rPr lang="en-US" sz="1600" dirty="0" smtClean="0">
                <a:solidFill>
                  <a:schemeClr val="bg1"/>
                </a:solidFill>
              </a:rPr>
              <a:t>https://www.myroms.org/wiki/index.php/Vertical_S-coordinate</a:t>
            </a:r>
            <a:endParaRPr lang="en-US" sz="1600" dirty="0">
              <a:solidFill>
                <a:schemeClr val="bg1"/>
              </a:solidFill>
            </a:endParaRPr>
          </a:p>
        </p:txBody>
      </p:sp>
      <p:sp>
        <p:nvSpPr>
          <p:cNvPr id="5" name="TextBox 4"/>
          <p:cNvSpPr txBox="1"/>
          <p:nvPr/>
        </p:nvSpPr>
        <p:spPr>
          <a:xfrm>
            <a:off x="7528664" y="1143000"/>
            <a:ext cx="1479892" cy="400110"/>
          </a:xfrm>
          <a:prstGeom prst="rect">
            <a:avLst/>
          </a:prstGeom>
          <a:noFill/>
        </p:spPr>
        <p:txBody>
          <a:bodyPr wrap="none" rtlCol="0">
            <a:spAutoFit/>
          </a:bodyPr>
          <a:lstStyle/>
          <a:p>
            <a:r>
              <a:rPr lang="en-US" sz="2000" b="1" dirty="0" err="1" smtClean="0"/>
              <a:t>Vtransform</a:t>
            </a:r>
            <a:endParaRPr lang="en-US" sz="2000" b="1" dirty="0"/>
          </a:p>
        </p:txBody>
      </p:sp>
      <p:sp>
        <p:nvSpPr>
          <p:cNvPr id="6" name="TextBox 5"/>
          <p:cNvSpPr txBox="1"/>
          <p:nvPr/>
        </p:nvSpPr>
        <p:spPr>
          <a:xfrm>
            <a:off x="8381619" y="2747561"/>
            <a:ext cx="300083" cy="369332"/>
          </a:xfrm>
          <a:prstGeom prst="rect">
            <a:avLst/>
          </a:prstGeom>
          <a:noFill/>
        </p:spPr>
        <p:txBody>
          <a:bodyPr wrap="none" rtlCol="0">
            <a:spAutoFit/>
          </a:bodyPr>
          <a:lstStyle/>
          <a:p>
            <a:r>
              <a:rPr lang="en-US" sz="1800" b="1" dirty="0" smtClean="0"/>
              <a:t>1</a:t>
            </a:r>
            <a:endParaRPr lang="en-US" sz="1800" b="1" dirty="0"/>
          </a:p>
        </p:txBody>
      </p:sp>
      <p:sp>
        <p:nvSpPr>
          <p:cNvPr id="8" name="TextBox 7"/>
          <p:cNvSpPr txBox="1"/>
          <p:nvPr/>
        </p:nvSpPr>
        <p:spPr>
          <a:xfrm>
            <a:off x="8408390" y="3738161"/>
            <a:ext cx="300083" cy="369332"/>
          </a:xfrm>
          <a:prstGeom prst="rect">
            <a:avLst/>
          </a:prstGeom>
          <a:noFill/>
        </p:spPr>
        <p:txBody>
          <a:bodyPr wrap="none" rtlCol="0">
            <a:spAutoFit/>
          </a:bodyPr>
          <a:lstStyle/>
          <a:p>
            <a:r>
              <a:rPr lang="en-US" sz="1800" b="1" dirty="0" smtClean="0"/>
              <a:t>2</a:t>
            </a:r>
            <a:endParaRPr lang="en-US" sz="1800" b="1" dirty="0"/>
          </a:p>
        </p:txBody>
      </p:sp>
      <p:sp>
        <p:nvSpPr>
          <p:cNvPr id="3" name="TextBox 2"/>
          <p:cNvSpPr txBox="1"/>
          <p:nvPr/>
        </p:nvSpPr>
        <p:spPr>
          <a:xfrm>
            <a:off x="1945566" y="1143000"/>
            <a:ext cx="3110339" cy="400110"/>
          </a:xfrm>
          <a:prstGeom prst="rect">
            <a:avLst/>
          </a:prstGeom>
          <a:noFill/>
        </p:spPr>
        <p:txBody>
          <a:bodyPr wrap="none" rtlCol="0">
            <a:spAutoFit/>
          </a:bodyPr>
          <a:lstStyle/>
          <a:p>
            <a:r>
              <a:rPr lang="en-US" sz="2000" dirty="0" smtClean="0">
                <a:solidFill>
                  <a:schemeClr val="bg1"/>
                </a:solidFill>
              </a:rPr>
              <a:t>(</a:t>
            </a:r>
            <a:r>
              <a:rPr lang="en-US" sz="2000" dirty="0" err="1" smtClean="0">
                <a:solidFill>
                  <a:schemeClr val="bg1"/>
                </a:solidFill>
              </a:rPr>
              <a:t>Vtransform</a:t>
            </a:r>
            <a:r>
              <a:rPr lang="en-US" sz="2000" dirty="0" smtClean="0">
                <a:solidFill>
                  <a:schemeClr val="bg1"/>
                </a:solidFill>
              </a:rPr>
              <a:t> + </a:t>
            </a:r>
            <a:r>
              <a:rPr lang="en-US" sz="2000" dirty="0" err="1" smtClean="0">
                <a:solidFill>
                  <a:schemeClr val="bg1"/>
                </a:solidFill>
              </a:rPr>
              <a:t>Vstrectching</a:t>
            </a:r>
            <a:r>
              <a:rPr lang="en-US" sz="2000" dirty="0" smtClean="0">
                <a:solidFill>
                  <a:schemeClr val="bg1"/>
                </a:solidFill>
              </a:rPr>
              <a:t>)</a:t>
            </a:r>
            <a:endParaRPr lang="en-US" sz="2000" dirty="0">
              <a:solidFill>
                <a:schemeClr val="bg1"/>
              </a:solidFill>
            </a:endParaRPr>
          </a:p>
        </p:txBody>
      </p:sp>
      <p:sp>
        <p:nvSpPr>
          <p:cNvPr id="11" name="5-Point Star 10"/>
          <p:cNvSpPr/>
          <p:nvPr/>
        </p:nvSpPr>
        <p:spPr bwMode="auto">
          <a:xfrm>
            <a:off x="8098873" y="3661961"/>
            <a:ext cx="381000" cy="381000"/>
          </a:xfrm>
          <a:prstGeom prst="star5">
            <a:avLst/>
          </a:prstGeom>
          <a:solidFill>
            <a:srgbClr val="FF0000"/>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pic>
        <p:nvPicPr>
          <p:cNvPr id="460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303" t="19997" r="1854" b="9604"/>
          <a:stretch/>
        </p:blipFill>
        <p:spPr bwMode="auto">
          <a:xfrm>
            <a:off x="609600" y="1676400"/>
            <a:ext cx="7240044" cy="42188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9" name="Straight Connector 8"/>
          <p:cNvCxnSpPr/>
          <p:nvPr/>
        </p:nvCxnSpPr>
        <p:spPr bwMode="auto">
          <a:xfrm>
            <a:off x="1143000" y="3429000"/>
            <a:ext cx="6385664" cy="0"/>
          </a:xfrm>
          <a:prstGeom prst="line">
            <a:avLst/>
          </a:prstGeom>
          <a:noFill/>
          <a:ln w="19050" algn="ctr">
            <a:solidFill>
              <a:srgbClr val="000000"/>
            </a:solidFill>
            <a:round/>
            <a:headEnd/>
            <a:tailEnd/>
          </a:ln>
        </p:spPr>
      </p:cxnSp>
    </p:spTree>
    <p:extLst>
      <p:ext uri="{BB962C8B-B14F-4D97-AF65-F5344CB8AC3E}">
        <p14:creationId xmlns:p14="http://schemas.microsoft.com/office/powerpoint/2010/main" val="4258772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Vstretch</a:t>
            </a:r>
            <a:r>
              <a:rPr lang="en-US" dirty="0" smtClean="0"/>
              <a:t> (1 of 4)</a:t>
            </a:r>
            <a:endParaRPr lang="en-US" dirty="0"/>
          </a:p>
        </p:txBody>
      </p:sp>
      <p:pic>
        <p:nvPicPr>
          <p:cNvPr id="471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255" t="21225" r="2322" b="19558"/>
          <a:stretch/>
        </p:blipFill>
        <p:spPr bwMode="auto">
          <a:xfrm>
            <a:off x="32951" y="1828800"/>
            <a:ext cx="8810368" cy="36946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759659"/>
      </p:ext>
    </p:extLst>
  </p:cSld>
  <p:clrMapOvr>
    <a:masterClrMapping/>
  </p:clrMapOvr>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cap="flat" cmpd="sng" algn="ctr">
          <a:noFill/>
          <a:prstDash val="solid"/>
          <a:round/>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defRPr>
        </a:defPPr>
      </a:lstStyle>
    </a:spDef>
    <a:lnDef>
      <a:spPr bwMode="auto">
        <a:noFill/>
        <a:ln w="19050" algn="ctr">
          <a:solidFill>
            <a:srgbClr val="000000"/>
          </a:solidFill>
          <a:round/>
          <a:headEnd/>
          <a:tailEnd/>
        </a:ln>
      </a:spPr>
      <a:body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47957</TotalTime>
  <Pages>4</Pages>
  <Words>1632</Words>
  <Application>Microsoft Office PowerPoint</Application>
  <PresentationFormat>On-screen Show (4:3)</PresentationFormat>
  <Paragraphs>400</Paragraphs>
  <Slides>67</Slides>
  <Notes>2</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5" baseType="lpstr">
      <vt:lpstr>ＭＳ Ｐゴシック</vt:lpstr>
      <vt:lpstr>Arial</vt:lpstr>
      <vt:lpstr>Cambria Math</vt:lpstr>
      <vt:lpstr>Symbol</vt:lpstr>
      <vt:lpstr>Times New Roman</vt:lpstr>
      <vt:lpstr>Wingdings</vt:lpstr>
      <vt:lpstr>Desktop</vt:lpstr>
      <vt:lpstr>Equation</vt:lpstr>
      <vt:lpstr>ROMS Application Tutorial</vt:lpstr>
      <vt:lpstr>Regional Ocean Modeling System</vt:lpstr>
      <vt:lpstr>ROMS information</vt:lpstr>
      <vt:lpstr>Wide Range of realistic Applications </vt:lpstr>
      <vt:lpstr>Test  Cases</vt:lpstr>
      <vt:lpstr>ROMS Grid</vt:lpstr>
      <vt:lpstr>Grid resolution – horizontal static nests</vt:lpstr>
      <vt:lpstr>Terrain following transformations</vt:lpstr>
      <vt:lpstr>Vstretch (1 of 4)</vt:lpstr>
      <vt:lpstr>Vstretch (2 of 4)</vt:lpstr>
      <vt:lpstr>Vstretch (3 of 4)</vt:lpstr>
      <vt:lpstr>Vstretch (4 of 4)</vt:lpstr>
      <vt:lpstr>Equations in Mass Flux form </vt:lpstr>
      <vt:lpstr>PowerPoint Presentation</vt:lpstr>
      <vt:lpstr>Solution techniques- mode splitting</vt:lpstr>
      <vt:lpstr>Numerical algorithms</vt:lpstr>
      <vt:lpstr>How do we select different schemes</vt:lpstr>
      <vt:lpstr>Build errors</vt:lpstr>
      <vt:lpstr>COAWST specific cpp options</vt:lpstr>
      <vt:lpstr>COAWST specific cpp options</vt:lpstr>
      <vt:lpstr>COAWST specific cpp options</vt:lpstr>
      <vt:lpstr>COAWST specific cpp options</vt:lpstr>
      <vt:lpstr>ROMS/Include/cppdefs.h</vt:lpstr>
      <vt:lpstr>PowerPoint Presentation</vt:lpstr>
      <vt:lpstr>Projects/Sandy Application</vt:lpstr>
      <vt:lpstr>Steps to create ROMS application</vt:lpstr>
      <vt:lpstr>1) Grid generation tools</vt:lpstr>
      <vt:lpstr>1) Grid generation tools</vt:lpstr>
      <vt:lpstr>1) Grid generation tools – matlab</vt:lpstr>
      <vt:lpstr>1) Grid generation tools </vt:lpstr>
      <vt:lpstr>2) masking – first base it on WRF</vt:lpstr>
      <vt:lpstr>2) Masking – get coastline</vt:lpstr>
      <vt:lpstr>2) Masking</vt:lpstr>
      <vt:lpstr>3) bathymetry</vt:lpstr>
      <vt:lpstr>3) bathymetry</vt:lpstr>
      <vt:lpstr>3) bathymetry</vt:lpstr>
      <vt:lpstr>Grid Parameters </vt:lpstr>
      <vt:lpstr>4) Child grid</vt:lpstr>
      <vt:lpstr>4) Child grid</vt:lpstr>
      <vt:lpstr>4) Child grid- bathy</vt:lpstr>
      <vt:lpstr>4) Child grid- masking</vt:lpstr>
      <vt:lpstr>5) 3D BC's (u,v,temp,salt), init, clim</vt:lpstr>
      <vt:lpstr>5) 3D BC's (u,v,temp,salt), init, clim</vt:lpstr>
      <vt:lpstr>5) 3D BC's (u,v,temp,salt), init, clim</vt:lpstr>
      <vt:lpstr>5) For child grid need init and clim.</vt:lpstr>
      <vt:lpstr>6) 2D: BC's (ubar, vbar, zeta) = tides</vt:lpstr>
      <vt:lpstr>6) 2D: BC's (ubar, vbar, zeta) = tides</vt:lpstr>
      <vt:lpstr>6) 2D: BC's (ubar, vbar, zeta) = tides</vt:lpstr>
      <vt:lpstr>7) Surface forcings</vt:lpstr>
      <vt:lpstr>7) Surface forcings – ncei_2roms.m</vt:lpstr>
      <vt:lpstr>7) Surface forcings – ncei_2roms.m</vt:lpstr>
      <vt:lpstr>7) Surface forcings – ncei_2roms.m</vt:lpstr>
      <vt:lpstr>8) ROMS input files: sandy.h</vt:lpstr>
      <vt:lpstr>8) ROMS input files: sandy_ocean.in</vt:lpstr>
      <vt:lpstr>8) ROMS input files: sandy_ocean.in</vt:lpstr>
      <vt:lpstr>8) ROMS input files: sandy_ocean.in</vt:lpstr>
      <vt:lpstr>8) ROMS input files: sandy_ocean.in</vt:lpstr>
      <vt:lpstr>8) ROMS input files: sandy_ocean.in</vt:lpstr>
      <vt:lpstr>8) ROMS input files: sandy_ocean.in</vt:lpstr>
      <vt:lpstr>8) ROMS input files: sandy_ocean.in</vt:lpstr>
      <vt:lpstr>8) ROMS input files: sandy_ocean.in</vt:lpstr>
      <vt:lpstr>8) ROMS input files: sandy_ocean.in</vt:lpstr>
      <vt:lpstr>9) Build and run: coawst.bash</vt:lpstr>
      <vt:lpstr>9) Build and run: coawst.bash</vt:lpstr>
      <vt:lpstr>9) Build and run: coawst.bash</vt:lpstr>
      <vt:lpstr>9) Build and run: run_coawst</vt:lpstr>
      <vt:lpstr>10) Output</vt:lpstr>
    </vt:vector>
  </TitlesOfParts>
  <Company>USGS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John Warner</cp:lastModifiedBy>
  <cp:revision>2165</cp:revision>
  <cp:lastPrinted>2016-08-09T19:26:17Z</cp:lastPrinted>
  <dcterms:created xsi:type="dcterms:W3CDTF">1998-01-16T15:44:57Z</dcterms:created>
  <dcterms:modified xsi:type="dcterms:W3CDTF">2019-02-16T19:16:50Z</dcterms:modified>
</cp:coreProperties>
</file>