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798" r:id="rId2"/>
    <p:sldId id="748" r:id="rId3"/>
    <p:sldId id="799" r:id="rId4"/>
    <p:sldId id="800" r:id="rId5"/>
    <p:sldId id="802" r:id="rId6"/>
    <p:sldId id="803" r:id="rId7"/>
    <p:sldId id="815" r:id="rId8"/>
    <p:sldId id="814" r:id="rId9"/>
    <p:sldId id="776" r:id="rId10"/>
    <p:sldId id="775" r:id="rId11"/>
    <p:sldId id="780" r:id="rId12"/>
    <p:sldId id="749" r:id="rId13"/>
    <p:sldId id="750" r:id="rId14"/>
    <p:sldId id="751" r:id="rId15"/>
    <p:sldId id="752" r:id="rId16"/>
    <p:sldId id="753" r:id="rId17"/>
    <p:sldId id="804" r:id="rId18"/>
    <p:sldId id="808" r:id="rId19"/>
    <p:sldId id="762" r:id="rId20"/>
    <p:sldId id="796" r:id="rId21"/>
    <p:sldId id="816" r:id="rId22"/>
    <p:sldId id="813" r:id="rId23"/>
    <p:sldId id="820" r:id="rId24"/>
    <p:sldId id="777" r:id="rId25"/>
    <p:sldId id="817" r:id="rId26"/>
    <p:sldId id="819" r:id="rId27"/>
    <p:sldId id="821" r:id="rId28"/>
    <p:sldId id="790" r:id="rId29"/>
    <p:sldId id="801" r:id="rId30"/>
    <p:sldId id="761" r:id="rId31"/>
    <p:sldId id="781" r:id="rId32"/>
    <p:sldId id="779" r:id="rId33"/>
    <p:sldId id="822" r:id="rId34"/>
    <p:sldId id="823" r:id="rId35"/>
    <p:sldId id="782" r:id="rId36"/>
    <p:sldId id="791" r:id="rId37"/>
    <p:sldId id="812" r:id="rId38"/>
    <p:sldId id="811" r:id="rId39"/>
    <p:sldId id="794" r:id="rId40"/>
    <p:sldId id="789" r:id="rId41"/>
    <p:sldId id="784" r:id="rId42"/>
    <p:sldId id="785" r:id="rId43"/>
    <p:sldId id="805" r:id="rId44"/>
  </p:sldIdLst>
  <p:sldSz cx="9144000" cy="6858000" type="screen4x3"/>
  <p:notesSz cx="7023100" cy="9309100"/>
  <p:kinsoku lang="ja-JP" invalStChars="、。，．・：；？！゛゜ヽヾゝゞ々ー’”）〕］｝〉》」』】°‰′″℃￠％ぁぃぅぇぉっゃゅょゎァィゥェォッャュョヮヵヶ!%),.:;?]}｡｣､･ｧｨｩｪｫｬｭｮｯｰﾞﾟ" invalEndChars="‘“（〔［｛〈《「『【￥＄$([\{｢￡"/>
  <p:defaultTextStyle>
    <a:defPPr>
      <a:defRPr lang="en-US"/>
    </a:defPPr>
    <a:lvl1pPr algn="ctr" rtl="0" fontAlgn="base">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ctr" rtl="0" fontAlgn="base">
      <a:spcBef>
        <a:spcPct val="0"/>
      </a:spcBef>
      <a:spcAft>
        <a:spcPct val="0"/>
      </a:spcAft>
      <a:defRPr sz="1200" kern="1200">
        <a:solidFill>
          <a:schemeClr val="tx1"/>
        </a:solidFill>
        <a:latin typeface="Times New Roman" pitchFamily="18" charset="0"/>
        <a:ea typeface="ＭＳ Ｐゴシック" charset="-128"/>
        <a:cs typeface="+mn-cs"/>
      </a:defRPr>
    </a:lvl2pPr>
    <a:lvl3pPr marL="914400" algn="ctr" rtl="0" fontAlgn="base">
      <a:spcBef>
        <a:spcPct val="0"/>
      </a:spcBef>
      <a:spcAft>
        <a:spcPct val="0"/>
      </a:spcAft>
      <a:defRPr sz="1200" kern="1200">
        <a:solidFill>
          <a:schemeClr val="tx1"/>
        </a:solidFill>
        <a:latin typeface="Times New Roman" pitchFamily="18" charset="0"/>
        <a:ea typeface="ＭＳ Ｐゴシック" charset="-128"/>
        <a:cs typeface="+mn-cs"/>
      </a:defRPr>
    </a:lvl3pPr>
    <a:lvl4pPr marL="1371600" algn="ctr" rtl="0" fontAlgn="base">
      <a:spcBef>
        <a:spcPct val="0"/>
      </a:spcBef>
      <a:spcAft>
        <a:spcPct val="0"/>
      </a:spcAft>
      <a:defRPr sz="1200" kern="1200">
        <a:solidFill>
          <a:schemeClr val="tx1"/>
        </a:solidFill>
        <a:latin typeface="Times New Roman" pitchFamily="18" charset="0"/>
        <a:ea typeface="ＭＳ Ｐゴシック" charset="-128"/>
        <a:cs typeface="+mn-cs"/>
      </a:defRPr>
    </a:lvl4pPr>
    <a:lvl5pPr marL="1828800" algn="ctr" rtl="0" fontAlgn="base">
      <a:spcBef>
        <a:spcPct val="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Times New Roman" pitchFamily="18" charset="0"/>
        <a:ea typeface="ＭＳ Ｐゴシック" charset="-128"/>
        <a:cs typeface="+mn-cs"/>
      </a:defRPr>
    </a:lvl6pPr>
    <a:lvl7pPr marL="2743200" algn="l" defTabSz="914400" rtl="0" eaLnBrk="1" latinLnBrk="0" hangingPunct="1">
      <a:defRPr sz="1200" kern="1200">
        <a:solidFill>
          <a:schemeClr val="tx1"/>
        </a:solidFill>
        <a:latin typeface="Times New Roman" pitchFamily="18" charset="0"/>
        <a:ea typeface="ＭＳ Ｐゴシック" charset="-128"/>
        <a:cs typeface="+mn-cs"/>
      </a:defRPr>
    </a:lvl7pPr>
    <a:lvl8pPr marL="3200400" algn="l" defTabSz="914400" rtl="0" eaLnBrk="1" latinLnBrk="0" hangingPunct="1">
      <a:defRPr sz="1200" kern="1200">
        <a:solidFill>
          <a:schemeClr val="tx1"/>
        </a:solidFill>
        <a:latin typeface="Times New Roman" pitchFamily="18" charset="0"/>
        <a:ea typeface="ＭＳ Ｐゴシック" charset="-128"/>
        <a:cs typeface="+mn-cs"/>
      </a:defRPr>
    </a:lvl8pPr>
    <a:lvl9pPr marL="3657600" algn="l" defTabSz="914400" rtl="0" eaLnBrk="1" latinLnBrk="0" hangingPunct="1">
      <a:defRPr sz="12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4032">
          <p15:clr>
            <a:srgbClr val="A4A3A4"/>
          </p15:clr>
        </p15:guide>
        <p15:guide id="2" orient="horz" pos="768">
          <p15:clr>
            <a:srgbClr val="A4A3A4"/>
          </p15:clr>
        </p15:guide>
        <p15:guide id="3" pos="288">
          <p15:clr>
            <a:srgbClr val="A4A3A4"/>
          </p15:clr>
        </p15:guide>
        <p15:guide id="4" pos="5472">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1478FF"/>
    <a:srgbClr val="180F9B"/>
    <a:srgbClr val="057D44"/>
    <a:srgbClr val="CC6600"/>
    <a:srgbClr val="1467FF"/>
    <a:srgbClr val="66FF33"/>
    <a:srgbClr val="007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2" autoAdjust="0"/>
    <p:restoredTop sz="92157" autoAdjust="0"/>
  </p:normalViewPr>
  <p:slideViewPr>
    <p:cSldViewPr>
      <p:cViewPr varScale="1">
        <p:scale>
          <a:sx n="114" d="100"/>
          <a:sy n="114" d="100"/>
        </p:scale>
        <p:origin x="1458" y="96"/>
      </p:cViewPr>
      <p:guideLst>
        <p:guide orient="horz" pos="4032"/>
        <p:guide orient="horz" pos="768"/>
        <p:guide pos="288"/>
        <p:guide pos="5472"/>
      </p:guideLst>
    </p:cSldViewPr>
  </p:slideViewPr>
  <p:outlineViewPr>
    <p:cViewPr>
      <p:scale>
        <a:sx n="33" d="100"/>
        <a:sy n="33" d="100"/>
      </p:scale>
      <p:origin x="0" y="10862"/>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70" d="100"/>
          <a:sy n="70" d="100"/>
        </p:scale>
        <p:origin x="-1997" y="-8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468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238" y="4422543"/>
            <a:ext cx="5152626" cy="4188935"/>
          </a:xfrm>
          <a:prstGeom prst="rect">
            <a:avLst/>
          </a:prstGeom>
          <a:noFill/>
          <a:ln w="12700">
            <a:noFill/>
            <a:miter lim="800000"/>
            <a:headEnd/>
            <a:tailEnd/>
          </a:ln>
          <a:effectLst/>
        </p:spPr>
        <p:txBody>
          <a:bodyPr vert="horz" wrap="square" lIns="92572" tIns="45474" rIns="92572" bIns="454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5" name="Rectangle 3"/>
          <p:cNvSpPr>
            <a:spLocks noGrp="1" noRot="1" noChangeAspect="1" noChangeArrowheads="1" noTextEdit="1"/>
          </p:cNvSpPr>
          <p:nvPr>
            <p:ph type="sldImg" idx="2"/>
          </p:nvPr>
        </p:nvSpPr>
        <p:spPr bwMode="auto">
          <a:xfrm>
            <a:off x="1184275" y="696913"/>
            <a:ext cx="4656138"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62049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4294967295"/>
          </p:nvPr>
        </p:nvSpPr>
        <p:spPr bwMode="auto">
          <a:xfrm>
            <a:off x="3978366" y="8841885"/>
            <a:ext cx="3043130" cy="465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eaLnBrk="0" hangingPunct="0">
              <a:defRPr sz="1200">
                <a:solidFill>
                  <a:schemeClr val="tx1"/>
                </a:solidFill>
                <a:latin typeface="Times New Roman" pitchFamily="18" charset="0"/>
                <a:ea typeface="ＭＳ Ｐゴシック" charset="-128"/>
              </a:defRPr>
            </a:lvl1pPr>
            <a:lvl2pPr marL="749637" indent="-288322" eaLnBrk="0" hangingPunct="0">
              <a:defRPr sz="1200">
                <a:solidFill>
                  <a:schemeClr val="tx1"/>
                </a:solidFill>
                <a:latin typeface="Times New Roman" pitchFamily="18" charset="0"/>
                <a:ea typeface="ＭＳ Ｐゴシック" charset="-128"/>
              </a:defRPr>
            </a:lvl2pPr>
            <a:lvl3pPr marL="1153287" indent="-230657" eaLnBrk="0" hangingPunct="0">
              <a:defRPr sz="1200">
                <a:solidFill>
                  <a:schemeClr val="tx1"/>
                </a:solidFill>
                <a:latin typeface="Times New Roman" pitchFamily="18" charset="0"/>
                <a:ea typeface="ＭＳ Ｐゴシック" charset="-128"/>
              </a:defRPr>
            </a:lvl3pPr>
            <a:lvl4pPr marL="1614602" indent="-230657" eaLnBrk="0" hangingPunct="0">
              <a:defRPr sz="1200">
                <a:solidFill>
                  <a:schemeClr val="tx1"/>
                </a:solidFill>
                <a:latin typeface="Times New Roman" pitchFamily="18" charset="0"/>
                <a:ea typeface="ＭＳ Ｐゴシック" charset="-128"/>
              </a:defRPr>
            </a:lvl4pPr>
            <a:lvl5pPr marL="2075917" indent="-230657" eaLnBrk="0" hangingPunct="0">
              <a:defRPr sz="1200">
                <a:solidFill>
                  <a:schemeClr val="tx1"/>
                </a:solidFill>
                <a:latin typeface="Times New Roman" pitchFamily="18" charset="0"/>
                <a:ea typeface="ＭＳ Ｐゴシック" charset="-128"/>
              </a:defRPr>
            </a:lvl5pPr>
            <a:lvl6pPr marL="253723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9854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5986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92117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fld id="{D6DCBCD5-4C50-40E2-AA19-D9E41352D345}" type="slidenum">
              <a:rPr lang="en-US"/>
              <a:pPr eaLnBrk="1" hangingPunct="1"/>
              <a:t>2</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4294967295"/>
          </p:nvPr>
        </p:nvSpPr>
        <p:spPr bwMode="auto">
          <a:xfrm>
            <a:off x="3978366" y="8843486"/>
            <a:ext cx="3043130" cy="4640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77" tIns="44139" rIns="88277" bIns="44139"/>
          <a:lstStyle>
            <a:lvl1pPr eaLnBrk="0" hangingPunct="0">
              <a:defRPr sz="1200">
                <a:solidFill>
                  <a:schemeClr val="tx1"/>
                </a:solidFill>
                <a:latin typeface="Times New Roman" pitchFamily="18" charset="0"/>
                <a:ea typeface="ＭＳ Ｐゴシック" charset="-128"/>
              </a:defRPr>
            </a:lvl1pPr>
            <a:lvl2pPr marL="749637" indent="-288322" eaLnBrk="0" hangingPunct="0">
              <a:defRPr sz="1200">
                <a:solidFill>
                  <a:schemeClr val="tx1"/>
                </a:solidFill>
                <a:latin typeface="Times New Roman" pitchFamily="18" charset="0"/>
                <a:ea typeface="ＭＳ Ｐゴシック" charset="-128"/>
              </a:defRPr>
            </a:lvl2pPr>
            <a:lvl3pPr marL="1153287" indent="-230657" eaLnBrk="0" hangingPunct="0">
              <a:defRPr sz="1200">
                <a:solidFill>
                  <a:schemeClr val="tx1"/>
                </a:solidFill>
                <a:latin typeface="Times New Roman" pitchFamily="18" charset="0"/>
                <a:ea typeface="ＭＳ Ｐゴシック" charset="-128"/>
              </a:defRPr>
            </a:lvl3pPr>
            <a:lvl4pPr marL="1614602" indent="-230657" eaLnBrk="0" hangingPunct="0">
              <a:defRPr sz="1200">
                <a:solidFill>
                  <a:schemeClr val="tx1"/>
                </a:solidFill>
                <a:latin typeface="Times New Roman" pitchFamily="18" charset="0"/>
                <a:ea typeface="ＭＳ Ｐゴシック" charset="-128"/>
              </a:defRPr>
            </a:lvl4pPr>
            <a:lvl5pPr marL="2075917" indent="-230657" eaLnBrk="0" hangingPunct="0">
              <a:defRPr sz="1200">
                <a:solidFill>
                  <a:schemeClr val="tx1"/>
                </a:solidFill>
                <a:latin typeface="Times New Roman" pitchFamily="18" charset="0"/>
                <a:ea typeface="ＭＳ Ｐゴシック" charset="-128"/>
              </a:defRPr>
            </a:lvl5pPr>
            <a:lvl6pPr marL="253723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9854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5986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92117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fld id="{F22EA129-3452-486C-99DA-FE73BD9046C7}" type="slidenum">
              <a:rPr lang="en-US"/>
              <a:pPr eaLnBrk="1" hangingPunct="1"/>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3978366" y="8841885"/>
            <a:ext cx="3043130" cy="465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eaLnBrk="0" hangingPunct="0">
              <a:defRPr sz="1200">
                <a:solidFill>
                  <a:schemeClr val="tx1"/>
                </a:solidFill>
                <a:latin typeface="Times New Roman" pitchFamily="18" charset="0"/>
                <a:ea typeface="ＭＳ Ｐゴシック" charset="-128"/>
              </a:defRPr>
            </a:lvl1pPr>
            <a:lvl2pPr marL="749637" indent="-288322" eaLnBrk="0" hangingPunct="0">
              <a:defRPr sz="1200">
                <a:solidFill>
                  <a:schemeClr val="tx1"/>
                </a:solidFill>
                <a:latin typeface="Times New Roman" pitchFamily="18" charset="0"/>
                <a:ea typeface="ＭＳ Ｐゴシック" charset="-128"/>
              </a:defRPr>
            </a:lvl2pPr>
            <a:lvl3pPr marL="1153287" indent="-230657" eaLnBrk="0" hangingPunct="0">
              <a:defRPr sz="1200">
                <a:solidFill>
                  <a:schemeClr val="tx1"/>
                </a:solidFill>
                <a:latin typeface="Times New Roman" pitchFamily="18" charset="0"/>
                <a:ea typeface="ＭＳ Ｐゴシック" charset="-128"/>
              </a:defRPr>
            </a:lvl3pPr>
            <a:lvl4pPr marL="1614602" indent="-230657" eaLnBrk="0" hangingPunct="0">
              <a:defRPr sz="1200">
                <a:solidFill>
                  <a:schemeClr val="tx1"/>
                </a:solidFill>
                <a:latin typeface="Times New Roman" pitchFamily="18" charset="0"/>
                <a:ea typeface="ＭＳ Ｐゴシック" charset="-128"/>
              </a:defRPr>
            </a:lvl4pPr>
            <a:lvl5pPr marL="2075917" indent="-230657" eaLnBrk="0" hangingPunct="0">
              <a:defRPr sz="1200">
                <a:solidFill>
                  <a:schemeClr val="tx1"/>
                </a:solidFill>
                <a:latin typeface="Times New Roman" pitchFamily="18" charset="0"/>
                <a:ea typeface="ＭＳ Ｐゴシック" charset="-128"/>
              </a:defRPr>
            </a:lvl5pPr>
            <a:lvl6pPr marL="253723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9854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5986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92117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fld id="{25905193-EB91-457F-8C08-E16340273B45}" type="slidenum">
              <a:rPr lang="en-US"/>
              <a:pPr eaLnBrk="1" hangingPunct="1"/>
              <a:t>12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4294967295"/>
          </p:nvPr>
        </p:nvSpPr>
        <p:spPr bwMode="auto">
          <a:xfrm>
            <a:off x="3978366" y="8841885"/>
            <a:ext cx="3043130" cy="465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eaLnBrk="0" hangingPunct="0">
              <a:defRPr sz="1200">
                <a:solidFill>
                  <a:schemeClr val="tx1"/>
                </a:solidFill>
                <a:latin typeface="Times New Roman" pitchFamily="18" charset="0"/>
                <a:ea typeface="ＭＳ Ｐゴシック" charset="-128"/>
              </a:defRPr>
            </a:lvl1pPr>
            <a:lvl2pPr marL="749637" indent="-288322" eaLnBrk="0" hangingPunct="0">
              <a:defRPr sz="1200">
                <a:solidFill>
                  <a:schemeClr val="tx1"/>
                </a:solidFill>
                <a:latin typeface="Times New Roman" pitchFamily="18" charset="0"/>
                <a:ea typeface="ＭＳ Ｐゴシック" charset="-128"/>
              </a:defRPr>
            </a:lvl2pPr>
            <a:lvl3pPr marL="1153287" indent="-230657" eaLnBrk="0" hangingPunct="0">
              <a:defRPr sz="1200">
                <a:solidFill>
                  <a:schemeClr val="tx1"/>
                </a:solidFill>
                <a:latin typeface="Times New Roman" pitchFamily="18" charset="0"/>
                <a:ea typeface="ＭＳ Ｐゴシック" charset="-128"/>
              </a:defRPr>
            </a:lvl3pPr>
            <a:lvl4pPr marL="1614602" indent="-230657" eaLnBrk="0" hangingPunct="0">
              <a:defRPr sz="1200">
                <a:solidFill>
                  <a:schemeClr val="tx1"/>
                </a:solidFill>
                <a:latin typeface="Times New Roman" pitchFamily="18" charset="0"/>
                <a:ea typeface="ＭＳ Ｐゴシック" charset="-128"/>
              </a:defRPr>
            </a:lvl4pPr>
            <a:lvl5pPr marL="2075917" indent="-230657" eaLnBrk="0" hangingPunct="0">
              <a:defRPr sz="1200">
                <a:solidFill>
                  <a:schemeClr val="tx1"/>
                </a:solidFill>
                <a:latin typeface="Times New Roman" pitchFamily="18" charset="0"/>
                <a:ea typeface="ＭＳ Ｐゴシック" charset="-128"/>
              </a:defRPr>
            </a:lvl5pPr>
            <a:lvl6pPr marL="253723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9854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5986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92117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fld id="{EA217D12-D5DD-4F3B-9966-9554C8D08B33}" type="slidenum">
              <a:rPr lang="en-US"/>
              <a:pPr eaLnBrk="1" hangingPunct="1"/>
              <a:t>13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3978366" y="8841885"/>
            <a:ext cx="3043130" cy="465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eaLnBrk="0" hangingPunct="0">
              <a:defRPr sz="1200">
                <a:solidFill>
                  <a:schemeClr val="tx1"/>
                </a:solidFill>
                <a:latin typeface="Times New Roman" pitchFamily="18" charset="0"/>
                <a:ea typeface="ＭＳ Ｐゴシック" charset="-128"/>
              </a:defRPr>
            </a:lvl1pPr>
            <a:lvl2pPr marL="749637" indent="-288322" eaLnBrk="0" hangingPunct="0">
              <a:defRPr sz="1200">
                <a:solidFill>
                  <a:schemeClr val="tx1"/>
                </a:solidFill>
                <a:latin typeface="Times New Roman" pitchFamily="18" charset="0"/>
                <a:ea typeface="ＭＳ Ｐゴシック" charset="-128"/>
              </a:defRPr>
            </a:lvl2pPr>
            <a:lvl3pPr marL="1153287" indent="-230657" eaLnBrk="0" hangingPunct="0">
              <a:defRPr sz="1200">
                <a:solidFill>
                  <a:schemeClr val="tx1"/>
                </a:solidFill>
                <a:latin typeface="Times New Roman" pitchFamily="18" charset="0"/>
                <a:ea typeface="ＭＳ Ｐゴシック" charset="-128"/>
              </a:defRPr>
            </a:lvl3pPr>
            <a:lvl4pPr marL="1614602" indent="-230657" eaLnBrk="0" hangingPunct="0">
              <a:defRPr sz="1200">
                <a:solidFill>
                  <a:schemeClr val="tx1"/>
                </a:solidFill>
                <a:latin typeface="Times New Roman" pitchFamily="18" charset="0"/>
                <a:ea typeface="ＭＳ Ｐゴシック" charset="-128"/>
              </a:defRPr>
            </a:lvl4pPr>
            <a:lvl5pPr marL="2075917" indent="-230657" eaLnBrk="0" hangingPunct="0">
              <a:defRPr sz="1200">
                <a:solidFill>
                  <a:schemeClr val="tx1"/>
                </a:solidFill>
                <a:latin typeface="Times New Roman" pitchFamily="18" charset="0"/>
                <a:ea typeface="ＭＳ Ｐゴシック" charset="-128"/>
              </a:defRPr>
            </a:lvl5pPr>
            <a:lvl6pPr marL="253723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9854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5986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92117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fld id="{268CC54E-AF45-4BBC-9220-E3559EF17556}" type="slidenum">
              <a:rPr lang="en-US"/>
              <a:pPr eaLnBrk="1" hangingPunct="1"/>
              <a:t>14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3978366" y="8841885"/>
            <a:ext cx="3043130" cy="465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eaLnBrk="0" hangingPunct="0">
              <a:defRPr sz="1200">
                <a:solidFill>
                  <a:schemeClr val="tx1"/>
                </a:solidFill>
                <a:latin typeface="Times New Roman" pitchFamily="18" charset="0"/>
                <a:ea typeface="ＭＳ Ｐゴシック" charset="-128"/>
              </a:defRPr>
            </a:lvl1pPr>
            <a:lvl2pPr marL="749637" indent="-288322" eaLnBrk="0" hangingPunct="0">
              <a:defRPr sz="1200">
                <a:solidFill>
                  <a:schemeClr val="tx1"/>
                </a:solidFill>
                <a:latin typeface="Times New Roman" pitchFamily="18" charset="0"/>
                <a:ea typeface="ＭＳ Ｐゴシック" charset="-128"/>
              </a:defRPr>
            </a:lvl2pPr>
            <a:lvl3pPr marL="1153287" indent="-230657" eaLnBrk="0" hangingPunct="0">
              <a:defRPr sz="1200">
                <a:solidFill>
                  <a:schemeClr val="tx1"/>
                </a:solidFill>
                <a:latin typeface="Times New Roman" pitchFamily="18" charset="0"/>
                <a:ea typeface="ＭＳ Ｐゴシック" charset="-128"/>
              </a:defRPr>
            </a:lvl3pPr>
            <a:lvl4pPr marL="1614602" indent="-230657" eaLnBrk="0" hangingPunct="0">
              <a:defRPr sz="1200">
                <a:solidFill>
                  <a:schemeClr val="tx1"/>
                </a:solidFill>
                <a:latin typeface="Times New Roman" pitchFamily="18" charset="0"/>
                <a:ea typeface="ＭＳ Ｐゴシック" charset="-128"/>
              </a:defRPr>
            </a:lvl4pPr>
            <a:lvl5pPr marL="2075917" indent="-230657" eaLnBrk="0" hangingPunct="0">
              <a:defRPr sz="1200">
                <a:solidFill>
                  <a:schemeClr val="tx1"/>
                </a:solidFill>
                <a:latin typeface="Times New Roman" pitchFamily="18" charset="0"/>
                <a:ea typeface="ＭＳ Ｐゴシック" charset="-128"/>
              </a:defRPr>
            </a:lvl5pPr>
            <a:lvl6pPr marL="253723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9854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5986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92117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fld id="{57BEAD03-EA27-4EA0-981B-19CCDF484EAA}" type="slidenum">
              <a:rPr lang="en-US"/>
              <a:pPr eaLnBrk="1" hangingPunct="1"/>
              <a:t>15</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3978366" y="8841885"/>
            <a:ext cx="3043130" cy="465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eaLnBrk="0" hangingPunct="0">
              <a:defRPr sz="1200">
                <a:solidFill>
                  <a:schemeClr val="tx1"/>
                </a:solidFill>
                <a:latin typeface="Times New Roman" pitchFamily="18" charset="0"/>
                <a:ea typeface="ＭＳ Ｐゴシック" charset="-128"/>
              </a:defRPr>
            </a:lvl1pPr>
            <a:lvl2pPr marL="749637" indent="-288322" eaLnBrk="0" hangingPunct="0">
              <a:defRPr sz="1200">
                <a:solidFill>
                  <a:schemeClr val="tx1"/>
                </a:solidFill>
                <a:latin typeface="Times New Roman" pitchFamily="18" charset="0"/>
                <a:ea typeface="ＭＳ Ｐゴシック" charset="-128"/>
              </a:defRPr>
            </a:lvl2pPr>
            <a:lvl3pPr marL="1153287" indent="-230657" eaLnBrk="0" hangingPunct="0">
              <a:defRPr sz="1200">
                <a:solidFill>
                  <a:schemeClr val="tx1"/>
                </a:solidFill>
                <a:latin typeface="Times New Roman" pitchFamily="18" charset="0"/>
                <a:ea typeface="ＭＳ Ｐゴシック" charset="-128"/>
              </a:defRPr>
            </a:lvl3pPr>
            <a:lvl4pPr marL="1614602" indent="-230657" eaLnBrk="0" hangingPunct="0">
              <a:defRPr sz="1200">
                <a:solidFill>
                  <a:schemeClr val="tx1"/>
                </a:solidFill>
                <a:latin typeface="Times New Roman" pitchFamily="18" charset="0"/>
                <a:ea typeface="ＭＳ Ｐゴシック" charset="-128"/>
              </a:defRPr>
            </a:lvl4pPr>
            <a:lvl5pPr marL="2075917" indent="-230657" eaLnBrk="0" hangingPunct="0">
              <a:defRPr sz="1200">
                <a:solidFill>
                  <a:schemeClr val="tx1"/>
                </a:solidFill>
                <a:latin typeface="Times New Roman" pitchFamily="18" charset="0"/>
                <a:ea typeface="ＭＳ Ｐゴシック" charset="-128"/>
              </a:defRPr>
            </a:lvl5pPr>
            <a:lvl6pPr marL="253723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9854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59861"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921176" indent="-230657"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fld id="{A9094BA5-DB10-476C-A60A-1A5DEA832172}" type="slidenum">
              <a:rPr lang="en-US"/>
              <a:pPr eaLnBrk="1" hangingPunct="1"/>
              <a:t>16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404813" y="6083300"/>
            <a:ext cx="2016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p>
            <a:pPr algn="l" defTabSz="885825" eaLnBrk="0" hangingPunct="0"/>
            <a:r>
              <a:rPr lang="en-US" sz="1000" b="1">
                <a:solidFill>
                  <a:schemeClr val="bg1"/>
                </a:solidFill>
                <a:latin typeface="Arial" charset="0"/>
              </a:rPr>
              <a:t>U.S. Department of the Interior</a:t>
            </a:r>
          </a:p>
          <a:p>
            <a:pPr algn="l" defTabSz="885825" eaLnBrk="0" hangingPunct="0"/>
            <a:r>
              <a:rPr lang="en-US" sz="1000" b="1">
                <a:solidFill>
                  <a:schemeClr val="bg1"/>
                </a:solidFill>
                <a:latin typeface="Arial" charset="0"/>
              </a:rPr>
              <a:t>U.S. Geological Survey</a:t>
            </a:r>
          </a:p>
        </p:txBody>
      </p:sp>
      <p:pic>
        <p:nvPicPr>
          <p:cNvPr id="5" name="Picture 9" descr="ident_4_onscreen_png"/>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2"/>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60741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73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014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71600"/>
            <a:ext cx="40767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695700"/>
            <a:ext cx="40767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520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368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5801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238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1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971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17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897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420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1A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ident-small_4_onscreen_png"/>
          <p:cNvPicPr>
            <a:picLocks noChangeAspect="1" noChangeArrowheads="1"/>
          </p:cNvPicPr>
          <p:nvPr userDrawn="1"/>
        </p:nvPicPr>
        <p:blipFill>
          <a:blip r:embed="rId14" cstate="print">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8"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 id="2147484497" r:id="rId12"/>
  </p:sldLayoutIdLst>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wrf-model.org/index.php" TargetMode="External"/><Relationship Id="rId3" Type="http://schemas.openxmlformats.org/officeDocument/2006/relationships/image" Target="../media/image49.png"/><Relationship Id="rId7" Type="http://schemas.openxmlformats.org/officeDocument/2006/relationships/image" Target="../media/image9.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52.jpeg"/><Relationship Id="rId5" Type="http://schemas.openxmlformats.org/officeDocument/2006/relationships/image" Target="../media/image51.wmf"/><Relationship Id="rId10" Type="http://schemas.openxmlformats.org/officeDocument/2006/relationships/hyperlink" Target="/catalogs/ranges/range080.html" TargetMode="External"/><Relationship Id="rId4" Type="http://schemas.openxmlformats.org/officeDocument/2006/relationships/image" Target="../media/image50.jpe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hyperlink" Target="http://wrf-model.org/index.php" TargetMode="External"/><Relationship Id="rId10" Type="http://schemas.openxmlformats.org/officeDocument/2006/relationships/image" Target="../media/image14.jpeg"/><Relationship Id="rId4" Type="http://schemas.openxmlformats.org/officeDocument/2006/relationships/image" Target="../media/image10.png"/><Relationship Id="rId9" Type="http://schemas.openxmlformats.org/officeDocument/2006/relationships/hyperlink" Target="https://www.myroms.org/projects/cst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1.wmf"/><Relationship Id="rId3" Type="http://schemas.openxmlformats.org/officeDocument/2006/relationships/notesSlide" Target="../notesSlides/notesSlide2.xml"/><Relationship Id="rId7" Type="http://schemas.openxmlformats.org/officeDocument/2006/relationships/image" Target="../media/image28.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9.wmf"/></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33.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32.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52400"/>
            <a:ext cx="6248400" cy="1905000"/>
          </a:xfrm>
        </p:spPr>
        <p:txBody>
          <a:bodyPr/>
          <a:lstStyle/>
          <a:p>
            <a:r>
              <a:rPr lang="en-US" dirty="0" smtClean="0"/>
              <a:t>Coupled model applications Tutorial</a:t>
            </a:r>
            <a:endParaRPr lang="en-US" dirty="0"/>
          </a:p>
        </p:txBody>
      </p:sp>
      <p:sp>
        <p:nvSpPr>
          <p:cNvPr id="3" name="Subtitle 2"/>
          <p:cNvSpPr>
            <a:spLocks noGrp="1"/>
          </p:cNvSpPr>
          <p:nvPr>
            <p:ph type="subTitle" idx="1"/>
          </p:nvPr>
        </p:nvSpPr>
        <p:spPr>
          <a:xfrm>
            <a:off x="533400" y="5430381"/>
            <a:ext cx="8305800" cy="838200"/>
          </a:xfrm>
        </p:spPr>
        <p:txBody>
          <a:bodyPr/>
          <a:lstStyle/>
          <a:p>
            <a:r>
              <a:rPr lang="en-US" dirty="0" smtClean="0"/>
              <a:t>Projects/Sandy- Hurricane Sandy example</a:t>
            </a:r>
            <a:endParaRPr lang="en-US" dirty="0"/>
          </a:p>
        </p:txBody>
      </p:sp>
      <p:pic>
        <p:nvPicPr>
          <p:cNvPr id="7" name="Picture 6" descr="Hurricane Sand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057400"/>
            <a:ext cx="3733800" cy="316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840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Libraries</a:t>
            </a:r>
          </a:p>
        </p:txBody>
      </p:sp>
      <p:sp>
        <p:nvSpPr>
          <p:cNvPr id="5123" name="Content Placeholder 2"/>
          <p:cNvSpPr>
            <a:spLocks noGrp="1"/>
          </p:cNvSpPr>
          <p:nvPr>
            <p:ph idx="1"/>
          </p:nvPr>
        </p:nvSpPr>
        <p:spPr>
          <a:xfrm>
            <a:off x="331788" y="1336675"/>
            <a:ext cx="8305800" cy="4495800"/>
          </a:xfrm>
        </p:spPr>
        <p:txBody>
          <a:bodyPr/>
          <a:lstStyle/>
          <a:p>
            <a:r>
              <a:rPr lang="en-US" dirty="0" smtClean="0">
                <a:solidFill>
                  <a:srgbClr val="FFFF00"/>
                </a:solidFill>
              </a:rPr>
              <a:t>MCT - v2.60 or higher (distributed)</a:t>
            </a: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403475"/>
            <a:ext cx="2995613" cy="3084513"/>
          </a:xfrm>
          <a:prstGeom prst="rect">
            <a:avLst/>
          </a:prstGeom>
          <a:noFill/>
          <a:ln>
            <a:noFill/>
          </a:ln>
          <a:effectLst>
            <a:outerShdw dist="25400" dir="5400000" algn="ctr" rotWithShape="0">
              <a:srgbClr val="808080">
                <a:alpha val="35001"/>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5125" name="TextBox 3"/>
          <p:cNvSpPr txBox="1">
            <a:spLocks noChangeArrowheads="1"/>
          </p:cNvSpPr>
          <p:nvPr/>
        </p:nvSpPr>
        <p:spPr bwMode="auto">
          <a:xfrm>
            <a:off x="3733800" y="2403475"/>
            <a:ext cx="44211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algn="l" eaLnBrk="1" hangingPunct="1"/>
            <a:r>
              <a:rPr lang="en-US" sz="1600">
                <a:solidFill>
                  <a:schemeClr val="bg1"/>
                </a:solidFill>
              </a:rPr>
              <a:t>1) cd to the MCT dir</a:t>
            </a:r>
          </a:p>
          <a:p>
            <a:pPr algn="l" eaLnBrk="1" hangingPunct="1"/>
            <a:endParaRPr lang="en-US" sz="1600">
              <a:solidFill>
                <a:schemeClr val="bg1"/>
              </a:solidFill>
            </a:endParaRPr>
          </a:p>
          <a:p>
            <a:pPr algn="l" eaLnBrk="1" hangingPunct="1"/>
            <a:r>
              <a:rPr lang="en-US" sz="1600">
                <a:solidFill>
                  <a:schemeClr val="bg1"/>
                </a:solidFill>
              </a:rPr>
              <a:t>2) ./configure</a:t>
            </a:r>
          </a:p>
          <a:p>
            <a:pPr algn="l" eaLnBrk="1" hangingPunct="1"/>
            <a:r>
              <a:rPr lang="en-US" sz="1600">
                <a:solidFill>
                  <a:schemeClr val="bg1"/>
                </a:solidFill>
              </a:rPr>
              <a:t>This makes Makefile.conf. you can edit this file.</a:t>
            </a:r>
          </a:p>
          <a:p>
            <a:pPr algn="l" eaLnBrk="1" hangingPunct="1"/>
            <a:endParaRPr lang="en-US" sz="1600">
              <a:solidFill>
                <a:schemeClr val="bg1"/>
              </a:solidFill>
            </a:endParaRPr>
          </a:p>
          <a:p>
            <a:pPr algn="l" eaLnBrk="1" hangingPunct="1"/>
            <a:r>
              <a:rPr lang="en-US" sz="1600">
                <a:solidFill>
                  <a:schemeClr val="bg1"/>
                </a:solidFill>
              </a:rPr>
              <a:t>3) make</a:t>
            </a:r>
          </a:p>
          <a:p>
            <a:pPr algn="l" eaLnBrk="1" hangingPunct="1"/>
            <a:endParaRPr lang="en-US" sz="1600">
              <a:solidFill>
                <a:schemeClr val="bg1"/>
              </a:solidFill>
            </a:endParaRPr>
          </a:p>
          <a:p>
            <a:pPr algn="l" eaLnBrk="1" hangingPunct="1"/>
            <a:r>
              <a:rPr lang="en-US" sz="1600">
                <a:solidFill>
                  <a:schemeClr val="bg1"/>
                </a:solidFill>
              </a:rPr>
              <a:t>4) make install</a:t>
            </a:r>
          </a:p>
          <a:p>
            <a:pPr algn="l" eaLnBrk="1" hangingPunct="1"/>
            <a:endParaRPr lang="en-US" sz="1600">
              <a:solidFill>
                <a:schemeClr val="bg1"/>
              </a:solidFill>
            </a:endParaRPr>
          </a:p>
          <a:p>
            <a:pPr algn="l" eaLnBrk="1" hangingPunct="1"/>
            <a:r>
              <a:rPr lang="en-US" sz="1600">
                <a:solidFill>
                  <a:schemeClr val="bg1"/>
                </a:solidFill>
              </a:rPr>
              <a:t>5) set environment vars</a:t>
            </a:r>
          </a:p>
          <a:p>
            <a:pPr algn="l" eaLnBrk="1" hangingPunct="1"/>
            <a:r>
              <a:rPr lang="en-US" sz="1600">
                <a:solidFill>
                  <a:schemeClr val="bg1"/>
                </a:solidFill>
              </a:rPr>
              <a:t>setenv MCT_INCDIR COAWST/Lib/MCT/include</a:t>
            </a:r>
          </a:p>
          <a:p>
            <a:pPr algn="l" eaLnBrk="1" hangingPunct="1"/>
            <a:r>
              <a:rPr lang="en-US" sz="1600">
                <a:solidFill>
                  <a:schemeClr val="bg1"/>
                </a:solidFill>
              </a:rPr>
              <a:t>setenv MCT_LIBDIR COAWST/Lib/MCT/lib</a:t>
            </a:r>
          </a:p>
          <a:p>
            <a:pPr algn="l" eaLnBrk="1" hangingPunct="1"/>
            <a:r>
              <a:rPr lang="en-US" sz="1600">
                <a:solidFill>
                  <a:schemeClr val="bg1"/>
                </a:solidFill>
              </a:rPr>
              <a:t>(or where ever you installed them, see last slide)</a:t>
            </a:r>
          </a:p>
          <a:p>
            <a:pPr algn="l" eaLnBrk="1" hangingPunct="1"/>
            <a:endParaRPr lang="en-US" sz="1600">
              <a:solidFill>
                <a:schemeClr val="bg1"/>
              </a:solidFill>
            </a:endParaRPr>
          </a:p>
        </p:txBody>
      </p:sp>
    </p:spTree>
    <p:extLst>
      <p:ext uri="{BB962C8B-B14F-4D97-AF65-F5344CB8AC3E}">
        <p14:creationId xmlns:p14="http://schemas.microsoft.com/office/powerpoint/2010/main" val="24219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Compilers </a:t>
            </a:r>
            <a:r>
              <a:rPr lang="en-US" dirty="0" err="1" smtClean="0"/>
              <a:t>dir</a:t>
            </a:r>
            <a:r>
              <a:rPr lang="en-US" dirty="0" smtClean="0"/>
              <a:t> (side note)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92141"/>
            <a:ext cx="6576294" cy="5216742"/>
          </a:xfrm>
          <a:prstGeom prst="rect">
            <a:avLst/>
          </a:prstGeom>
          <a:noFill/>
          <a:ln>
            <a:noFill/>
          </a:ln>
          <a:effectLst>
            <a:outerShdw dist="25400" dir="5400000" algn="ctr" rotWithShape="0">
              <a:srgbClr val="808080">
                <a:alpha val="35001"/>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000000"/>
                </a:solidFill>
                <a:prstDash val="solid"/>
                <a:miter lim="800000"/>
                <a:headEnd/>
                <a:tailEnd/>
              </a14:hiddenLine>
            </a:ext>
          </a:extLst>
        </p:spPr>
      </p:pic>
      <p:sp>
        <p:nvSpPr>
          <p:cNvPr id="3" name="TextBox 2"/>
          <p:cNvSpPr txBox="1"/>
          <p:nvPr/>
        </p:nvSpPr>
        <p:spPr>
          <a:xfrm>
            <a:off x="6934200" y="3343870"/>
            <a:ext cx="1997780" cy="923330"/>
          </a:xfrm>
          <a:prstGeom prst="rect">
            <a:avLst/>
          </a:prstGeom>
          <a:noFill/>
        </p:spPr>
        <p:txBody>
          <a:bodyPr wrap="square" rtlCol="0">
            <a:spAutoFit/>
          </a:bodyPr>
          <a:lstStyle/>
          <a:p>
            <a:r>
              <a:rPr lang="en-US" sz="1800" dirty="0" smtClean="0">
                <a:solidFill>
                  <a:schemeClr val="bg1"/>
                </a:solidFill>
              </a:rPr>
              <a:t>?=   means that it checks your environment first</a:t>
            </a:r>
            <a:endParaRPr lang="en-US" sz="1800" dirty="0">
              <a:solidFill>
                <a:schemeClr val="bg1"/>
              </a:solidFill>
            </a:endParaRPr>
          </a:p>
        </p:txBody>
      </p:sp>
    </p:spTree>
    <p:extLst>
      <p:ext uri="{BB962C8B-B14F-4D97-AF65-F5344CB8AC3E}">
        <p14:creationId xmlns:p14="http://schemas.microsoft.com/office/powerpoint/2010/main" val="272057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7463" y="533400"/>
            <a:ext cx="4097337"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3"/>
          <p:cNvSpPr>
            <a:spLocks noGrp="1" noChangeArrowheads="1"/>
          </p:cNvSpPr>
          <p:nvPr>
            <p:ph type="title"/>
          </p:nvPr>
        </p:nvSpPr>
        <p:spPr>
          <a:xfrm>
            <a:off x="389731" y="144483"/>
            <a:ext cx="5486400" cy="457200"/>
          </a:xfrm>
        </p:spPr>
        <p:txBody>
          <a:bodyPr/>
          <a:lstStyle/>
          <a:p>
            <a:pPr eaLnBrk="1" hangingPunct="1"/>
            <a:r>
              <a:rPr lang="en-US" sz="2800" dirty="0" smtClean="0"/>
              <a:t>Model organization</a:t>
            </a:r>
          </a:p>
        </p:txBody>
      </p:sp>
      <p:sp>
        <p:nvSpPr>
          <p:cNvPr id="9220" name="Rectangle 4"/>
          <p:cNvSpPr>
            <a:spLocks noChangeArrowheads="1"/>
          </p:cNvSpPr>
          <p:nvPr/>
        </p:nvSpPr>
        <p:spPr bwMode="auto">
          <a:xfrm>
            <a:off x="4419600" y="457200"/>
            <a:ext cx="2895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t>master.F</a:t>
            </a:r>
          </a:p>
        </p:txBody>
      </p:sp>
      <p:sp>
        <p:nvSpPr>
          <p:cNvPr id="9221" name="Text Box 5"/>
          <p:cNvSpPr txBox="1">
            <a:spLocks noChangeArrowheads="1"/>
          </p:cNvSpPr>
          <p:nvPr/>
        </p:nvSpPr>
        <p:spPr bwMode="auto">
          <a:xfrm>
            <a:off x="1600200" y="1143000"/>
            <a:ext cx="1214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400">
                <a:solidFill>
                  <a:schemeClr val="bg1"/>
                </a:solidFill>
              </a:rPr>
              <a:t>mpi_init</a:t>
            </a:r>
          </a:p>
        </p:txBody>
      </p:sp>
      <p:sp>
        <p:nvSpPr>
          <p:cNvPr id="9222" name="Text Box 6"/>
          <p:cNvSpPr txBox="1">
            <a:spLocks noChangeArrowheads="1"/>
          </p:cNvSpPr>
          <p:nvPr/>
        </p:nvSpPr>
        <p:spPr bwMode="auto">
          <a:xfrm>
            <a:off x="2209800" y="4343400"/>
            <a:ext cx="717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400">
                <a:solidFill>
                  <a:schemeClr val="bg1"/>
                </a:solidFill>
              </a:rPr>
              <a:t>init</a:t>
            </a:r>
          </a:p>
          <a:p>
            <a:pPr eaLnBrk="1" hangingPunct="1"/>
            <a:r>
              <a:rPr lang="en-US" sz="1400">
                <a:solidFill>
                  <a:schemeClr val="bg1"/>
                </a:solidFill>
              </a:rPr>
              <a:t>run</a:t>
            </a:r>
          </a:p>
          <a:p>
            <a:pPr eaLnBrk="1" hangingPunct="1"/>
            <a:r>
              <a:rPr lang="en-US" sz="1400">
                <a:solidFill>
                  <a:schemeClr val="bg1"/>
                </a:solidFill>
              </a:rPr>
              <a:t>finalize</a:t>
            </a:r>
          </a:p>
        </p:txBody>
      </p:sp>
      <p:sp>
        <p:nvSpPr>
          <p:cNvPr id="9223" name="Text Box 7"/>
          <p:cNvSpPr txBox="1">
            <a:spLocks noChangeArrowheads="1"/>
          </p:cNvSpPr>
          <p:nvPr/>
        </p:nvSpPr>
        <p:spPr bwMode="auto">
          <a:xfrm>
            <a:off x="2209800" y="5181600"/>
            <a:ext cx="717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400">
                <a:solidFill>
                  <a:schemeClr val="bg1"/>
                </a:solidFill>
              </a:rPr>
              <a:t>init</a:t>
            </a:r>
          </a:p>
          <a:p>
            <a:pPr eaLnBrk="1" hangingPunct="1"/>
            <a:r>
              <a:rPr lang="en-US" sz="1400">
                <a:solidFill>
                  <a:schemeClr val="bg1"/>
                </a:solidFill>
              </a:rPr>
              <a:t>run</a:t>
            </a:r>
          </a:p>
          <a:p>
            <a:pPr eaLnBrk="1" hangingPunct="1"/>
            <a:r>
              <a:rPr lang="en-US" sz="1400">
                <a:solidFill>
                  <a:schemeClr val="bg1"/>
                </a:solidFill>
              </a:rPr>
              <a:t>finalize</a:t>
            </a:r>
          </a:p>
        </p:txBody>
      </p:sp>
      <p:sp>
        <p:nvSpPr>
          <p:cNvPr id="9224" name="Text Box 8"/>
          <p:cNvSpPr txBox="1">
            <a:spLocks noChangeArrowheads="1"/>
          </p:cNvSpPr>
          <p:nvPr/>
        </p:nvSpPr>
        <p:spPr bwMode="auto">
          <a:xfrm>
            <a:off x="1905000" y="4114800"/>
            <a:ext cx="549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6000"/>
              <a:t>{</a:t>
            </a:r>
          </a:p>
        </p:txBody>
      </p:sp>
      <p:sp>
        <p:nvSpPr>
          <p:cNvPr id="9225" name="Text Box 9"/>
          <p:cNvSpPr txBox="1">
            <a:spLocks noChangeArrowheads="1"/>
          </p:cNvSpPr>
          <p:nvPr/>
        </p:nvSpPr>
        <p:spPr bwMode="auto">
          <a:xfrm>
            <a:off x="1889125" y="4953000"/>
            <a:ext cx="549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6000"/>
              <a:t>{</a:t>
            </a:r>
          </a:p>
        </p:txBody>
      </p:sp>
      <p:sp>
        <p:nvSpPr>
          <p:cNvPr id="9226" name="Text Box 10"/>
          <p:cNvSpPr txBox="1">
            <a:spLocks noChangeArrowheads="1"/>
          </p:cNvSpPr>
          <p:nvPr/>
        </p:nvSpPr>
        <p:spPr bwMode="auto">
          <a:xfrm>
            <a:off x="981075" y="4545013"/>
            <a:ext cx="933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000">
                <a:solidFill>
                  <a:srgbClr val="FF0000"/>
                </a:solidFill>
              </a:rPr>
              <a:t>SWAN</a:t>
            </a:r>
          </a:p>
        </p:txBody>
      </p:sp>
      <p:sp>
        <p:nvSpPr>
          <p:cNvPr id="9227" name="Text Box 11"/>
          <p:cNvSpPr txBox="1">
            <a:spLocks noChangeArrowheads="1"/>
          </p:cNvSpPr>
          <p:nvPr/>
        </p:nvSpPr>
        <p:spPr bwMode="auto">
          <a:xfrm>
            <a:off x="989013" y="5383213"/>
            <a:ext cx="904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000">
                <a:solidFill>
                  <a:srgbClr val="FF0000"/>
                </a:solidFill>
              </a:rPr>
              <a:t>ROMS</a:t>
            </a:r>
          </a:p>
        </p:txBody>
      </p:sp>
      <p:sp>
        <p:nvSpPr>
          <p:cNvPr id="9228" name="Line 12"/>
          <p:cNvSpPr>
            <a:spLocks noChangeShapeType="1"/>
          </p:cNvSpPr>
          <p:nvPr/>
        </p:nvSpPr>
        <p:spPr bwMode="auto">
          <a:xfrm>
            <a:off x="2971800" y="4724400"/>
            <a:ext cx="99060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Line 13"/>
          <p:cNvSpPr>
            <a:spLocks noChangeShapeType="1"/>
          </p:cNvSpPr>
          <p:nvPr/>
        </p:nvSpPr>
        <p:spPr bwMode="auto">
          <a:xfrm>
            <a:off x="2971800" y="5486400"/>
            <a:ext cx="99060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Text Box 14"/>
          <p:cNvSpPr txBox="1">
            <a:spLocks noChangeArrowheads="1"/>
          </p:cNvSpPr>
          <p:nvPr/>
        </p:nvSpPr>
        <p:spPr bwMode="auto">
          <a:xfrm>
            <a:off x="723900" y="2438400"/>
            <a:ext cx="232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400">
                <a:solidFill>
                  <a:schemeClr val="bg1"/>
                </a:solidFill>
              </a:rPr>
              <a:t>init_file</a:t>
            </a:r>
            <a:r>
              <a:rPr lang="en-US" sz="1400">
                <a:solidFill>
                  <a:schemeClr val="bg1"/>
                </a:solidFill>
              </a:rPr>
              <a:t> (# procs/model)</a:t>
            </a:r>
          </a:p>
        </p:txBody>
      </p:sp>
      <p:sp>
        <p:nvSpPr>
          <p:cNvPr id="9231" name="Line 15"/>
          <p:cNvSpPr>
            <a:spLocks noChangeShapeType="1"/>
          </p:cNvSpPr>
          <p:nvPr/>
        </p:nvSpPr>
        <p:spPr bwMode="auto">
          <a:xfrm>
            <a:off x="3048000" y="2743200"/>
            <a:ext cx="99060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Line 16"/>
          <p:cNvSpPr>
            <a:spLocks noChangeShapeType="1"/>
          </p:cNvSpPr>
          <p:nvPr/>
        </p:nvSpPr>
        <p:spPr bwMode="auto">
          <a:xfrm>
            <a:off x="2971800" y="1447800"/>
            <a:ext cx="99060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86974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381000"/>
            <a:ext cx="7772400" cy="457200"/>
          </a:xfrm>
        </p:spPr>
        <p:txBody>
          <a:bodyPr/>
          <a:lstStyle/>
          <a:p>
            <a:pPr eaLnBrk="1" hangingPunct="1"/>
            <a:r>
              <a:rPr lang="en-US" smtClean="0"/>
              <a:t>init, run, and finalize</a:t>
            </a:r>
          </a:p>
        </p:txBody>
      </p:sp>
      <p:sp>
        <p:nvSpPr>
          <p:cNvPr id="10243" name="Text Box 3"/>
          <p:cNvSpPr txBox="1">
            <a:spLocks noChangeArrowheads="1"/>
          </p:cNvSpPr>
          <p:nvPr/>
        </p:nvSpPr>
        <p:spPr bwMode="auto">
          <a:xfrm>
            <a:off x="1406525" y="944563"/>
            <a:ext cx="1336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3200">
                <a:solidFill>
                  <a:srgbClr val="FF0000"/>
                </a:solidFill>
              </a:rPr>
              <a:t>ROMS</a:t>
            </a:r>
          </a:p>
        </p:txBody>
      </p:sp>
      <p:sp>
        <p:nvSpPr>
          <p:cNvPr id="10244" name="Text Box 4"/>
          <p:cNvSpPr txBox="1">
            <a:spLocks noChangeArrowheads="1"/>
          </p:cNvSpPr>
          <p:nvPr/>
        </p:nvSpPr>
        <p:spPr bwMode="auto">
          <a:xfrm>
            <a:off x="6238875" y="944563"/>
            <a:ext cx="1381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3200">
                <a:solidFill>
                  <a:srgbClr val="FF0000"/>
                </a:solidFill>
              </a:rPr>
              <a:t>SWAN</a:t>
            </a:r>
          </a:p>
        </p:txBody>
      </p:sp>
      <p:sp>
        <p:nvSpPr>
          <p:cNvPr id="10245" name="Text Box 5"/>
          <p:cNvSpPr txBox="1">
            <a:spLocks noChangeArrowheads="1"/>
          </p:cNvSpPr>
          <p:nvPr/>
        </p:nvSpPr>
        <p:spPr bwMode="auto">
          <a:xfrm>
            <a:off x="3587750" y="1752600"/>
            <a:ext cx="1195388"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400"/>
              <a:t>init</a:t>
            </a:r>
          </a:p>
          <a:p>
            <a:pPr eaLnBrk="1" hangingPunct="1"/>
            <a:r>
              <a:rPr lang="en-US" sz="1400"/>
              <a:t>(grid decomp)</a:t>
            </a:r>
          </a:p>
        </p:txBody>
      </p:sp>
      <p:sp>
        <p:nvSpPr>
          <p:cNvPr id="10246" name="Text Box 6"/>
          <p:cNvSpPr txBox="1">
            <a:spLocks noChangeArrowheads="1"/>
          </p:cNvSpPr>
          <p:nvPr/>
        </p:nvSpPr>
        <p:spPr bwMode="auto">
          <a:xfrm>
            <a:off x="3727450" y="3276600"/>
            <a:ext cx="1214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400"/>
              <a:t>run</a:t>
            </a:r>
          </a:p>
          <a:p>
            <a:pPr eaLnBrk="1" hangingPunct="1"/>
            <a:r>
              <a:rPr lang="en-US" sz="1600"/>
              <a:t>(sync. point)</a:t>
            </a:r>
          </a:p>
        </p:txBody>
      </p:sp>
      <p:sp>
        <p:nvSpPr>
          <p:cNvPr id="10247" name="Text Box 7"/>
          <p:cNvSpPr txBox="1">
            <a:spLocks noChangeArrowheads="1"/>
          </p:cNvSpPr>
          <p:nvPr/>
        </p:nvSpPr>
        <p:spPr bwMode="auto">
          <a:xfrm>
            <a:off x="3733800" y="5486400"/>
            <a:ext cx="1095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400"/>
              <a:t>finalize</a:t>
            </a:r>
          </a:p>
        </p:txBody>
      </p:sp>
      <p:sp>
        <p:nvSpPr>
          <p:cNvPr id="10248" name="Text Box 8"/>
          <p:cNvSpPr txBox="1">
            <a:spLocks noChangeArrowheads="1"/>
          </p:cNvSpPr>
          <p:nvPr/>
        </p:nvSpPr>
        <p:spPr bwMode="auto">
          <a:xfrm>
            <a:off x="1181100" y="1600200"/>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chemeClr val="bg1"/>
                </a:solidFill>
              </a:rPr>
              <a:t>init_param</a:t>
            </a:r>
          </a:p>
          <a:p>
            <a:pPr eaLnBrk="1" hangingPunct="1"/>
            <a:r>
              <a:rPr lang="en-US" sz="1800">
                <a:solidFill>
                  <a:schemeClr val="bg1"/>
                </a:solidFill>
              </a:rPr>
              <a:t>init_parallel</a:t>
            </a:r>
          </a:p>
          <a:p>
            <a:pPr eaLnBrk="1" hangingPunct="1"/>
            <a:r>
              <a:rPr lang="en-US" sz="1800">
                <a:solidFill>
                  <a:schemeClr val="bg1"/>
                </a:solidFill>
              </a:rPr>
              <a:t>init_scaclars</a:t>
            </a:r>
          </a:p>
          <a:p>
            <a:pPr eaLnBrk="1" hangingPunct="1"/>
            <a:r>
              <a:rPr lang="en-US" sz="1800">
                <a:solidFill>
                  <a:srgbClr val="FFFF00"/>
                </a:solidFill>
              </a:rPr>
              <a:t>init_coupling</a:t>
            </a:r>
          </a:p>
        </p:txBody>
      </p:sp>
      <p:sp>
        <p:nvSpPr>
          <p:cNvPr id="10249" name="Text Box 9"/>
          <p:cNvSpPr txBox="1">
            <a:spLocks noChangeArrowheads="1"/>
          </p:cNvSpPr>
          <p:nvPr/>
        </p:nvSpPr>
        <p:spPr bwMode="auto">
          <a:xfrm rot="-5400000">
            <a:off x="10318" y="1970882"/>
            <a:ext cx="1350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400"/>
              <a:t>roms_init</a:t>
            </a:r>
          </a:p>
        </p:txBody>
      </p:sp>
      <p:sp>
        <p:nvSpPr>
          <p:cNvPr id="10250" name="Text Box 10"/>
          <p:cNvSpPr txBox="1">
            <a:spLocks noChangeArrowheads="1"/>
          </p:cNvSpPr>
          <p:nvPr/>
        </p:nvSpPr>
        <p:spPr bwMode="auto">
          <a:xfrm rot="-5400000">
            <a:off x="9525" y="3594100"/>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400" dirty="0" err="1"/>
              <a:t>roms_run</a:t>
            </a:r>
            <a:endParaRPr lang="en-US" sz="2400" dirty="0"/>
          </a:p>
        </p:txBody>
      </p:sp>
      <p:sp>
        <p:nvSpPr>
          <p:cNvPr id="10251" name="Text Box 11"/>
          <p:cNvSpPr txBox="1">
            <a:spLocks noChangeArrowheads="1"/>
          </p:cNvSpPr>
          <p:nvPr/>
        </p:nvSpPr>
        <p:spPr bwMode="auto">
          <a:xfrm>
            <a:off x="1295400" y="3352800"/>
            <a:ext cx="1670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chemeClr val="bg1"/>
                </a:solidFill>
              </a:rPr>
              <a:t>main3d </a:t>
            </a:r>
          </a:p>
          <a:p>
            <a:pPr eaLnBrk="1" hangingPunct="1"/>
            <a:r>
              <a:rPr lang="en-US" sz="1800">
                <a:solidFill>
                  <a:schemeClr val="bg1"/>
                </a:solidFill>
              </a:rPr>
              <a:t>.....</a:t>
            </a:r>
          </a:p>
          <a:p>
            <a:pPr eaLnBrk="1" hangingPunct="1"/>
            <a:r>
              <a:rPr lang="en-US" sz="1800">
                <a:solidFill>
                  <a:srgbClr val="FFFF00"/>
                </a:solidFill>
              </a:rPr>
              <a:t>waves_coupling</a:t>
            </a:r>
          </a:p>
          <a:p>
            <a:pPr eaLnBrk="1" hangingPunct="1"/>
            <a:r>
              <a:rPr lang="en-US" sz="1800">
                <a:solidFill>
                  <a:srgbClr val="FFFF00"/>
                </a:solidFill>
              </a:rPr>
              <a:t>...</a:t>
            </a:r>
          </a:p>
        </p:txBody>
      </p:sp>
      <p:sp>
        <p:nvSpPr>
          <p:cNvPr id="10252" name="Line 12"/>
          <p:cNvSpPr>
            <a:spLocks noChangeShapeType="1"/>
          </p:cNvSpPr>
          <p:nvPr/>
        </p:nvSpPr>
        <p:spPr bwMode="auto">
          <a:xfrm>
            <a:off x="2057400" y="4495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Line 13"/>
          <p:cNvSpPr>
            <a:spLocks noChangeShapeType="1"/>
          </p:cNvSpPr>
          <p:nvPr/>
        </p:nvSpPr>
        <p:spPr bwMode="auto">
          <a:xfrm flipH="1">
            <a:off x="1219200" y="47244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4" name="Line 14"/>
          <p:cNvSpPr>
            <a:spLocks noChangeShapeType="1"/>
          </p:cNvSpPr>
          <p:nvPr/>
        </p:nvSpPr>
        <p:spPr bwMode="auto">
          <a:xfrm flipV="1">
            <a:off x="1219200" y="3886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Line 15"/>
          <p:cNvSpPr>
            <a:spLocks noChangeShapeType="1"/>
          </p:cNvSpPr>
          <p:nvPr/>
        </p:nvSpPr>
        <p:spPr bwMode="auto">
          <a:xfrm flipV="1">
            <a:off x="1219200" y="3124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Line 16"/>
          <p:cNvSpPr>
            <a:spLocks noChangeShapeType="1"/>
          </p:cNvSpPr>
          <p:nvPr/>
        </p:nvSpPr>
        <p:spPr bwMode="auto">
          <a:xfrm>
            <a:off x="1219200" y="31242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Line 17"/>
          <p:cNvSpPr>
            <a:spLocks noChangeShapeType="1"/>
          </p:cNvSpPr>
          <p:nvPr/>
        </p:nvSpPr>
        <p:spPr bwMode="auto">
          <a:xfrm>
            <a:off x="2057400" y="3124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Text Box 18"/>
          <p:cNvSpPr txBox="1">
            <a:spLocks noChangeArrowheads="1"/>
          </p:cNvSpPr>
          <p:nvPr/>
        </p:nvSpPr>
        <p:spPr bwMode="auto">
          <a:xfrm>
            <a:off x="1365250" y="5454650"/>
            <a:ext cx="133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chemeClr val="bg1"/>
                </a:solidFill>
              </a:rPr>
              <a:t>mpi_finalize</a:t>
            </a:r>
          </a:p>
          <a:p>
            <a:pPr eaLnBrk="1" hangingPunct="1"/>
            <a:r>
              <a:rPr lang="en-US" sz="1800">
                <a:solidFill>
                  <a:schemeClr val="bg1"/>
                </a:solidFill>
              </a:rPr>
              <a:t>close_io</a:t>
            </a:r>
            <a:endParaRPr lang="en-US" sz="1800">
              <a:solidFill>
                <a:srgbClr val="FFFF00"/>
              </a:solidFill>
            </a:endParaRPr>
          </a:p>
        </p:txBody>
      </p:sp>
      <p:sp>
        <p:nvSpPr>
          <p:cNvPr id="10259" name="Text Box 19"/>
          <p:cNvSpPr txBox="1">
            <a:spLocks noChangeArrowheads="1"/>
          </p:cNvSpPr>
          <p:nvPr/>
        </p:nvSpPr>
        <p:spPr bwMode="auto">
          <a:xfrm rot="-5400000">
            <a:off x="-242888" y="5472113"/>
            <a:ext cx="185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400"/>
              <a:t>roms_finalize</a:t>
            </a:r>
          </a:p>
        </p:txBody>
      </p:sp>
      <p:sp>
        <p:nvSpPr>
          <p:cNvPr id="10260" name="Text Box 20"/>
          <p:cNvSpPr txBox="1">
            <a:spLocks noChangeArrowheads="1"/>
          </p:cNvSpPr>
          <p:nvPr/>
        </p:nvSpPr>
        <p:spPr bwMode="auto">
          <a:xfrm>
            <a:off x="6261100" y="1600200"/>
            <a:ext cx="116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chemeClr val="bg1"/>
                </a:solidFill>
              </a:rPr>
              <a:t>MPI_INIT</a:t>
            </a:r>
            <a:endParaRPr lang="en-US" sz="1800">
              <a:solidFill>
                <a:srgbClr val="FFFF00"/>
              </a:solidFill>
            </a:endParaRPr>
          </a:p>
        </p:txBody>
      </p:sp>
      <p:sp>
        <p:nvSpPr>
          <p:cNvPr id="10261" name="Text Box 21"/>
          <p:cNvSpPr txBox="1">
            <a:spLocks noChangeArrowheads="1"/>
          </p:cNvSpPr>
          <p:nvPr/>
        </p:nvSpPr>
        <p:spPr bwMode="auto">
          <a:xfrm rot="-5400000">
            <a:off x="7791451" y="1997075"/>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000"/>
              <a:t>SWINITMPI</a:t>
            </a:r>
          </a:p>
        </p:txBody>
      </p:sp>
      <p:sp>
        <p:nvSpPr>
          <p:cNvPr id="10262" name="Text Box 22"/>
          <p:cNvSpPr txBox="1">
            <a:spLocks noChangeArrowheads="1"/>
          </p:cNvSpPr>
          <p:nvPr/>
        </p:nvSpPr>
        <p:spPr bwMode="auto">
          <a:xfrm rot="-5400000">
            <a:off x="7931945" y="3618706"/>
            <a:ext cx="1243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000"/>
              <a:t>SWMAIN</a:t>
            </a:r>
          </a:p>
        </p:txBody>
      </p:sp>
      <p:sp>
        <p:nvSpPr>
          <p:cNvPr id="10263" name="Text Box 23"/>
          <p:cNvSpPr txBox="1">
            <a:spLocks noChangeArrowheads="1"/>
          </p:cNvSpPr>
          <p:nvPr/>
        </p:nvSpPr>
        <p:spPr bwMode="auto">
          <a:xfrm rot="-5400000">
            <a:off x="7755732" y="5499894"/>
            <a:ext cx="159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2000"/>
              <a:t>SWEXITMPI</a:t>
            </a:r>
          </a:p>
        </p:txBody>
      </p:sp>
      <p:sp>
        <p:nvSpPr>
          <p:cNvPr id="10264" name="Text Box 24"/>
          <p:cNvSpPr txBox="1">
            <a:spLocks noChangeArrowheads="1"/>
          </p:cNvSpPr>
          <p:nvPr/>
        </p:nvSpPr>
        <p:spPr bwMode="auto">
          <a:xfrm>
            <a:off x="6019800" y="1981200"/>
            <a:ext cx="172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chemeClr val="bg1"/>
                </a:solidFill>
              </a:rPr>
              <a:t>SWINIT</a:t>
            </a:r>
          </a:p>
          <a:p>
            <a:pPr eaLnBrk="1" hangingPunct="1"/>
            <a:r>
              <a:rPr lang="en-US" sz="1800">
                <a:solidFill>
                  <a:schemeClr val="bg1"/>
                </a:solidFill>
              </a:rPr>
              <a:t>SWREAD (grid)</a:t>
            </a:r>
          </a:p>
          <a:p>
            <a:pPr eaLnBrk="1" hangingPunct="1"/>
            <a:r>
              <a:rPr lang="en-US" sz="1800">
                <a:solidFill>
                  <a:srgbClr val="FFFF00"/>
                </a:solidFill>
              </a:rPr>
              <a:t>init_coupling</a:t>
            </a:r>
          </a:p>
        </p:txBody>
      </p:sp>
      <p:sp>
        <p:nvSpPr>
          <p:cNvPr id="10265" name="Text Box 25"/>
          <p:cNvSpPr txBox="1">
            <a:spLocks noChangeArrowheads="1"/>
          </p:cNvSpPr>
          <p:nvPr/>
        </p:nvSpPr>
        <p:spPr bwMode="auto">
          <a:xfrm>
            <a:off x="6273800" y="3429000"/>
            <a:ext cx="1631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chemeClr val="bg1"/>
                </a:solidFill>
              </a:rPr>
              <a:t>swanmain </a:t>
            </a:r>
          </a:p>
          <a:p>
            <a:pPr eaLnBrk="1" hangingPunct="1"/>
            <a:r>
              <a:rPr lang="en-US" sz="1800">
                <a:solidFill>
                  <a:schemeClr val="bg1"/>
                </a:solidFill>
              </a:rPr>
              <a:t>.....</a:t>
            </a:r>
          </a:p>
          <a:p>
            <a:pPr eaLnBrk="1" hangingPunct="1"/>
            <a:r>
              <a:rPr lang="en-US" sz="1800">
                <a:solidFill>
                  <a:srgbClr val="FFFF00"/>
                </a:solidFill>
              </a:rPr>
              <a:t>ocean_coupling</a:t>
            </a:r>
          </a:p>
          <a:p>
            <a:pPr eaLnBrk="1" hangingPunct="1"/>
            <a:r>
              <a:rPr lang="en-US" sz="1800">
                <a:solidFill>
                  <a:srgbClr val="FFFF00"/>
                </a:solidFill>
              </a:rPr>
              <a:t>...</a:t>
            </a:r>
          </a:p>
        </p:txBody>
      </p:sp>
      <p:sp>
        <p:nvSpPr>
          <p:cNvPr id="10266" name="Line 26"/>
          <p:cNvSpPr>
            <a:spLocks noChangeShapeType="1"/>
          </p:cNvSpPr>
          <p:nvPr/>
        </p:nvSpPr>
        <p:spPr bwMode="auto">
          <a:xfrm>
            <a:off x="7016750" y="4572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Line 27"/>
          <p:cNvSpPr>
            <a:spLocks noChangeShapeType="1"/>
          </p:cNvSpPr>
          <p:nvPr/>
        </p:nvSpPr>
        <p:spPr bwMode="auto">
          <a:xfrm flipH="1">
            <a:off x="6178550" y="48006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8" name="Line 28"/>
          <p:cNvSpPr>
            <a:spLocks noChangeShapeType="1"/>
          </p:cNvSpPr>
          <p:nvPr/>
        </p:nvSpPr>
        <p:spPr bwMode="auto">
          <a:xfrm flipV="1">
            <a:off x="6178550" y="39624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Line 29"/>
          <p:cNvSpPr>
            <a:spLocks noChangeShapeType="1"/>
          </p:cNvSpPr>
          <p:nvPr/>
        </p:nvSpPr>
        <p:spPr bwMode="auto">
          <a:xfrm flipV="1">
            <a:off x="6178550" y="3200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0" name="Line 30"/>
          <p:cNvSpPr>
            <a:spLocks noChangeShapeType="1"/>
          </p:cNvSpPr>
          <p:nvPr/>
        </p:nvSpPr>
        <p:spPr bwMode="auto">
          <a:xfrm>
            <a:off x="6178550" y="32004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1" name="Line 31"/>
          <p:cNvSpPr>
            <a:spLocks noChangeShapeType="1"/>
          </p:cNvSpPr>
          <p:nvPr/>
        </p:nvSpPr>
        <p:spPr bwMode="auto">
          <a:xfrm>
            <a:off x="7016750" y="3200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2" name="Text Box 32"/>
          <p:cNvSpPr txBox="1">
            <a:spLocks noChangeArrowheads="1"/>
          </p:cNvSpPr>
          <p:nvPr/>
        </p:nvSpPr>
        <p:spPr bwMode="auto">
          <a:xfrm>
            <a:off x="6089650" y="5562600"/>
            <a:ext cx="133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chemeClr val="bg1"/>
                </a:solidFill>
              </a:rPr>
              <a:t>mpi_finalize</a:t>
            </a:r>
          </a:p>
          <a:p>
            <a:pPr eaLnBrk="1" hangingPunct="1"/>
            <a:r>
              <a:rPr lang="en-US" sz="1800">
                <a:solidFill>
                  <a:schemeClr val="bg1"/>
                </a:solidFill>
              </a:rPr>
              <a:t>close_io</a:t>
            </a:r>
            <a:endParaRPr lang="en-US" sz="1800">
              <a:solidFill>
                <a:srgbClr val="FFFF00"/>
              </a:solidFill>
            </a:endParaRPr>
          </a:p>
        </p:txBody>
      </p:sp>
      <p:cxnSp>
        <p:nvCxnSpPr>
          <p:cNvPr id="3" name="Straight Arrow Connector 2"/>
          <p:cNvCxnSpPr/>
          <p:nvPr/>
        </p:nvCxnSpPr>
        <p:spPr bwMode="auto">
          <a:xfrm>
            <a:off x="3352800" y="4191000"/>
            <a:ext cx="2438400" cy="0"/>
          </a:xfrm>
          <a:prstGeom prst="straightConnector1">
            <a:avLst/>
          </a:prstGeom>
          <a:noFill/>
          <a:ln w="19050" algn="ctr">
            <a:solidFill>
              <a:srgbClr val="000000"/>
            </a:solidFill>
            <a:round/>
            <a:headEnd type="arrow"/>
            <a:tailEnd type="arrow"/>
          </a:ln>
        </p:spPr>
      </p:cxnSp>
    </p:spTree>
    <p:extLst>
      <p:ext uri="{BB962C8B-B14F-4D97-AF65-F5344CB8AC3E}">
        <p14:creationId xmlns:p14="http://schemas.microsoft.com/office/powerpoint/2010/main" val="1751630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62000" y="1219200"/>
            <a:ext cx="6248400" cy="548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 name="Rectangle 3"/>
          <p:cNvSpPr>
            <a:spLocks noGrp="1" noChangeArrowheads="1"/>
          </p:cNvSpPr>
          <p:nvPr>
            <p:ph type="title"/>
          </p:nvPr>
        </p:nvSpPr>
        <p:spPr>
          <a:xfrm>
            <a:off x="685800" y="228600"/>
            <a:ext cx="7772400" cy="609600"/>
          </a:xfrm>
        </p:spPr>
        <p:txBody>
          <a:bodyPr/>
          <a:lstStyle/>
          <a:p>
            <a:pPr eaLnBrk="1" hangingPunct="1"/>
            <a:r>
              <a:rPr lang="en-US" sz="2800" smtClean="0"/>
              <a:t>Grid decomposition (during initialization)</a:t>
            </a:r>
          </a:p>
        </p:txBody>
      </p:sp>
      <p:sp>
        <p:nvSpPr>
          <p:cNvPr id="11268" name="Text Box 4"/>
          <p:cNvSpPr txBox="1">
            <a:spLocks noChangeArrowheads="1"/>
          </p:cNvSpPr>
          <p:nvPr/>
        </p:nvSpPr>
        <p:spPr bwMode="auto">
          <a:xfrm>
            <a:off x="1447800" y="1219200"/>
            <a:ext cx="1336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3200">
                <a:solidFill>
                  <a:srgbClr val="FF0000"/>
                </a:solidFill>
              </a:rPr>
              <a:t>ROMS</a:t>
            </a:r>
          </a:p>
        </p:txBody>
      </p:sp>
      <p:sp>
        <p:nvSpPr>
          <p:cNvPr id="11269" name="Text Box 5"/>
          <p:cNvSpPr txBox="1">
            <a:spLocks noChangeArrowheads="1"/>
          </p:cNvSpPr>
          <p:nvPr/>
        </p:nvSpPr>
        <p:spPr bwMode="auto">
          <a:xfrm>
            <a:off x="4724400" y="1143000"/>
            <a:ext cx="1381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3200">
                <a:solidFill>
                  <a:srgbClr val="FF0000"/>
                </a:solidFill>
              </a:rPr>
              <a:t>SWAN</a:t>
            </a:r>
          </a:p>
        </p:txBody>
      </p:sp>
      <p:pic>
        <p:nvPicPr>
          <p:cNvPr id="11270" name="Picture 6" descr="fig1_grid_deco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828800"/>
            <a:ext cx="5754688"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7162800" y="2743200"/>
            <a:ext cx="173513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algn="l" eaLnBrk="1" hangingPunct="1">
              <a:buFontTx/>
              <a:buChar char="-"/>
            </a:pPr>
            <a:r>
              <a:rPr lang="en-US" sz="1600">
                <a:solidFill>
                  <a:srgbClr val="FFFF00"/>
                </a:solidFill>
              </a:rPr>
              <a:t>Each tile is on a </a:t>
            </a:r>
          </a:p>
          <a:p>
            <a:pPr algn="l" eaLnBrk="1" hangingPunct="1"/>
            <a:r>
              <a:rPr lang="en-US" sz="1600">
                <a:solidFill>
                  <a:srgbClr val="FFFF00"/>
                </a:solidFill>
              </a:rPr>
              <a:t>separate processor.</a:t>
            </a:r>
          </a:p>
          <a:p>
            <a:pPr algn="l" eaLnBrk="1" hangingPunct="1">
              <a:buFontTx/>
              <a:buChar char="-"/>
            </a:pPr>
            <a:endParaRPr lang="en-US" sz="1600">
              <a:solidFill>
                <a:srgbClr val="FFFF00"/>
              </a:solidFill>
            </a:endParaRPr>
          </a:p>
          <a:p>
            <a:pPr algn="l" eaLnBrk="1" hangingPunct="1">
              <a:buFontTx/>
              <a:buChar char="-"/>
            </a:pPr>
            <a:r>
              <a:rPr lang="en-US" sz="1600">
                <a:solidFill>
                  <a:srgbClr val="FFFF00"/>
                </a:solidFill>
              </a:rPr>
              <a:t>Each tile registers</a:t>
            </a:r>
          </a:p>
          <a:p>
            <a:pPr algn="l" eaLnBrk="1" hangingPunct="1"/>
            <a:r>
              <a:rPr lang="en-US" sz="1600">
                <a:solidFill>
                  <a:srgbClr val="FFFF00"/>
                </a:solidFill>
              </a:rPr>
              <a:t>with MCT.</a:t>
            </a:r>
          </a:p>
        </p:txBody>
      </p:sp>
    </p:spTree>
    <p:extLst>
      <p:ext uri="{BB962C8B-B14F-4D97-AF65-F5344CB8AC3E}">
        <p14:creationId xmlns:p14="http://schemas.microsoft.com/office/powerpoint/2010/main" val="951342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752600"/>
            <a:ext cx="41529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905000"/>
            <a:ext cx="434340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Rectangle 4"/>
          <p:cNvSpPr>
            <a:spLocks noGrp="1" noChangeArrowheads="1"/>
          </p:cNvSpPr>
          <p:nvPr>
            <p:ph type="title"/>
          </p:nvPr>
        </p:nvSpPr>
        <p:spPr>
          <a:xfrm>
            <a:off x="685800" y="228600"/>
            <a:ext cx="7772400" cy="533400"/>
          </a:xfrm>
        </p:spPr>
        <p:txBody>
          <a:bodyPr/>
          <a:lstStyle/>
          <a:p>
            <a:pPr eaLnBrk="1" hangingPunct="1"/>
            <a:r>
              <a:rPr lang="en-US" sz="2800" dirty="0" smtClean="0"/>
              <a:t>Determine what information to exchange</a:t>
            </a:r>
          </a:p>
        </p:txBody>
      </p:sp>
      <p:sp>
        <p:nvSpPr>
          <p:cNvPr id="12293" name="Text Box 5"/>
          <p:cNvSpPr txBox="1">
            <a:spLocks noChangeArrowheads="1"/>
          </p:cNvSpPr>
          <p:nvPr/>
        </p:nvSpPr>
        <p:spPr bwMode="auto">
          <a:xfrm>
            <a:off x="452438" y="914400"/>
            <a:ext cx="27924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3200">
                <a:solidFill>
                  <a:srgbClr val="FF0000"/>
                </a:solidFill>
              </a:rPr>
              <a:t>ROMS</a:t>
            </a:r>
            <a:r>
              <a:rPr lang="en-US" sz="3200"/>
              <a:t>- </a:t>
            </a:r>
            <a:r>
              <a:rPr lang="en-US" sz="1800">
                <a:solidFill>
                  <a:srgbClr val="FFFF00"/>
                </a:solidFill>
              </a:rPr>
              <a:t>init_coupling</a:t>
            </a:r>
          </a:p>
        </p:txBody>
      </p:sp>
      <p:sp>
        <p:nvSpPr>
          <p:cNvPr id="12294" name="Text Box 6"/>
          <p:cNvSpPr txBox="1">
            <a:spLocks noChangeArrowheads="1"/>
          </p:cNvSpPr>
          <p:nvPr/>
        </p:nvSpPr>
        <p:spPr bwMode="auto">
          <a:xfrm>
            <a:off x="5286375" y="914400"/>
            <a:ext cx="2836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3200">
                <a:solidFill>
                  <a:srgbClr val="FF0000"/>
                </a:solidFill>
              </a:rPr>
              <a:t>SWAN</a:t>
            </a:r>
            <a:r>
              <a:rPr lang="en-US" sz="3200"/>
              <a:t>- </a:t>
            </a:r>
            <a:r>
              <a:rPr lang="en-US" sz="1800">
                <a:solidFill>
                  <a:srgbClr val="FFFF00"/>
                </a:solidFill>
              </a:rPr>
              <a:t>init_coupling</a:t>
            </a:r>
          </a:p>
        </p:txBody>
      </p:sp>
      <p:sp>
        <p:nvSpPr>
          <p:cNvPr id="12295" name="Oval 7"/>
          <p:cNvSpPr>
            <a:spLocks noChangeArrowheads="1"/>
          </p:cNvSpPr>
          <p:nvPr/>
        </p:nvSpPr>
        <p:spPr bwMode="auto">
          <a:xfrm>
            <a:off x="152400" y="35052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Text Box 8"/>
          <p:cNvSpPr txBox="1">
            <a:spLocks noChangeArrowheads="1"/>
          </p:cNvSpPr>
          <p:nvPr/>
        </p:nvSpPr>
        <p:spPr bwMode="auto">
          <a:xfrm>
            <a:off x="158750" y="35052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rgbClr val="FF0000"/>
                </a:solidFill>
              </a:rPr>
              <a:t>1</a:t>
            </a:r>
          </a:p>
        </p:txBody>
      </p:sp>
      <p:sp>
        <p:nvSpPr>
          <p:cNvPr id="12297" name="Oval 9"/>
          <p:cNvSpPr>
            <a:spLocks noChangeArrowheads="1"/>
          </p:cNvSpPr>
          <p:nvPr/>
        </p:nvSpPr>
        <p:spPr bwMode="auto">
          <a:xfrm>
            <a:off x="4648200" y="39624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Text Box 10"/>
          <p:cNvSpPr txBox="1">
            <a:spLocks noChangeArrowheads="1"/>
          </p:cNvSpPr>
          <p:nvPr/>
        </p:nvSpPr>
        <p:spPr bwMode="auto">
          <a:xfrm>
            <a:off x="4654550" y="3962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rgbClr val="FF0000"/>
                </a:solidFill>
              </a:rPr>
              <a:t>1</a:t>
            </a:r>
          </a:p>
        </p:txBody>
      </p:sp>
      <p:sp>
        <p:nvSpPr>
          <p:cNvPr id="12299" name="Oval 11"/>
          <p:cNvSpPr>
            <a:spLocks noChangeArrowheads="1"/>
          </p:cNvSpPr>
          <p:nvPr/>
        </p:nvSpPr>
        <p:spPr bwMode="auto">
          <a:xfrm>
            <a:off x="146050" y="43434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Text Box 12"/>
          <p:cNvSpPr txBox="1">
            <a:spLocks noChangeArrowheads="1"/>
          </p:cNvSpPr>
          <p:nvPr/>
        </p:nvSpPr>
        <p:spPr bwMode="auto">
          <a:xfrm>
            <a:off x="152400" y="4343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rgbClr val="FF0000"/>
                </a:solidFill>
              </a:rPr>
              <a:t>2</a:t>
            </a:r>
          </a:p>
        </p:txBody>
      </p:sp>
      <p:sp>
        <p:nvSpPr>
          <p:cNvPr id="12301" name="Oval 13"/>
          <p:cNvSpPr>
            <a:spLocks noChangeArrowheads="1"/>
          </p:cNvSpPr>
          <p:nvPr/>
        </p:nvSpPr>
        <p:spPr bwMode="auto">
          <a:xfrm>
            <a:off x="4648200" y="46482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Text Box 14"/>
          <p:cNvSpPr txBox="1">
            <a:spLocks noChangeArrowheads="1"/>
          </p:cNvSpPr>
          <p:nvPr/>
        </p:nvSpPr>
        <p:spPr bwMode="auto">
          <a:xfrm>
            <a:off x="4654550" y="46482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rgbClr val="FF0000"/>
                </a:solidFill>
              </a:rPr>
              <a:t>2</a:t>
            </a:r>
          </a:p>
        </p:txBody>
      </p:sp>
      <p:sp>
        <p:nvSpPr>
          <p:cNvPr id="12303" name="Oval 15"/>
          <p:cNvSpPr>
            <a:spLocks noChangeArrowheads="1"/>
          </p:cNvSpPr>
          <p:nvPr/>
        </p:nvSpPr>
        <p:spPr bwMode="auto">
          <a:xfrm>
            <a:off x="152400" y="51816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58750" y="5181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rgbClr val="FF0000"/>
                </a:solidFill>
              </a:rPr>
              <a:t>3</a:t>
            </a:r>
          </a:p>
        </p:txBody>
      </p:sp>
      <p:sp>
        <p:nvSpPr>
          <p:cNvPr id="12305" name="Oval 17"/>
          <p:cNvSpPr>
            <a:spLocks noChangeArrowheads="1"/>
          </p:cNvSpPr>
          <p:nvPr/>
        </p:nvSpPr>
        <p:spPr bwMode="auto">
          <a:xfrm>
            <a:off x="4648200" y="55626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Text Box 18"/>
          <p:cNvSpPr txBox="1">
            <a:spLocks noChangeArrowheads="1"/>
          </p:cNvSpPr>
          <p:nvPr/>
        </p:nvSpPr>
        <p:spPr bwMode="auto">
          <a:xfrm>
            <a:off x="4654550" y="5562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rgbClr val="FF0000"/>
                </a:solidFill>
              </a:rPr>
              <a:t>3</a:t>
            </a:r>
          </a:p>
        </p:txBody>
      </p:sp>
      <p:sp>
        <p:nvSpPr>
          <p:cNvPr id="12307" name="Text Box 19"/>
          <p:cNvSpPr txBox="1">
            <a:spLocks noChangeArrowheads="1"/>
          </p:cNvSpPr>
          <p:nvPr/>
        </p:nvSpPr>
        <p:spPr bwMode="auto">
          <a:xfrm>
            <a:off x="949325" y="1569243"/>
            <a:ext cx="290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dirty="0">
                <a:solidFill>
                  <a:srgbClr val="FFFF00"/>
                </a:solidFill>
              </a:rPr>
              <a:t>processed by each ROMS tile</a:t>
            </a:r>
          </a:p>
        </p:txBody>
      </p:sp>
      <p:sp>
        <p:nvSpPr>
          <p:cNvPr id="12308" name="Text Box 20"/>
          <p:cNvSpPr txBox="1">
            <a:spLocks noChangeArrowheads="1"/>
          </p:cNvSpPr>
          <p:nvPr/>
        </p:nvSpPr>
        <p:spPr bwMode="auto">
          <a:xfrm>
            <a:off x="5317053" y="1447800"/>
            <a:ext cx="292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dirty="0">
                <a:solidFill>
                  <a:srgbClr val="FFFF00"/>
                </a:solidFill>
              </a:rPr>
              <a:t>processed by each SWAN tile</a:t>
            </a:r>
          </a:p>
        </p:txBody>
      </p:sp>
    </p:spTree>
    <p:extLst>
      <p:ext uri="{BB962C8B-B14F-4D97-AF65-F5344CB8AC3E}">
        <p14:creationId xmlns:p14="http://schemas.microsoft.com/office/powerpoint/2010/main" val="2055436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38290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250" y="1447800"/>
            <a:ext cx="36639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4"/>
          <p:cNvSpPr>
            <a:spLocks noGrp="1" noChangeArrowheads="1"/>
          </p:cNvSpPr>
          <p:nvPr>
            <p:ph type="title"/>
          </p:nvPr>
        </p:nvSpPr>
        <p:spPr>
          <a:xfrm>
            <a:off x="685800" y="228600"/>
            <a:ext cx="7772400" cy="609600"/>
          </a:xfrm>
        </p:spPr>
        <p:txBody>
          <a:bodyPr/>
          <a:lstStyle/>
          <a:p>
            <a:pPr eaLnBrk="1" hangingPunct="1"/>
            <a:r>
              <a:rPr lang="en-US" smtClean="0"/>
              <a:t>Synchronization (run phase)</a:t>
            </a:r>
          </a:p>
        </p:txBody>
      </p:sp>
      <p:sp>
        <p:nvSpPr>
          <p:cNvPr id="13317" name="Text Box 5"/>
          <p:cNvSpPr txBox="1">
            <a:spLocks noChangeArrowheads="1"/>
          </p:cNvSpPr>
          <p:nvPr/>
        </p:nvSpPr>
        <p:spPr bwMode="auto">
          <a:xfrm>
            <a:off x="338138" y="914400"/>
            <a:ext cx="30210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3200" dirty="0">
                <a:solidFill>
                  <a:srgbClr val="FF0000"/>
                </a:solidFill>
              </a:rPr>
              <a:t>ROMS</a:t>
            </a:r>
            <a:r>
              <a:rPr lang="en-US" sz="3200" dirty="0"/>
              <a:t>- </a:t>
            </a:r>
            <a:r>
              <a:rPr lang="en-US" sz="1800" dirty="0" err="1" smtClean="0">
                <a:solidFill>
                  <a:srgbClr val="FFFF00"/>
                </a:solidFill>
              </a:rPr>
              <a:t>ocean_coupling</a:t>
            </a:r>
            <a:endParaRPr lang="en-US" sz="1800" dirty="0">
              <a:solidFill>
                <a:srgbClr val="FFFF00"/>
              </a:solidFill>
            </a:endParaRPr>
          </a:p>
        </p:txBody>
      </p:sp>
      <p:sp>
        <p:nvSpPr>
          <p:cNvPr id="13318" name="Text Box 6"/>
          <p:cNvSpPr txBox="1">
            <a:spLocks noChangeArrowheads="1"/>
          </p:cNvSpPr>
          <p:nvPr/>
        </p:nvSpPr>
        <p:spPr bwMode="auto">
          <a:xfrm>
            <a:off x="5153025" y="914400"/>
            <a:ext cx="31035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3200">
                <a:solidFill>
                  <a:srgbClr val="FF0000"/>
                </a:solidFill>
              </a:rPr>
              <a:t>SWAN</a:t>
            </a:r>
            <a:r>
              <a:rPr lang="en-US" sz="3200"/>
              <a:t>- </a:t>
            </a:r>
            <a:r>
              <a:rPr lang="en-US" sz="1800">
                <a:solidFill>
                  <a:srgbClr val="FFFF00"/>
                </a:solidFill>
              </a:rPr>
              <a:t>waves_coupling</a:t>
            </a:r>
          </a:p>
        </p:txBody>
      </p:sp>
      <p:sp>
        <p:nvSpPr>
          <p:cNvPr id="13319" name="Line 7"/>
          <p:cNvSpPr>
            <a:spLocks noChangeShapeType="1"/>
          </p:cNvSpPr>
          <p:nvPr/>
        </p:nvSpPr>
        <p:spPr bwMode="auto">
          <a:xfrm>
            <a:off x="4419600" y="4114800"/>
            <a:ext cx="685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Line 8"/>
          <p:cNvSpPr>
            <a:spLocks noChangeShapeType="1"/>
          </p:cNvSpPr>
          <p:nvPr/>
        </p:nvSpPr>
        <p:spPr bwMode="auto">
          <a:xfrm>
            <a:off x="4419600" y="2514600"/>
            <a:ext cx="0" cy="16002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Line 9"/>
          <p:cNvSpPr>
            <a:spLocks noChangeShapeType="1"/>
          </p:cNvSpPr>
          <p:nvPr/>
        </p:nvSpPr>
        <p:spPr bwMode="auto">
          <a:xfrm flipH="1">
            <a:off x="2971800" y="2514600"/>
            <a:ext cx="1447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 name="Line 10"/>
          <p:cNvSpPr>
            <a:spLocks noChangeShapeType="1"/>
          </p:cNvSpPr>
          <p:nvPr/>
        </p:nvSpPr>
        <p:spPr bwMode="auto">
          <a:xfrm>
            <a:off x="4419600" y="4648200"/>
            <a:ext cx="685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Line 11"/>
          <p:cNvSpPr>
            <a:spLocks noChangeShapeType="1"/>
          </p:cNvSpPr>
          <p:nvPr/>
        </p:nvSpPr>
        <p:spPr bwMode="auto">
          <a:xfrm flipH="1">
            <a:off x="2971800" y="6019800"/>
            <a:ext cx="1447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Line 12"/>
          <p:cNvSpPr>
            <a:spLocks noChangeShapeType="1"/>
          </p:cNvSpPr>
          <p:nvPr/>
        </p:nvSpPr>
        <p:spPr bwMode="auto">
          <a:xfrm>
            <a:off x="4419600" y="4648200"/>
            <a:ext cx="0" cy="1371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Rectangle 13"/>
          <p:cNvSpPr>
            <a:spLocks noChangeArrowheads="1"/>
          </p:cNvSpPr>
          <p:nvPr/>
        </p:nvSpPr>
        <p:spPr bwMode="auto">
          <a:xfrm>
            <a:off x="4114800" y="32766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Text Box 14"/>
          <p:cNvSpPr txBox="1">
            <a:spLocks noChangeArrowheads="1"/>
          </p:cNvSpPr>
          <p:nvPr/>
        </p:nvSpPr>
        <p:spPr bwMode="auto">
          <a:xfrm>
            <a:off x="4114800" y="32766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rgbClr val="FF0000"/>
                </a:solidFill>
              </a:rPr>
              <a:t>MCT</a:t>
            </a:r>
          </a:p>
        </p:txBody>
      </p:sp>
      <p:sp>
        <p:nvSpPr>
          <p:cNvPr id="13327" name="Rectangle 15"/>
          <p:cNvSpPr>
            <a:spLocks noChangeArrowheads="1"/>
          </p:cNvSpPr>
          <p:nvPr/>
        </p:nvSpPr>
        <p:spPr bwMode="auto">
          <a:xfrm>
            <a:off x="4114800" y="51816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Text Box 16"/>
          <p:cNvSpPr txBox="1">
            <a:spLocks noChangeArrowheads="1"/>
          </p:cNvSpPr>
          <p:nvPr/>
        </p:nvSpPr>
        <p:spPr bwMode="auto">
          <a:xfrm>
            <a:off x="4114800" y="51816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rgbClr val="FF0000"/>
                </a:solidFill>
              </a:rPr>
              <a:t>MCT</a:t>
            </a:r>
          </a:p>
        </p:txBody>
      </p:sp>
      <p:sp>
        <p:nvSpPr>
          <p:cNvPr id="13329" name="Text Box 17"/>
          <p:cNvSpPr txBox="1">
            <a:spLocks noChangeArrowheads="1"/>
          </p:cNvSpPr>
          <p:nvPr/>
        </p:nvSpPr>
        <p:spPr bwMode="auto">
          <a:xfrm>
            <a:off x="533400" y="6491288"/>
            <a:ext cx="290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rgbClr val="FFFF00"/>
                </a:solidFill>
              </a:rPr>
              <a:t>processed by each ROMS tile</a:t>
            </a:r>
          </a:p>
        </p:txBody>
      </p:sp>
      <p:sp>
        <p:nvSpPr>
          <p:cNvPr id="13330" name="Text Box 18"/>
          <p:cNvSpPr txBox="1">
            <a:spLocks noChangeArrowheads="1"/>
          </p:cNvSpPr>
          <p:nvPr/>
        </p:nvSpPr>
        <p:spPr bwMode="auto">
          <a:xfrm>
            <a:off x="5029200" y="6491288"/>
            <a:ext cx="292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800">
                <a:solidFill>
                  <a:srgbClr val="FFFF00"/>
                </a:solidFill>
              </a:rPr>
              <a:t>processed by each SWAN tile</a:t>
            </a:r>
          </a:p>
        </p:txBody>
      </p:sp>
    </p:spTree>
    <p:extLst>
      <p:ext uri="{BB962C8B-B14F-4D97-AF65-F5344CB8AC3E}">
        <p14:creationId xmlns:p14="http://schemas.microsoft.com/office/powerpoint/2010/main" val="3911713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533400"/>
          </a:xfrm>
        </p:spPr>
        <p:txBody>
          <a:bodyPr/>
          <a:lstStyle/>
          <a:p>
            <a:r>
              <a:rPr lang="en-US" dirty="0" smtClean="0"/>
              <a:t>End phase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5486400" cy="5920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flipH="1">
            <a:off x="3581400" y="5562600"/>
            <a:ext cx="3505200" cy="0"/>
          </a:xfrm>
          <a:prstGeom prst="straightConnector1">
            <a:avLst/>
          </a:prstGeom>
          <a:noFill/>
          <a:ln w="19050" algn="ctr">
            <a:solidFill>
              <a:srgbClr val="000000"/>
            </a:solidFill>
            <a:round/>
            <a:headEnd/>
            <a:tailEnd type="arrow"/>
          </a:ln>
        </p:spPr>
      </p:cxnSp>
      <p:sp>
        <p:nvSpPr>
          <p:cNvPr id="7" name="TextBox 6"/>
          <p:cNvSpPr txBox="1"/>
          <p:nvPr/>
        </p:nvSpPr>
        <p:spPr>
          <a:xfrm>
            <a:off x="5988132" y="3717408"/>
            <a:ext cx="2877815" cy="2862322"/>
          </a:xfrm>
          <a:prstGeom prst="rect">
            <a:avLst/>
          </a:prstGeom>
          <a:noFill/>
        </p:spPr>
        <p:txBody>
          <a:bodyPr wrap="square" rtlCol="0">
            <a:spAutoFit/>
          </a:bodyPr>
          <a:lstStyle/>
          <a:p>
            <a:r>
              <a:rPr lang="en-US" sz="1800" dirty="0" smtClean="0">
                <a:solidFill>
                  <a:schemeClr val="bg1"/>
                </a:solidFill>
              </a:rPr>
              <a:t>“</a:t>
            </a:r>
            <a:r>
              <a:rPr lang="en-US" sz="1800" dirty="0" err="1" smtClean="0">
                <a:solidFill>
                  <a:schemeClr val="bg1"/>
                </a:solidFill>
              </a:rPr>
              <a:t>master.F</a:t>
            </a:r>
            <a:r>
              <a:rPr lang="en-US" sz="1800" dirty="0" smtClean="0">
                <a:solidFill>
                  <a:schemeClr val="bg1"/>
                </a:solidFill>
              </a:rPr>
              <a:t>”</a:t>
            </a:r>
          </a:p>
          <a:p>
            <a:endParaRPr lang="en-US" sz="1800" dirty="0" smtClean="0">
              <a:solidFill>
                <a:schemeClr val="bg1"/>
              </a:solidFill>
            </a:endParaRPr>
          </a:p>
          <a:p>
            <a:r>
              <a:rPr lang="en-US" sz="1800" dirty="0" smtClean="0">
                <a:solidFill>
                  <a:schemeClr val="bg1"/>
                </a:solidFill>
              </a:rPr>
              <a:t>MPI barrier prevents program complete exit until all models arrive at this point.</a:t>
            </a:r>
          </a:p>
          <a:p>
            <a:endParaRPr lang="en-US" sz="1800" dirty="0">
              <a:solidFill>
                <a:schemeClr val="bg1"/>
              </a:solidFill>
            </a:endParaRPr>
          </a:p>
          <a:p>
            <a:r>
              <a:rPr lang="en-US" sz="1800" dirty="0" smtClean="0">
                <a:solidFill>
                  <a:schemeClr val="bg1"/>
                </a:solidFill>
              </a:rPr>
              <a:t>Sometimes one model may die and other model is waiting.</a:t>
            </a:r>
            <a:endParaRPr lang="en-US" sz="1800" dirty="0">
              <a:solidFill>
                <a:schemeClr val="bg1"/>
              </a:solidFill>
            </a:endParaRPr>
          </a:p>
        </p:txBody>
      </p:sp>
    </p:spTree>
    <p:extLst>
      <p:ext uri="{BB962C8B-B14F-4D97-AF65-F5344CB8AC3E}">
        <p14:creationId xmlns:p14="http://schemas.microsoft.com/office/powerpoint/2010/main" val="327523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 grid interpolation</a:t>
            </a:r>
            <a:endParaRPr lang="en-US" dirty="0"/>
          </a:p>
        </p:txBody>
      </p:sp>
      <p:sp>
        <p:nvSpPr>
          <p:cNvPr id="3" name="TextBox 2"/>
          <p:cNvSpPr txBox="1"/>
          <p:nvPr/>
        </p:nvSpPr>
        <p:spPr>
          <a:xfrm>
            <a:off x="4800600" y="1371600"/>
            <a:ext cx="4180093" cy="3293209"/>
          </a:xfrm>
          <a:prstGeom prst="rect">
            <a:avLst/>
          </a:prstGeom>
          <a:noFill/>
        </p:spPr>
        <p:txBody>
          <a:bodyPr wrap="square" rtlCol="0">
            <a:spAutoFit/>
          </a:bodyPr>
          <a:lstStyle/>
          <a:p>
            <a:pPr marL="285750" indent="-285750" algn="l">
              <a:buFont typeface="Arial" panose="020B0604020202020204" pitchFamily="34" charset="0"/>
              <a:buChar char="•"/>
            </a:pPr>
            <a:r>
              <a:rPr lang="en-US" sz="1600" dirty="0" smtClean="0">
                <a:solidFill>
                  <a:schemeClr val="bg1"/>
                </a:solidFill>
              </a:rPr>
              <a:t>Needed when you run more than 1 model and the models are on different grids.</a:t>
            </a:r>
          </a:p>
          <a:p>
            <a:pPr marL="285750" indent="-285750" algn="l">
              <a:buFont typeface="Arial" panose="020B0604020202020204" pitchFamily="34" charset="0"/>
              <a:buChar char="•"/>
            </a:pPr>
            <a:endParaRPr lang="en-US" sz="1600" dirty="0" smtClean="0">
              <a:solidFill>
                <a:schemeClr val="bg1"/>
              </a:solidFill>
            </a:endParaRPr>
          </a:p>
          <a:p>
            <a:pPr marL="285750" indent="-285750" algn="l">
              <a:buFont typeface="Arial" panose="020B0604020202020204" pitchFamily="34" charset="0"/>
              <a:buChar char="•"/>
            </a:pPr>
            <a:r>
              <a:rPr lang="en-US" sz="1600" dirty="0" smtClean="0">
                <a:solidFill>
                  <a:schemeClr val="bg1"/>
                </a:solidFill>
              </a:rPr>
              <a:t>We started with SCRIP from LANL.</a:t>
            </a:r>
          </a:p>
          <a:p>
            <a:pPr marL="285750" indent="-285750" algn="l">
              <a:buFont typeface="Arial" panose="020B0604020202020204" pitchFamily="34" charset="0"/>
              <a:buChar char="•"/>
            </a:pPr>
            <a:endParaRPr lang="en-US" sz="1600" dirty="0">
              <a:solidFill>
                <a:schemeClr val="bg1"/>
              </a:solidFill>
            </a:endParaRPr>
          </a:p>
          <a:p>
            <a:pPr marL="285750" indent="-285750" algn="l">
              <a:buFont typeface="Arial" panose="020B0604020202020204" pitchFamily="34" charset="0"/>
              <a:buChar char="•"/>
            </a:pPr>
            <a:r>
              <a:rPr lang="en-US" sz="1600" dirty="0" smtClean="0">
                <a:solidFill>
                  <a:schemeClr val="bg1"/>
                </a:solidFill>
              </a:rPr>
              <a:t>We adapted the code to read model grids, and write out one </a:t>
            </a:r>
            <a:r>
              <a:rPr lang="en-US" sz="1600" dirty="0" err="1" smtClean="0">
                <a:solidFill>
                  <a:schemeClr val="bg1"/>
                </a:solidFill>
              </a:rPr>
              <a:t>NetCDF</a:t>
            </a:r>
            <a:r>
              <a:rPr lang="en-US" sz="1600" dirty="0" smtClean="0">
                <a:solidFill>
                  <a:schemeClr val="bg1"/>
                </a:solidFill>
              </a:rPr>
              <a:t> file with all the interpolation weights.</a:t>
            </a:r>
          </a:p>
          <a:p>
            <a:pPr marL="285750" indent="-285750" algn="l">
              <a:buFont typeface="Arial" panose="020B0604020202020204" pitchFamily="34" charset="0"/>
              <a:buChar char="•"/>
            </a:pPr>
            <a:endParaRPr lang="en-US" sz="1600" dirty="0">
              <a:solidFill>
                <a:schemeClr val="bg1"/>
              </a:solidFill>
            </a:endParaRPr>
          </a:p>
          <a:p>
            <a:pPr marL="285750" indent="-285750" algn="l">
              <a:buFont typeface="Arial" panose="020B0604020202020204" pitchFamily="34" charset="0"/>
              <a:buChar char="•"/>
            </a:pPr>
            <a:r>
              <a:rPr lang="en-US" sz="1600" dirty="0" smtClean="0">
                <a:solidFill>
                  <a:schemeClr val="bg1"/>
                </a:solidFill>
              </a:rPr>
              <a:t>We use the ‘group’ capability in NetCDF4.</a:t>
            </a:r>
          </a:p>
          <a:p>
            <a:pPr marL="285750" indent="-285750" algn="l">
              <a:buFont typeface="Arial" panose="020B0604020202020204" pitchFamily="34" charset="0"/>
              <a:buChar char="•"/>
            </a:pPr>
            <a:endParaRPr lang="en-US" sz="1600" dirty="0" smtClean="0">
              <a:solidFill>
                <a:schemeClr val="bg1"/>
              </a:solidFill>
            </a:endParaRPr>
          </a:p>
          <a:p>
            <a:pPr marL="285750" indent="-285750" algn="l">
              <a:buFont typeface="Arial" panose="020B0604020202020204" pitchFamily="34" charset="0"/>
              <a:buChar char="•"/>
            </a:pPr>
            <a:endParaRPr lang="en-US" sz="1600" dirty="0" smtClean="0">
              <a:solidFill>
                <a:schemeClr val="bg1"/>
              </a:solidFill>
            </a:endParaRPr>
          </a:p>
          <a:p>
            <a:pPr algn="l"/>
            <a:endParaRPr lang="en-US" sz="1600"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62478"/>
            <a:ext cx="4267200" cy="361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4781100"/>
            <a:ext cx="2771656" cy="307777"/>
          </a:xfrm>
          <a:prstGeom prst="rect">
            <a:avLst/>
          </a:prstGeom>
          <a:noFill/>
        </p:spPr>
        <p:txBody>
          <a:bodyPr wrap="none" rtlCol="0">
            <a:spAutoFit/>
          </a:bodyPr>
          <a:lstStyle/>
          <a:p>
            <a:r>
              <a:rPr lang="en-US" sz="1400" dirty="0">
                <a:solidFill>
                  <a:schemeClr val="bg1"/>
                </a:solidFill>
              </a:rPr>
              <a:t>http://oceans11.lanl.gov/trac/SCRIP</a:t>
            </a:r>
          </a:p>
        </p:txBody>
      </p:sp>
    </p:spTree>
    <p:extLst>
      <p:ext uri="{BB962C8B-B14F-4D97-AF65-F5344CB8AC3E}">
        <p14:creationId xmlns:p14="http://schemas.microsoft.com/office/powerpoint/2010/main" val="360784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52400"/>
            <a:ext cx="6400800" cy="762000"/>
          </a:xfrm>
        </p:spPr>
        <p:txBody>
          <a:bodyPr/>
          <a:lstStyle/>
          <a:p>
            <a:r>
              <a:rPr lang="en-US" dirty="0" smtClean="0"/>
              <a:t>3) SCRIP - grid interpolation</a:t>
            </a:r>
          </a:p>
        </p:txBody>
      </p:sp>
      <p:pic>
        <p:nvPicPr>
          <p:cNvPr id="16387" name="Picture 5" descr="wrf_s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295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6"/>
          <p:cNvSpPr>
            <a:spLocks noChangeShapeType="1"/>
          </p:cNvSpPr>
          <p:nvPr/>
        </p:nvSpPr>
        <p:spPr bwMode="auto">
          <a:xfrm>
            <a:off x="4800600" y="2133600"/>
            <a:ext cx="762000" cy="228600"/>
          </a:xfrm>
          <a:prstGeom prst="line">
            <a:avLst/>
          </a:prstGeom>
          <a:noFill/>
          <a:ln w="9525">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6389" name="Picture 8" descr="wrf_uv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95400"/>
            <a:ext cx="3506788"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11"/>
          <p:cNvSpPr>
            <a:spLocks noChangeShapeType="1"/>
          </p:cNvSpPr>
          <p:nvPr/>
        </p:nvSpPr>
        <p:spPr bwMode="auto">
          <a:xfrm flipH="1">
            <a:off x="3276600" y="2057400"/>
            <a:ext cx="514350" cy="304800"/>
          </a:xfrm>
          <a:prstGeom prst="line">
            <a:avLst/>
          </a:prstGeom>
          <a:noFill/>
          <a:ln w="9525">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1" name="Line 12"/>
          <p:cNvSpPr>
            <a:spLocks noChangeShapeType="1"/>
          </p:cNvSpPr>
          <p:nvPr/>
        </p:nvSpPr>
        <p:spPr bwMode="auto">
          <a:xfrm flipH="1">
            <a:off x="3276600" y="3048000"/>
            <a:ext cx="609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2" name="Text Box 13"/>
          <p:cNvSpPr txBox="1">
            <a:spLocks noChangeArrowheads="1"/>
          </p:cNvSpPr>
          <p:nvPr/>
        </p:nvSpPr>
        <p:spPr bwMode="auto">
          <a:xfrm>
            <a:off x="152400" y="52578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algn="l"/>
            <a:r>
              <a:rPr lang="en-US" dirty="0">
                <a:solidFill>
                  <a:schemeClr val="bg1"/>
                </a:solidFill>
                <a:latin typeface="Arial" charset="0"/>
              </a:rPr>
              <a:t>Atmosphere model provides heat flux to cover entire ocean grid. SCRIP interpolations weights needed to remap data fields.</a:t>
            </a:r>
          </a:p>
        </p:txBody>
      </p:sp>
      <p:sp>
        <p:nvSpPr>
          <p:cNvPr id="16393" name="Text Box 14"/>
          <p:cNvSpPr txBox="1">
            <a:spLocks noChangeArrowheads="1"/>
          </p:cNvSpPr>
          <p:nvPr/>
        </p:nvSpPr>
        <p:spPr bwMode="auto">
          <a:xfrm>
            <a:off x="4953000" y="5105400"/>
            <a:ext cx="35972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algn="l"/>
            <a:r>
              <a:rPr lang="en-US" dirty="0">
                <a:solidFill>
                  <a:schemeClr val="bg1"/>
                </a:solidFill>
                <a:latin typeface="Arial" charset="0"/>
              </a:rPr>
              <a:t>Ocean model provides higher resolution and coupled response of SST to atmosphere. But the ocean </a:t>
            </a:r>
            <a:r>
              <a:rPr lang="en-US" dirty="0" smtClean="0">
                <a:solidFill>
                  <a:schemeClr val="bg1"/>
                </a:solidFill>
                <a:latin typeface="Arial" charset="0"/>
              </a:rPr>
              <a:t>grid(s) are limited </a:t>
            </a:r>
            <a:r>
              <a:rPr lang="en-US" dirty="0">
                <a:solidFill>
                  <a:schemeClr val="bg1"/>
                </a:solidFill>
                <a:latin typeface="Arial" charset="0"/>
              </a:rPr>
              <a:t>in spatial coverage so atmosphere model must combine data from different </a:t>
            </a:r>
            <a:r>
              <a:rPr lang="en-US" dirty="0" smtClean="0">
                <a:solidFill>
                  <a:schemeClr val="bg1"/>
                </a:solidFill>
                <a:latin typeface="Arial" charset="0"/>
              </a:rPr>
              <a:t>sources.</a:t>
            </a:r>
            <a:endParaRPr lang="en-US" dirty="0">
              <a:solidFill>
                <a:schemeClr val="bg1"/>
              </a:solidFill>
              <a:latin typeface="Arial" charset="0"/>
            </a:endParaRPr>
          </a:p>
        </p:txBody>
      </p:sp>
      <p:pic>
        <p:nvPicPr>
          <p:cNvPr id="16394" name="Picture 18" descr="SCRIP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4724400"/>
            <a:ext cx="838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 Box 20"/>
          <p:cNvSpPr txBox="1">
            <a:spLocks noChangeArrowheads="1"/>
          </p:cNvSpPr>
          <p:nvPr/>
        </p:nvSpPr>
        <p:spPr bwMode="auto">
          <a:xfrm>
            <a:off x="3261179" y="5361781"/>
            <a:ext cx="13477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tIns="91440" bIns="91440">
            <a:spAutoFit/>
          </a:bodyPr>
          <a:lstStyle>
            <a:lvl1pPr defTabSz="457200" eaLnBrk="0" hangingPunct="0">
              <a:defRPr sz="1200">
                <a:solidFill>
                  <a:schemeClr val="tx1"/>
                </a:solidFill>
                <a:latin typeface="Times New Roman" pitchFamily="18" charset="0"/>
                <a:ea typeface="ＭＳ Ｐゴシック" charset="-128"/>
              </a:defRPr>
            </a:lvl1pPr>
            <a:lvl2pPr marL="742950" indent="-285750" defTabSz="457200" eaLnBrk="0" hangingPunct="0">
              <a:defRPr sz="1200">
                <a:solidFill>
                  <a:schemeClr val="tx1"/>
                </a:solidFill>
                <a:latin typeface="Times New Roman" pitchFamily="18" charset="0"/>
                <a:ea typeface="ＭＳ Ｐゴシック" charset="-128"/>
              </a:defRPr>
            </a:lvl2pPr>
            <a:lvl3pPr marL="1143000" indent="-228600" defTabSz="457200" eaLnBrk="0" hangingPunct="0">
              <a:defRPr sz="1200">
                <a:solidFill>
                  <a:schemeClr val="tx1"/>
                </a:solidFill>
                <a:latin typeface="Times New Roman" pitchFamily="18" charset="0"/>
                <a:ea typeface="ＭＳ Ｐゴシック" charset="-128"/>
              </a:defRPr>
            </a:lvl3pPr>
            <a:lvl4pPr marL="1600200" indent="-228600" defTabSz="457200" eaLnBrk="0" hangingPunct="0">
              <a:defRPr sz="1200">
                <a:solidFill>
                  <a:schemeClr val="tx1"/>
                </a:solidFill>
                <a:latin typeface="Times New Roman" pitchFamily="18" charset="0"/>
                <a:ea typeface="ＭＳ Ｐゴシック" charset="-128"/>
              </a:defRPr>
            </a:lvl4pPr>
            <a:lvl5pPr marL="2057400" indent="-228600" defTabSz="457200" eaLnBrk="0" hangingPunct="0">
              <a:defRPr sz="1200">
                <a:solidFill>
                  <a:schemeClr val="tx1"/>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dirty="0">
                <a:solidFill>
                  <a:schemeClr val="bg1"/>
                </a:solidFill>
              </a:rPr>
              <a:t>Flux conservative</a:t>
            </a:r>
          </a:p>
          <a:p>
            <a:pPr eaLnBrk="1" hangingPunct="1"/>
            <a:r>
              <a:rPr lang="en-US" dirty="0">
                <a:solidFill>
                  <a:schemeClr val="bg1"/>
                </a:solidFill>
              </a:rPr>
              <a:t>remapping scheme</a:t>
            </a:r>
          </a:p>
        </p:txBody>
      </p:sp>
      <p:pic>
        <p:nvPicPr>
          <p:cNvPr id="16397"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4589463"/>
            <a:ext cx="9461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9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4038600"/>
            <a:ext cx="4572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3" descr="swan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5720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24" descr="headerlef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r="79167"/>
          <a:stretch>
            <a:fillRect/>
          </a:stretch>
        </p:blipFill>
        <p:spPr bwMode="auto">
          <a:xfrm>
            <a:off x="990600" y="41910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Rectangle 25"/>
          <p:cNvSpPr>
            <a:spLocks noChangeArrowheads="1"/>
          </p:cNvSpPr>
          <p:nvPr/>
        </p:nvSpPr>
        <p:spPr bwMode="auto">
          <a:xfrm>
            <a:off x="3810000" y="1600200"/>
            <a:ext cx="1066800" cy="1981200"/>
          </a:xfrm>
          <a:prstGeom prst="rect">
            <a:avLst/>
          </a:prstGeom>
          <a:solidFill>
            <a:schemeClr val="bg1"/>
          </a:solidFill>
          <a:ln>
            <a:noFill/>
          </a:ln>
          <a:effectLst>
            <a:outerShdw dist="25400" dir="5400000" algn="ctr" rotWithShape="0">
              <a:srgbClr val="808080">
                <a:alpha val="35001"/>
              </a:srgbClr>
            </a:outerShdw>
          </a:effectLst>
          <a:extLst>
            <a:ext uri="{91240B29-F687-4F45-9708-019B960494DF}">
              <a14:hiddenLine xmlns:a14="http://schemas.microsoft.com/office/drawing/2010/main" w="19050" algn="ctr">
                <a:solidFill>
                  <a:srgbClr val="000000"/>
                </a:solidFill>
                <a:miter lim="800000"/>
                <a:headEnd/>
                <a:tailEnd/>
              </a14:hiddenLine>
            </a:ext>
          </a:extLst>
        </p:spPr>
        <p:txBody>
          <a:bodyPr wrap="none" tIns="91440" bIns="91440" anchor="ctr"/>
          <a:lstStyle/>
          <a:p>
            <a:endParaRPr lang="en-US"/>
          </a:p>
        </p:txBody>
      </p:sp>
      <p:sp>
        <p:nvSpPr>
          <p:cNvPr id="16402" name="Rectangle 93"/>
          <p:cNvSpPr>
            <a:spLocks noChangeArrowheads="1"/>
          </p:cNvSpPr>
          <p:nvPr/>
        </p:nvSpPr>
        <p:spPr bwMode="auto">
          <a:xfrm>
            <a:off x="3810000" y="1828800"/>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806950"/>
            <a:r>
              <a:rPr lang="en-US" sz="1600" b="1" dirty="0">
                <a:solidFill>
                  <a:schemeClr val="accent2"/>
                </a:solidFill>
              </a:rPr>
              <a:t>Ocean </a:t>
            </a:r>
            <a:r>
              <a:rPr lang="en-US" sz="1600" b="1" dirty="0" smtClean="0">
                <a:solidFill>
                  <a:schemeClr val="accent2"/>
                </a:solidFill>
              </a:rPr>
              <a:t>grid</a:t>
            </a:r>
            <a:endParaRPr lang="en-US" sz="1600" b="1" dirty="0">
              <a:solidFill>
                <a:schemeClr val="accent2"/>
              </a:solidFill>
            </a:endParaRPr>
          </a:p>
        </p:txBody>
      </p:sp>
      <p:sp>
        <p:nvSpPr>
          <p:cNvPr id="16403" name="Rectangle 93"/>
          <p:cNvSpPr>
            <a:spLocks noChangeArrowheads="1"/>
          </p:cNvSpPr>
          <p:nvPr/>
        </p:nvSpPr>
        <p:spPr bwMode="auto">
          <a:xfrm>
            <a:off x="3810000" y="2743200"/>
            <a:ext cx="106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806950"/>
            <a:r>
              <a:rPr lang="en-US" sz="1600" b="1" dirty="0" err="1"/>
              <a:t>Atm</a:t>
            </a:r>
            <a:r>
              <a:rPr lang="en-US" sz="1600" b="1" dirty="0"/>
              <a:t> </a:t>
            </a:r>
            <a:r>
              <a:rPr lang="en-US" sz="1600" b="1" dirty="0" smtClean="0"/>
              <a:t>Grid</a:t>
            </a:r>
            <a:endParaRPr lang="en-US" sz="1600" b="1" dirty="0"/>
          </a:p>
        </p:txBody>
      </p:sp>
      <p:sp>
        <p:nvSpPr>
          <p:cNvPr id="16404" name="Line 7"/>
          <p:cNvSpPr>
            <a:spLocks noChangeShapeType="1"/>
          </p:cNvSpPr>
          <p:nvPr/>
        </p:nvSpPr>
        <p:spPr bwMode="auto">
          <a:xfrm>
            <a:off x="4648200" y="3124200"/>
            <a:ext cx="533400" cy="209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5" name="Line 26"/>
          <p:cNvSpPr>
            <a:spLocks noChangeShapeType="1"/>
          </p:cNvSpPr>
          <p:nvPr/>
        </p:nvSpPr>
        <p:spPr bwMode="auto">
          <a:xfrm flipV="1">
            <a:off x="1447800" y="4114800"/>
            <a:ext cx="838200" cy="152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tIns="91440" bIns="91440"/>
          <a:lstStyle/>
          <a:p>
            <a:endParaRPr lang="en-US"/>
          </a:p>
        </p:txBody>
      </p:sp>
      <p:sp>
        <p:nvSpPr>
          <p:cNvPr id="16406" name="Line 27"/>
          <p:cNvSpPr>
            <a:spLocks noChangeShapeType="1"/>
          </p:cNvSpPr>
          <p:nvPr/>
        </p:nvSpPr>
        <p:spPr bwMode="auto">
          <a:xfrm>
            <a:off x="1447800" y="4419600"/>
            <a:ext cx="685800" cy="2286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tIns="91440" bIns="91440"/>
          <a:lstStyle/>
          <a:p>
            <a:endParaRPr lang="en-US"/>
          </a:p>
        </p:txBody>
      </p:sp>
      <p:sp>
        <p:nvSpPr>
          <p:cNvPr id="16407" name="Text Box 28"/>
          <p:cNvSpPr txBox="1">
            <a:spLocks noChangeArrowheads="1"/>
          </p:cNvSpPr>
          <p:nvPr/>
        </p:nvSpPr>
        <p:spPr bwMode="auto">
          <a:xfrm>
            <a:off x="1504950" y="4191000"/>
            <a:ext cx="585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tIns="91440" bIns="91440">
            <a:spAutoFit/>
          </a:bodyPr>
          <a:lstStyle>
            <a:lvl1pPr defTabSz="457200" eaLnBrk="0" hangingPunct="0">
              <a:defRPr sz="1200">
                <a:solidFill>
                  <a:schemeClr val="tx1"/>
                </a:solidFill>
                <a:latin typeface="Times New Roman" pitchFamily="18" charset="0"/>
                <a:ea typeface="ＭＳ Ｐゴシック" charset="-128"/>
              </a:defRPr>
            </a:lvl1pPr>
            <a:lvl2pPr marL="742950" indent="-285750" defTabSz="457200" eaLnBrk="0" hangingPunct="0">
              <a:defRPr sz="1200">
                <a:solidFill>
                  <a:schemeClr val="tx1"/>
                </a:solidFill>
                <a:latin typeface="Times New Roman" pitchFamily="18" charset="0"/>
                <a:ea typeface="ＭＳ Ｐゴシック" charset="-128"/>
              </a:defRPr>
            </a:lvl2pPr>
            <a:lvl3pPr marL="1143000" indent="-228600" defTabSz="457200" eaLnBrk="0" hangingPunct="0">
              <a:defRPr sz="1200">
                <a:solidFill>
                  <a:schemeClr val="tx1"/>
                </a:solidFill>
                <a:latin typeface="Times New Roman" pitchFamily="18" charset="0"/>
                <a:ea typeface="ＭＳ Ｐゴシック" charset="-128"/>
              </a:defRPr>
            </a:lvl3pPr>
            <a:lvl4pPr marL="1600200" indent="-228600" defTabSz="457200" eaLnBrk="0" hangingPunct="0">
              <a:defRPr sz="1200">
                <a:solidFill>
                  <a:schemeClr val="tx1"/>
                </a:solidFill>
                <a:latin typeface="Times New Roman" pitchFamily="18" charset="0"/>
                <a:ea typeface="ＭＳ Ｐゴシック" charset="-128"/>
              </a:defRPr>
            </a:lvl4pPr>
            <a:lvl5pPr marL="2057400" indent="-228600" defTabSz="457200" eaLnBrk="0" hangingPunct="0">
              <a:defRPr sz="1200">
                <a:solidFill>
                  <a:schemeClr val="tx1"/>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a:solidFill>
                  <a:schemeClr val="bg1"/>
                </a:solidFill>
              </a:rPr>
              <a:t>HFLX</a:t>
            </a:r>
          </a:p>
        </p:txBody>
      </p:sp>
      <p:pic>
        <p:nvPicPr>
          <p:cNvPr id="16408" name="Picture 30" descr="earth500mbbullet">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41148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Text Box 31"/>
          <p:cNvSpPr txBox="1">
            <a:spLocks noChangeArrowheads="1"/>
          </p:cNvSpPr>
          <p:nvPr/>
        </p:nvSpPr>
        <p:spPr bwMode="auto">
          <a:xfrm>
            <a:off x="5334000" y="40386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tIns="91440" bIns="91440">
            <a:spAutoFit/>
          </a:bodyPr>
          <a:lstStyle>
            <a:lvl1pPr defTabSz="457200" eaLnBrk="0" hangingPunct="0">
              <a:defRPr sz="1200">
                <a:solidFill>
                  <a:schemeClr val="tx1"/>
                </a:solidFill>
                <a:latin typeface="Times New Roman" pitchFamily="18" charset="0"/>
                <a:ea typeface="ＭＳ Ｐゴシック" charset="-128"/>
              </a:defRPr>
            </a:lvl1pPr>
            <a:lvl2pPr marL="742950" indent="-285750" defTabSz="457200" eaLnBrk="0" hangingPunct="0">
              <a:defRPr sz="1200">
                <a:solidFill>
                  <a:schemeClr val="tx1"/>
                </a:solidFill>
                <a:latin typeface="Times New Roman" pitchFamily="18" charset="0"/>
                <a:ea typeface="ＭＳ Ｐゴシック" charset="-128"/>
              </a:defRPr>
            </a:lvl2pPr>
            <a:lvl3pPr marL="1143000" indent="-228600" defTabSz="457200" eaLnBrk="0" hangingPunct="0">
              <a:defRPr sz="1200">
                <a:solidFill>
                  <a:schemeClr val="tx1"/>
                </a:solidFill>
                <a:latin typeface="Times New Roman" pitchFamily="18" charset="0"/>
                <a:ea typeface="ＭＳ Ｐゴシック" charset="-128"/>
              </a:defRPr>
            </a:lvl3pPr>
            <a:lvl4pPr marL="1600200" indent="-228600" defTabSz="457200" eaLnBrk="0" hangingPunct="0">
              <a:defRPr sz="1200">
                <a:solidFill>
                  <a:schemeClr val="tx1"/>
                </a:solidFill>
                <a:latin typeface="Times New Roman" pitchFamily="18" charset="0"/>
                <a:ea typeface="ＭＳ Ｐゴシック" charset="-128"/>
              </a:defRPr>
            </a:lvl4pPr>
            <a:lvl5pPr marL="2057400" indent="-228600" defTabSz="457200" eaLnBrk="0" hangingPunct="0">
              <a:defRPr sz="1200">
                <a:solidFill>
                  <a:schemeClr val="tx1"/>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a:solidFill>
                  <a:schemeClr val="bg1"/>
                </a:solidFill>
              </a:rPr>
              <a:t>1</a:t>
            </a:r>
            <a:r>
              <a:rPr lang="en-US" sz="800" baseline="30000">
                <a:solidFill>
                  <a:schemeClr val="bg1"/>
                </a:solidFill>
              </a:rPr>
              <a:t>0</a:t>
            </a:r>
            <a:r>
              <a:rPr lang="en-US">
                <a:solidFill>
                  <a:schemeClr val="bg1"/>
                </a:solidFill>
              </a:rPr>
              <a:t> GFS data</a:t>
            </a:r>
          </a:p>
        </p:txBody>
      </p:sp>
      <p:pic>
        <p:nvPicPr>
          <p:cNvPr id="16410" name="Picture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4648200"/>
            <a:ext cx="4572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Line 36"/>
          <p:cNvSpPr>
            <a:spLocks noChangeShapeType="1"/>
          </p:cNvSpPr>
          <p:nvPr/>
        </p:nvSpPr>
        <p:spPr bwMode="auto">
          <a:xfrm flipV="1">
            <a:off x="6248400" y="4572000"/>
            <a:ext cx="838200" cy="152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tIns="91440" bIns="91440"/>
          <a:lstStyle/>
          <a:p>
            <a:endParaRPr lang="en-US"/>
          </a:p>
        </p:txBody>
      </p:sp>
      <p:sp>
        <p:nvSpPr>
          <p:cNvPr id="16412" name="Line 37"/>
          <p:cNvSpPr>
            <a:spLocks noChangeShapeType="1"/>
          </p:cNvSpPr>
          <p:nvPr/>
        </p:nvSpPr>
        <p:spPr bwMode="auto">
          <a:xfrm>
            <a:off x="6400800" y="4191000"/>
            <a:ext cx="685800" cy="2286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tIns="91440" bIns="91440"/>
          <a:lstStyle/>
          <a:p>
            <a:endParaRPr lang="en-US"/>
          </a:p>
        </p:txBody>
      </p:sp>
      <p:sp>
        <p:nvSpPr>
          <p:cNvPr id="16413" name="Text Box 38"/>
          <p:cNvSpPr txBox="1">
            <a:spLocks noChangeArrowheads="1"/>
          </p:cNvSpPr>
          <p:nvPr/>
        </p:nvSpPr>
        <p:spPr bwMode="auto">
          <a:xfrm>
            <a:off x="6529388" y="4267200"/>
            <a:ext cx="446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tIns="91440" bIns="91440">
            <a:spAutoFit/>
          </a:bodyPr>
          <a:lstStyle>
            <a:lvl1pPr defTabSz="457200" eaLnBrk="0" hangingPunct="0">
              <a:defRPr sz="1200">
                <a:solidFill>
                  <a:schemeClr val="tx1"/>
                </a:solidFill>
                <a:latin typeface="Times New Roman" pitchFamily="18" charset="0"/>
                <a:ea typeface="ＭＳ Ｐゴシック" charset="-128"/>
              </a:defRPr>
            </a:lvl1pPr>
            <a:lvl2pPr marL="742950" indent="-285750" defTabSz="457200" eaLnBrk="0" hangingPunct="0">
              <a:defRPr sz="1200">
                <a:solidFill>
                  <a:schemeClr val="tx1"/>
                </a:solidFill>
                <a:latin typeface="Times New Roman" pitchFamily="18" charset="0"/>
                <a:ea typeface="ＭＳ Ｐゴシック" charset="-128"/>
              </a:defRPr>
            </a:lvl2pPr>
            <a:lvl3pPr marL="1143000" indent="-228600" defTabSz="457200" eaLnBrk="0" hangingPunct="0">
              <a:defRPr sz="1200">
                <a:solidFill>
                  <a:schemeClr val="tx1"/>
                </a:solidFill>
                <a:latin typeface="Times New Roman" pitchFamily="18" charset="0"/>
                <a:ea typeface="ＭＳ Ｐゴシック" charset="-128"/>
              </a:defRPr>
            </a:lvl3pPr>
            <a:lvl4pPr marL="1600200" indent="-228600" defTabSz="457200" eaLnBrk="0" hangingPunct="0">
              <a:defRPr sz="1200">
                <a:solidFill>
                  <a:schemeClr val="tx1"/>
                </a:solidFill>
                <a:latin typeface="Times New Roman" pitchFamily="18" charset="0"/>
                <a:ea typeface="ＭＳ Ｐゴシック" charset="-128"/>
              </a:defRPr>
            </a:lvl4pPr>
            <a:lvl5pPr marL="2057400" indent="-228600" defTabSz="457200" eaLnBrk="0" hangingPunct="0">
              <a:defRPr sz="1200">
                <a:solidFill>
                  <a:schemeClr val="tx1"/>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a:solidFill>
                  <a:schemeClr val="bg1"/>
                </a:solidFill>
              </a:rPr>
              <a:t>SST</a:t>
            </a:r>
          </a:p>
        </p:txBody>
      </p:sp>
      <p:pic>
        <p:nvPicPr>
          <p:cNvPr id="16414" name="Picture 39" descr="headerlef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r="79167"/>
          <a:stretch>
            <a:fillRect/>
          </a:stretch>
        </p:blipFill>
        <p:spPr bwMode="auto">
          <a:xfrm>
            <a:off x="7239000" y="43434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44019" y="6121063"/>
            <a:ext cx="3517245" cy="738664"/>
          </a:xfrm>
          <a:prstGeom prst="rect">
            <a:avLst/>
          </a:prstGeom>
          <a:noFill/>
        </p:spPr>
        <p:txBody>
          <a:bodyPr wrap="none" rtlCol="0">
            <a:spAutoFit/>
          </a:bodyPr>
          <a:lstStyle/>
          <a:p>
            <a:r>
              <a:rPr lang="en-US" sz="1400" b="1" dirty="0" smtClean="0">
                <a:solidFill>
                  <a:schemeClr val="bg1"/>
                </a:solidFill>
              </a:rPr>
              <a:t>Two main issues:</a:t>
            </a:r>
          </a:p>
          <a:p>
            <a:pPr marL="228600" indent="-228600">
              <a:buAutoNum type="arabicParenR"/>
            </a:pPr>
            <a:r>
              <a:rPr lang="en-US" sz="1400" b="1" dirty="0" smtClean="0">
                <a:solidFill>
                  <a:schemeClr val="bg1"/>
                </a:solidFill>
              </a:rPr>
              <a:t>Interpolate data between different grids.</a:t>
            </a:r>
          </a:p>
          <a:p>
            <a:pPr marL="228600" indent="-228600">
              <a:buAutoNum type="arabicParenR"/>
            </a:pPr>
            <a:r>
              <a:rPr lang="en-US" sz="1400" b="1" dirty="0" smtClean="0">
                <a:solidFill>
                  <a:schemeClr val="bg1"/>
                </a:solidFill>
              </a:rPr>
              <a:t>Combine data from different sources.</a:t>
            </a:r>
            <a:endParaRPr lang="en-US" sz="1400" b="1" dirty="0">
              <a:solidFill>
                <a:schemeClr val="bg1"/>
              </a:solidFill>
            </a:endParaRPr>
          </a:p>
        </p:txBody>
      </p:sp>
    </p:spTree>
    <p:extLst>
      <p:ext uri="{BB962C8B-B14F-4D97-AF65-F5344CB8AC3E}">
        <p14:creationId xmlns:p14="http://schemas.microsoft.com/office/powerpoint/2010/main" val="1883891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838200"/>
            <a:ext cx="7772400" cy="3962400"/>
          </a:xfrm>
        </p:spPr>
        <p:txBody>
          <a:bodyPr/>
          <a:lstStyle/>
          <a:p>
            <a:pPr eaLnBrk="1" hangingPunct="1"/>
            <a:r>
              <a:rPr lang="en-US" dirty="0" smtClean="0"/>
              <a:t>- How does the coupled modeling system work (MCT)</a:t>
            </a:r>
            <a:br>
              <a:rPr lang="en-US" dirty="0" smtClean="0"/>
            </a:br>
            <a:r>
              <a:rPr lang="en-US" dirty="0" smtClean="0"/>
              <a:t/>
            </a:r>
            <a:br>
              <a:rPr lang="en-US" dirty="0" smtClean="0"/>
            </a:br>
            <a:r>
              <a:rPr lang="en-US" dirty="0" smtClean="0"/>
              <a:t>- SCRIP interpolation</a:t>
            </a:r>
            <a:r>
              <a:rPr lang="en-US" dirty="0"/>
              <a:t/>
            </a:r>
            <a:br>
              <a:rPr lang="en-US" dirty="0"/>
            </a:br>
            <a:r>
              <a:rPr lang="en-US" dirty="0"/>
              <a:t/>
            </a:r>
            <a:br>
              <a:rPr lang="en-US" dirty="0"/>
            </a:br>
            <a:r>
              <a:rPr lang="en-US" dirty="0" smtClean="0"/>
              <a:t>- Setting up a coupled application</a:t>
            </a:r>
            <a:br>
              <a:rPr lang="en-US" dirty="0" smtClean="0"/>
            </a:br>
            <a:endParaRPr lang="en-US" dirty="0" smtClean="0"/>
          </a:p>
        </p:txBody>
      </p:sp>
    </p:spTree>
    <p:extLst>
      <p:ext uri="{BB962C8B-B14F-4D97-AF65-F5344CB8AC3E}">
        <p14:creationId xmlns:p14="http://schemas.microsoft.com/office/powerpoint/2010/main" val="373501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masking effects – example of grid interpolation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143453"/>
            <a:ext cx="4523258" cy="339244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0" y="1295853"/>
            <a:ext cx="3312743" cy="24845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9102" y="3658053"/>
            <a:ext cx="4063396" cy="3047547"/>
          </a:xfrm>
          <a:prstGeom prst="rect">
            <a:avLst/>
          </a:prstGeom>
        </p:spPr>
      </p:pic>
      <p:sp>
        <p:nvSpPr>
          <p:cNvPr id="6" name="Rectangle 5"/>
          <p:cNvSpPr/>
          <p:nvPr/>
        </p:nvSpPr>
        <p:spPr bwMode="auto">
          <a:xfrm>
            <a:off x="1524000" y="1981653"/>
            <a:ext cx="609600" cy="556478"/>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p:txBody>
      </p:sp>
      <p:cxnSp>
        <p:nvCxnSpPr>
          <p:cNvPr id="8" name="Straight Arrow Connector 7"/>
          <p:cNvCxnSpPr/>
          <p:nvPr/>
        </p:nvCxnSpPr>
        <p:spPr bwMode="auto">
          <a:xfrm>
            <a:off x="2057400" y="2538131"/>
            <a:ext cx="609600" cy="1348522"/>
          </a:xfrm>
          <a:prstGeom prst="straightConnector1">
            <a:avLst/>
          </a:prstGeom>
          <a:noFill/>
          <a:ln w="19050" algn="ctr">
            <a:solidFill>
              <a:srgbClr val="000000"/>
            </a:solidFill>
            <a:round/>
            <a:headEnd/>
            <a:tailEnd type="arrow"/>
          </a:ln>
        </p:spPr>
      </p:cxnSp>
      <p:sp>
        <p:nvSpPr>
          <p:cNvPr id="9" name="TextBox 8"/>
          <p:cNvSpPr txBox="1"/>
          <p:nvPr/>
        </p:nvSpPr>
        <p:spPr>
          <a:xfrm>
            <a:off x="4127796" y="6398655"/>
            <a:ext cx="1459054" cy="276999"/>
          </a:xfrm>
          <a:prstGeom prst="rect">
            <a:avLst/>
          </a:prstGeom>
          <a:noFill/>
        </p:spPr>
        <p:txBody>
          <a:bodyPr wrap="none" rtlCol="0">
            <a:spAutoFit/>
          </a:bodyPr>
          <a:lstStyle/>
          <a:p>
            <a:r>
              <a:rPr lang="en-US" dirty="0" smtClean="0"/>
              <a:t>Bottom stress (UST)</a:t>
            </a:r>
            <a:endParaRPr lang="en-US" dirty="0"/>
          </a:p>
        </p:txBody>
      </p:sp>
      <p:sp>
        <p:nvSpPr>
          <p:cNvPr id="10" name="TextBox 9"/>
          <p:cNvSpPr txBox="1"/>
          <p:nvPr/>
        </p:nvSpPr>
        <p:spPr>
          <a:xfrm>
            <a:off x="6742845" y="4267200"/>
            <a:ext cx="1053494" cy="276999"/>
          </a:xfrm>
          <a:prstGeom prst="rect">
            <a:avLst/>
          </a:prstGeom>
          <a:noFill/>
        </p:spPr>
        <p:txBody>
          <a:bodyPr wrap="none" rtlCol="0">
            <a:spAutoFit/>
          </a:bodyPr>
          <a:lstStyle/>
          <a:p>
            <a:r>
              <a:rPr lang="en-US" dirty="0" smtClean="0"/>
              <a:t>LANDMASK</a:t>
            </a:r>
            <a:endParaRPr lang="en-US" dirty="0"/>
          </a:p>
        </p:txBody>
      </p:sp>
      <p:sp>
        <p:nvSpPr>
          <p:cNvPr id="11" name="TextBox 10"/>
          <p:cNvSpPr txBox="1"/>
          <p:nvPr/>
        </p:nvSpPr>
        <p:spPr>
          <a:xfrm>
            <a:off x="6324600" y="4756547"/>
            <a:ext cx="2305829" cy="830997"/>
          </a:xfrm>
          <a:prstGeom prst="rect">
            <a:avLst/>
          </a:prstGeom>
          <a:noFill/>
        </p:spPr>
        <p:txBody>
          <a:bodyPr wrap="square" rtlCol="0">
            <a:spAutoFit/>
          </a:bodyPr>
          <a:lstStyle/>
          <a:p>
            <a:r>
              <a:rPr lang="en-US" dirty="0" smtClean="0">
                <a:solidFill>
                  <a:schemeClr val="bg1"/>
                </a:solidFill>
              </a:rPr>
              <a:t>This is a coarse example to demonstrate the effects of land/sea masking on atmospheric processes.</a:t>
            </a:r>
            <a:endParaRPr lang="en-US" dirty="0">
              <a:solidFill>
                <a:schemeClr val="bg1"/>
              </a:solidFill>
            </a:endParaRPr>
          </a:p>
        </p:txBody>
      </p:sp>
      <p:sp>
        <p:nvSpPr>
          <p:cNvPr id="12" name="TextBox 11"/>
          <p:cNvSpPr txBox="1"/>
          <p:nvPr/>
        </p:nvSpPr>
        <p:spPr>
          <a:xfrm>
            <a:off x="6405118" y="5808194"/>
            <a:ext cx="2144791" cy="830997"/>
          </a:xfrm>
          <a:prstGeom prst="rect">
            <a:avLst/>
          </a:prstGeom>
          <a:noFill/>
        </p:spPr>
        <p:txBody>
          <a:bodyPr wrap="square" rtlCol="0">
            <a:spAutoFit/>
          </a:bodyPr>
          <a:lstStyle/>
          <a:p>
            <a:r>
              <a:rPr lang="en-US" dirty="0" smtClean="0">
                <a:solidFill>
                  <a:schemeClr val="bg1"/>
                </a:solidFill>
              </a:rPr>
              <a:t>Large bottom stress over land will cause problems on an ocean grid with different masking.</a:t>
            </a:r>
            <a:endParaRPr lang="en-US" dirty="0">
              <a:solidFill>
                <a:schemeClr val="bg1"/>
              </a:solidFill>
            </a:endParaRPr>
          </a:p>
        </p:txBody>
      </p:sp>
    </p:spTree>
    <p:extLst>
      <p:ext uri="{BB962C8B-B14F-4D97-AF65-F5344CB8AC3E}">
        <p14:creationId xmlns:p14="http://schemas.microsoft.com/office/powerpoint/2010/main" val="2534842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09600"/>
          </a:xfrm>
        </p:spPr>
        <p:txBody>
          <a:bodyPr/>
          <a:lstStyle/>
          <a:p>
            <a:r>
              <a:rPr lang="en-US" dirty="0" smtClean="0"/>
              <a:t>Grid interpolation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401" y="841247"/>
            <a:ext cx="3860799" cy="2895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810001"/>
            <a:ext cx="3860798" cy="28955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8401" y="3810001"/>
            <a:ext cx="3860798" cy="2895599"/>
          </a:xfrm>
          <a:prstGeom prst="rect">
            <a:avLst/>
          </a:prstGeom>
        </p:spPr>
      </p:pic>
      <p:sp>
        <p:nvSpPr>
          <p:cNvPr id="7" name="TextBox 6"/>
          <p:cNvSpPr txBox="1"/>
          <p:nvPr/>
        </p:nvSpPr>
        <p:spPr>
          <a:xfrm>
            <a:off x="5791200" y="841247"/>
            <a:ext cx="3141702" cy="707886"/>
          </a:xfrm>
          <a:prstGeom prst="rect">
            <a:avLst/>
          </a:prstGeom>
          <a:noFill/>
        </p:spPr>
        <p:txBody>
          <a:bodyPr wrap="square" rtlCol="0">
            <a:spAutoFit/>
          </a:bodyPr>
          <a:lstStyle/>
          <a:p>
            <a:r>
              <a:rPr lang="en-US" sz="2000" dirty="0" smtClean="0">
                <a:solidFill>
                  <a:schemeClr val="bg1"/>
                </a:solidFill>
              </a:rPr>
              <a:t>ATM land mask areas do not effect ocean.</a:t>
            </a:r>
            <a:endParaRPr lang="en-US" sz="2000" dirty="0">
              <a:solidFill>
                <a:schemeClr val="bg1"/>
              </a:solidFill>
            </a:endParaRPr>
          </a:p>
        </p:txBody>
      </p:sp>
      <p:sp>
        <p:nvSpPr>
          <p:cNvPr id="8" name="TextBox 7"/>
          <p:cNvSpPr txBox="1"/>
          <p:nvPr/>
        </p:nvSpPr>
        <p:spPr>
          <a:xfrm>
            <a:off x="-30480" y="2133600"/>
            <a:ext cx="1250578" cy="830997"/>
          </a:xfrm>
          <a:prstGeom prst="rect">
            <a:avLst/>
          </a:prstGeom>
          <a:noFill/>
        </p:spPr>
        <p:txBody>
          <a:bodyPr wrap="square" rtlCol="0">
            <a:spAutoFit/>
          </a:bodyPr>
          <a:lstStyle/>
          <a:p>
            <a:r>
              <a:rPr lang="en-US" sz="1600" dirty="0" smtClean="0">
                <a:solidFill>
                  <a:schemeClr val="bg1"/>
                </a:solidFill>
              </a:rPr>
              <a:t>WRF UST^2 over land + ocean</a:t>
            </a:r>
            <a:endParaRPr lang="en-US" sz="1600" dirty="0">
              <a:solidFill>
                <a:schemeClr val="bg1"/>
              </a:solidFill>
            </a:endParaRPr>
          </a:p>
        </p:txBody>
      </p:sp>
      <p:sp>
        <p:nvSpPr>
          <p:cNvPr id="10" name="TextBox 9"/>
          <p:cNvSpPr txBox="1"/>
          <p:nvPr/>
        </p:nvSpPr>
        <p:spPr>
          <a:xfrm>
            <a:off x="-63889" y="3981526"/>
            <a:ext cx="1250578" cy="830997"/>
          </a:xfrm>
          <a:prstGeom prst="rect">
            <a:avLst/>
          </a:prstGeom>
          <a:noFill/>
        </p:spPr>
        <p:txBody>
          <a:bodyPr wrap="square" rtlCol="0">
            <a:spAutoFit/>
          </a:bodyPr>
          <a:lstStyle/>
          <a:p>
            <a:r>
              <a:rPr lang="en-US" sz="1600" dirty="0" smtClean="0">
                <a:solidFill>
                  <a:schemeClr val="bg1"/>
                </a:solidFill>
              </a:rPr>
              <a:t>WRF UST^2 over ocean only</a:t>
            </a:r>
            <a:endParaRPr lang="en-US" sz="1600" dirty="0">
              <a:solidFill>
                <a:schemeClr val="bg1"/>
              </a:solidFill>
            </a:endParaRPr>
          </a:p>
        </p:txBody>
      </p:sp>
      <p:sp>
        <p:nvSpPr>
          <p:cNvPr id="11" name="TextBox 10"/>
          <p:cNvSpPr txBox="1"/>
          <p:nvPr/>
        </p:nvSpPr>
        <p:spPr>
          <a:xfrm>
            <a:off x="6858000" y="2934388"/>
            <a:ext cx="1250578" cy="830997"/>
          </a:xfrm>
          <a:prstGeom prst="rect">
            <a:avLst/>
          </a:prstGeom>
          <a:noFill/>
        </p:spPr>
        <p:txBody>
          <a:bodyPr wrap="square" rtlCol="0">
            <a:spAutoFit/>
          </a:bodyPr>
          <a:lstStyle/>
          <a:p>
            <a:r>
              <a:rPr lang="en-US" sz="1600" dirty="0" smtClean="0">
                <a:solidFill>
                  <a:schemeClr val="bg1"/>
                </a:solidFill>
              </a:rPr>
              <a:t>ROMS </a:t>
            </a:r>
            <a:r>
              <a:rPr lang="en-US" sz="1600" dirty="0" err="1" smtClean="0">
                <a:solidFill>
                  <a:schemeClr val="bg1"/>
                </a:solidFill>
              </a:rPr>
              <a:t>su</a:t>
            </a:r>
            <a:r>
              <a:rPr lang="en-US" sz="1600" dirty="0" smtClean="0">
                <a:solidFill>
                  <a:schemeClr val="bg1"/>
                </a:solidFill>
              </a:rPr>
              <a:t>/</a:t>
            </a:r>
            <a:r>
              <a:rPr lang="en-US" sz="1600" dirty="0" err="1" smtClean="0">
                <a:solidFill>
                  <a:schemeClr val="bg1"/>
                </a:solidFill>
              </a:rPr>
              <a:t>vstr</a:t>
            </a:r>
            <a:r>
              <a:rPr lang="en-US" sz="1600" dirty="0" smtClean="0">
                <a:solidFill>
                  <a:schemeClr val="bg1"/>
                </a:solidFill>
              </a:rPr>
              <a:t> over ocean only</a:t>
            </a:r>
            <a:endParaRPr lang="en-US" sz="1600" dirty="0">
              <a:solidFill>
                <a:schemeClr val="bg1"/>
              </a:solidFill>
            </a:endParaRPr>
          </a:p>
        </p:txBody>
      </p:sp>
      <p:sp>
        <p:nvSpPr>
          <p:cNvPr id="9" name="Oval 8"/>
          <p:cNvSpPr/>
          <p:nvPr/>
        </p:nvSpPr>
        <p:spPr bwMode="auto">
          <a:xfrm>
            <a:off x="3429001" y="1549133"/>
            <a:ext cx="457200" cy="508267"/>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p:txBody>
      </p:sp>
      <p:sp>
        <p:nvSpPr>
          <p:cNvPr id="13" name="Oval 12"/>
          <p:cNvSpPr/>
          <p:nvPr/>
        </p:nvSpPr>
        <p:spPr bwMode="auto">
          <a:xfrm>
            <a:off x="3389378" y="4558389"/>
            <a:ext cx="457200" cy="508267"/>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p:txBody>
      </p:sp>
      <p:sp>
        <p:nvSpPr>
          <p:cNvPr id="14" name="Oval 13"/>
          <p:cNvSpPr/>
          <p:nvPr/>
        </p:nvSpPr>
        <p:spPr bwMode="auto">
          <a:xfrm>
            <a:off x="7467600" y="4397024"/>
            <a:ext cx="457200" cy="508267"/>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val="588205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762000"/>
          </a:xfrm>
        </p:spPr>
        <p:txBody>
          <a:bodyPr/>
          <a:lstStyle/>
          <a:p>
            <a:r>
              <a:rPr lang="en-US" dirty="0" smtClean="0"/>
              <a:t>Combining multiple sources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71600"/>
            <a:ext cx="2844799" cy="213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1928" y="1371598"/>
            <a:ext cx="2837872" cy="21284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8307" y="1371600"/>
            <a:ext cx="2837872" cy="2128404"/>
          </a:xfrm>
          <a:prstGeom prst="rect">
            <a:avLst/>
          </a:prstGeom>
        </p:spPr>
      </p:pic>
      <p:sp>
        <p:nvSpPr>
          <p:cNvPr id="7" name="TextBox 6"/>
          <p:cNvSpPr txBox="1"/>
          <p:nvPr/>
        </p:nvSpPr>
        <p:spPr>
          <a:xfrm>
            <a:off x="255905" y="3505200"/>
            <a:ext cx="2790187" cy="369332"/>
          </a:xfrm>
          <a:prstGeom prst="rect">
            <a:avLst/>
          </a:prstGeom>
          <a:noFill/>
        </p:spPr>
        <p:txBody>
          <a:bodyPr wrap="none" rtlCol="0">
            <a:spAutoFit/>
          </a:bodyPr>
          <a:lstStyle/>
          <a:p>
            <a:r>
              <a:rPr lang="en-US" sz="1800" dirty="0" smtClean="0">
                <a:solidFill>
                  <a:schemeClr val="bg1"/>
                </a:solidFill>
              </a:rPr>
              <a:t>Background GFS SST mask</a:t>
            </a:r>
            <a:endParaRPr lang="en-US" sz="1800" dirty="0">
              <a:solidFill>
                <a:schemeClr val="bg1"/>
              </a:solidFill>
            </a:endParaRPr>
          </a:p>
        </p:txBody>
      </p:sp>
      <p:sp>
        <p:nvSpPr>
          <p:cNvPr id="8" name="TextBox 7"/>
          <p:cNvSpPr txBox="1"/>
          <p:nvPr/>
        </p:nvSpPr>
        <p:spPr>
          <a:xfrm>
            <a:off x="3447024" y="3530356"/>
            <a:ext cx="2050561" cy="369332"/>
          </a:xfrm>
          <a:prstGeom prst="rect">
            <a:avLst/>
          </a:prstGeom>
          <a:noFill/>
        </p:spPr>
        <p:txBody>
          <a:bodyPr wrap="none" rtlCol="0">
            <a:spAutoFit/>
          </a:bodyPr>
          <a:lstStyle/>
          <a:p>
            <a:r>
              <a:rPr lang="en-US" sz="1800" dirty="0" err="1" smtClean="0">
                <a:solidFill>
                  <a:schemeClr val="bg1"/>
                </a:solidFill>
              </a:rPr>
              <a:t>ocn</a:t>
            </a:r>
            <a:r>
              <a:rPr lang="en-US" sz="1800" dirty="0" smtClean="0">
                <a:solidFill>
                  <a:schemeClr val="bg1"/>
                </a:solidFill>
              </a:rPr>
              <a:t> 1 to </a:t>
            </a:r>
            <a:r>
              <a:rPr lang="en-US" sz="1800" dirty="0" err="1" smtClean="0">
                <a:solidFill>
                  <a:schemeClr val="bg1"/>
                </a:solidFill>
              </a:rPr>
              <a:t>atm</a:t>
            </a:r>
            <a:r>
              <a:rPr lang="en-US" sz="1800" dirty="0" smtClean="0">
                <a:solidFill>
                  <a:schemeClr val="bg1"/>
                </a:solidFill>
              </a:rPr>
              <a:t> 1 mask</a:t>
            </a:r>
            <a:endParaRPr lang="en-US" sz="1800" dirty="0">
              <a:solidFill>
                <a:schemeClr val="bg1"/>
              </a:solidFill>
            </a:endParaRPr>
          </a:p>
        </p:txBody>
      </p:sp>
      <p:sp>
        <p:nvSpPr>
          <p:cNvPr id="9" name="TextBox 8"/>
          <p:cNvSpPr txBox="1"/>
          <p:nvPr/>
        </p:nvSpPr>
        <p:spPr>
          <a:xfrm>
            <a:off x="6483839" y="3518688"/>
            <a:ext cx="2050561" cy="369332"/>
          </a:xfrm>
          <a:prstGeom prst="rect">
            <a:avLst/>
          </a:prstGeom>
          <a:noFill/>
        </p:spPr>
        <p:txBody>
          <a:bodyPr wrap="none" rtlCol="0">
            <a:spAutoFit/>
          </a:bodyPr>
          <a:lstStyle/>
          <a:p>
            <a:r>
              <a:rPr lang="en-US" sz="1800" dirty="0" err="1" smtClean="0">
                <a:solidFill>
                  <a:schemeClr val="bg1"/>
                </a:solidFill>
              </a:rPr>
              <a:t>ocn</a:t>
            </a:r>
            <a:r>
              <a:rPr lang="en-US" sz="1800" dirty="0" smtClean="0">
                <a:solidFill>
                  <a:schemeClr val="bg1"/>
                </a:solidFill>
              </a:rPr>
              <a:t> 2 to </a:t>
            </a:r>
            <a:r>
              <a:rPr lang="en-US" sz="1800" dirty="0" err="1" smtClean="0">
                <a:solidFill>
                  <a:schemeClr val="bg1"/>
                </a:solidFill>
              </a:rPr>
              <a:t>atm</a:t>
            </a:r>
            <a:r>
              <a:rPr lang="en-US" sz="1800" dirty="0" smtClean="0">
                <a:solidFill>
                  <a:schemeClr val="bg1"/>
                </a:solidFill>
              </a:rPr>
              <a:t> 1 mask</a:t>
            </a:r>
            <a:endParaRPr lang="en-US" sz="1800" dirty="0">
              <a:solidFill>
                <a:schemeClr val="bg1"/>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905" y="4267200"/>
            <a:ext cx="2837871" cy="212840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4267200"/>
            <a:ext cx="2844798" cy="213359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269798"/>
            <a:ext cx="2830885" cy="2123164"/>
          </a:xfrm>
          <a:prstGeom prst="rect">
            <a:avLst/>
          </a:prstGeom>
        </p:spPr>
      </p:pic>
      <p:sp>
        <p:nvSpPr>
          <p:cNvPr id="13" name="TextBox 12"/>
          <p:cNvSpPr txBox="1"/>
          <p:nvPr/>
        </p:nvSpPr>
        <p:spPr>
          <a:xfrm>
            <a:off x="678731" y="6387312"/>
            <a:ext cx="2249334" cy="369332"/>
          </a:xfrm>
          <a:prstGeom prst="rect">
            <a:avLst/>
          </a:prstGeom>
          <a:noFill/>
        </p:spPr>
        <p:txBody>
          <a:bodyPr wrap="none" rtlCol="0">
            <a:spAutoFit/>
          </a:bodyPr>
          <a:lstStyle/>
          <a:p>
            <a:r>
              <a:rPr lang="en-US" sz="1800" dirty="0" smtClean="0">
                <a:solidFill>
                  <a:schemeClr val="bg1"/>
                </a:solidFill>
              </a:rPr>
              <a:t>Background GFS SST</a:t>
            </a:r>
            <a:endParaRPr lang="en-US" sz="1800" dirty="0">
              <a:solidFill>
                <a:schemeClr val="bg1"/>
              </a:solidFill>
            </a:endParaRPr>
          </a:p>
        </p:txBody>
      </p:sp>
      <p:sp>
        <p:nvSpPr>
          <p:cNvPr id="14" name="TextBox 13"/>
          <p:cNvSpPr txBox="1"/>
          <p:nvPr/>
        </p:nvSpPr>
        <p:spPr>
          <a:xfrm>
            <a:off x="4051471" y="6412468"/>
            <a:ext cx="1146468" cy="369332"/>
          </a:xfrm>
          <a:prstGeom prst="rect">
            <a:avLst/>
          </a:prstGeom>
          <a:noFill/>
        </p:spPr>
        <p:txBody>
          <a:bodyPr wrap="none" rtlCol="0">
            <a:spAutoFit/>
          </a:bodyPr>
          <a:lstStyle/>
          <a:p>
            <a:r>
              <a:rPr lang="en-US" sz="1800" dirty="0" err="1" smtClean="0">
                <a:solidFill>
                  <a:schemeClr val="bg1"/>
                </a:solidFill>
              </a:rPr>
              <a:t>ocn</a:t>
            </a:r>
            <a:r>
              <a:rPr lang="en-US" sz="1800" dirty="0" smtClean="0">
                <a:solidFill>
                  <a:schemeClr val="bg1"/>
                </a:solidFill>
              </a:rPr>
              <a:t> 1 SST</a:t>
            </a:r>
            <a:endParaRPr lang="en-US" sz="1800" dirty="0">
              <a:solidFill>
                <a:schemeClr val="bg1"/>
              </a:solidFill>
            </a:endParaRPr>
          </a:p>
        </p:txBody>
      </p:sp>
      <p:sp>
        <p:nvSpPr>
          <p:cNvPr id="15" name="TextBox 14"/>
          <p:cNvSpPr txBox="1"/>
          <p:nvPr/>
        </p:nvSpPr>
        <p:spPr>
          <a:xfrm>
            <a:off x="7088284" y="6400800"/>
            <a:ext cx="1146468" cy="369332"/>
          </a:xfrm>
          <a:prstGeom prst="rect">
            <a:avLst/>
          </a:prstGeom>
          <a:noFill/>
        </p:spPr>
        <p:txBody>
          <a:bodyPr wrap="none" rtlCol="0">
            <a:spAutoFit/>
          </a:bodyPr>
          <a:lstStyle/>
          <a:p>
            <a:r>
              <a:rPr lang="en-US" sz="1800" dirty="0" err="1" smtClean="0">
                <a:solidFill>
                  <a:schemeClr val="bg1"/>
                </a:solidFill>
              </a:rPr>
              <a:t>ocn</a:t>
            </a:r>
            <a:r>
              <a:rPr lang="en-US" sz="1800" dirty="0" smtClean="0">
                <a:solidFill>
                  <a:schemeClr val="bg1"/>
                </a:solidFill>
              </a:rPr>
              <a:t> 2 SST</a:t>
            </a:r>
            <a:endParaRPr lang="en-US" sz="1800" dirty="0">
              <a:solidFill>
                <a:schemeClr val="bg1"/>
              </a:solidFill>
            </a:endParaRPr>
          </a:p>
        </p:txBody>
      </p:sp>
      <p:sp>
        <p:nvSpPr>
          <p:cNvPr id="16" name="TextBox 15"/>
          <p:cNvSpPr txBox="1"/>
          <p:nvPr/>
        </p:nvSpPr>
        <p:spPr>
          <a:xfrm>
            <a:off x="3119691" y="942201"/>
            <a:ext cx="2315057" cy="369332"/>
          </a:xfrm>
          <a:prstGeom prst="rect">
            <a:avLst/>
          </a:prstGeom>
          <a:noFill/>
        </p:spPr>
        <p:txBody>
          <a:bodyPr wrap="none" rtlCol="0">
            <a:spAutoFit/>
          </a:bodyPr>
          <a:lstStyle/>
          <a:p>
            <a:r>
              <a:rPr lang="en-US" sz="1800" dirty="0" smtClean="0">
                <a:solidFill>
                  <a:schemeClr val="bg1"/>
                </a:solidFill>
              </a:rPr>
              <a:t>Sum of all 3 masks = 1</a:t>
            </a:r>
            <a:endParaRPr lang="en-US" sz="1800" dirty="0">
              <a:solidFill>
                <a:schemeClr val="bg1"/>
              </a:solidFill>
            </a:endParaRPr>
          </a:p>
        </p:txBody>
      </p:sp>
    </p:spTree>
    <p:extLst>
      <p:ext uri="{BB962C8B-B14F-4D97-AF65-F5344CB8AC3E}">
        <p14:creationId xmlns:p14="http://schemas.microsoft.com/office/powerpoint/2010/main" val="1042650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762000"/>
          </a:xfrm>
        </p:spPr>
        <p:txBody>
          <a:bodyPr/>
          <a:lstStyle/>
          <a:p>
            <a:r>
              <a:rPr lang="en-US" dirty="0" smtClean="0"/>
              <a:t>Combining multiple sources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71600"/>
            <a:ext cx="2844799" cy="213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1928" y="1371598"/>
            <a:ext cx="2837872" cy="21284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8307" y="1371600"/>
            <a:ext cx="2837872" cy="2128404"/>
          </a:xfrm>
          <a:prstGeom prst="rect">
            <a:avLst/>
          </a:prstGeom>
        </p:spPr>
      </p:pic>
      <p:sp>
        <p:nvSpPr>
          <p:cNvPr id="7" name="TextBox 6"/>
          <p:cNvSpPr txBox="1"/>
          <p:nvPr/>
        </p:nvSpPr>
        <p:spPr>
          <a:xfrm>
            <a:off x="255905" y="3505200"/>
            <a:ext cx="2790187" cy="369332"/>
          </a:xfrm>
          <a:prstGeom prst="rect">
            <a:avLst/>
          </a:prstGeom>
          <a:noFill/>
        </p:spPr>
        <p:txBody>
          <a:bodyPr wrap="none" rtlCol="0">
            <a:spAutoFit/>
          </a:bodyPr>
          <a:lstStyle/>
          <a:p>
            <a:r>
              <a:rPr lang="en-US" sz="1800" dirty="0" smtClean="0">
                <a:solidFill>
                  <a:schemeClr val="bg1"/>
                </a:solidFill>
              </a:rPr>
              <a:t>Background GFS SST mask</a:t>
            </a:r>
            <a:endParaRPr lang="en-US" sz="1800" dirty="0">
              <a:solidFill>
                <a:schemeClr val="bg1"/>
              </a:solidFill>
            </a:endParaRPr>
          </a:p>
        </p:txBody>
      </p:sp>
      <p:sp>
        <p:nvSpPr>
          <p:cNvPr id="8" name="TextBox 7"/>
          <p:cNvSpPr txBox="1"/>
          <p:nvPr/>
        </p:nvSpPr>
        <p:spPr>
          <a:xfrm>
            <a:off x="3447024" y="3530356"/>
            <a:ext cx="2050561" cy="369332"/>
          </a:xfrm>
          <a:prstGeom prst="rect">
            <a:avLst/>
          </a:prstGeom>
          <a:noFill/>
        </p:spPr>
        <p:txBody>
          <a:bodyPr wrap="none" rtlCol="0">
            <a:spAutoFit/>
          </a:bodyPr>
          <a:lstStyle/>
          <a:p>
            <a:r>
              <a:rPr lang="en-US" sz="1800" dirty="0" err="1" smtClean="0">
                <a:solidFill>
                  <a:schemeClr val="bg1"/>
                </a:solidFill>
              </a:rPr>
              <a:t>ocn</a:t>
            </a:r>
            <a:r>
              <a:rPr lang="en-US" sz="1800" dirty="0" smtClean="0">
                <a:solidFill>
                  <a:schemeClr val="bg1"/>
                </a:solidFill>
              </a:rPr>
              <a:t> 1 to </a:t>
            </a:r>
            <a:r>
              <a:rPr lang="en-US" sz="1800" dirty="0" err="1" smtClean="0">
                <a:solidFill>
                  <a:schemeClr val="bg1"/>
                </a:solidFill>
              </a:rPr>
              <a:t>atm</a:t>
            </a:r>
            <a:r>
              <a:rPr lang="en-US" sz="1800" dirty="0" smtClean="0">
                <a:solidFill>
                  <a:schemeClr val="bg1"/>
                </a:solidFill>
              </a:rPr>
              <a:t> 1 mask</a:t>
            </a:r>
            <a:endParaRPr lang="en-US" sz="1800" dirty="0">
              <a:solidFill>
                <a:schemeClr val="bg1"/>
              </a:solidFill>
            </a:endParaRPr>
          </a:p>
        </p:txBody>
      </p:sp>
      <p:sp>
        <p:nvSpPr>
          <p:cNvPr id="9" name="TextBox 8"/>
          <p:cNvSpPr txBox="1"/>
          <p:nvPr/>
        </p:nvSpPr>
        <p:spPr>
          <a:xfrm>
            <a:off x="6483839" y="3518688"/>
            <a:ext cx="2050561" cy="369332"/>
          </a:xfrm>
          <a:prstGeom prst="rect">
            <a:avLst/>
          </a:prstGeom>
          <a:noFill/>
        </p:spPr>
        <p:txBody>
          <a:bodyPr wrap="none" rtlCol="0">
            <a:spAutoFit/>
          </a:bodyPr>
          <a:lstStyle/>
          <a:p>
            <a:r>
              <a:rPr lang="en-US" sz="1800" dirty="0" err="1" smtClean="0">
                <a:solidFill>
                  <a:schemeClr val="bg1"/>
                </a:solidFill>
              </a:rPr>
              <a:t>ocn</a:t>
            </a:r>
            <a:r>
              <a:rPr lang="en-US" sz="1800" dirty="0" smtClean="0">
                <a:solidFill>
                  <a:schemeClr val="bg1"/>
                </a:solidFill>
              </a:rPr>
              <a:t> 2 to </a:t>
            </a:r>
            <a:r>
              <a:rPr lang="en-US" sz="1800" dirty="0" err="1" smtClean="0">
                <a:solidFill>
                  <a:schemeClr val="bg1"/>
                </a:solidFill>
              </a:rPr>
              <a:t>atm</a:t>
            </a:r>
            <a:r>
              <a:rPr lang="en-US" sz="1800" dirty="0" smtClean="0">
                <a:solidFill>
                  <a:schemeClr val="bg1"/>
                </a:solidFill>
              </a:rPr>
              <a:t> 1 mask</a:t>
            </a:r>
            <a:endParaRPr lang="en-US" sz="1800" dirty="0">
              <a:solidFill>
                <a:schemeClr val="bg1"/>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905" y="4267200"/>
            <a:ext cx="2837871" cy="212840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4267200"/>
            <a:ext cx="2844798" cy="213359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269798"/>
            <a:ext cx="2830885" cy="2123164"/>
          </a:xfrm>
          <a:prstGeom prst="rect">
            <a:avLst/>
          </a:prstGeom>
        </p:spPr>
      </p:pic>
      <p:sp>
        <p:nvSpPr>
          <p:cNvPr id="13" name="TextBox 12"/>
          <p:cNvSpPr txBox="1"/>
          <p:nvPr/>
        </p:nvSpPr>
        <p:spPr>
          <a:xfrm>
            <a:off x="678731" y="6387312"/>
            <a:ext cx="2249334" cy="369332"/>
          </a:xfrm>
          <a:prstGeom prst="rect">
            <a:avLst/>
          </a:prstGeom>
          <a:noFill/>
        </p:spPr>
        <p:txBody>
          <a:bodyPr wrap="none" rtlCol="0">
            <a:spAutoFit/>
          </a:bodyPr>
          <a:lstStyle/>
          <a:p>
            <a:r>
              <a:rPr lang="en-US" sz="1800" dirty="0" smtClean="0">
                <a:solidFill>
                  <a:schemeClr val="bg1"/>
                </a:solidFill>
              </a:rPr>
              <a:t>Background GFS SST</a:t>
            </a:r>
            <a:endParaRPr lang="en-US" sz="1800" dirty="0">
              <a:solidFill>
                <a:schemeClr val="bg1"/>
              </a:solidFill>
            </a:endParaRPr>
          </a:p>
        </p:txBody>
      </p:sp>
      <p:sp>
        <p:nvSpPr>
          <p:cNvPr id="14" name="TextBox 13"/>
          <p:cNvSpPr txBox="1"/>
          <p:nvPr/>
        </p:nvSpPr>
        <p:spPr>
          <a:xfrm>
            <a:off x="4051471" y="6412468"/>
            <a:ext cx="1146468" cy="369332"/>
          </a:xfrm>
          <a:prstGeom prst="rect">
            <a:avLst/>
          </a:prstGeom>
          <a:noFill/>
        </p:spPr>
        <p:txBody>
          <a:bodyPr wrap="none" rtlCol="0">
            <a:spAutoFit/>
          </a:bodyPr>
          <a:lstStyle/>
          <a:p>
            <a:r>
              <a:rPr lang="en-US" sz="1800" dirty="0" err="1" smtClean="0">
                <a:solidFill>
                  <a:schemeClr val="bg1"/>
                </a:solidFill>
              </a:rPr>
              <a:t>ocn</a:t>
            </a:r>
            <a:r>
              <a:rPr lang="en-US" sz="1800" dirty="0" smtClean="0">
                <a:solidFill>
                  <a:schemeClr val="bg1"/>
                </a:solidFill>
              </a:rPr>
              <a:t> 1 SST</a:t>
            </a:r>
            <a:endParaRPr lang="en-US" sz="1800" dirty="0">
              <a:solidFill>
                <a:schemeClr val="bg1"/>
              </a:solidFill>
            </a:endParaRPr>
          </a:p>
        </p:txBody>
      </p:sp>
      <p:sp>
        <p:nvSpPr>
          <p:cNvPr id="15" name="TextBox 14"/>
          <p:cNvSpPr txBox="1"/>
          <p:nvPr/>
        </p:nvSpPr>
        <p:spPr>
          <a:xfrm>
            <a:off x="7088284" y="6400800"/>
            <a:ext cx="1146468" cy="369332"/>
          </a:xfrm>
          <a:prstGeom prst="rect">
            <a:avLst/>
          </a:prstGeom>
          <a:noFill/>
        </p:spPr>
        <p:txBody>
          <a:bodyPr wrap="none" rtlCol="0">
            <a:spAutoFit/>
          </a:bodyPr>
          <a:lstStyle/>
          <a:p>
            <a:r>
              <a:rPr lang="en-US" sz="1800" dirty="0" err="1" smtClean="0">
                <a:solidFill>
                  <a:schemeClr val="bg1"/>
                </a:solidFill>
              </a:rPr>
              <a:t>ocn</a:t>
            </a:r>
            <a:r>
              <a:rPr lang="en-US" sz="1800" dirty="0" smtClean="0">
                <a:solidFill>
                  <a:schemeClr val="bg1"/>
                </a:solidFill>
              </a:rPr>
              <a:t> 2 SST</a:t>
            </a:r>
            <a:endParaRPr lang="en-US" sz="1800" dirty="0">
              <a:solidFill>
                <a:schemeClr val="bg1"/>
              </a:solidFill>
            </a:endParaRPr>
          </a:p>
        </p:txBody>
      </p:sp>
      <p:sp>
        <p:nvSpPr>
          <p:cNvPr id="16" name="TextBox 15"/>
          <p:cNvSpPr txBox="1"/>
          <p:nvPr/>
        </p:nvSpPr>
        <p:spPr>
          <a:xfrm>
            <a:off x="3119691" y="942201"/>
            <a:ext cx="2315057" cy="369332"/>
          </a:xfrm>
          <a:prstGeom prst="rect">
            <a:avLst/>
          </a:prstGeom>
          <a:noFill/>
        </p:spPr>
        <p:txBody>
          <a:bodyPr wrap="none" rtlCol="0">
            <a:spAutoFit/>
          </a:bodyPr>
          <a:lstStyle/>
          <a:p>
            <a:r>
              <a:rPr lang="en-US" sz="1800" dirty="0" smtClean="0">
                <a:solidFill>
                  <a:schemeClr val="bg1"/>
                </a:solidFill>
              </a:rPr>
              <a:t>Sum of all 3 masks = 1</a:t>
            </a:r>
            <a:endParaRPr lang="en-US" sz="1800" dirty="0">
              <a:solidFill>
                <a:schemeClr val="bg1"/>
              </a:solidFill>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1200" y="1728101"/>
            <a:ext cx="5790897" cy="4343173"/>
          </a:xfrm>
          <a:prstGeom prst="rect">
            <a:avLst/>
          </a:prstGeom>
        </p:spPr>
      </p:pic>
      <p:sp>
        <p:nvSpPr>
          <p:cNvPr id="17" name="TextBox 16"/>
          <p:cNvSpPr txBox="1"/>
          <p:nvPr/>
        </p:nvSpPr>
        <p:spPr>
          <a:xfrm>
            <a:off x="4480660" y="5660617"/>
            <a:ext cx="798360" cy="276999"/>
          </a:xfrm>
          <a:prstGeom prst="rect">
            <a:avLst/>
          </a:prstGeom>
          <a:noFill/>
        </p:spPr>
        <p:txBody>
          <a:bodyPr wrap="none" rtlCol="0">
            <a:spAutoFit/>
          </a:bodyPr>
          <a:lstStyle/>
          <a:p>
            <a:r>
              <a:rPr lang="en-US" dirty="0" smtClean="0"/>
              <a:t>SST Total</a:t>
            </a:r>
            <a:endParaRPr lang="en-US" dirty="0"/>
          </a:p>
        </p:txBody>
      </p:sp>
    </p:spTree>
    <p:extLst>
      <p:ext uri="{BB962C8B-B14F-4D97-AF65-F5344CB8AC3E}">
        <p14:creationId xmlns:p14="http://schemas.microsoft.com/office/powerpoint/2010/main" val="3604185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SCRIP_COAWST</a:t>
            </a:r>
          </a:p>
        </p:txBody>
      </p:sp>
      <p:sp>
        <p:nvSpPr>
          <p:cNvPr id="3" name="Content Placeholder 2"/>
          <p:cNvSpPr>
            <a:spLocks noGrp="1"/>
          </p:cNvSpPr>
          <p:nvPr>
            <p:ph idx="1"/>
          </p:nvPr>
        </p:nvSpPr>
        <p:spPr>
          <a:xfrm>
            <a:off x="381000" y="1066800"/>
            <a:ext cx="8305800" cy="1295400"/>
          </a:xfrm>
        </p:spPr>
        <p:txBody>
          <a:bodyPr/>
          <a:lstStyle/>
          <a:p>
            <a:pPr marL="0" indent="0">
              <a:buNone/>
              <a:defRPr/>
            </a:pPr>
            <a:r>
              <a:rPr lang="en-US" sz="2400" b="0" dirty="0" smtClean="0"/>
              <a:t>– based on SCRIP v 1.6 and modified to read scrip_coawst.in</a:t>
            </a:r>
          </a:p>
          <a:p>
            <a:pPr marL="0" indent="0">
              <a:buFont typeface="Wingdings" pitchFamily="2" charset="2"/>
              <a:buNone/>
              <a:defRPr/>
            </a:pPr>
            <a:endParaRPr lang="en-US" sz="1800" b="0" dirty="0" smtClean="0">
              <a:solidFill>
                <a:srgbClr val="FFFF00"/>
              </a:solidFill>
            </a:endParaRPr>
          </a:p>
          <a:p>
            <a:pPr marL="0" indent="0">
              <a:buFont typeface="Wingdings" pitchFamily="2" charset="2"/>
              <a:buNone/>
              <a:defRPr/>
            </a:pPr>
            <a:endParaRPr lang="en-US" sz="1800" b="0" dirty="0" smtClean="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8" y="1963185"/>
            <a:ext cx="5334002" cy="468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040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SCRIP_COAWST</a:t>
            </a:r>
          </a:p>
        </p:txBody>
      </p:sp>
      <p:sp>
        <p:nvSpPr>
          <p:cNvPr id="7172" name="TextBox 4"/>
          <p:cNvSpPr txBox="1">
            <a:spLocks noChangeArrowheads="1"/>
          </p:cNvSpPr>
          <p:nvPr/>
        </p:nvSpPr>
        <p:spPr bwMode="auto">
          <a:xfrm>
            <a:off x="5472017" y="1143000"/>
            <a:ext cx="37513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algn="l" eaLnBrk="1" hangingPunct="1"/>
            <a:r>
              <a:rPr lang="en-US" sz="1600" dirty="0">
                <a:solidFill>
                  <a:schemeClr val="bg1"/>
                </a:solidFill>
              </a:rPr>
              <a:t>1) cd to </a:t>
            </a:r>
            <a:r>
              <a:rPr lang="en-US" sz="1600" dirty="0" smtClean="0">
                <a:solidFill>
                  <a:schemeClr val="bg1"/>
                </a:solidFill>
              </a:rPr>
              <a:t>COAWST/Lib/SCRIP_COAWST</a:t>
            </a:r>
            <a:endParaRPr lang="en-US" sz="1600" dirty="0">
              <a:solidFill>
                <a:schemeClr val="bg1"/>
              </a:solidFill>
            </a:endParaRPr>
          </a:p>
          <a:p>
            <a:pPr algn="l" eaLnBrk="1" hangingPunct="1"/>
            <a:r>
              <a:rPr lang="en-US" sz="1600" dirty="0">
                <a:solidFill>
                  <a:schemeClr val="bg1"/>
                </a:solidFill>
              </a:rPr>
              <a:t>2) edit </a:t>
            </a:r>
            <a:r>
              <a:rPr lang="en-US" sz="1600" dirty="0" err="1">
                <a:solidFill>
                  <a:schemeClr val="bg1"/>
                </a:solidFill>
              </a:rPr>
              <a:t>makefile</a:t>
            </a:r>
            <a:endParaRPr lang="en-US" sz="1600" dirty="0">
              <a:solidFill>
                <a:schemeClr val="bg1"/>
              </a:solidFill>
            </a:endParaRPr>
          </a:p>
          <a:p>
            <a:pPr algn="l" eaLnBrk="1" hangingPunct="1"/>
            <a:r>
              <a:rPr lang="en-US" sz="1600" dirty="0">
                <a:solidFill>
                  <a:schemeClr val="bg1"/>
                </a:solidFill>
              </a:rPr>
              <a:t>3) make</a:t>
            </a:r>
          </a:p>
          <a:p>
            <a:pPr algn="l" eaLnBrk="1" hangingPunct="1"/>
            <a:endParaRPr lang="en-US" sz="160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 y="1447800"/>
            <a:ext cx="5405437" cy="514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flipH="1">
            <a:off x="1981200" y="2971800"/>
            <a:ext cx="3962400" cy="0"/>
          </a:xfrm>
          <a:prstGeom prst="straightConnector1">
            <a:avLst/>
          </a:prstGeom>
          <a:noFill/>
          <a:ln w="19050" algn="ctr">
            <a:solidFill>
              <a:srgbClr val="000000"/>
            </a:solidFill>
            <a:round/>
            <a:headEnd/>
            <a:tailEnd type="arrow"/>
          </a:ln>
        </p:spPr>
      </p:cxnSp>
      <p:sp>
        <p:nvSpPr>
          <p:cNvPr id="6" name="TextBox 5"/>
          <p:cNvSpPr txBox="1"/>
          <p:nvPr/>
        </p:nvSpPr>
        <p:spPr>
          <a:xfrm>
            <a:off x="5943600" y="2833300"/>
            <a:ext cx="1595310" cy="276999"/>
          </a:xfrm>
          <a:prstGeom prst="rect">
            <a:avLst/>
          </a:prstGeom>
          <a:noFill/>
        </p:spPr>
        <p:txBody>
          <a:bodyPr wrap="none" rtlCol="0">
            <a:spAutoFit/>
          </a:bodyPr>
          <a:lstStyle/>
          <a:p>
            <a:r>
              <a:rPr lang="en-US" dirty="0" smtClean="0">
                <a:solidFill>
                  <a:schemeClr val="bg1"/>
                </a:solidFill>
              </a:rPr>
              <a:t>Set your compiler here</a:t>
            </a:r>
            <a:endParaRPr lang="en-US" dirty="0">
              <a:solidFill>
                <a:schemeClr val="bg1"/>
              </a:solidFill>
            </a:endParaRPr>
          </a:p>
        </p:txBody>
      </p:sp>
      <p:sp>
        <p:nvSpPr>
          <p:cNvPr id="2" name="TextBox 1"/>
          <p:cNvSpPr txBox="1"/>
          <p:nvPr/>
        </p:nvSpPr>
        <p:spPr>
          <a:xfrm>
            <a:off x="5791200" y="4508212"/>
            <a:ext cx="2781894" cy="584775"/>
          </a:xfrm>
          <a:prstGeom prst="rect">
            <a:avLst/>
          </a:prstGeom>
          <a:noFill/>
        </p:spPr>
        <p:txBody>
          <a:bodyPr wrap="square" rtlCol="0">
            <a:spAutoFit/>
          </a:bodyPr>
          <a:lstStyle/>
          <a:p>
            <a:r>
              <a:rPr lang="en-US" sz="1600" dirty="0" smtClean="0">
                <a:solidFill>
                  <a:schemeClr val="bg1"/>
                </a:solidFill>
              </a:rPr>
              <a:t>This will build the program “</a:t>
            </a:r>
            <a:r>
              <a:rPr lang="en-US" sz="1600" dirty="0" err="1" smtClean="0">
                <a:solidFill>
                  <a:schemeClr val="bg1"/>
                </a:solidFill>
              </a:rPr>
              <a:t>scrip_coawst</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2548208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5" b="13508"/>
          <a:stretch/>
        </p:blipFill>
        <p:spPr bwMode="auto">
          <a:xfrm>
            <a:off x="84582" y="1143000"/>
            <a:ext cx="5622035" cy="551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p:cNvSpPr>
            <a:spLocks noGrp="1"/>
          </p:cNvSpPr>
          <p:nvPr>
            <p:ph type="title"/>
          </p:nvPr>
        </p:nvSpPr>
        <p:spPr/>
        <p:txBody>
          <a:bodyPr/>
          <a:lstStyle/>
          <a:p>
            <a:r>
              <a:rPr lang="en-US" dirty="0" smtClean="0"/>
              <a:t>SCRIP_COAWST – input file</a:t>
            </a:r>
          </a:p>
        </p:txBody>
      </p:sp>
      <p:cxnSp>
        <p:nvCxnSpPr>
          <p:cNvPr id="5" name="Straight Arrow Connector 4"/>
          <p:cNvCxnSpPr/>
          <p:nvPr/>
        </p:nvCxnSpPr>
        <p:spPr bwMode="auto">
          <a:xfrm flipH="1">
            <a:off x="2743200" y="2653101"/>
            <a:ext cx="3962400" cy="0"/>
          </a:xfrm>
          <a:prstGeom prst="straightConnector1">
            <a:avLst/>
          </a:prstGeom>
          <a:noFill/>
          <a:ln w="19050" algn="ctr">
            <a:solidFill>
              <a:srgbClr val="000000"/>
            </a:solidFill>
            <a:round/>
            <a:headEnd/>
            <a:tailEnd type="arrow"/>
          </a:ln>
        </p:spPr>
      </p:cxnSp>
      <p:sp>
        <p:nvSpPr>
          <p:cNvPr id="6" name="TextBox 5"/>
          <p:cNvSpPr txBox="1"/>
          <p:nvPr/>
        </p:nvSpPr>
        <p:spPr>
          <a:xfrm>
            <a:off x="7336121" y="2514600"/>
            <a:ext cx="1579279" cy="338554"/>
          </a:xfrm>
          <a:prstGeom prst="rect">
            <a:avLst/>
          </a:prstGeom>
          <a:noFill/>
        </p:spPr>
        <p:txBody>
          <a:bodyPr wrap="none" rtlCol="0">
            <a:spAutoFit/>
          </a:bodyPr>
          <a:lstStyle/>
          <a:p>
            <a:r>
              <a:rPr lang="en-US" sz="1600" dirty="0" smtClean="0">
                <a:solidFill>
                  <a:schemeClr val="bg1"/>
                </a:solidFill>
              </a:rPr>
              <a:t>Output file name</a:t>
            </a:r>
            <a:endParaRPr lang="en-US" sz="1600" dirty="0">
              <a:solidFill>
                <a:schemeClr val="bg1"/>
              </a:solidFill>
            </a:endParaRPr>
          </a:p>
        </p:txBody>
      </p:sp>
      <p:cxnSp>
        <p:nvCxnSpPr>
          <p:cNvPr id="7" name="Straight Arrow Connector 6"/>
          <p:cNvCxnSpPr/>
          <p:nvPr/>
        </p:nvCxnSpPr>
        <p:spPr bwMode="auto">
          <a:xfrm flipH="1">
            <a:off x="2743200" y="3415101"/>
            <a:ext cx="3962400" cy="0"/>
          </a:xfrm>
          <a:prstGeom prst="straightConnector1">
            <a:avLst/>
          </a:prstGeom>
          <a:noFill/>
          <a:ln w="19050" algn="ctr">
            <a:solidFill>
              <a:srgbClr val="000000"/>
            </a:solidFill>
            <a:round/>
            <a:headEnd/>
            <a:tailEnd type="arrow"/>
          </a:ln>
        </p:spPr>
      </p:cxnSp>
      <p:sp>
        <p:nvSpPr>
          <p:cNvPr id="8" name="TextBox 7"/>
          <p:cNvSpPr txBox="1"/>
          <p:nvPr/>
        </p:nvSpPr>
        <p:spPr>
          <a:xfrm>
            <a:off x="7036052" y="3276600"/>
            <a:ext cx="1544012" cy="584775"/>
          </a:xfrm>
          <a:prstGeom prst="rect">
            <a:avLst/>
          </a:prstGeom>
          <a:noFill/>
        </p:spPr>
        <p:txBody>
          <a:bodyPr wrap="none" rtlCol="0">
            <a:spAutoFit/>
          </a:bodyPr>
          <a:lstStyle/>
          <a:p>
            <a:r>
              <a:rPr lang="en-US" sz="1600" dirty="0" smtClean="0">
                <a:solidFill>
                  <a:schemeClr val="bg1"/>
                </a:solidFill>
              </a:rPr>
              <a:t>Number of grids</a:t>
            </a:r>
          </a:p>
          <a:p>
            <a:r>
              <a:rPr lang="en-US" sz="1600" dirty="0" smtClean="0">
                <a:solidFill>
                  <a:schemeClr val="bg1"/>
                </a:solidFill>
              </a:rPr>
              <a:t> for each model</a:t>
            </a:r>
            <a:endParaRPr lang="en-US" sz="1600" dirty="0">
              <a:solidFill>
                <a:schemeClr val="bg1"/>
              </a:solidFill>
            </a:endParaRPr>
          </a:p>
        </p:txBody>
      </p:sp>
      <p:cxnSp>
        <p:nvCxnSpPr>
          <p:cNvPr id="9" name="Straight Arrow Connector 8"/>
          <p:cNvCxnSpPr/>
          <p:nvPr/>
        </p:nvCxnSpPr>
        <p:spPr bwMode="auto">
          <a:xfrm flipH="1">
            <a:off x="2895600" y="4191000"/>
            <a:ext cx="3962400" cy="0"/>
          </a:xfrm>
          <a:prstGeom prst="straightConnector1">
            <a:avLst/>
          </a:prstGeom>
          <a:noFill/>
          <a:ln w="19050" algn="ctr">
            <a:solidFill>
              <a:srgbClr val="000000"/>
            </a:solidFill>
            <a:round/>
            <a:headEnd/>
            <a:tailEnd type="arrow"/>
          </a:ln>
        </p:spPr>
      </p:cxnSp>
      <p:sp>
        <p:nvSpPr>
          <p:cNvPr id="10" name="TextBox 9"/>
          <p:cNvSpPr txBox="1"/>
          <p:nvPr/>
        </p:nvSpPr>
        <p:spPr>
          <a:xfrm>
            <a:off x="7097877" y="4114800"/>
            <a:ext cx="1725152" cy="338554"/>
          </a:xfrm>
          <a:prstGeom prst="rect">
            <a:avLst/>
          </a:prstGeom>
          <a:noFill/>
        </p:spPr>
        <p:txBody>
          <a:bodyPr wrap="none" rtlCol="0">
            <a:spAutoFit/>
          </a:bodyPr>
          <a:lstStyle/>
          <a:p>
            <a:r>
              <a:rPr lang="en-US" sz="1600" dirty="0" smtClean="0">
                <a:solidFill>
                  <a:schemeClr val="bg1"/>
                </a:solidFill>
              </a:rPr>
              <a:t>ROMS grid names</a:t>
            </a:r>
            <a:endParaRPr lang="en-US" sz="1600" dirty="0">
              <a:solidFill>
                <a:schemeClr val="bg1"/>
              </a:solidFill>
            </a:endParaRPr>
          </a:p>
        </p:txBody>
      </p:sp>
      <p:cxnSp>
        <p:nvCxnSpPr>
          <p:cNvPr id="11" name="Straight Arrow Connector 10"/>
          <p:cNvCxnSpPr/>
          <p:nvPr/>
        </p:nvCxnSpPr>
        <p:spPr bwMode="auto">
          <a:xfrm flipH="1">
            <a:off x="3048000" y="5805102"/>
            <a:ext cx="3962400" cy="0"/>
          </a:xfrm>
          <a:prstGeom prst="straightConnector1">
            <a:avLst/>
          </a:prstGeom>
          <a:noFill/>
          <a:ln w="19050" algn="ctr">
            <a:solidFill>
              <a:srgbClr val="000000"/>
            </a:solidFill>
            <a:round/>
            <a:headEnd/>
            <a:tailEnd type="arrow"/>
          </a:ln>
        </p:spPr>
      </p:cxnSp>
      <p:sp>
        <p:nvSpPr>
          <p:cNvPr id="12" name="TextBox 11"/>
          <p:cNvSpPr txBox="1"/>
          <p:nvPr/>
        </p:nvSpPr>
        <p:spPr>
          <a:xfrm>
            <a:off x="7086600" y="5666601"/>
            <a:ext cx="1724831" cy="338554"/>
          </a:xfrm>
          <a:prstGeom prst="rect">
            <a:avLst/>
          </a:prstGeom>
          <a:noFill/>
        </p:spPr>
        <p:txBody>
          <a:bodyPr wrap="none" rtlCol="0">
            <a:spAutoFit/>
          </a:bodyPr>
          <a:lstStyle/>
          <a:p>
            <a:r>
              <a:rPr lang="en-US" sz="1600" dirty="0" smtClean="0">
                <a:solidFill>
                  <a:schemeClr val="bg1"/>
                </a:solidFill>
              </a:rPr>
              <a:t>SWAN grid names</a:t>
            </a:r>
            <a:endParaRPr lang="en-US" sz="1600" dirty="0">
              <a:solidFill>
                <a:schemeClr val="bg1"/>
              </a:solidFill>
            </a:endParaRPr>
          </a:p>
        </p:txBody>
      </p:sp>
    </p:spTree>
    <p:extLst>
      <p:ext uri="{BB962C8B-B14F-4D97-AF65-F5344CB8AC3E}">
        <p14:creationId xmlns:p14="http://schemas.microsoft.com/office/powerpoint/2010/main" val="2993723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010" b="13815"/>
          <a:stretch/>
        </p:blipFill>
        <p:spPr bwMode="auto">
          <a:xfrm>
            <a:off x="129774" y="1056389"/>
            <a:ext cx="6763852" cy="548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Title 1"/>
          <p:cNvSpPr>
            <a:spLocks noGrp="1"/>
          </p:cNvSpPr>
          <p:nvPr>
            <p:ph type="title"/>
          </p:nvPr>
        </p:nvSpPr>
        <p:spPr/>
        <p:txBody>
          <a:bodyPr/>
          <a:lstStyle/>
          <a:p>
            <a:r>
              <a:rPr lang="en-US" dirty="0" smtClean="0"/>
              <a:t>SCRIP_COAWST – input file</a:t>
            </a:r>
          </a:p>
        </p:txBody>
      </p:sp>
      <p:cxnSp>
        <p:nvCxnSpPr>
          <p:cNvPr id="5" name="Straight Arrow Connector 4"/>
          <p:cNvCxnSpPr/>
          <p:nvPr/>
        </p:nvCxnSpPr>
        <p:spPr bwMode="auto">
          <a:xfrm flipH="1">
            <a:off x="3511700" y="2514600"/>
            <a:ext cx="3962400" cy="0"/>
          </a:xfrm>
          <a:prstGeom prst="straightConnector1">
            <a:avLst/>
          </a:prstGeom>
          <a:noFill/>
          <a:ln w="19050" algn="ctr">
            <a:solidFill>
              <a:srgbClr val="000000"/>
            </a:solidFill>
            <a:round/>
            <a:headEnd/>
            <a:tailEnd type="arrow"/>
          </a:ln>
        </p:spPr>
      </p:cxnSp>
      <p:cxnSp>
        <p:nvCxnSpPr>
          <p:cNvPr id="9" name="Straight Arrow Connector 8"/>
          <p:cNvCxnSpPr/>
          <p:nvPr/>
        </p:nvCxnSpPr>
        <p:spPr bwMode="auto">
          <a:xfrm flipH="1">
            <a:off x="2931226" y="4800600"/>
            <a:ext cx="3962400" cy="0"/>
          </a:xfrm>
          <a:prstGeom prst="straightConnector1">
            <a:avLst/>
          </a:prstGeom>
          <a:noFill/>
          <a:ln w="19050" algn="ctr">
            <a:solidFill>
              <a:srgbClr val="000000"/>
            </a:solidFill>
            <a:round/>
            <a:headEnd/>
            <a:tailEnd type="arrow"/>
          </a:ln>
        </p:spPr>
      </p:cxnSp>
      <p:sp>
        <p:nvSpPr>
          <p:cNvPr id="10" name="TextBox 9"/>
          <p:cNvSpPr txBox="1"/>
          <p:nvPr/>
        </p:nvSpPr>
        <p:spPr>
          <a:xfrm>
            <a:off x="7140355" y="4593562"/>
            <a:ext cx="1640193" cy="338554"/>
          </a:xfrm>
          <a:prstGeom prst="rect">
            <a:avLst/>
          </a:prstGeom>
          <a:noFill/>
        </p:spPr>
        <p:txBody>
          <a:bodyPr wrap="none" rtlCol="0">
            <a:spAutoFit/>
          </a:bodyPr>
          <a:lstStyle/>
          <a:p>
            <a:r>
              <a:rPr lang="en-US" sz="1600" dirty="0" smtClean="0">
                <a:solidFill>
                  <a:schemeClr val="bg1"/>
                </a:solidFill>
              </a:rPr>
              <a:t>WRF grid names</a:t>
            </a:r>
            <a:endParaRPr lang="en-US" sz="1600" dirty="0">
              <a:solidFill>
                <a:schemeClr val="bg1"/>
              </a:solidFill>
            </a:endParaRPr>
          </a:p>
        </p:txBody>
      </p:sp>
      <p:sp>
        <p:nvSpPr>
          <p:cNvPr id="12" name="TextBox 11"/>
          <p:cNvSpPr txBox="1"/>
          <p:nvPr/>
        </p:nvSpPr>
        <p:spPr>
          <a:xfrm>
            <a:off x="7419169" y="2345323"/>
            <a:ext cx="1724831" cy="338554"/>
          </a:xfrm>
          <a:prstGeom prst="rect">
            <a:avLst/>
          </a:prstGeom>
          <a:noFill/>
        </p:spPr>
        <p:txBody>
          <a:bodyPr wrap="none" rtlCol="0">
            <a:spAutoFit/>
          </a:bodyPr>
          <a:lstStyle/>
          <a:p>
            <a:r>
              <a:rPr lang="en-US" sz="1600" dirty="0" smtClean="0">
                <a:solidFill>
                  <a:schemeClr val="bg1"/>
                </a:solidFill>
              </a:rPr>
              <a:t>SWAN grid names</a:t>
            </a:r>
            <a:endParaRPr lang="en-US" sz="1600" dirty="0">
              <a:solidFill>
                <a:schemeClr val="bg1"/>
              </a:solidFill>
            </a:endParaRPr>
          </a:p>
        </p:txBody>
      </p:sp>
      <p:sp>
        <p:nvSpPr>
          <p:cNvPr id="2" name="TextBox 1"/>
          <p:cNvSpPr txBox="1"/>
          <p:nvPr/>
        </p:nvSpPr>
        <p:spPr>
          <a:xfrm>
            <a:off x="4495800" y="5334000"/>
            <a:ext cx="4455386" cy="707886"/>
          </a:xfrm>
          <a:prstGeom prst="rect">
            <a:avLst/>
          </a:prstGeom>
          <a:noFill/>
        </p:spPr>
        <p:txBody>
          <a:bodyPr wrap="none" rtlCol="0">
            <a:spAutoFit/>
          </a:bodyPr>
          <a:lstStyle/>
          <a:p>
            <a:r>
              <a:rPr lang="en-US" sz="2000" b="1" dirty="0" smtClean="0"/>
              <a:t>Enter ‘moving’ for a moving nest.</a:t>
            </a:r>
          </a:p>
          <a:p>
            <a:r>
              <a:rPr lang="en-US" sz="2000" b="1" dirty="0" smtClean="0"/>
              <a:t>Only the last WRF grid can be moving.</a:t>
            </a:r>
            <a:endParaRPr lang="en-US" sz="2000" b="1" dirty="0"/>
          </a:p>
        </p:txBody>
      </p:sp>
    </p:spTree>
    <p:extLst>
      <p:ext uri="{BB962C8B-B14F-4D97-AF65-F5344CB8AC3E}">
        <p14:creationId xmlns:p14="http://schemas.microsoft.com/office/powerpoint/2010/main" val="2352972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 file(s)</a:t>
            </a:r>
            <a:endParaRPr lang="en-US" dirty="0"/>
          </a:p>
        </p:txBody>
      </p:sp>
      <p:sp>
        <p:nvSpPr>
          <p:cNvPr id="6" name="TextBox 5"/>
          <p:cNvSpPr txBox="1"/>
          <p:nvPr/>
        </p:nvSpPr>
        <p:spPr>
          <a:xfrm>
            <a:off x="304800" y="1371600"/>
            <a:ext cx="8559459" cy="2308324"/>
          </a:xfrm>
          <a:prstGeom prst="rect">
            <a:avLst/>
          </a:prstGeom>
          <a:noFill/>
        </p:spPr>
        <p:txBody>
          <a:bodyPr wrap="none" rtlCol="0">
            <a:spAutoFit/>
          </a:bodyPr>
          <a:lstStyle/>
          <a:p>
            <a:pPr algn="l"/>
            <a:r>
              <a:rPr lang="en-US" sz="1800" dirty="0" smtClean="0">
                <a:solidFill>
                  <a:schemeClr val="bg1"/>
                </a:solidFill>
              </a:rPr>
              <a:t>Run the scrip </a:t>
            </a:r>
            <a:r>
              <a:rPr lang="en-US" sz="1800" dirty="0" err="1" smtClean="0">
                <a:solidFill>
                  <a:schemeClr val="bg1"/>
                </a:solidFill>
              </a:rPr>
              <a:t>coawst</a:t>
            </a:r>
            <a:r>
              <a:rPr lang="en-US" sz="1800" dirty="0" smtClean="0">
                <a:solidFill>
                  <a:schemeClr val="bg1"/>
                </a:solidFill>
              </a:rPr>
              <a:t> program using</a:t>
            </a:r>
          </a:p>
          <a:p>
            <a:pPr algn="l"/>
            <a:r>
              <a:rPr lang="en-US" sz="1800" dirty="0" smtClean="0">
                <a:solidFill>
                  <a:schemeClr val="bg1"/>
                </a:solidFill>
              </a:rPr>
              <a:t>./</a:t>
            </a:r>
            <a:r>
              <a:rPr lang="en-US" sz="1800" dirty="0" err="1" smtClean="0">
                <a:solidFill>
                  <a:schemeClr val="bg1"/>
                </a:solidFill>
              </a:rPr>
              <a:t>scrip_coawst</a:t>
            </a:r>
            <a:r>
              <a:rPr lang="en-US" sz="1800" dirty="0" smtClean="0">
                <a:solidFill>
                  <a:schemeClr val="bg1"/>
                </a:solidFill>
              </a:rPr>
              <a:t> </a:t>
            </a:r>
            <a:r>
              <a:rPr lang="en-US" sz="1800" dirty="0">
                <a:solidFill>
                  <a:schemeClr val="bg1"/>
                </a:solidFill>
              </a:rPr>
              <a:t>scrip_coawst.in</a:t>
            </a:r>
            <a:endParaRPr lang="en-US" sz="1800" dirty="0" smtClean="0">
              <a:solidFill>
                <a:schemeClr val="bg1"/>
              </a:solidFill>
            </a:endParaRPr>
          </a:p>
          <a:p>
            <a:pPr algn="l"/>
            <a:endParaRPr lang="en-US" sz="1800" dirty="0" smtClean="0">
              <a:solidFill>
                <a:schemeClr val="bg1"/>
              </a:solidFill>
            </a:endParaRPr>
          </a:p>
          <a:p>
            <a:pPr algn="l"/>
            <a:r>
              <a:rPr lang="en-US" sz="1800" dirty="0" smtClean="0">
                <a:solidFill>
                  <a:schemeClr val="bg1"/>
                </a:solidFill>
              </a:rPr>
              <a:t>We use </a:t>
            </a:r>
            <a:r>
              <a:rPr lang="en-US" sz="1800" dirty="0" err="1" smtClean="0">
                <a:solidFill>
                  <a:schemeClr val="bg1"/>
                </a:solidFill>
              </a:rPr>
              <a:t>NetCDF</a:t>
            </a:r>
            <a:r>
              <a:rPr lang="en-US" sz="1800" dirty="0" smtClean="0">
                <a:solidFill>
                  <a:schemeClr val="bg1"/>
                </a:solidFill>
              </a:rPr>
              <a:t>  4 functionality to create only 1 </a:t>
            </a:r>
            <a:r>
              <a:rPr lang="en-US" sz="1800" dirty="0" err="1" smtClean="0">
                <a:solidFill>
                  <a:schemeClr val="bg1"/>
                </a:solidFill>
              </a:rPr>
              <a:t>netcdf</a:t>
            </a:r>
            <a:r>
              <a:rPr lang="en-US" sz="1800" dirty="0" smtClean="0">
                <a:solidFill>
                  <a:schemeClr val="bg1"/>
                </a:solidFill>
              </a:rPr>
              <a:t> file using the ‘group’ functionality.</a:t>
            </a:r>
          </a:p>
          <a:p>
            <a:pPr algn="l"/>
            <a:endParaRPr lang="en-US" sz="1800" dirty="0" smtClean="0">
              <a:solidFill>
                <a:schemeClr val="bg1"/>
              </a:solidFill>
            </a:endParaRPr>
          </a:p>
          <a:p>
            <a:pPr algn="l"/>
            <a:r>
              <a:rPr lang="en-US" sz="1800" dirty="0" smtClean="0">
                <a:solidFill>
                  <a:schemeClr val="bg1"/>
                </a:solidFill>
              </a:rPr>
              <a:t>To read the data in </a:t>
            </a:r>
            <a:r>
              <a:rPr lang="en-US" sz="1800" dirty="0" err="1" smtClean="0">
                <a:solidFill>
                  <a:schemeClr val="bg1"/>
                </a:solidFill>
              </a:rPr>
              <a:t>matlab</a:t>
            </a:r>
            <a:r>
              <a:rPr lang="en-US" sz="1800" dirty="0" smtClean="0">
                <a:solidFill>
                  <a:schemeClr val="bg1"/>
                </a:solidFill>
              </a:rPr>
              <a:t> you can use (for example)</a:t>
            </a:r>
          </a:p>
          <a:p>
            <a:pPr algn="l"/>
            <a:r>
              <a:rPr lang="en-US" sz="1800" dirty="0" smtClean="0">
                <a:solidFill>
                  <a:schemeClr val="bg1"/>
                </a:solidFill>
              </a:rPr>
              <a:t>dst_grid2=</a:t>
            </a:r>
            <a:r>
              <a:rPr lang="en-US" sz="1800" dirty="0" err="1" smtClean="0">
                <a:solidFill>
                  <a:schemeClr val="bg1"/>
                </a:solidFill>
              </a:rPr>
              <a:t>ncread</a:t>
            </a:r>
            <a:r>
              <a:rPr lang="en-US" sz="1800" dirty="0">
                <a:solidFill>
                  <a:schemeClr val="bg1"/>
                </a:solidFill>
              </a:rPr>
              <a:t>('scrip_sandy_static.nc','/ocn2_to_atm1_weights.nc/</a:t>
            </a:r>
            <a:r>
              <a:rPr lang="en-US" sz="1800" dirty="0" err="1">
                <a:solidFill>
                  <a:schemeClr val="bg1"/>
                </a:solidFill>
              </a:rPr>
              <a:t>dst_grid_imask</a:t>
            </a:r>
            <a:r>
              <a:rPr lang="en-US" sz="1800" dirty="0">
                <a:solidFill>
                  <a:schemeClr val="bg1"/>
                </a:solidFill>
              </a:rPr>
              <a:t>');</a:t>
            </a:r>
            <a:endParaRPr lang="en-US" sz="1800" dirty="0" smtClean="0">
              <a:solidFill>
                <a:schemeClr val="bg1"/>
              </a:solidFill>
            </a:endParaRPr>
          </a:p>
          <a:p>
            <a:pPr algn="l"/>
            <a:endParaRPr lang="en-US" sz="1800" dirty="0">
              <a:solidFill>
                <a:schemeClr val="bg1"/>
              </a:solidFill>
            </a:endParaRPr>
          </a:p>
        </p:txBody>
      </p:sp>
      <p:sp>
        <p:nvSpPr>
          <p:cNvPr id="16" name="TextBox 15"/>
          <p:cNvSpPr txBox="1"/>
          <p:nvPr/>
        </p:nvSpPr>
        <p:spPr>
          <a:xfrm>
            <a:off x="316992" y="3886200"/>
            <a:ext cx="6167073" cy="1754326"/>
          </a:xfrm>
          <a:prstGeom prst="rect">
            <a:avLst/>
          </a:prstGeom>
          <a:noFill/>
        </p:spPr>
        <p:txBody>
          <a:bodyPr wrap="none" rtlCol="0">
            <a:spAutoFit/>
          </a:bodyPr>
          <a:lstStyle/>
          <a:p>
            <a:pPr algn="l"/>
            <a:r>
              <a:rPr lang="en-US" sz="1800" dirty="0" smtClean="0">
                <a:solidFill>
                  <a:schemeClr val="bg1"/>
                </a:solidFill>
              </a:rPr>
              <a:t>The old way: created a weight file between each grid.</a:t>
            </a:r>
          </a:p>
          <a:p>
            <a:pPr algn="l"/>
            <a:r>
              <a:rPr lang="en-US" sz="1800" dirty="0" smtClean="0">
                <a:solidFill>
                  <a:schemeClr val="bg1"/>
                </a:solidFill>
              </a:rPr>
              <a:t>So if you have 1 WRF grid, and 2 ROMS grids, it will produce</a:t>
            </a:r>
          </a:p>
          <a:p>
            <a:pPr algn="l"/>
            <a:r>
              <a:rPr lang="en-US" sz="1800" dirty="0">
                <a:solidFill>
                  <a:schemeClr val="bg1"/>
                </a:solidFill>
              </a:rPr>
              <a:t>atm1_to_ocn1_weights.nc</a:t>
            </a:r>
          </a:p>
          <a:p>
            <a:pPr algn="l"/>
            <a:r>
              <a:rPr lang="en-US" sz="1800" dirty="0" smtClean="0">
                <a:solidFill>
                  <a:schemeClr val="bg1"/>
                </a:solidFill>
              </a:rPr>
              <a:t>atm1_to_ocn2_weights.nc</a:t>
            </a:r>
            <a:endParaRPr lang="en-US" sz="1800" dirty="0">
              <a:solidFill>
                <a:schemeClr val="bg1"/>
              </a:solidFill>
            </a:endParaRPr>
          </a:p>
          <a:p>
            <a:pPr algn="l"/>
            <a:r>
              <a:rPr lang="en-US" sz="1800" dirty="0" smtClean="0">
                <a:solidFill>
                  <a:schemeClr val="bg1"/>
                </a:solidFill>
              </a:rPr>
              <a:t>ocn1_to_atm1_weights.nc</a:t>
            </a:r>
            <a:endParaRPr lang="en-US" sz="1800" dirty="0">
              <a:solidFill>
                <a:schemeClr val="bg1"/>
              </a:solidFill>
            </a:endParaRPr>
          </a:p>
          <a:p>
            <a:pPr algn="l"/>
            <a:r>
              <a:rPr lang="en-US" sz="1800" dirty="0" smtClean="0">
                <a:solidFill>
                  <a:schemeClr val="bg1"/>
                </a:solidFill>
              </a:rPr>
              <a:t>ocn2_to_atm1_weights.nc</a:t>
            </a:r>
            <a:endParaRPr lang="en-US" sz="1800" dirty="0">
              <a:solidFill>
                <a:schemeClr val="bg1"/>
              </a:solidFill>
            </a:endParaRPr>
          </a:p>
        </p:txBody>
      </p:sp>
      <p:cxnSp>
        <p:nvCxnSpPr>
          <p:cNvPr id="4" name="Straight Connector 3"/>
          <p:cNvCxnSpPr/>
          <p:nvPr/>
        </p:nvCxnSpPr>
        <p:spPr bwMode="auto">
          <a:xfrm>
            <a:off x="457200" y="3679924"/>
            <a:ext cx="5257800" cy="0"/>
          </a:xfrm>
          <a:prstGeom prst="line">
            <a:avLst/>
          </a:prstGeom>
          <a:noFill/>
          <a:ln w="19050" algn="ctr">
            <a:solidFill>
              <a:srgbClr val="000000"/>
            </a:solidFill>
            <a:round/>
            <a:headEnd/>
            <a:tailEnd/>
          </a:ln>
        </p:spPr>
      </p:cxnSp>
    </p:spTree>
    <p:extLst>
      <p:ext uri="{BB962C8B-B14F-4D97-AF65-F5344CB8AC3E}">
        <p14:creationId xmlns:p14="http://schemas.microsoft.com/office/powerpoint/2010/main" val="2706529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coupled </a:t>
            </a:r>
            <a:r>
              <a:rPr lang="en-US" dirty="0" smtClean="0"/>
              <a:t>application:</a:t>
            </a:r>
            <a:br>
              <a:rPr lang="en-US" dirty="0" smtClean="0"/>
            </a:br>
            <a:r>
              <a:rPr lang="en-US" dirty="0" smtClean="0"/>
              <a:t>Projects/Sandy</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828800"/>
            <a:ext cx="4571999" cy="3429000"/>
          </a:xfrm>
          <a:prstGeom prst="rect">
            <a:avLst/>
          </a:prstGeom>
        </p:spPr>
      </p:pic>
    </p:spTree>
    <p:extLst>
      <p:ext uri="{BB962C8B-B14F-4D97-AF65-F5344CB8AC3E}">
        <p14:creationId xmlns:p14="http://schemas.microsoft.com/office/powerpoint/2010/main" val="971280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couple models?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02402"/>
            <a:ext cx="3048000" cy="172871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787" y="1335005"/>
            <a:ext cx="2777929" cy="26001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683123"/>
            <a:ext cx="2956151" cy="1956889"/>
          </a:xfrm>
          <a:prstGeom prst="rect">
            <a:avLst/>
          </a:prstGeom>
        </p:spPr>
      </p:pic>
      <p:sp>
        <p:nvSpPr>
          <p:cNvPr id="7" name="TextBox 6"/>
          <p:cNvSpPr txBox="1"/>
          <p:nvPr/>
        </p:nvSpPr>
        <p:spPr>
          <a:xfrm rot="16200000">
            <a:off x="-98860" y="2366759"/>
            <a:ext cx="938078" cy="276999"/>
          </a:xfrm>
          <a:prstGeom prst="rect">
            <a:avLst/>
          </a:prstGeom>
          <a:noFill/>
        </p:spPr>
        <p:txBody>
          <a:bodyPr wrap="none" rtlCol="0">
            <a:spAutoFit/>
          </a:bodyPr>
          <a:lstStyle/>
          <a:p>
            <a:r>
              <a:rPr lang="en-US" dirty="0" smtClean="0">
                <a:solidFill>
                  <a:schemeClr val="bg1"/>
                </a:solidFill>
              </a:rPr>
              <a:t>Atmosphere</a:t>
            </a:r>
            <a:endParaRPr lang="en-US" dirty="0">
              <a:solidFill>
                <a:schemeClr val="bg1"/>
              </a:solidFill>
            </a:endParaRPr>
          </a:p>
        </p:txBody>
      </p:sp>
      <p:sp>
        <p:nvSpPr>
          <p:cNvPr id="8" name="TextBox 7"/>
          <p:cNvSpPr txBox="1"/>
          <p:nvPr/>
        </p:nvSpPr>
        <p:spPr>
          <a:xfrm rot="16200000">
            <a:off x="533064" y="4052501"/>
            <a:ext cx="533031" cy="276999"/>
          </a:xfrm>
          <a:prstGeom prst="rect">
            <a:avLst/>
          </a:prstGeom>
          <a:noFill/>
        </p:spPr>
        <p:txBody>
          <a:bodyPr wrap="none" rtlCol="0">
            <a:spAutoFit/>
          </a:bodyPr>
          <a:lstStyle/>
          <a:p>
            <a:r>
              <a:rPr lang="en-US" dirty="0" smtClean="0">
                <a:solidFill>
                  <a:schemeClr val="bg1"/>
                </a:solidFill>
              </a:rPr>
              <a:t>Wave</a:t>
            </a:r>
            <a:endParaRPr lang="en-US" dirty="0">
              <a:solidFill>
                <a:schemeClr val="bg1"/>
              </a:solidFill>
            </a:endParaRPr>
          </a:p>
        </p:txBody>
      </p:sp>
      <p:sp>
        <p:nvSpPr>
          <p:cNvPr id="9" name="TextBox 8"/>
          <p:cNvSpPr txBox="1"/>
          <p:nvPr/>
        </p:nvSpPr>
        <p:spPr>
          <a:xfrm rot="16200000">
            <a:off x="4542094" y="5501513"/>
            <a:ext cx="579005" cy="276999"/>
          </a:xfrm>
          <a:prstGeom prst="rect">
            <a:avLst/>
          </a:prstGeom>
          <a:noFill/>
        </p:spPr>
        <p:txBody>
          <a:bodyPr wrap="none" rtlCol="0">
            <a:spAutoFit/>
          </a:bodyPr>
          <a:lstStyle/>
          <a:p>
            <a:r>
              <a:rPr lang="en-US" dirty="0" smtClean="0">
                <a:solidFill>
                  <a:schemeClr val="bg1"/>
                </a:solidFill>
              </a:rPr>
              <a:t>Ocean</a:t>
            </a:r>
            <a:endParaRPr lang="en-US" dirty="0">
              <a:solidFill>
                <a:schemeClr val="bg1"/>
              </a:solidFill>
            </a:endParaRPr>
          </a:p>
        </p:txBody>
      </p:sp>
      <p:sp>
        <p:nvSpPr>
          <p:cNvPr id="10" name="TextBox 9"/>
          <p:cNvSpPr txBox="1"/>
          <p:nvPr/>
        </p:nvSpPr>
        <p:spPr>
          <a:xfrm rot="16200000">
            <a:off x="5289185" y="2981970"/>
            <a:ext cx="1160895" cy="461665"/>
          </a:xfrm>
          <a:prstGeom prst="rect">
            <a:avLst/>
          </a:prstGeom>
          <a:noFill/>
        </p:spPr>
        <p:txBody>
          <a:bodyPr wrap="none" rtlCol="0">
            <a:spAutoFit/>
          </a:bodyPr>
          <a:lstStyle/>
          <a:p>
            <a:r>
              <a:rPr lang="en-US" dirty="0" smtClean="0">
                <a:solidFill>
                  <a:schemeClr val="bg1"/>
                </a:solidFill>
              </a:rPr>
              <a:t>Coastal </a:t>
            </a:r>
          </a:p>
          <a:p>
            <a:r>
              <a:rPr lang="en-US" dirty="0" smtClean="0">
                <a:solidFill>
                  <a:schemeClr val="bg1"/>
                </a:solidFill>
              </a:rPr>
              <a:t>geomorphology</a:t>
            </a:r>
            <a:endParaRPr lang="en-US" dirty="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3728" y="4320359"/>
            <a:ext cx="2286000" cy="2357438"/>
          </a:xfrm>
          <a:prstGeom prst="rect">
            <a:avLst/>
          </a:prstGeom>
        </p:spPr>
      </p:pic>
      <p:sp>
        <p:nvSpPr>
          <p:cNvPr id="13" name="TextBox 12"/>
          <p:cNvSpPr txBox="1"/>
          <p:nvPr/>
        </p:nvSpPr>
        <p:spPr>
          <a:xfrm>
            <a:off x="3753463" y="1040737"/>
            <a:ext cx="2433265" cy="923330"/>
          </a:xfrm>
          <a:prstGeom prst="rect">
            <a:avLst/>
          </a:prstGeom>
          <a:noFill/>
        </p:spPr>
        <p:txBody>
          <a:bodyPr wrap="square" rtlCol="0">
            <a:spAutoFit/>
          </a:bodyPr>
          <a:lstStyle/>
          <a:p>
            <a:r>
              <a:rPr lang="en-US" sz="1800" dirty="0" smtClean="0">
                <a:solidFill>
                  <a:schemeClr val="bg1"/>
                </a:solidFill>
              </a:rPr>
              <a:t>Usually treated independently but actually occur  together</a:t>
            </a:r>
            <a:endParaRPr lang="en-US" sz="1800" dirty="0">
              <a:solidFill>
                <a:schemeClr val="bg1"/>
              </a:solidFill>
            </a:endParaRPr>
          </a:p>
        </p:txBody>
      </p:sp>
    </p:spTree>
    <p:extLst>
      <p:ext uri="{BB962C8B-B14F-4D97-AF65-F5344CB8AC3E}">
        <p14:creationId xmlns:p14="http://schemas.microsoft.com/office/powerpoint/2010/main" val="1126934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create coupled application</a:t>
            </a:r>
            <a:endParaRPr lang="en-US" dirty="0"/>
          </a:p>
        </p:txBody>
      </p:sp>
      <p:sp>
        <p:nvSpPr>
          <p:cNvPr id="3" name="Content Placeholder 2"/>
          <p:cNvSpPr>
            <a:spLocks noGrp="1"/>
          </p:cNvSpPr>
          <p:nvPr>
            <p:ph idx="1"/>
          </p:nvPr>
        </p:nvSpPr>
        <p:spPr>
          <a:xfrm>
            <a:off x="381000" y="1066800"/>
            <a:ext cx="8305800" cy="4495800"/>
          </a:xfrm>
        </p:spPr>
        <p:txBody>
          <a:bodyPr/>
          <a:lstStyle/>
          <a:p>
            <a:r>
              <a:rPr lang="en-US" dirty="0" smtClean="0"/>
              <a:t>1) Create all input, BC, init, forcing, etc files for each model as if running separately. I recommend that you run each model separately first.</a:t>
            </a:r>
          </a:p>
          <a:p>
            <a:r>
              <a:rPr lang="en-US" dirty="0" smtClean="0"/>
              <a:t>2) </a:t>
            </a:r>
            <a:r>
              <a:rPr lang="en-US" dirty="0"/>
              <a:t>SCRIP (if different grids or grid refinement)</a:t>
            </a:r>
          </a:p>
          <a:p>
            <a:r>
              <a:rPr lang="en-US" dirty="0" smtClean="0"/>
              <a:t>3) modify </a:t>
            </a:r>
            <a:r>
              <a:rPr lang="en-US" dirty="0" err="1" smtClean="0"/>
              <a:t>cppdefs</a:t>
            </a:r>
            <a:r>
              <a:rPr lang="en-US" dirty="0" smtClean="0"/>
              <a:t> in your header file.</a:t>
            </a:r>
          </a:p>
          <a:p>
            <a:r>
              <a:rPr lang="en-US" dirty="0" smtClean="0"/>
              <a:t>4) ocean.in, namelist.in, and coupling.in</a:t>
            </a:r>
          </a:p>
          <a:p>
            <a:r>
              <a:rPr lang="en-US" dirty="0" smtClean="0"/>
              <a:t>5) </a:t>
            </a:r>
            <a:r>
              <a:rPr lang="en-US" dirty="0" err="1"/>
              <a:t>coawst.bash</a:t>
            </a:r>
            <a:endParaRPr lang="en-US" dirty="0"/>
          </a:p>
          <a:p>
            <a:r>
              <a:rPr lang="en-US" dirty="0" smtClean="0"/>
              <a:t>6) run it as </a:t>
            </a:r>
            <a:r>
              <a:rPr lang="en-US" dirty="0" err="1" smtClean="0"/>
              <a:t>coawstM</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Use each model separately</a:t>
            </a:r>
            <a:endParaRPr lang="en-US" dirty="0"/>
          </a:p>
        </p:txBody>
      </p:sp>
      <p:cxnSp>
        <p:nvCxnSpPr>
          <p:cNvPr id="7" name="Straight Connector 6"/>
          <p:cNvCxnSpPr/>
          <p:nvPr/>
        </p:nvCxnSpPr>
        <p:spPr bwMode="auto">
          <a:xfrm>
            <a:off x="4343400" y="1600200"/>
            <a:ext cx="0" cy="4572000"/>
          </a:xfrm>
          <a:prstGeom prst="line">
            <a:avLst/>
          </a:prstGeom>
          <a:noFill/>
          <a:ln w="28575" algn="ctr">
            <a:solidFill>
              <a:schemeClr val="bg1"/>
            </a:solidFill>
            <a:round/>
            <a:headEnd/>
            <a:tailEnd/>
          </a:ln>
        </p:spPr>
      </p:cxnSp>
      <p:sp>
        <p:nvSpPr>
          <p:cNvPr id="8" name="Content Placeholder 2"/>
          <p:cNvSpPr>
            <a:spLocks/>
          </p:cNvSpPr>
          <p:nvPr/>
        </p:nvSpPr>
        <p:spPr bwMode="auto">
          <a:xfrm>
            <a:off x="152400" y="1066800"/>
            <a:ext cx="4213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FFFF99"/>
              </a:buClr>
              <a:buSzPct val="125000"/>
            </a:pPr>
            <a:r>
              <a:rPr lang="en-US" sz="1800" b="1" dirty="0" smtClean="0">
                <a:solidFill>
                  <a:schemeClr val="bg1"/>
                </a:solidFill>
                <a:latin typeface="Arial" charset="0"/>
              </a:rPr>
              <a:t>WRF</a:t>
            </a:r>
            <a:endParaRPr lang="en-US" sz="1800" b="1" dirty="0">
              <a:solidFill>
                <a:schemeClr val="bg1"/>
              </a:solidFill>
              <a:latin typeface="Arial" charset="0"/>
            </a:endParaRPr>
          </a:p>
          <a:p>
            <a:pPr marL="685800" lvl="1" indent="-336550" algn="l" eaLnBrk="0" hangingPunct="0">
              <a:spcBef>
                <a:spcPct val="20000"/>
              </a:spcBef>
              <a:buClr>
                <a:srgbClr val="FFFF99"/>
              </a:buClr>
              <a:buSzPct val="125000"/>
              <a:buFont typeface="Wingdings" pitchFamily="2" charset="2"/>
              <a:buChar char="§"/>
            </a:pPr>
            <a:r>
              <a:rPr lang="en-US" sz="1600" b="1" dirty="0">
                <a:solidFill>
                  <a:schemeClr val="bg1"/>
                </a:solidFill>
                <a:latin typeface="Arial" charset="0"/>
              </a:rPr>
              <a:t>27 vertical levels</a:t>
            </a:r>
          </a:p>
          <a:p>
            <a:pPr marL="685800" lvl="1" indent="-336550" algn="l" eaLnBrk="0" hangingPunct="0">
              <a:spcBef>
                <a:spcPct val="20000"/>
              </a:spcBef>
              <a:buClr>
                <a:srgbClr val="FFFF99"/>
              </a:buClr>
              <a:buSzPct val="125000"/>
              <a:buFont typeface="Wingdings" pitchFamily="2" charset="2"/>
              <a:buChar char="§"/>
            </a:pPr>
            <a:r>
              <a:rPr lang="en-US" sz="1600" b="1" dirty="0" err="1">
                <a:solidFill>
                  <a:schemeClr val="bg1"/>
                </a:solidFill>
                <a:latin typeface="Arial" charset="0"/>
              </a:rPr>
              <a:t>dt</a:t>
            </a:r>
            <a:r>
              <a:rPr lang="en-US" sz="1600" b="1" dirty="0">
                <a:solidFill>
                  <a:schemeClr val="bg1"/>
                </a:solidFill>
                <a:latin typeface="Arial" charset="0"/>
              </a:rPr>
              <a:t> 36 s </a:t>
            </a:r>
          </a:p>
          <a:p>
            <a:pPr marL="685800" lvl="1" indent="-336550" algn="l" eaLnBrk="0" hangingPunct="0">
              <a:spcBef>
                <a:spcPct val="20000"/>
              </a:spcBef>
              <a:buClr>
                <a:srgbClr val="FFFF99"/>
              </a:buClr>
              <a:buSzPct val="125000"/>
              <a:buFont typeface="Wingdings" pitchFamily="2" charset="2"/>
              <a:buChar char="§"/>
            </a:pPr>
            <a:r>
              <a:rPr lang="en-US" sz="1600" b="1" dirty="0">
                <a:solidFill>
                  <a:schemeClr val="bg1"/>
                </a:solidFill>
                <a:latin typeface="Arial" charset="0"/>
              </a:rPr>
              <a:t>Physics</a:t>
            </a:r>
          </a:p>
          <a:p>
            <a:pPr marL="1035050" lvl="2" indent="-349250" algn="l" eaLnBrk="0" hangingPunct="0">
              <a:spcBef>
                <a:spcPct val="20000"/>
              </a:spcBef>
              <a:buClr>
                <a:srgbClr val="FFFF99"/>
              </a:buClr>
              <a:buSzPct val="125000"/>
              <a:buFont typeface="Wingdings" pitchFamily="2" charset="2"/>
              <a:buChar char="§"/>
            </a:pPr>
            <a:r>
              <a:rPr lang="en-US" sz="1400" b="1" dirty="0">
                <a:solidFill>
                  <a:schemeClr val="bg1"/>
                </a:solidFill>
                <a:latin typeface="Arial" charset="0"/>
              </a:rPr>
              <a:t>Lin microphysics</a:t>
            </a:r>
          </a:p>
          <a:p>
            <a:pPr marL="1035050" lvl="2" indent="-349250" algn="l" eaLnBrk="0" hangingPunct="0">
              <a:spcBef>
                <a:spcPct val="20000"/>
              </a:spcBef>
              <a:buClr>
                <a:srgbClr val="FFFF99"/>
              </a:buClr>
              <a:buSzPct val="125000"/>
              <a:buFont typeface="Wingdings" pitchFamily="2" charset="2"/>
              <a:buChar char="§"/>
            </a:pPr>
            <a:r>
              <a:rPr lang="en-US" sz="1400" b="1" dirty="0">
                <a:solidFill>
                  <a:schemeClr val="bg1"/>
                </a:solidFill>
                <a:latin typeface="Arial" charset="0"/>
              </a:rPr>
              <a:t>RRTM </a:t>
            </a:r>
            <a:r>
              <a:rPr lang="en-US" sz="1400" b="1" dirty="0" err="1">
                <a:solidFill>
                  <a:schemeClr val="bg1"/>
                </a:solidFill>
                <a:latin typeface="Arial" charset="0"/>
              </a:rPr>
              <a:t>longwave</a:t>
            </a:r>
            <a:r>
              <a:rPr lang="en-US" sz="1400" b="1" dirty="0">
                <a:solidFill>
                  <a:schemeClr val="bg1"/>
                </a:solidFill>
                <a:latin typeface="Arial" charset="0"/>
              </a:rPr>
              <a:t>, </a:t>
            </a:r>
            <a:r>
              <a:rPr lang="en-US" sz="1400" b="1" dirty="0" err="1">
                <a:solidFill>
                  <a:schemeClr val="bg1"/>
                </a:solidFill>
                <a:latin typeface="Arial" charset="0"/>
              </a:rPr>
              <a:t>Dudhia</a:t>
            </a:r>
            <a:r>
              <a:rPr lang="en-US" sz="1400" b="1" dirty="0">
                <a:solidFill>
                  <a:schemeClr val="bg1"/>
                </a:solidFill>
                <a:latin typeface="Arial" charset="0"/>
              </a:rPr>
              <a:t> shortwave</a:t>
            </a:r>
          </a:p>
          <a:p>
            <a:pPr marL="1035050" lvl="2" indent="-349250" algn="l" eaLnBrk="0" hangingPunct="0">
              <a:spcBef>
                <a:spcPct val="20000"/>
              </a:spcBef>
              <a:buClr>
                <a:srgbClr val="FFFF99"/>
              </a:buClr>
              <a:buSzPct val="125000"/>
              <a:buFont typeface="Wingdings" pitchFamily="2" charset="2"/>
              <a:buChar char="§"/>
            </a:pPr>
            <a:r>
              <a:rPr lang="en-US" sz="1400" b="1" dirty="0">
                <a:solidFill>
                  <a:schemeClr val="bg1"/>
                </a:solidFill>
                <a:latin typeface="Arial" charset="0"/>
              </a:rPr>
              <a:t>Mellor-Yamada-</a:t>
            </a:r>
            <a:r>
              <a:rPr lang="en-US" sz="1400" b="1" dirty="0" err="1">
                <a:solidFill>
                  <a:schemeClr val="bg1"/>
                </a:solidFill>
                <a:latin typeface="Arial" charset="0"/>
              </a:rPr>
              <a:t>Janjic</a:t>
            </a:r>
            <a:r>
              <a:rPr lang="en-US" sz="1400" b="1" dirty="0">
                <a:solidFill>
                  <a:schemeClr val="bg1"/>
                </a:solidFill>
                <a:latin typeface="Arial" charset="0"/>
              </a:rPr>
              <a:t> (MYJ) PBL</a:t>
            </a:r>
          </a:p>
          <a:p>
            <a:pPr marL="1035050" lvl="2" indent="-349250" algn="l" eaLnBrk="0" hangingPunct="0">
              <a:spcBef>
                <a:spcPct val="20000"/>
              </a:spcBef>
              <a:buClr>
                <a:srgbClr val="FFFF99"/>
              </a:buClr>
              <a:buSzPct val="125000"/>
              <a:buFont typeface="Wingdings" pitchFamily="2" charset="2"/>
              <a:buChar char="§"/>
            </a:pPr>
            <a:r>
              <a:rPr lang="en-US" sz="1400" b="1" dirty="0" smtClean="0">
                <a:solidFill>
                  <a:schemeClr val="bg1"/>
                </a:solidFill>
                <a:latin typeface="Arial" charset="0"/>
              </a:rPr>
              <a:t>…..</a:t>
            </a:r>
            <a:endParaRPr lang="en-US" sz="1400" b="1" dirty="0">
              <a:solidFill>
                <a:schemeClr val="bg1"/>
              </a:solidFill>
              <a:latin typeface="Arial" charset="0"/>
            </a:endParaRPr>
          </a:p>
          <a:p>
            <a:pPr marL="1035050" lvl="2" indent="-349250" algn="l" eaLnBrk="0" hangingPunct="0">
              <a:spcBef>
                <a:spcPct val="20000"/>
              </a:spcBef>
              <a:buClr>
                <a:srgbClr val="FFFF99"/>
              </a:buClr>
              <a:buSzPct val="125000"/>
              <a:buFont typeface="Wingdings" pitchFamily="2" charset="2"/>
              <a:buChar char="§"/>
            </a:pPr>
            <a:endParaRPr lang="en-US" sz="1400" b="1" dirty="0">
              <a:solidFill>
                <a:schemeClr val="bg1"/>
              </a:solidFill>
              <a:latin typeface="Arial" charset="0"/>
            </a:endParaRPr>
          </a:p>
        </p:txBody>
      </p:sp>
      <p:sp>
        <p:nvSpPr>
          <p:cNvPr id="12" name="Content Placeholder 2"/>
          <p:cNvSpPr>
            <a:spLocks/>
          </p:cNvSpPr>
          <p:nvPr/>
        </p:nvSpPr>
        <p:spPr bwMode="auto">
          <a:xfrm>
            <a:off x="4800600" y="1143000"/>
            <a:ext cx="421322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rgbClr val="FFFF99"/>
              </a:buClr>
              <a:buSzPct val="125000"/>
            </a:pPr>
            <a:r>
              <a:rPr lang="en-US" sz="1800" b="1" dirty="0" smtClean="0">
                <a:solidFill>
                  <a:schemeClr val="bg1"/>
                </a:solidFill>
                <a:latin typeface="Arial" charset="0"/>
              </a:rPr>
              <a:t>ROMS</a:t>
            </a:r>
            <a:endParaRPr lang="en-US" sz="1800" b="1" dirty="0">
              <a:solidFill>
                <a:schemeClr val="bg1"/>
              </a:solidFill>
              <a:latin typeface="Arial" charset="0"/>
            </a:endParaRPr>
          </a:p>
          <a:p>
            <a:pPr marL="685800" lvl="1" indent="-336550" algn="l" eaLnBrk="0" hangingPunct="0">
              <a:spcBef>
                <a:spcPct val="20000"/>
              </a:spcBef>
              <a:buClr>
                <a:srgbClr val="FFFF99"/>
              </a:buClr>
              <a:buSzPct val="125000"/>
              <a:buFont typeface="Wingdings" pitchFamily="2" charset="2"/>
              <a:buChar char="§"/>
            </a:pPr>
            <a:r>
              <a:rPr lang="en-US" sz="1600" b="1" dirty="0">
                <a:solidFill>
                  <a:schemeClr val="bg1"/>
                </a:solidFill>
                <a:latin typeface="Arial" charset="0"/>
              </a:rPr>
              <a:t>16 vertical levels</a:t>
            </a:r>
          </a:p>
          <a:p>
            <a:pPr marL="685800" lvl="1" indent="-336550" algn="l" eaLnBrk="0" hangingPunct="0">
              <a:spcBef>
                <a:spcPct val="20000"/>
              </a:spcBef>
              <a:buClr>
                <a:srgbClr val="FFFF99"/>
              </a:buClr>
              <a:buSzPct val="125000"/>
              <a:buFont typeface="Wingdings" pitchFamily="2" charset="2"/>
              <a:buChar char="§"/>
            </a:pPr>
            <a:r>
              <a:rPr lang="en-US" sz="1600" b="1" dirty="0" err="1">
                <a:solidFill>
                  <a:schemeClr val="bg1"/>
                </a:solidFill>
                <a:latin typeface="Arial" charset="0"/>
              </a:rPr>
              <a:t>dt</a:t>
            </a:r>
            <a:r>
              <a:rPr lang="en-US" sz="1600" b="1" dirty="0">
                <a:solidFill>
                  <a:schemeClr val="bg1"/>
                </a:solidFill>
                <a:latin typeface="Arial" charset="0"/>
              </a:rPr>
              <a:t> 240, </a:t>
            </a:r>
            <a:r>
              <a:rPr lang="en-US" sz="1600" b="1" dirty="0" smtClean="0">
                <a:solidFill>
                  <a:schemeClr val="bg1"/>
                </a:solidFill>
                <a:latin typeface="Arial" charset="0"/>
              </a:rPr>
              <a:t>48</a:t>
            </a:r>
            <a:endParaRPr lang="en-US" sz="1600" b="1" dirty="0">
              <a:solidFill>
                <a:schemeClr val="bg1"/>
              </a:solidFill>
              <a:latin typeface="Arial" charset="0"/>
            </a:endParaRPr>
          </a:p>
          <a:p>
            <a:pPr marL="685800" lvl="1" indent="-336550" algn="l" eaLnBrk="0" hangingPunct="0">
              <a:spcBef>
                <a:spcPct val="20000"/>
              </a:spcBef>
              <a:buClr>
                <a:srgbClr val="FFFF99"/>
              </a:buClr>
              <a:buSzPct val="125000"/>
              <a:buFont typeface="Wingdings" pitchFamily="2" charset="2"/>
              <a:buChar char="§"/>
            </a:pPr>
            <a:r>
              <a:rPr lang="en-US" sz="1600" b="1" dirty="0">
                <a:solidFill>
                  <a:schemeClr val="bg1"/>
                </a:solidFill>
                <a:latin typeface="Arial" charset="0"/>
              </a:rPr>
              <a:t>Physics</a:t>
            </a:r>
          </a:p>
          <a:p>
            <a:pPr marL="1035050" lvl="2" indent="-349250" algn="l" eaLnBrk="0" hangingPunct="0">
              <a:spcBef>
                <a:spcPct val="20000"/>
              </a:spcBef>
              <a:buClr>
                <a:srgbClr val="FFFF99"/>
              </a:buClr>
              <a:buSzPct val="125000"/>
              <a:buFont typeface="Wingdings" pitchFamily="2" charset="2"/>
              <a:buChar char="§"/>
            </a:pPr>
            <a:r>
              <a:rPr lang="en-US" sz="1400" b="1" dirty="0">
                <a:solidFill>
                  <a:schemeClr val="bg1"/>
                </a:solidFill>
                <a:latin typeface="Arial" charset="0"/>
              </a:rPr>
              <a:t>GLS turbulence closure</a:t>
            </a:r>
          </a:p>
          <a:p>
            <a:pPr marL="1035050" lvl="2" indent="-349250" algn="l" eaLnBrk="0" hangingPunct="0">
              <a:spcBef>
                <a:spcPct val="20000"/>
              </a:spcBef>
              <a:buClr>
                <a:srgbClr val="FFFF99"/>
              </a:buClr>
              <a:buSzPct val="125000"/>
              <a:buFont typeface="Wingdings" pitchFamily="2" charset="2"/>
              <a:buChar char="§"/>
            </a:pPr>
            <a:r>
              <a:rPr lang="en-US" sz="1400" b="1" dirty="0">
                <a:solidFill>
                  <a:schemeClr val="bg1"/>
                </a:solidFill>
                <a:latin typeface="Arial" charset="0"/>
              </a:rPr>
              <a:t>COARE bulk fluxes</a:t>
            </a:r>
          </a:p>
          <a:p>
            <a:pPr marL="1035050" lvl="2" indent="-349250" algn="l" eaLnBrk="0" hangingPunct="0">
              <a:spcBef>
                <a:spcPct val="20000"/>
              </a:spcBef>
              <a:buClr>
                <a:srgbClr val="FFFF99"/>
              </a:buClr>
              <a:buSzPct val="125000"/>
              <a:buFont typeface="Wingdings" pitchFamily="2" charset="2"/>
              <a:buChar char="§"/>
            </a:pPr>
            <a:r>
              <a:rPr lang="en-US" sz="1400" b="1" dirty="0">
                <a:solidFill>
                  <a:schemeClr val="bg1"/>
                </a:solidFill>
                <a:latin typeface="Arial" charset="0"/>
              </a:rPr>
              <a:t>BC's from HYCOM</a:t>
            </a:r>
          </a:p>
          <a:p>
            <a:pPr marL="1035050" lvl="2" indent="-349250" algn="l" eaLnBrk="0" hangingPunct="0">
              <a:spcBef>
                <a:spcPct val="20000"/>
              </a:spcBef>
              <a:buClr>
                <a:srgbClr val="FFFF99"/>
              </a:buClr>
              <a:buSzPct val="125000"/>
              <a:buFont typeface="Wingdings" pitchFamily="2" charset="2"/>
              <a:buChar char="§"/>
            </a:pPr>
            <a:r>
              <a:rPr lang="en-US" sz="1400" b="1" dirty="0" smtClean="0">
                <a:solidFill>
                  <a:schemeClr val="bg1"/>
                </a:solidFill>
                <a:latin typeface="Arial" charset="0"/>
              </a:rPr>
              <a:t>…..</a:t>
            </a:r>
            <a:endParaRPr lang="en-US" sz="1400" b="1" dirty="0">
              <a:solidFill>
                <a:schemeClr val="bg1"/>
              </a:solidFill>
              <a:latin typeface="Arial" charset="0"/>
            </a:endParaRPr>
          </a:p>
          <a:p>
            <a:pPr marL="1035050" lvl="2" indent="-349250" algn="l" eaLnBrk="0" hangingPunct="0">
              <a:spcBef>
                <a:spcPct val="20000"/>
              </a:spcBef>
              <a:buClr>
                <a:srgbClr val="FFFF99"/>
              </a:buClr>
              <a:buSzPct val="125000"/>
              <a:buFont typeface="Wingdings" pitchFamily="2" charset="2"/>
              <a:buChar char="§"/>
            </a:pPr>
            <a:endParaRPr lang="en-US" sz="1400" b="1" dirty="0">
              <a:solidFill>
                <a:schemeClr val="bg1"/>
              </a:solidFill>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3014"/>
            <a:ext cx="3021210" cy="268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83012"/>
            <a:ext cx="3017529" cy="266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015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SCRIP</a:t>
            </a:r>
            <a:endParaRPr lang="en-US" dirty="0"/>
          </a:p>
        </p:txBody>
      </p:sp>
      <p:sp>
        <p:nvSpPr>
          <p:cNvPr id="8" name="TextBox 7"/>
          <p:cNvSpPr txBox="1"/>
          <p:nvPr/>
        </p:nvSpPr>
        <p:spPr>
          <a:xfrm>
            <a:off x="3048000" y="304800"/>
            <a:ext cx="5482924" cy="584775"/>
          </a:xfrm>
          <a:prstGeom prst="rect">
            <a:avLst/>
          </a:prstGeom>
          <a:noFill/>
        </p:spPr>
        <p:txBody>
          <a:bodyPr wrap="square" rtlCol="0">
            <a:spAutoFit/>
          </a:bodyPr>
          <a:lstStyle/>
          <a:p>
            <a:r>
              <a:rPr lang="en-US" sz="1600" dirty="0" smtClean="0">
                <a:solidFill>
                  <a:schemeClr val="bg1"/>
                </a:solidFill>
              </a:rPr>
              <a:t>Edit the SCRIP input file:</a:t>
            </a:r>
          </a:p>
          <a:p>
            <a:r>
              <a:rPr lang="en-US" sz="1600" dirty="0" smtClean="0">
                <a:solidFill>
                  <a:schemeClr val="bg1"/>
                </a:solidFill>
              </a:rPr>
              <a:t>COAWST/Lib/SCRIP_COAWST/scrip_coawst_sandy.in</a:t>
            </a:r>
          </a:p>
        </p:txBody>
      </p:sp>
      <p:pic>
        <p:nvPicPr>
          <p:cNvPr id="4" name="Picture 3"/>
          <p:cNvPicPr>
            <a:picLocks noChangeAspect="1"/>
          </p:cNvPicPr>
          <p:nvPr/>
        </p:nvPicPr>
        <p:blipFill>
          <a:blip r:embed="rId2"/>
          <a:stretch>
            <a:fillRect/>
          </a:stretch>
        </p:blipFill>
        <p:spPr>
          <a:xfrm>
            <a:off x="381000" y="1219200"/>
            <a:ext cx="5876925" cy="5385882"/>
          </a:xfrm>
          <a:prstGeom prst="rect">
            <a:avLst/>
          </a:prstGeom>
        </p:spPr>
      </p:pic>
    </p:spTree>
    <p:extLst>
      <p:ext uri="{BB962C8B-B14F-4D97-AF65-F5344CB8AC3E}">
        <p14:creationId xmlns:p14="http://schemas.microsoft.com/office/powerpoint/2010/main" val="4039959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SCRIP</a:t>
            </a:r>
            <a:endParaRPr lang="en-US" dirty="0"/>
          </a:p>
        </p:txBody>
      </p:sp>
      <p:sp>
        <p:nvSpPr>
          <p:cNvPr id="3" name="TextBox 2"/>
          <p:cNvSpPr txBox="1"/>
          <p:nvPr/>
        </p:nvSpPr>
        <p:spPr>
          <a:xfrm>
            <a:off x="3048000" y="304800"/>
            <a:ext cx="5482924" cy="584775"/>
          </a:xfrm>
          <a:prstGeom prst="rect">
            <a:avLst/>
          </a:prstGeom>
          <a:noFill/>
        </p:spPr>
        <p:txBody>
          <a:bodyPr wrap="square" rtlCol="0">
            <a:spAutoFit/>
          </a:bodyPr>
          <a:lstStyle/>
          <a:p>
            <a:r>
              <a:rPr lang="en-US" sz="1600" dirty="0" smtClean="0">
                <a:solidFill>
                  <a:schemeClr val="bg1"/>
                </a:solidFill>
              </a:rPr>
              <a:t>Edit the SCRIP input file:</a:t>
            </a:r>
          </a:p>
          <a:p>
            <a:r>
              <a:rPr lang="en-US" sz="1600" dirty="0" smtClean="0">
                <a:solidFill>
                  <a:schemeClr val="bg1"/>
                </a:solidFill>
              </a:rPr>
              <a:t>COAWST/Lib/SCRIP_COAWST/scrip_coawst_sandy.in</a:t>
            </a:r>
          </a:p>
        </p:txBody>
      </p:sp>
      <p:pic>
        <p:nvPicPr>
          <p:cNvPr id="4" name="Picture 3"/>
          <p:cNvPicPr>
            <a:picLocks noChangeAspect="1"/>
          </p:cNvPicPr>
          <p:nvPr/>
        </p:nvPicPr>
        <p:blipFill>
          <a:blip r:embed="rId2"/>
          <a:stretch>
            <a:fillRect/>
          </a:stretch>
        </p:blipFill>
        <p:spPr>
          <a:xfrm>
            <a:off x="356558" y="1676400"/>
            <a:ext cx="7181850" cy="4914900"/>
          </a:xfrm>
          <a:prstGeom prst="rect">
            <a:avLst/>
          </a:prstGeom>
        </p:spPr>
      </p:pic>
    </p:spTree>
    <p:extLst>
      <p:ext uri="{BB962C8B-B14F-4D97-AF65-F5344CB8AC3E}">
        <p14:creationId xmlns:p14="http://schemas.microsoft.com/office/powerpoint/2010/main" val="3739598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SCRIP</a:t>
            </a:r>
            <a:endParaRPr lang="en-US" dirty="0"/>
          </a:p>
        </p:txBody>
      </p:sp>
      <p:sp>
        <p:nvSpPr>
          <p:cNvPr id="4" name="TextBox 3"/>
          <p:cNvSpPr txBox="1"/>
          <p:nvPr/>
        </p:nvSpPr>
        <p:spPr>
          <a:xfrm>
            <a:off x="475386" y="1846275"/>
            <a:ext cx="4916731" cy="2554545"/>
          </a:xfrm>
          <a:prstGeom prst="rect">
            <a:avLst/>
          </a:prstGeom>
          <a:noFill/>
        </p:spPr>
        <p:txBody>
          <a:bodyPr wrap="none" rtlCol="0">
            <a:spAutoFit/>
          </a:bodyPr>
          <a:lstStyle/>
          <a:p>
            <a:pPr algn="l"/>
            <a:r>
              <a:rPr lang="en-US" sz="2000" dirty="0" smtClean="0">
                <a:solidFill>
                  <a:schemeClr val="bg1"/>
                </a:solidFill>
              </a:rPr>
              <a:t>Run this in COAWST/Lib/SCRIP_COAWST</a:t>
            </a:r>
          </a:p>
          <a:p>
            <a:pPr algn="l"/>
            <a:r>
              <a:rPr lang="en-US" sz="2000" dirty="0" smtClean="0">
                <a:solidFill>
                  <a:schemeClr val="bg1"/>
                </a:solidFill>
              </a:rPr>
              <a:t>./</a:t>
            </a:r>
            <a:r>
              <a:rPr lang="en-US" sz="2000" dirty="0" err="1" smtClean="0">
                <a:solidFill>
                  <a:schemeClr val="bg1"/>
                </a:solidFill>
              </a:rPr>
              <a:t>scrip_coawst</a:t>
            </a:r>
            <a:r>
              <a:rPr lang="en-US" sz="2000" dirty="0" smtClean="0">
                <a:solidFill>
                  <a:schemeClr val="bg1"/>
                </a:solidFill>
              </a:rPr>
              <a:t> scrip_coawst_sandy.in</a:t>
            </a:r>
          </a:p>
          <a:p>
            <a:pPr algn="l"/>
            <a:endParaRPr lang="en-US" sz="2000" dirty="0" smtClean="0">
              <a:solidFill>
                <a:schemeClr val="bg1"/>
              </a:solidFill>
            </a:endParaRPr>
          </a:p>
          <a:p>
            <a:pPr algn="l"/>
            <a:endParaRPr lang="en-US" sz="2000" dirty="0">
              <a:solidFill>
                <a:schemeClr val="bg1"/>
              </a:solidFill>
            </a:endParaRPr>
          </a:p>
          <a:p>
            <a:pPr algn="l"/>
            <a:r>
              <a:rPr lang="en-US" sz="2000" dirty="0" smtClean="0">
                <a:solidFill>
                  <a:schemeClr val="bg1"/>
                </a:solidFill>
              </a:rPr>
              <a:t>This will create one file called </a:t>
            </a:r>
          </a:p>
          <a:p>
            <a:pPr algn="l"/>
            <a:r>
              <a:rPr lang="en-US" sz="2000" dirty="0">
                <a:solidFill>
                  <a:schemeClr val="bg1"/>
                </a:solidFill>
              </a:rPr>
              <a:t>OUTPUT_NCFILE=</a:t>
            </a:r>
            <a:r>
              <a:rPr lang="en-US" sz="2000" dirty="0" smtClean="0">
                <a:solidFill>
                  <a:schemeClr val="bg1"/>
                </a:solidFill>
              </a:rPr>
              <a:t>'scrip_sandy_static.nc</a:t>
            </a:r>
            <a:r>
              <a:rPr lang="en-US" sz="2000" dirty="0">
                <a:solidFill>
                  <a:schemeClr val="bg1"/>
                </a:solidFill>
              </a:rPr>
              <a:t>'</a:t>
            </a:r>
          </a:p>
          <a:p>
            <a:pPr algn="l"/>
            <a:endParaRPr lang="en-US" sz="2000" dirty="0" smtClean="0">
              <a:solidFill>
                <a:schemeClr val="bg1"/>
              </a:solidFill>
            </a:endParaRPr>
          </a:p>
          <a:p>
            <a:pPr algn="l"/>
            <a:endParaRPr lang="en-US" sz="2000" dirty="0">
              <a:solidFill>
                <a:schemeClr val="bg1"/>
              </a:solidFill>
            </a:endParaRPr>
          </a:p>
        </p:txBody>
      </p:sp>
    </p:spTree>
    <p:extLst>
      <p:ext uri="{BB962C8B-B14F-4D97-AF65-F5344CB8AC3E}">
        <p14:creationId xmlns:p14="http://schemas.microsoft.com/office/powerpoint/2010/main" val="2879486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6894" y="1143000"/>
            <a:ext cx="5530788" cy="5374257"/>
          </a:xfrm>
          <a:prstGeom prst="rect">
            <a:avLst/>
          </a:prstGeom>
        </p:spPr>
      </p:pic>
      <p:sp>
        <p:nvSpPr>
          <p:cNvPr id="2" name="Title 1"/>
          <p:cNvSpPr>
            <a:spLocks noGrp="1"/>
          </p:cNvSpPr>
          <p:nvPr>
            <p:ph type="title"/>
          </p:nvPr>
        </p:nvSpPr>
        <p:spPr/>
        <p:txBody>
          <a:bodyPr/>
          <a:lstStyle/>
          <a:p>
            <a:r>
              <a:rPr lang="en-US" dirty="0"/>
              <a:t>3</a:t>
            </a:r>
            <a:r>
              <a:rPr lang="en-US" dirty="0" smtClean="0"/>
              <a:t>) </a:t>
            </a:r>
            <a:r>
              <a:rPr lang="en-US" dirty="0" err="1" smtClean="0"/>
              <a:t>sandy.h</a:t>
            </a:r>
            <a:endParaRPr lang="en-US" dirty="0"/>
          </a:p>
        </p:txBody>
      </p:sp>
      <p:cxnSp>
        <p:nvCxnSpPr>
          <p:cNvPr id="5" name="Straight Arrow Connector 4"/>
          <p:cNvCxnSpPr/>
          <p:nvPr/>
        </p:nvCxnSpPr>
        <p:spPr bwMode="auto">
          <a:xfrm flipH="1">
            <a:off x="4800600" y="3505200"/>
            <a:ext cx="1776778" cy="0"/>
          </a:xfrm>
          <a:prstGeom prst="straightConnector1">
            <a:avLst/>
          </a:prstGeom>
          <a:noFill/>
          <a:ln w="19050" algn="ctr">
            <a:solidFill>
              <a:srgbClr val="000000"/>
            </a:solidFill>
            <a:round/>
            <a:headEnd/>
            <a:tailEnd type="arrow"/>
          </a:ln>
        </p:spPr>
      </p:cxnSp>
      <p:sp>
        <p:nvSpPr>
          <p:cNvPr id="6" name="TextBox 5"/>
          <p:cNvSpPr txBox="1"/>
          <p:nvPr/>
        </p:nvSpPr>
        <p:spPr>
          <a:xfrm>
            <a:off x="6934200" y="3268357"/>
            <a:ext cx="1423275" cy="584775"/>
          </a:xfrm>
          <a:prstGeom prst="rect">
            <a:avLst/>
          </a:prstGeom>
          <a:noFill/>
        </p:spPr>
        <p:txBody>
          <a:bodyPr wrap="none" rtlCol="0">
            <a:spAutoFit/>
          </a:bodyPr>
          <a:lstStyle/>
          <a:p>
            <a:r>
              <a:rPr lang="en-US" sz="1600" dirty="0" smtClean="0">
                <a:solidFill>
                  <a:schemeClr val="bg1"/>
                </a:solidFill>
              </a:rPr>
              <a:t>ROMS + WRF</a:t>
            </a:r>
          </a:p>
          <a:p>
            <a:r>
              <a:rPr lang="en-US" sz="1600" dirty="0" smtClean="0">
                <a:solidFill>
                  <a:schemeClr val="bg1"/>
                </a:solidFill>
              </a:rPr>
              <a:t>application</a:t>
            </a:r>
          </a:p>
        </p:txBody>
      </p:sp>
    </p:spTree>
    <p:extLst>
      <p:ext uri="{BB962C8B-B14F-4D97-AF65-F5344CB8AC3E}">
        <p14:creationId xmlns:p14="http://schemas.microsoft.com/office/powerpoint/2010/main" val="1276652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467"/>
          <a:stretch/>
        </p:blipFill>
        <p:spPr bwMode="auto">
          <a:xfrm>
            <a:off x="76200" y="1219200"/>
            <a:ext cx="6876918" cy="550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4</a:t>
            </a:r>
            <a:r>
              <a:rPr lang="en-US" dirty="0" smtClean="0"/>
              <a:t>) coupling.in </a:t>
            </a:r>
            <a:r>
              <a:rPr lang="en-US" sz="1800" dirty="0" smtClean="0"/>
              <a:t> (this is a ROMS+WRF app)</a:t>
            </a:r>
            <a:endParaRPr lang="en-US" dirty="0"/>
          </a:p>
        </p:txBody>
      </p:sp>
      <p:cxnSp>
        <p:nvCxnSpPr>
          <p:cNvPr id="5" name="Straight Arrow Connector 4"/>
          <p:cNvCxnSpPr/>
          <p:nvPr/>
        </p:nvCxnSpPr>
        <p:spPr bwMode="auto">
          <a:xfrm flipH="1">
            <a:off x="5326338" y="2209800"/>
            <a:ext cx="1776778" cy="0"/>
          </a:xfrm>
          <a:prstGeom prst="straightConnector1">
            <a:avLst/>
          </a:prstGeom>
          <a:noFill/>
          <a:ln w="19050" algn="ctr">
            <a:solidFill>
              <a:srgbClr val="000000"/>
            </a:solidFill>
            <a:round/>
            <a:headEnd/>
            <a:tailEnd type="arrow"/>
          </a:ln>
        </p:spPr>
      </p:cxnSp>
      <p:sp>
        <p:nvSpPr>
          <p:cNvPr id="6" name="TextBox 5"/>
          <p:cNvSpPr txBox="1"/>
          <p:nvPr/>
        </p:nvSpPr>
        <p:spPr>
          <a:xfrm>
            <a:off x="7110614" y="1917412"/>
            <a:ext cx="1964693" cy="584775"/>
          </a:xfrm>
          <a:prstGeom prst="rect">
            <a:avLst/>
          </a:prstGeom>
          <a:noFill/>
        </p:spPr>
        <p:txBody>
          <a:bodyPr wrap="square" rtlCol="0">
            <a:spAutoFit/>
          </a:bodyPr>
          <a:lstStyle/>
          <a:p>
            <a:r>
              <a:rPr lang="en-US" sz="1600" dirty="0" smtClean="0">
                <a:solidFill>
                  <a:schemeClr val="bg1"/>
                </a:solidFill>
              </a:rPr>
              <a:t>set # </a:t>
            </a:r>
            <a:r>
              <a:rPr lang="en-US" sz="1600" dirty="0" err="1" smtClean="0">
                <a:solidFill>
                  <a:schemeClr val="bg1"/>
                </a:solidFill>
              </a:rPr>
              <a:t>procs</a:t>
            </a:r>
            <a:r>
              <a:rPr lang="en-US" sz="1600" dirty="0" smtClean="0">
                <a:solidFill>
                  <a:schemeClr val="bg1"/>
                </a:solidFill>
              </a:rPr>
              <a:t> for each model</a:t>
            </a:r>
          </a:p>
        </p:txBody>
      </p:sp>
      <p:cxnSp>
        <p:nvCxnSpPr>
          <p:cNvPr id="7" name="Straight Arrow Connector 6"/>
          <p:cNvCxnSpPr/>
          <p:nvPr/>
        </p:nvCxnSpPr>
        <p:spPr bwMode="auto">
          <a:xfrm flipH="1">
            <a:off x="5757527" y="3557886"/>
            <a:ext cx="1345589" cy="0"/>
          </a:xfrm>
          <a:prstGeom prst="straightConnector1">
            <a:avLst/>
          </a:prstGeom>
          <a:noFill/>
          <a:ln w="19050" algn="ctr">
            <a:solidFill>
              <a:srgbClr val="000000"/>
            </a:solidFill>
            <a:round/>
            <a:headEnd/>
            <a:tailEnd type="arrow"/>
          </a:ln>
        </p:spPr>
      </p:cxnSp>
      <p:sp>
        <p:nvSpPr>
          <p:cNvPr id="8" name="TextBox 7"/>
          <p:cNvSpPr txBox="1"/>
          <p:nvPr/>
        </p:nvSpPr>
        <p:spPr>
          <a:xfrm>
            <a:off x="6953118" y="3142388"/>
            <a:ext cx="2158365" cy="830997"/>
          </a:xfrm>
          <a:prstGeom prst="rect">
            <a:avLst/>
          </a:prstGeom>
          <a:noFill/>
        </p:spPr>
        <p:txBody>
          <a:bodyPr wrap="square" rtlCol="0">
            <a:spAutoFit/>
          </a:bodyPr>
          <a:lstStyle/>
          <a:p>
            <a:r>
              <a:rPr lang="en-US" sz="1600" dirty="0" smtClean="0">
                <a:solidFill>
                  <a:schemeClr val="bg1"/>
                </a:solidFill>
              </a:rPr>
              <a:t>set coupling interval. </a:t>
            </a:r>
          </a:p>
          <a:p>
            <a:r>
              <a:rPr lang="en-US" sz="1600" dirty="0" smtClean="0">
                <a:solidFill>
                  <a:schemeClr val="bg1"/>
                </a:solidFill>
              </a:rPr>
              <a:t>Can be different for each direction.</a:t>
            </a:r>
            <a:endParaRPr lang="en-US" sz="1600" dirty="0">
              <a:solidFill>
                <a:schemeClr val="bg1"/>
              </a:solidFill>
            </a:endParaRPr>
          </a:p>
        </p:txBody>
      </p:sp>
      <p:cxnSp>
        <p:nvCxnSpPr>
          <p:cNvPr id="10" name="Straight Arrow Connector 9"/>
          <p:cNvCxnSpPr/>
          <p:nvPr/>
        </p:nvCxnSpPr>
        <p:spPr bwMode="auto">
          <a:xfrm flipH="1">
            <a:off x="5326338" y="4751036"/>
            <a:ext cx="1776778" cy="0"/>
          </a:xfrm>
          <a:prstGeom prst="straightConnector1">
            <a:avLst/>
          </a:prstGeom>
          <a:noFill/>
          <a:ln w="19050" algn="ctr">
            <a:solidFill>
              <a:srgbClr val="000000"/>
            </a:solidFill>
            <a:round/>
            <a:headEnd/>
            <a:tailEnd type="arrow"/>
          </a:ln>
        </p:spPr>
      </p:cxnSp>
      <p:sp>
        <p:nvSpPr>
          <p:cNvPr id="11" name="TextBox 10"/>
          <p:cNvSpPr txBox="1"/>
          <p:nvPr/>
        </p:nvSpPr>
        <p:spPr>
          <a:xfrm>
            <a:off x="6990218" y="4336197"/>
            <a:ext cx="2205487" cy="830997"/>
          </a:xfrm>
          <a:prstGeom prst="rect">
            <a:avLst/>
          </a:prstGeom>
          <a:noFill/>
        </p:spPr>
        <p:txBody>
          <a:bodyPr wrap="square" rtlCol="0">
            <a:spAutoFit/>
          </a:bodyPr>
          <a:lstStyle/>
          <a:p>
            <a:r>
              <a:rPr lang="en-US" sz="1600" dirty="0" smtClean="0">
                <a:solidFill>
                  <a:schemeClr val="bg1"/>
                </a:solidFill>
              </a:rPr>
              <a:t>input file names. only 1 for WRF, 1 for ROMS, multiple for SWAN</a:t>
            </a:r>
            <a:endParaRPr lang="en-US" sz="1600" dirty="0">
              <a:solidFill>
                <a:schemeClr val="bg1"/>
              </a:solidFill>
            </a:endParaRPr>
          </a:p>
        </p:txBody>
      </p:sp>
      <p:sp>
        <p:nvSpPr>
          <p:cNvPr id="3" name="TextBox 2"/>
          <p:cNvSpPr txBox="1"/>
          <p:nvPr/>
        </p:nvSpPr>
        <p:spPr>
          <a:xfrm>
            <a:off x="5523962" y="256401"/>
            <a:ext cx="3659335" cy="400110"/>
          </a:xfrm>
          <a:prstGeom prst="rect">
            <a:avLst/>
          </a:prstGeom>
          <a:noFill/>
        </p:spPr>
        <p:txBody>
          <a:bodyPr wrap="none" rtlCol="0">
            <a:spAutoFit/>
          </a:bodyPr>
          <a:lstStyle/>
          <a:p>
            <a:r>
              <a:rPr lang="en-US" sz="2000" dirty="0" smtClean="0">
                <a:solidFill>
                  <a:schemeClr val="bg1"/>
                </a:solidFill>
              </a:rPr>
              <a:t>Projects/Sandy/coupling_sandy.in</a:t>
            </a:r>
            <a:endParaRPr lang="en-US" sz="2000" dirty="0">
              <a:solidFill>
                <a:schemeClr val="bg1"/>
              </a:solidFill>
            </a:endParaRPr>
          </a:p>
        </p:txBody>
      </p:sp>
    </p:spTree>
    <p:extLst>
      <p:ext uri="{BB962C8B-B14F-4D97-AF65-F5344CB8AC3E}">
        <p14:creationId xmlns:p14="http://schemas.microsoft.com/office/powerpoint/2010/main" val="4275110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08" y="1110098"/>
            <a:ext cx="4114800" cy="56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4</a:t>
            </a:r>
            <a:r>
              <a:rPr lang="en-US" dirty="0" smtClean="0"/>
              <a:t>) coupling.in </a:t>
            </a:r>
            <a:r>
              <a:rPr lang="en-US" sz="1800" dirty="0" smtClean="0"/>
              <a:t> (this is a ROMS+WRF app)</a:t>
            </a:r>
            <a:endParaRPr lang="en-US" dirty="0"/>
          </a:p>
        </p:txBody>
      </p:sp>
      <p:cxnSp>
        <p:nvCxnSpPr>
          <p:cNvPr id="12" name="Straight Arrow Connector 11"/>
          <p:cNvCxnSpPr/>
          <p:nvPr/>
        </p:nvCxnSpPr>
        <p:spPr bwMode="auto">
          <a:xfrm flipH="1">
            <a:off x="3938222" y="2379077"/>
            <a:ext cx="1776778" cy="0"/>
          </a:xfrm>
          <a:prstGeom prst="straightConnector1">
            <a:avLst/>
          </a:prstGeom>
          <a:noFill/>
          <a:ln w="19050" algn="ctr">
            <a:solidFill>
              <a:srgbClr val="000000"/>
            </a:solidFill>
            <a:round/>
            <a:headEnd/>
            <a:tailEnd type="arrow"/>
          </a:ln>
        </p:spPr>
      </p:cxnSp>
      <p:sp>
        <p:nvSpPr>
          <p:cNvPr id="13" name="TextBox 12"/>
          <p:cNvSpPr txBox="1"/>
          <p:nvPr/>
        </p:nvSpPr>
        <p:spPr>
          <a:xfrm>
            <a:off x="5652483" y="2209800"/>
            <a:ext cx="2769091" cy="338554"/>
          </a:xfrm>
          <a:prstGeom prst="rect">
            <a:avLst/>
          </a:prstGeom>
          <a:noFill/>
        </p:spPr>
        <p:txBody>
          <a:bodyPr wrap="none" rtlCol="0">
            <a:spAutoFit/>
          </a:bodyPr>
          <a:lstStyle/>
          <a:p>
            <a:r>
              <a:rPr lang="en-US" sz="1600" dirty="0" smtClean="0">
                <a:solidFill>
                  <a:schemeClr val="bg1"/>
                </a:solidFill>
              </a:rPr>
              <a:t>SCRIP weights OPTION 1 or 2</a:t>
            </a:r>
            <a:endParaRPr lang="en-US" sz="1600" dirty="0">
              <a:solidFill>
                <a:schemeClr val="bg1"/>
              </a:solidFill>
            </a:endParaRPr>
          </a:p>
        </p:txBody>
      </p:sp>
      <p:cxnSp>
        <p:nvCxnSpPr>
          <p:cNvPr id="14" name="Straight Arrow Connector 13"/>
          <p:cNvCxnSpPr/>
          <p:nvPr/>
        </p:nvCxnSpPr>
        <p:spPr bwMode="auto">
          <a:xfrm flipH="1">
            <a:off x="3633422" y="5046077"/>
            <a:ext cx="1776778" cy="0"/>
          </a:xfrm>
          <a:prstGeom prst="straightConnector1">
            <a:avLst/>
          </a:prstGeom>
          <a:noFill/>
          <a:ln w="19050" algn="ctr">
            <a:solidFill>
              <a:srgbClr val="000000"/>
            </a:solidFill>
            <a:round/>
            <a:headEnd/>
            <a:tailEnd type="arrow"/>
          </a:ln>
        </p:spPr>
      </p:cxnSp>
      <p:sp>
        <p:nvSpPr>
          <p:cNvPr id="15" name="TextBox 14"/>
          <p:cNvSpPr txBox="1"/>
          <p:nvPr/>
        </p:nvSpPr>
        <p:spPr>
          <a:xfrm>
            <a:off x="5426529" y="4895849"/>
            <a:ext cx="2514997" cy="1077218"/>
          </a:xfrm>
          <a:prstGeom prst="rect">
            <a:avLst/>
          </a:prstGeom>
          <a:noFill/>
        </p:spPr>
        <p:txBody>
          <a:bodyPr wrap="square" rtlCol="0">
            <a:spAutoFit/>
          </a:bodyPr>
          <a:lstStyle/>
          <a:p>
            <a:r>
              <a:rPr lang="en-US" sz="1600" dirty="0" smtClean="0">
                <a:solidFill>
                  <a:schemeClr val="bg1"/>
                </a:solidFill>
              </a:rPr>
              <a:t>SCRIP weights files names are listed here for Option 2</a:t>
            </a:r>
          </a:p>
          <a:p>
            <a:r>
              <a:rPr lang="en-US" sz="1600" dirty="0" smtClean="0">
                <a:solidFill>
                  <a:schemeClr val="bg1"/>
                </a:solidFill>
              </a:rPr>
              <a:t>(multiple files, this option to be phased out.)</a:t>
            </a:r>
            <a:endParaRPr lang="en-US" sz="1600" dirty="0">
              <a:solidFill>
                <a:schemeClr val="bg1"/>
              </a:solidFill>
            </a:endParaRPr>
          </a:p>
        </p:txBody>
      </p:sp>
      <p:cxnSp>
        <p:nvCxnSpPr>
          <p:cNvPr id="16" name="Straight Arrow Connector 15"/>
          <p:cNvCxnSpPr/>
          <p:nvPr/>
        </p:nvCxnSpPr>
        <p:spPr bwMode="auto">
          <a:xfrm flipH="1">
            <a:off x="3769493" y="3122028"/>
            <a:ext cx="1776778" cy="0"/>
          </a:xfrm>
          <a:prstGeom prst="straightConnector1">
            <a:avLst/>
          </a:prstGeom>
          <a:noFill/>
          <a:ln w="19050" algn="ctr">
            <a:solidFill>
              <a:srgbClr val="000000"/>
            </a:solidFill>
            <a:round/>
            <a:headEnd/>
            <a:tailEnd type="arrow"/>
          </a:ln>
        </p:spPr>
      </p:cxnSp>
      <p:sp>
        <p:nvSpPr>
          <p:cNvPr id="17" name="TextBox 16"/>
          <p:cNvSpPr txBox="1"/>
          <p:nvPr/>
        </p:nvSpPr>
        <p:spPr>
          <a:xfrm>
            <a:off x="5562600" y="2971800"/>
            <a:ext cx="2514997" cy="830997"/>
          </a:xfrm>
          <a:prstGeom prst="rect">
            <a:avLst/>
          </a:prstGeom>
          <a:noFill/>
        </p:spPr>
        <p:txBody>
          <a:bodyPr wrap="square" rtlCol="0">
            <a:spAutoFit/>
          </a:bodyPr>
          <a:lstStyle/>
          <a:p>
            <a:r>
              <a:rPr lang="en-US" sz="1600" dirty="0" smtClean="0">
                <a:solidFill>
                  <a:schemeClr val="bg1"/>
                </a:solidFill>
              </a:rPr>
              <a:t>SCRIP weights files name  listed here for Option 1</a:t>
            </a:r>
          </a:p>
          <a:p>
            <a:r>
              <a:rPr lang="en-US" sz="1600" dirty="0" smtClean="0">
                <a:solidFill>
                  <a:schemeClr val="bg1"/>
                </a:solidFill>
              </a:rPr>
              <a:t>(single file)</a:t>
            </a:r>
            <a:endParaRPr lang="en-US" sz="1600" dirty="0">
              <a:solidFill>
                <a:schemeClr val="bg1"/>
              </a:solidFill>
            </a:endParaRPr>
          </a:p>
        </p:txBody>
      </p:sp>
      <p:sp>
        <p:nvSpPr>
          <p:cNvPr id="18" name="TextBox 17"/>
          <p:cNvSpPr txBox="1"/>
          <p:nvPr/>
        </p:nvSpPr>
        <p:spPr>
          <a:xfrm>
            <a:off x="5257800" y="3751419"/>
            <a:ext cx="3250333" cy="584775"/>
          </a:xfrm>
          <a:prstGeom prst="rect">
            <a:avLst/>
          </a:prstGeom>
          <a:noFill/>
        </p:spPr>
        <p:txBody>
          <a:bodyPr wrap="square" rtlCol="0">
            <a:spAutoFit/>
          </a:bodyPr>
          <a:lstStyle/>
          <a:p>
            <a:r>
              <a:rPr lang="en-US" sz="1600" dirty="0" err="1" smtClean="0">
                <a:solidFill>
                  <a:schemeClr val="bg1"/>
                </a:solidFill>
              </a:rPr>
              <a:t>NetCDF</a:t>
            </a:r>
            <a:r>
              <a:rPr lang="en-US" sz="1600" dirty="0" smtClean="0">
                <a:solidFill>
                  <a:schemeClr val="bg1"/>
                </a:solidFill>
              </a:rPr>
              <a:t> file uses “groups” feature so we need </a:t>
            </a:r>
            <a:r>
              <a:rPr lang="en-US" sz="1600" dirty="0" err="1" smtClean="0">
                <a:solidFill>
                  <a:schemeClr val="bg1"/>
                </a:solidFill>
              </a:rPr>
              <a:t>netcdf</a:t>
            </a:r>
            <a:r>
              <a:rPr lang="en-US" sz="1600" dirty="0" smtClean="0">
                <a:solidFill>
                  <a:schemeClr val="bg1"/>
                </a:solidFill>
              </a:rPr>
              <a:t> 4.</a:t>
            </a:r>
            <a:endParaRPr lang="en-US" sz="1600" dirty="0">
              <a:solidFill>
                <a:schemeClr val="bg1"/>
              </a:solidFill>
            </a:endParaRPr>
          </a:p>
        </p:txBody>
      </p:sp>
    </p:spTree>
    <p:extLst>
      <p:ext uri="{BB962C8B-B14F-4D97-AF65-F5344CB8AC3E}">
        <p14:creationId xmlns:p14="http://schemas.microsoft.com/office/powerpoint/2010/main" val="2829882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879" b="10030"/>
          <a:stretch/>
        </p:blipFill>
        <p:spPr bwMode="auto">
          <a:xfrm>
            <a:off x="153084" y="1066800"/>
            <a:ext cx="5738494" cy="303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4</a:t>
            </a:r>
            <a:r>
              <a:rPr lang="en-US" dirty="0" smtClean="0"/>
              <a:t>) ocean.in</a:t>
            </a:r>
            <a:endParaRPr lang="en-US" dirty="0"/>
          </a:p>
        </p:txBody>
      </p:sp>
      <p:cxnSp>
        <p:nvCxnSpPr>
          <p:cNvPr id="5" name="Straight Arrow Connector 4"/>
          <p:cNvCxnSpPr/>
          <p:nvPr/>
        </p:nvCxnSpPr>
        <p:spPr bwMode="auto">
          <a:xfrm flipH="1">
            <a:off x="4876800" y="2743200"/>
            <a:ext cx="1776778" cy="0"/>
          </a:xfrm>
          <a:prstGeom prst="straightConnector1">
            <a:avLst/>
          </a:prstGeom>
          <a:noFill/>
          <a:ln w="19050" algn="ctr">
            <a:solidFill>
              <a:srgbClr val="000000"/>
            </a:solidFill>
            <a:round/>
            <a:headEnd/>
            <a:tailEnd type="arrow"/>
          </a:ln>
        </p:spPr>
      </p:cxnSp>
      <p:sp>
        <p:nvSpPr>
          <p:cNvPr id="6" name="TextBox 5"/>
          <p:cNvSpPr txBox="1"/>
          <p:nvPr/>
        </p:nvSpPr>
        <p:spPr>
          <a:xfrm>
            <a:off x="6645661" y="2582026"/>
            <a:ext cx="2140330" cy="338554"/>
          </a:xfrm>
          <a:prstGeom prst="rect">
            <a:avLst/>
          </a:prstGeom>
          <a:noFill/>
        </p:spPr>
        <p:txBody>
          <a:bodyPr wrap="none" rtlCol="0">
            <a:spAutoFit/>
          </a:bodyPr>
          <a:lstStyle/>
          <a:p>
            <a:r>
              <a:rPr lang="en-US" sz="1600" dirty="0" smtClean="0">
                <a:solidFill>
                  <a:schemeClr val="bg1"/>
                </a:solidFill>
              </a:rPr>
              <a:t>set # </a:t>
            </a:r>
            <a:r>
              <a:rPr lang="en-US" sz="1600" dirty="0" err="1" smtClean="0">
                <a:solidFill>
                  <a:schemeClr val="bg1"/>
                </a:solidFill>
              </a:rPr>
              <a:t>procs</a:t>
            </a:r>
            <a:r>
              <a:rPr lang="en-US" sz="1600" dirty="0" smtClean="0">
                <a:solidFill>
                  <a:schemeClr val="bg1"/>
                </a:solidFill>
              </a:rPr>
              <a:t> </a:t>
            </a:r>
            <a:r>
              <a:rPr lang="en-US" sz="1600" dirty="0" err="1" smtClean="0">
                <a:solidFill>
                  <a:schemeClr val="bg1"/>
                </a:solidFill>
              </a:rPr>
              <a:t>NtileI</a:t>
            </a:r>
            <a:r>
              <a:rPr lang="en-US" sz="1600" dirty="0" smtClean="0">
                <a:solidFill>
                  <a:schemeClr val="bg1"/>
                </a:solidFill>
              </a:rPr>
              <a:t> </a:t>
            </a:r>
            <a:r>
              <a:rPr lang="en-US" sz="1600" dirty="0" err="1" smtClean="0">
                <a:solidFill>
                  <a:schemeClr val="bg1"/>
                </a:solidFill>
              </a:rPr>
              <a:t>NtileJ</a:t>
            </a:r>
            <a:endParaRPr lang="en-US" sz="1600" dirty="0" smtClean="0">
              <a:solidFill>
                <a:schemeClr val="bg1"/>
              </a:solidFill>
            </a:endParaRPr>
          </a:p>
        </p:txBody>
      </p:sp>
      <p:sp>
        <p:nvSpPr>
          <p:cNvPr id="8" name="TextBox 7"/>
          <p:cNvSpPr txBox="1"/>
          <p:nvPr/>
        </p:nvSpPr>
        <p:spPr>
          <a:xfrm>
            <a:off x="5278525" y="4495800"/>
            <a:ext cx="3555782" cy="584775"/>
          </a:xfrm>
          <a:prstGeom prst="rect">
            <a:avLst/>
          </a:prstGeom>
          <a:noFill/>
        </p:spPr>
        <p:txBody>
          <a:bodyPr wrap="none" rtlCol="0">
            <a:spAutoFit/>
          </a:bodyPr>
          <a:lstStyle/>
          <a:p>
            <a:r>
              <a:rPr lang="en-US" sz="1600" dirty="0" smtClean="0">
                <a:solidFill>
                  <a:schemeClr val="bg1"/>
                </a:solidFill>
              </a:rPr>
              <a:t>Model </a:t>
            </a:r>
            <a:r>
              <a:rPr lang="en-US" sz="1600" dirty="0" err="1" smtClean="0">
                <a:solidFill>
                  <a:schemeClr val="bg1"/>
                </a:solidFill>
              </a:rPr>
              <a:t>dt</a:t>
            </a:r>
            <a:r>
              <a:rPr lang="en-US" sz="1600" dirty="0" smtClean="0">
                <a:solidFill>
                  <a:schemeClr val="bg1"/>
                </a:solidFill>
              </a:rPr>
              <a:t> needs to divide evenly into the </a:t>
            </a:r>
          </a:p>
          <a:p>
            <a:r>
              <a:rPr lang="en-US" sz="1600" dirty="0" smtClean="0">
                <a:solidFill>
                  <a:schemeClr val="bg1"/>
                </a:solidFill>
              </a:rPr>
              <a:t>coupling interval. </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1865" b="13430"/>
          <a:stretch/>
        </p:blipFill>
        <p:spPr bwMode="auto">
          <a:xfrm>
            <a:off x="192579" y="4422484"/>
            <a:ext cx="5712854" cy="232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bwMode="auto">
          <a:xfrm flipH="1">
            <a:off x="4114800" y="4876800"/>
            <a:ext cx="1776778" cy="0"/>
          </a:xfrm>
          <a:prstGeom prst="straightConnector1">
            <a:avLst/>
          </a:prstGeom>
          <a:noFill/>
          <a:ln w="19050" algn="ctr">
            <a:solidFill>
              <a:srgbClr val="000000"/>
            </a:solidFill>
            <a:round/>
            <a:headEnd/>
            <a:tailEnd type="arrow"/>
          </a:ln>
        </p:spPr>
      </p:cxnSp>
    </p:spTree>
    <p:extLst>
      <p:ext uri="{BB962C8B-B14F-4D97-AF65-F5344CB8AC3E}">
        <p14:creationId xmlns:p14="http://schemas.microsoft.com/office/powerpoint/2010/main" val="689864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842" y="1058850"/>
            <a:ext cx="4948558" cy="5615480"/>
          </a:xfrm>
          <a:prstGeom prst="rect">
            <a:avLst/>
          </a:prstGeom>
        </p:spPr>
      </p:pic>
      <p:sp>
        <p:nvSpPr>
          <p:cNvPr id="2" name="Title 1"/>
          <p:cNvSpPr>
            <a:spLocks noGrp="1"/>
          </p:cNvSpPr>
          <p:nvPr>
            <p:ph type="title"/>
          </p:nvPr>
        </p:nvSpPr>
        <p:spPr/>
        <p:txBody>
          <a:bodyPr/>
          <a:lstStyle/>
          <a:p>
            <a:r>
              <a:rPr lang="en-US" dirty="0"/>
              <a:t>5</a:t>
            </a:r>
            <a:r>
              <a:rPr lang="en-US" dirty="0" smtClean="0"/>
              <a:t>) </a:t>
            </a:r>
            <a:r>
              <a:rPr lang="en-US" dirty="0" err="1" smtClean="0"/>
              <a:t>namelist.input</a:t>
            </a:r>
            <a:endParaRPr lang="en-US" dirty="0"/>
          </a:p>
        </p:txBody>
      </p:sp>
      <p:cxnSp>
        <p:nvCxnSpPr>
          <p:cNvPr id="5" name="Straight Arrow Connector 4"/>
          <p:cNvCxnSpPr/>
          <p:nvPr/>
        </p:nvCxnSpPr>
        <p:spPr bwMode="auto">
          <a:xfrm flipH="1">
            <a:off x="4476067" y="6172200"/>
            <a:ext cx="1776778" cy="0"/>
          </a:xfrm>
          <a:prstGeom prst="straightConnector1">
            <a:avLst/>
          </a:prstGeom>
          <a:noFill/>
          <a:ln w="19050" algn="ctr">
            <a:solidFill>
              <a:srgbClr val="000000"/>
            </a:solidFill>
            <a:round/>
            <a:headEnd/>
            <a:tailEnd type="arrow"/>
          </a:ln>
        </p:spPr>
      </p:cxnSp>
      <p:sp>
        <p:nvSpPr>
          <p:cNvPr id="6" name="TextBox 5"/>
          <p:cNvSpPr txBox="1"/>
          <p:nvPr/>
        </p:nvSpPr>
        <p:spPr>
          <a:xfrm>
            <a:off x="6398338" y="5756701"/>
            <a:ext cx="2282996" cy="338554"/>
          </a:xfrm>
          <a:prstGeom prst="rect">
            <a:avLst/>
          </a:prstGeom>
          <a:noFill/>
        </p:spPr>
        <p:txBody>
          <a:bodyPr wrap="none" rtlCol="0">
            <a:spAutoFit/>
          </a:bodyPr>
          <a:lstStyle/>
          <a:p>
            <a:r>
              <a:rPr lang="en-US" sz="1600" dirty="0" smtClean="0">
                <a:solidFill>
                  <a:schemeClr val="bg1"/>
                </a:solidFill>
              </a:rPr>
              <a:t>set # </a:t>
            </a:r>
            <a:r>
              <a:rPr lang="en-US" sz="1600" dirty="0" err="1" smtClean="0">
                <a:solidFill>
                  <a:schemeClr val="bg1"/>
                </a:solidFill>
              </a:rPr>
              <a:t>procs</a:t>
            </a:r>
            <a:r>
              <a:rPr lang="en-US" sz="1600" dirty="0" smtClean="0">
                <a:solidFill>
                  <a:schemeClr val="bg1"/>
                </a:solidFill>
              </a:rPr>
              <a:t> for </a:t>
            </a:r>
            <a:r>
              <a:rPr lang="en-US" sz="1600" dirty="0" err="1" smtClean="0">
                <a:solidFill>
                  <a:schemeClr val="bg1"/>
                </a:solidFill>
              </a:rPr>
              <a:t>atm</a:t>
            </a:r>
            <a:r>
              <a:rPr lang="en-US" sz="1600" dirty="0" smtClean="0">
                <a:solidFill>
                  <a:schemeClr val="bg1"/>
                </a:solidFill>
              </a:rPr>
              <a:t> model</a:t>
            </a:r>
          </a:p>
        </p:txBody>
      </p:sp>
      <p:cxnSp>
        <p:nvCxnSpPr>
          <p:cNvPr id="7" name="Straight Arrow Connector 6"/>
          <p:cNvCxnSpPr/>
          <p:nvPr/>
        </p:nvCxnSpPr>
        <p:spPr bwMode="auto">
          <a:xfrm flipH="1">
            <a:off x="4476067" y="4114800"/>
            <a:ext cx="1776778" cy="0"/>
          </a:xfrm>
          <a:prstGeom prst="straightConnector1">
            <a:avLst/>
          </a:prstGeom>
          <a:noFill/>
          <a:ln w="19050" algn="ctr">
            <a:solidFill>
              <a:srgbClr val="000000"/>
            </a:solidFill>
            <a:round/>
            <a:headEnd/>
            <a:tailEnd type="arrow"/>
          </a:ln>
        </p:spPr>
      </p:cxnSp>
      <p:sp>
        <p:nvSpPr>
          <p:cNvPr id="8" name="TextBox 7"/>
          <p:cNvSpPr txBox="1"/>
          <p:nvPr/>
        </p:nvSpPr>
        <p:spPr>
          <a:xfrm>
            <a:off x="6400800" y="3582664"/>
            <a:ext cx="2557110" cy="830997"/>
          </a:xfrm>
          <a:prstGeom prst="rect">
            <a:avLst/>
          </a:prstGeom>
          <a:noFill/>
        </p:spPr>
        <p:txBody>
          <a:bodyPr wrap="none" rtlCol="0">
            <a:spAutoFit/>
          </a:bodyPr>
          <a:lstStyle/>
          <a:p>
            <a:r>
              <a:rPr lang="en-US" sz="1600" dirty="0" smtClean="0">
                <a:solidFill>
                  <a:schemeClr val="bg1"/>
                </a:solidFill>
              </a:rPr>
              <a:t>need </a:t>
            </a:r>
            <a:r>
              <a:rPr lang="en-US" sz="1600" dirty="0" err="1" smtClean="0">
                <a:solidFill>
                  <a:schemeClr val="bg1"/>
                </a:solidFill>
              </a:rPr>
              <a:t>dt</a:t>
            </a:r>
            <a:r>
              <a:rPr lang="en-US" sz="1600" dirty="0" smtClean="0">
                <a:solidFill>
                  <a:schemeClr val="bg1"/>
                </a:solidFill>
              </a:rPr>
              <a:t> of 180 to divide </a:t>
            </a:r>
          </a:p>
          <a:p>
            <a:r>
              <a:rPr lang="en-US" sz="1600" dirty="0" smtClean="0">
                <a:solidFill>
                  <a:schemeClr val="bg1"/>
                </a:solidFill>
              </a:rPr>
              <a:t>evenly into coupling interval</a:t>
            </a:r>
          </a:p>
          <a:p>
            <a:r>
              <a:rPr lang="en-US" sz="1600" dirty="0" smtClean="0">
                <a:solidFill>
                  <a:schemeClr val="bg1"/>
                </a:solidFill>
              </a:rPr>
              <a:t>of 1800 sec.</a:t>
            </a:r>
            <a:endParaRPr lang="en-US" sz="1600" dirty="0">
              <a:solidFill>
                <a:schemeClr val="bg1"/>
              </a:solidFill>
            </a:endParaRPr>
          </a:p>
        </p:txBody>
      </p:sp>
    </p:spTree>
    <p:extLst>
      <p:ext uri="{BB962C8B-B14F-4D97-AF65-F5344CB8AC3E}">
        <p14:creationId xmlns:p14="http://schemas.microsoft.com/office/powerpoint/2010/main" val="118088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6553200" y="2895600"/>
            <a:ext cx="2286000" cy="1828800"/>
          </a:xfrm>
          <a:prstGeom prst="rect">
            <a:avLst/>
          </a:prstGeom>
          <a:solidFill>
            <a:srgbClr val="CC99FF"/>
          </a:solidFill>
          <a:ln w="12700">
            <a:solidFill>
              <a:schemeClr val="tx1"/>
            </a:solidFill>
            <a:miter lim="800000"/>
            <a:headEnd/>
            <a:tailEnd/>
          </a:ln>
        </p:spPr>
        <p:txBody>
          <a:bodyPr wrap="none" anchor="ctr"/>
          <a:lstStyle/>
          <a:p>
            <a:endParaRPr lang="en-US"/>
          </a:p>
        </p:txBody>
      </p:sp>
      <p:sp>
        <p:nvSpPr>
          <p:cNvPr id="18435" name="Rectangle 4"/>
          <p:cNvSpPr>
            <a:spLocks noChangeArrowheads="1"/>
          </p:cNvSpPr>
          <p:nvPr/>
        </p:nvSpPr>
        <p:spPr bwMode="auto">
          <a:xfrm>
            <a:off x="1295400" y="3048000"/>
            <a:ext cx="2286000" cy="1905000"/>
          </a:xfrm>
          <a:prstGeom prst="rect">
            <a:avLst/>
          </a:prstGeom>
          <a:solidFill>
            <a:srgbClr val="FFCC99"/>
          </a:solidFill>
          <a:ln w="12700">
            <a:solidFill>
              <a:schemeClr val="tx1"/>
            </a:solidFill>
            <a:miter lim="800000"/>
            <a:headEnd/>
            <a:tailEnd/>
          </a:ln>
        </p:spPr>
        <p:txBody>
          <a:bodyPr wrap="none" anchor="ctr"/>
          <a:lstStyle/>
          <a:p>
            <a:endParaRPr lang="en-US"/>
          </a:p>
        </p:txBody>
      </p:sp>
      <p:sp>
        <p:nvSpPr>
          <p:cNvPr id="18436" name="Rectangle 5"/>
          <p:cNvSpPr>
            <a:spLocks noChangeArrowheads="1"/>
          </p:cNvSpPr>
          <p:nvPr/>
        </p:nvSpPr>
        <p:spPr bwMode="auto">
          <a:xfrm>
            <a:off x="3200400" y="152400"/>
            <a:ext cx="3124200" cy="22098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8437" name="Rectangle 6"/>
          <p:cNvSpPr>
            <a:spLocks noGrp="1" noChangeArrowheads="1"/>
          </p:cNvSpPr>
          <p:nvPr>
            <p:ph type="title"/>
          </p:nvPr>
        </p:nvSpPr>
        <p:spPr>
          <a:xfrm>
            <a:off x="457200" y="152400"/>
            <a:ext cx="1524000" cy="1143000"/>
          </a:xfrm>
        </p:spPr>
        <p:txBody>
          <a:bodyPr/>
          <a:lstStyle/>
          <a:p>
            <a:r>
              <a:rPr lang="en-US" smtClean="0"/>
              <a:t>Model</a:t>
            </a:r>
            <a:br>
              <a:rPr lang="en-US" smtClean="0"/>
            </a:br>
            <a:r>
              <a:rPr lang="en-US" smtClean="0"/>
              <a:t>setup</a:t>
            </a:r>
          </a:p>
        </p:txBody>
      </p:sp>
      <p:pic>
        <p:nvPicPr>
          <p:cNvPr id="1843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5105414"/>
            <a:ext cx="4572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swan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0292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9"/>
          <p:cNvSpPr txBox="1">
            <a:spLocks noChangeArrowheads="1"/>
          </p:cNvSpPr>
          <p:nvPr/>
        </p:nvSpPr>
        <p:spPr bwMode="auto">
          <a:xfrm>
            <a:off x="1371601" y="5029213"/>
            <a:ext cx="1297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OCEAN</a:t>
            </a:r>
          </a:p>
        </p:txBody>
      </p:sp>
      <p:sp>
        <p:nvSpPr>
          <p:cNvPr id="18441" name="Text Box 10"/>
          <p:cNvSpPr txBox="1">
            <a:spLocks noChangeArrowheads="1"/>
          </p:cNvSpPr>
          <p:nvPr/>
        </p:nvSpPr>
        <p:spPr bwMode="auto">
          <a:xfrm>
            <a:off x="3429007" y="76213"/>
            <a:ext cx="2333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ATMOSPHERE</a:t>
            </a:r>
          </a:p>
        </p:txBody>
      </p:sp>
      <p:sp>
        <p:nvSpPr>
          <p:cNvPr id="18442" name="Text Box 11"/>
          <p:cNvSpPr txBox="1">
            <a:spLocks noChangeArrowheads="1"/>
          </p:cNvSpPr>
          <p:nvPr/>
        </p:nvSpPr>
        <p:spPr bwMode="auto">
          <a:xfrm>
            <a:off x="6781800" y="4876813"/>
            <a:ext cx="106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WAVE</a:t>
            </a:r>
          </a:p>
        </p:txBody>
      </p:sp>
      <p:sp>
        <p:nvSpPr>
          <p:cNvPr id="18443" name="Line 12"/>
          <p:cNvSpPr>
            <a:spLocks noChangeShapeType="1"/>
          </p:cNvSpPr>
          <p:nvPr/>
        </p:nvSpPr>
        <p:spPr bwMode="auto">
          <a:xfrm>
            <a:off x="5105400" y="4038600"/>
            <a:ext cx="1066800"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Text Box 13"/>
          <p:cNvSpPr txBox="1">
            <a:spLocks noChangeArrowheads="1"/>
          </p:cNvSpPr>
          <p:nvPr/>
        </p:nvSpPr>
        <p:spPr bwMode="auto">
          <a:xfrm>
            <a:off x="4953000" y="4191014"/>
            <a:ext cx="13388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a:solidFill>
                  <a:schemeClr val="bg1"/>
                </a:solidFill>
                <a:latin typeface="Arial" charset="0"/>
              </a:rPr>
              <a:t>u</a:t>
            </a:r>
            <a:r>
              <a:rPr lang="en-US" baseline="-25000">
                <a:solidFill>
                  <a:schemeClr val="bg1"/>
                </a:solidFill>
                <a:latin typeface="Arial" charset="0"/>
              </a:rPr>
              <a:t>s</a:t>
            </a:r>
            <a:r>
              <a:rPr lang="en-US">
                <a:solidFill>
                  <a:schemeClr val="bg1"/>
                </a:solidFill>
                <a:latin typeface="Arial" charset="0"/>
              </a:rPr>
              <a:t>, v</a:t>
            </a:r>
            <a:r>
              <a:rPr lang="en-US" baseline="-25000">
                <a:solidFill>
                  <a:schemeClr val="bg1"/>
                </a:solidFill>
                <a:latin typeface="Arial" charset="0"/>
              </a:rPr>
              <a:t>s</a:t>
            </a:r>
            <a:r>
              <a:rPr lang="en-US">
                <a:solidFill>
                  <a:schemeClr val="bg1"/>
                </a:solidFill>
                <a:latin typeface="Arial" charset="0"/>
              </a:rPr>
              <a:t>, </a:t>
            </a:r>
            <a:r>
              <a:rPr lang="en-US">
                <a:solidFill>
                  <a:schemeClr val="bg1"/>
                </a:solidFill>
                <a:latin typeface="Symbol" pitchFamily="18" charset="2"/>
              </a:rPr>
              <a:t>h</a:t>
            </a:r>
            <a:r>
              <a:rPr lang="en-US">
                <a:solidFill>
                  <a:schemeClr val="bg1"/>
                </a:solidFill>
                <a:latin typeface="Arial" charset="0"/>
              </a:rPr>
              <a:t>, bath, Z</a:t>
            </a:r>
            <a:r>
              <a:rPr lang="en-US" baseline="-25000">
                <a:solidFill>
                  <a:schemeClr val="bg1"/>
                </a:solidFill>
                <a:latin typeface="Arial" charset="0"/>
              </a:rPr>
              <a:t>0</a:t>
            </a:r>
          </a:p>
        </p:txBody>
      </p:sp>
      <p:sp>
        <p:nvSpPr>
          <p:cNvPr id="18445" name="Line 14"/>
          <p:cNvSpPr>
            <a:spLocks noChangeShapeType="1"/>
          </p:cNvSpPr>
          <p:nvPr/>
        </p:nvSpPr>
        <p:spPr bwMode="auto">
          <a:xfrm>
            <a:off x="4267200" y="3886200"/>
            <a:ext cx="1219200" cy="0"/>
          </a:xfrm>
          <a:prstGeom prst="line">
            <a:avLst/>
          </a:prstGeom>
          <a:noFill/>
          <a:ln w="4445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8446" name="Text Box 15"/>
          <p:cNvSpPr txBox="1">
            <a:spLocks noChangeArrowheads="1"/>
          </p:cNvSpPr>
          <p:nvPr/>
        </p:nvSpPr>
        <p:spPr bwMode="auto">
          <a:xfrm>
            <a:off x="4038600" y="2895614"/>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dirty="0" err="1">
                <a:solidFill>
                  <a:schemeClr val="bg1"/>
                </a:solidFill>
                <a:latin typeface="Arial" charset="0"/>
              </a:rPr>
              <a:t>H</a:t>
            </a:r>
            <a:r>
              <a:rPr lang="en-US" baseline="-25000" dirty="0" err="1">
                <a:solidFill>
                  <a:schemeClr val="bg1"/>
                </a:solidFill>
                <a:latin typeface="Arial" charset="0"/>
              </a:rPr>
              <a:t>wave</a:t>
            </a:r>
            <a:r>
              <a:rPr lang="en-US" dirty="0">
                <a:solidFill>
                  <a:schemeClr val="bg1"/>
                </a:solidFill>
                <a:latin typeface="Arial" charset="0"/>
              </a:rPr>
              <a:t>, </a:t>
            </a:r>
            <a:r>
              <a:rPr lang="en-US" dirty="0" err="1">
                <a:solidFill>
                  <a:schemeClr val="bg1"/>
                </a:solidFill>
                <a:latin typeface="Arial" charset="0"/>
              </a:rPr>
              <a:t>L</a:t>
            </a:r>
            <a:r>
              <a:rPr lang="en-US" baseline="-25000" dirty="0" err="1">
                <a:solidFill>
                  <a:schemeClr val="bg1"/>
                </a:solidFill>
                <a:latin typeface="Arial" charset="0"/>
              </a:rPr>
              <a:t>mwave</a:t>
            </a:r>
            <a:r>
              <a:rPr lang="en-US" dirty="0">
                <a:solidFill>
                  <a:schemeClr val="bg1"/>
                </a:solidFill>
                <a:latin typeface="Arial" charset="0"/>
              </a:rPr>
              <a:t>, </a:t>
            </a:r>
            <a:r>
              <a:rPr lang="en-US" dirty="0" err="1">
                <a:solidFill>
                  <a:schemeClr val="bg1"/>
                </a:solidFill>
                <a:latin typeface="Arial" charset="0"/>
              </a:rPr>
              <a:t>L</a:t>
            </a:r>
            <a:r>
              <a:rPr lang="en-US" baseline="-25000" dirty="0" err="1">
                <a:solidFill>
                  <a:schemeClr val="bg1"/>
                </a:solidFill>
                <a:latin typeface="Arial" charset="0"/>
              </a:rPr>
              <a:t>pwave</a:t>
            </a:r>
            <a:r>
              <a:rPr lang="en-US" dirty="0">
                <a:solidFill>
                  <a:schemeClr val="bg1"/>
                </a:solidFill>
                <a:latin typeface="Arial" charset="0"/>
              </a:rPr>
              <a:t>, </a:t>
            </a:r>
            <a:r>
              <a:rPr lang="en-US" dirty="0" err="1">
                <a:solidFill>
                  <a:schemeClr val="bg1"/>
                </a:solidFill>
                <a:latin typeface="Arial" charset="0"/>
              </a:rPr>
              <a:t>D</a:t>
            </a:r>
            <a:r>
              <a:rPr lang="en-US" baseline="-25000" dirty="0" err="1">
                <a:solidFill>
                  <a:schemeClr val="bg1"/>
                </a:solidFill>
                <a:latin typeface="Arial" charset="0"/>
              </a:rPr>
              <a:t>wave</a:t>
            </a:r>
            <a:r>
              <a:rPr lang="en-US" dirty="0">
                <a:solidFill>
                  <a:schemeClr val="bg1"/>
                </a:solidFill>
                <a:latin typeface="Arial" charset="0"/>
              </a:rPr>
              <a:t>,</a:t>
            </a:r>
          </a:p>
          <a:p>
            <a:pPr algn="l"/>
            <a:r>
              <a:rPr lang="en-US" dirty="0" err="1" smtClean="0">
                <a:solidFill>
                  <a:schemeClr val="bg1"/>
                </a:solidFill>
                <a:latin typeface="Arial" charset="0"/>
              </a:rPr>
              <a:t>D</a:t>
            </a:r>
            <a:r>
              <a:rPr lang="en-US" sz="800" dirty="0" err="1" smtClean="0">
                <a:solidFill>
                  <a:schemeClr val="bg1"/>
                </a:solidFill>
                <a:latin typeface="Arial" charset="0"/>
              </a:rPr>
              <a:t>wavep</a:t>
            </a:r>
            <a:r>
              <a:rPr lang="en-US" dirty="0" smtClean="0">
                <a:solidFill>
                  <a:schemeClr val="bg1"/>
                </a:solidFill>
                <a:latin typeface="Arial" charset="0"/>
              </a:rPr>
              <a:t>, </a:t>
            </a:r>
            <a:r>
              <a:rPr lang="en-US" dirty="0" err="1" smtClean="0">
                <a:solidFill>
                  <a:schemeClr val="bg1"/>
                </a:solidFill>
                <a:latin typeface="Arial" charset="0"/>
              </a:rPr>
              <a:t>T</a:t>
            </a:r>
            <a:r>
              <a:rPr lang="en-US" baseline="-25000" dirty="0" err="1" smtClean="0">
                <a:solidFill>
                  <a:schemeClr val="bg1"/>
                </a:solidFill>
                <a:latin typeface="Arial" charset="0"/>
              </a:rPr>
              <a:t>psurf</a:t>
            </a:r>
            <a:r>
              <a:rPr lang="en-US" dirty="0">
                <a:solidFill>
                  <a:schemeClr val="bg1"/>
                </a:solidFill>
                <a:latin typeface="Arial" charset="0"/>
              </a:rPr>
              <a:t>, </a:t>
            </a:r>
            <a:r>
              <a:rPr lang="en-US" dirty="0" err="1">
                <a:solidFill>
                  <a:schemeClr val="bg1"/>
                </a:solidFill>
                <a:latin typeface="Arial" charset="0"/>
              </a:rPr>
              <a:t>T</a:t>
            </a:r>
            <a:r>
              <a:rPr lang="en-US" baseline="-25000" dirty="0" err="1">
                <a:solidFill>
                  <a:schemeClr val="bg1"/>
                </a:solidFill>
                <a:latin typeface="Arial" charset="0"/>
              </a:rPr>
              <a:t>mbott</a:t>
            </a:r>
            <a:r>
              <a:rPr lang="en-US" dirty="0">
                <a:solidFill>
                  <a:schemeClr val="bg1"/>
                </a:solidFill>
                <a:latin typeface="Arial" charset="0"/>
              </a:rPr>
              <a:t>, </a:t>
            </a:r>
            <a:r>
              <a:rPr lang="en-US" dirty="0" err="1">
                <a:solidFill>
                  <a:schemeClr val="bg1"/>
                </a:solidFill>
                <a:latin typeface="Arial" charset="0"/>
              </a:rPr>
              <a:t>Q</a:t>
            </a:r>
            <a:r>
              <a:rPr lang="en-US" baseline="-25000" dirty="0" err="1">
                <a:solidFill>
                  <a:schemeClr val="bg1"/>
                </a:solidFill>
                <a:latin typeface="Arial" charset="0"/>
              </a:rPr>
              <a:t>b</a:t>
            </a:r>
            <a:r>
              <a:rPr lang="en-US" dirty="0">
                <a:solidFill>
                  <a:schemeClr val="bg1"/>
                </a:solidFill>
                <a:latin typeface="Arial" charset="0"/>
              </a:rPr>
              <a:t>, </a:t>
            </a:r>
          </a:p>
          <a:p>
            <a:pPr algn="l"/>
            <a:r>
              <a:rPr lang="en-US" dirty="0" err="1">
                <a:solidFill>
                  <a:schemeClr val="bg1"/>
                </a:solidFill>
                <a:latin typeface="Arial" charset="0"/>
              </a:rPr>
              <a:t>Diss</a:t>
            </a:r>
            <a:r>
              <a:rPr lang="en-US" baseline="-25000" dirty="0" err="1">
                <a:solidFill>
                  <a:schemeClr val="bg1"/>
                </a:solidFill>
                <a:latin typeface="Arial" charset="0"/>
              </a:rPr>
              <a:t>bot</a:t>
            </a:r>
            <a:r>
              <a:rPr lang="en-US" dirty="0">
                <a:solidFill>
                  <a:schemeClr val="bg1"/>
                </a:solidFill>
                <a:latin typeface="Arial" charset="0"/>
              </a:rPr>
              <a:t>, </a:t>
            </a:r>
            <a:r>
              <a:rPr lang="en-US" dirty="0" err="1">
                <a:solidFill>
                  <a:schemeClr val="bg1"/>
                </a:solidFill>
                <a:latin typeface="Arial" charset="0"/>
              </a:rPr>
              <a:t>Diss</a:t>
            </a:r>
            <a:r>
              <a:rPr lang="en-US" baseline="-25000" dirty="0" err="1">
                <a:solidFill>
                  <a:schemeClr val="bg1"/>
                </a:solidFill>
                <a:latin typeface="Arial" charset="0"/>
              </a:rPr>
              <a:t>surf</a:t>
            </a:r>
            <a:r>
              <a:rPr lang="en-US" dirty="0">
                <a:solidFill>
                  <a:schemeClr val="bg1"/>
                </a:solidFill>
                <a:latin typeface="Arial" charset="0"/>
              </a:rPr>
              <a:t>, </a:t>
            </a:r>
            <a:r>
              <a:rPr lang="en-US" dirty="0" err="1">
                <a:solidFill>
                  <a:schemeClr val="bg1"/>
                </a:solidFill>
                <a:latin typeface="Arial" charset="0"/>
              </a:rPr>
              <a:t>Diss</a:t>
            </a:r>
            <a:r>
              <a:rPr lang="en-US" baseline="-25000" dirty="0" err="1">
                <a:solidFill>
                  <a:schemeClr val="bg1"/>
                </a:solidFill>
                <a:latin typeface="Arial" charset="0"/>
              </a:rPr>
              <a:t>wcap</a:t>
            </a:r>
            <a:r>
              <a:rPr lang="en-US" dirty="0">
                <a:solidFill>
                  <a:schemeClr val="bg1"/>
                </a:solidFill>
                <a:latin typeface="Arial" charset="0"/>
              </a:rPr>
              <a:t>,</a:t>
            </a:r>
          </a:p>
          <a:p>
            <a:pPr algn="l"/>
            <a:r>
              <a:rPr lang="en-US" dirty="0">
                <a:solidFill>
                  <a:schemeClr val="bg1"/>
                </a:solidFill>
                <a:latin typeface="Arial" charset="0"/>
              </a:rPr>
              <a:t> </a:t>
            </a:r>
            <a:r>
              <a:rPr lang="en-US" dirty="0" err="1">
                <a:solidFill>
                  <a:schemeClr val="bg1"/>
                </a:solidFill>
                <a:latin typeface="Arial" charset="0"/>
              </a:rPr>
              <a:t>U</a:t>
            </a:r>
            <a:r>
              <a:rPr lang="en-US" baseline="-25000" dirty="0" err="1">
                <a:solidFill>
                  <a:schemeClr val="bg1"/>
                </a:solidFill>
                <a:latin typeface="Arial" charset="0"/>
              </a:rPr>
              <a:t>bot</a:t>
            </a:r>
            <a:endParaRPr lang="en-US" dirty="0">
              <a:solidFill>
                <a:schemeClr val="bg1"/>
              </a:solidFill>
              <a:latin typeface="Arial" charset="0"/>
            </a:endParaRPr>
          </a:p>
        </p:txBody>
      </p:sp>
      <p:sp>
        <p:nvSpPr>
          <p:cNvPr id="18447" name="Text Box 16"/>
          <p:cNvSpPr txBox="1">
            <a:spLocks noChangeArrowheads="1"/>
          </p:cNvSpPr>
          <p:nvPr/>
        </p:nvSpPr>
        <p:spPr bwMode="auto">
          <a:xfrm>
            <a:off x="4876800" y="3810000"/>
            <a:ext cx="685800" cy="3048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400" b="1">
                <a:latin typeface="Arial" charset="0"/>
              </a:rPr>
              <a:t>MCT</a:t>
            </a:r>
          </a:p>
        </p:txBody>
      </p:sp>
      <p:sp>
        <p:nvSpPr>
          <p:cNvPr id="18448" name="Text Box 17"/>
          <p:cNvSpPr txBox="1">
            <a:spLocks noChangeArrowheads="1"/>
          </p:cNvSpPr>
          <p:nvPr/>
        </p:nvSpPr>
        <p:spPr bwMode="auto">
          <a:xfrm rot="18945751">
            <a:off x="968375" y="1401763"/>
            <a:ext cx="2057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dirty="0" err="1">
                <a:solidFill>
                  <a:schemeClr val="bg1"/>
                </a:solidFill>
                <a:latin typeface="Arial" charset="0"/>
              </a:rPr>
              <a:t>Uwind</a:t>
            </a:r>
            <a:r>
              <a:rPr lang="en-US" sz="1000" dirty="0">
                <a:solidFill>
                  <a:schemeClr val="bg1"/>
                </a:solidFill>
                <a:latin typeface="Arial" charset="0"/>
              </a:rPr>
              <a:t>, </a:t>
            </a:r>
            <a:r>
              <a:rPr lang="en-US" sz="1000" dirty="0" err="1">
                <a:solidFill>
                  <a:schemeClr val="bg1"/>
                </a:solidFill>
                <a:latin typeface="Arial" charset="0"/>
              </a:rPr>
              <a:t>Vwind</a:t>
            </a:r>
            <a:r>
              <a:rPr lang="en-US" sz="1000" dirty="0">
                <a:solidFill>
                  <a:schemeClr val="bg1"/>
                </a:solidFill>
                <a:latin typeface="Arial" charset="0"/>
              </a:rPr>
              <a:t>, </a:t>
            </a:r>
            <a:r>
              <a:rPr lang="en-US" sz="1000" dirty="0" err="1">
                <a:solidFill>
                  <a:schemeClr val="bg1"/>
                </a:solidFill>
                <a:latin typeface="Arial" charset="0"/>
              </a:rPr>
              <a:t>Patm</a:t>
            </a:r>
            <a:r>
              <a:rPr lang="en-US" sz="1000" dirty="0">
                <a:solidFill>
                  <a:schemeClr val="bg1"/>
                </a:solidFill>
                <a:latin typeface="Arial" charset="0"/>
              </a:rPr>
              <a:t>, RH, </a:t>
            </a:r>
            <a:r>
              <a:rPr lang="en-US" sz="1000" dirty="0" err="1">
                <a:solidFill>
                  <a:schemeClr val="bg1"/>
                </a:solidFill>
                <a:latin typeface="Arial" charset="0"/>
              </a:rPr>
              <a:t>Tair</a:t>
            </a:r>
            <a:r>
              <a:rPr lang="en-US" sz="1000" dirty="0">
                <a:solidFill>
                  <a:schemeClr val="bg1"/>
                </a:solidFill>
                <a:latin typeface="Arial" charset="0"/>
              </a:rPr>
              <a:t>,</a:t>
            </a:r>
          </a:p>
          <a:p>
            <a:pPr algn="l"/>
            <a:r>
              <a:rPr lang="en-US" sz="1000" dirty="0">
                <a:solidFill>
                  <a:schemeClr val="bg1"/>
                </a:solidFill>
                <a:latin typeface="Arial" charset="0"/>
              </a:rPr>
              <a:t>cloud, rain, </a:t>
            </a:r>
            <a:r>
              <a:rPr lang="en-US" sz="1000" dirty="0" err="1">
                <a:solidFill>
                  <a:schemeClr val="bg1"/>
                </a:solidFill>
                <a:latin typeface="Arial" charset="0"/>
              </a:rPr>
              <a:t>evap</a:t>
            </a:r>
            <a:r>
              <a:rPr lang="en-US" sz="1000" dirty="0">
                <a:solidFill>
                  <a:schemeClr val="bg1"/>
                </a:solidFill>
                <a:latin typeface="Arial" charset="0"/>
              </a:rPr>
              <a:t>, </a:t>
            </a:r>
            <a:r>
              <a:rPr lang="en-US" sz="1000" dirty="0" err="1">
                <a:solidFill>
                  <a:schemeClr val="bg1"/>
                </a:solidFill>
                <a:latin typeface="Arial" charset="0"/>
              </a:rPr>
              <a:t>SWrad</a:t>
            </a:r>
            <a:r>
              <a:rPr lang="en-US" sz="1000" dirty="0">
                <a:solidFill>
                  <a:schemeClr val="bg1"/>
                </a:solidFill>
                <a:latin typeface="Arial" charset="0"/>
              </a:rPr>
              <a:t>, </a:t>
            </a:r>
            <a:r>
              <a:rPr lang="en-US" sz="1000" dirty="0" err="1">
                <a:solidFill>
                  <a:schemeClr val="bg1"/>
                </a:solidFill>
                <a:latin typeface="Arial" charset="0"/>
              </a:rPr>
              <a:t>Lwrad</a:t>
            </a:r>
            <a:endParaRPr lang="en-US" sz="1000" dirty="0">
              <a:solidFill>
                <a:schemeClr val="bg1"/>
              </a:solidFill>
              <a:latin typeface="Arial" charset="0"/>
            </a:endParaRPr>
          </a:p>
          <a:p>
            <a:pPr algn="l"/>
            <a:r>
              <a:rPr lang="en-US" sz="1000" dirty="0">
                <a:solidFill>
                  <a:schemeClr val="bg1"/>
                </a:solidFill>
                <a:latin typeface="Arial" charset="0"/>
              </a:rPr>
              <a:t>LH, HFX, </a:t>
            </a:r>
            <a:r>
              <a:rPr lang="en-US" sz="1000" dirty="0" err="1">
                <a:solidFill>
                  <a:schemeClr val="bg1"/>
                </a:solidFill>
                <a:latin typeface="Arial" charset="0"/>
              </a:rPr>
              <a:t>Ustress</a:t>
            </a:r>
            <a:r>
              <a:rPr lang="en-US" sz="1000" dirty="0">
                <a:solidFill>
                  <a:schemeClr val="bg1"/>
                </a:solidFill>
                <a:latin typeface="Arial" charset="0"/>
              </a:rPr>
              <a:t>, </a:t>
            </a:r>
            <a:r>
              <a:rPr lang="en-US" sz="1000" dirty="0" err="1">
                <a:solidFill>
                  <a:schemeClr val="bg1"/>
                </a:solidFill>
                <a:latin typeface="Arial" charset="0"/>
              </a:rPr>
              <a:t>Vstress</a:t>
            </a:r>
            <a:endParaRPr lang="en-US" sz="1000" dirty="0">
              <a:solidFill>
                <a:schemeClr val="bg1"/>
              </a:solidFill>
              <a:latin typeface="Arial" charset="0"/>
            </a:endParaRPr>
          </a:p>
        </p:txBody>
      </p:sp>
      <p:sp>
        <p:nvSpPr>
          <p:cNvPr id="18449" name="Text Box 18"/>
          <p:cNvSpPr txBox="1">
            <a:spLocks noChangeArrowheads="1"/>
          </p:cNvSpPr>
          <p:nvPr/>
        </p:nvSpPr>
        <p:spPr bwMode="auto">
          <a:xfrm rot="18927502">
            <a:off x="2732095" y="1627189"/>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a:solidFill>
                  <a:schemeClr val="bg1"/>
                </a:solidFill>
                <a:latin typeface="Arial" charset="0"/>
              </a:rPr>
              <a:t>SST</a:t>
            </a:r>
          </a:p>
        </p:txBody>
      </p:sp>
      <p:grpSp>
        <p:nvGrpSpPr>
          <p:cNvPr id="18450" name="Group 19"/>
          <p:cNvGrpSpPr>
            <a:grpSpLocks/>
          </p:cNvGrpSpPr>
          <p:nvPr/>
        </p:nvGrpSpPr>
        <p:grpSpPr bwMode="auto">
          <a:xfrm rot="18900000">
            <a:off x="1425575" y="1784350"/>
            <a:ext cx="1905000" cy="304800"/>
            <a:chOff x="1104" y="1248"/>
            <a:chExt cx="1200" cy="192"/>
          </a:xfrm>
        </p:grpSpPr>
        <p:sp>
          <p:nvSpPr>
            <p:cNvPr id="18469" name="Line 20"/>
            <p:cNvSpPr>
              <a:spLocks noChangeShapeType="1"/>
            </p:cNvSpPr>
            <p:nvPr/>
          </p:nvSpPr>
          <p:spPr bwMode="auto">
            <a:xfrm>
              <a:off x="1632" y="1392"/>
              <a:ext cx="672"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0" name="Line 21"/>
            <p:cNvSpPr>
              <a:spLocks noChangeShapeType="1"/>
            </p:cNvSpPr>
            <p:nvPr/>
          </p:nvSpPr>
          <p:spPr bwMode="auto">
            <a:xfrm>
              <a:off x="1104" y="1296"/>
              <a:ext cx="768" cy="0"/>
            </a:xfrm>
            <a:prstGeom prst="line">
              <a:avLst/>
            </a:prstGeom>
            <a:noFill/>
            <a:ln w="4445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8471" name="Text Box 22"/>
            <p:cNvSpPr txBox="1">
              <a:spLocks noChangeArrowheads="1"/>
            </p:cNvSpPr>
            <p:nvPr/>
          </p:nvSpPr>
          <p:spPr bwMode="auto">
            <a:xfrm>
              <a:off x="1488" y="1248"/>
              <a:ext cx="432" cy="19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400" b="1">
                  <a:latin typeface="Arial" charset="0"/>
                </a:rPr>
                <a:t>MCT</a:t>
              </a:r>
            </a:p>
          </p:txBody>
        </p:sp>
      </p:grpSp>
      <p:sp>
        <p:nvSpPr>
          <p:cNvPr id="18451" name="Text Box 23"/>
          <p:cNvSpPr txBox="1">
            <a:spLocks noChangeArrowheads="1"/>
          </p:cNvSpPr>
          <p:nvPr/>
        </p:nvSpPr>
        <p:spPr bwMode="auto">
          <a:xfrm rot="2947334">
            <a:off x="6830220" y="2195926"/>
            <a:ext cx="9699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a:solidFill>
                  <a:schemeClr val="bg1"/>
                </a:solidFill>
                <a:latin typeface="Arial" charset="0"/>
              </a:rPr>
              <a:t>U</a:t>
            </a:r>
            <a:r>
              <a:rPr lang="en-US" baseline="-25000">
                <a:solidFill>
                  <a:schemeClr val="bg1"/>
                </a:solidFill>
                <a:latin typeface="Arial" charset="0"/>
              </a:rPr>
              <a:t>wind</a:t>
            </a:r>
            <a:r>
              <a:rPr lang="en-US">
                <a:solidFill>
                  <a:schemeClr val="bg1"/>
                </a:solidFill>
                <a:latin typeface="Arial" charset="0"/>
              </a:rPr>
              <a:t>, V</a:t>
            </a:r>
            <a:r>
              <a:rPr lang="en-US" baseline="-25000">
                <a:solidFill>
                  <a:schemeClr val="bg1"/>
                </a:solidFill>
                <a:latin typeface="Arial" charset="0"/>
              </a:rPr>
              <a:t>wind</a:t>
            </a:r>
          </a:p>
        </p:txBody>
      </p:sp>
      <p:sp>
        <p:nvSpPr>
          <p:cNvPr id="18452" name="Text Box 24"/>
          <p:cNvSpPr txBox="1">
            <a:spLocks noChangeArrowheads="1"/>
          </p:cNvSpPr>
          <p:nvPr/>
        </p:nvSpPr>
        <p:spPr bwMode="auto">
          <a:xfrm rot="2757491">
            <a:off x="6595269" y="964569"/>
            <a:ext cx="1314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a:solidFill>
                  <a:schemeClr val="bg1"/>
                </a:solidFill>
                <a:latin typeface="Arial" charset="0"/>
              </a:rPr>
              <a:t>H</a:t>
            </a:r>
            <a:r>
              <a:rPr lang="en-US" baseline="-25000">
                <a:solidFill>
                  <a:schemeClr val="bg1"/>
                </a:solidFill>
                <a:latin typeface="Arial" charset="0"/>
              </a:rPr>
              <a:t>wave</a:t>
            </a:r>
            <a:r>
              <a:rPr lang="en-US">
                <a:solidFill>
                  <a:schemeClr val="bg1"/>
                </a:solidFill>
                <a:latin typeface="Arial" charset="0"/>
              </a:rPr>
              <a:t>, L</a:t>
            </a:r>
            <a:r>
              <a:rPr lang="en-US" baseline="-25000">
                <a:solidFill>
                  <a:schemeClr val="bg1"/>
                </a:solidFill>
                <a:latin typeface="Arial" charset="0"/>
              </a:rPr>
              <a:t>pwave</a:t>
            </a:r>
            <a:r>
              <a:rPr lang="en-US">
                <a:solidFill>
                  <a:schemeClr val="bg1"/>
                </a:solidFill>
                <a:latin typeface="Arial" charset="0"/>
              </a:rPr>
              <a:t>, T</a:t>
            </a:r>
            <a:r>
              <a:rPr lang="en-US" baseline="-25000">
                <a:solidFill>
                  <a:schemeClr val="bg1"/>
                </a:solidFill>
                <a:latin typeface="Arial" charset="0"/>
              </a:rPr>
              <a:t>psurf</a:t>
            </a:r>
            <a:r>
              <a:rPr lang="en-US">
                <a:solidFill>
                  <a:schemeClr val="bg1"/>
                </a:solidFill>
                <a:latin typeface="Arial" charset="0"/>
              </a:rPr>
              <a:t>, </a:t>
            </a:r>
            <a:endParaRPr lang="en-US" baseline="-25000">
              <a:solidFill>
                <a:schemeClr val="bg1"/>
              </a:solidFill>
              <a:latin typeface="Arial" charset="0"/>
            </a:endParaRPr>
          </a:p>
        </p:txBody>
      </p:sp>
      <p:grpSp>
        <p:nvGrpSpPr>
          <p:cNvPr id="18453" name="Group 25"/>
          <p:cNvGrpSpPr>
            <a:grpSpLocks/>
          </p:cNvGrpSpPr>
          <p:nvPr/>
        </p:nvGrpSpPr>
        <p:grpSpPr bwMode="auto">
          <a:xfrm rot="2700000">
            <a:off x="6210284" y="1483036"/>
            <a:ext cx="1905000" cy="307977"/>
            <a:chOff x="2496" y="2015"/>
            <a:chExt cx="1200" cy="194"/>
          </a:xfrm>
        </p:grpSpPr>
        <p:sp>
          <p:nvSpPr>
            <p:cNvPr id="18466" name="Line 26"/>
            <p:cNvSpPr>
              <a:spLocks noChangeShapeType="1"/>
            </p:cNvSpPr>
            <p:nvPr/>
          </p:nvSpPr>
          <p:spPr bwMode="auto">
            <a:xfrm>
              <a:off x="3024" y="2160"/>
              <a:ext cx="672"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 name="Line 27"/>
            <p:cNvSpPr>
              <a:spLocks noChangeShapeType="1"/>
            </p:cNvSpPr>
            <p:nvPr/>
          </p:nvSpPr>
          <p:spPr bwMode="auto">
            <a:xfrm>
              <a:off x="2496" y="2064"/>
              <a:ext cx="768" cy="0"/>
            </a:xfrm>
            <a:prstGeom prst="line">
              <a:avLst/>
            </a:prstGeom>
            <a:noFill/>
            <a:ln w="4445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8468" name="Text Box 28"/>
            <p:cNvSpPr txBox="1">
              <a:spLocks noChangeArrowheads="1"/>
            </p:cNvSpPr>
            <p:nvPr/>
          </p:nvSpPr>
          <p:spPr bwMode="auto">
            <a:xfrm>
              <a:off x="2880" y="2015"/>
              <a:ext cx="432" cy="194"/>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400" b="1">
                  <a:latin typeface="Arial" charset="0"/>
                </a:rPr>
                <a:t>MCT</a:t>
              </a:r>
            </a:p>
          </p:txBody>
        </p:sp>
      </p:grpSp>
      <p:pic>
        <p:nvPicPr>
          <p:cNvPr id="18454" name="Picture 29" descr="wrf_uv10"/>
          <p:cNvPicPr>
            <a:picLocks noChangeAspect="1" noChangeArrowheads="1"/>
          </p:cNvPicPr>
          <p:nvPr/>
        </p:nvPicPr>
        <p:blipFill>
          <a:blip r:embed="rId4" cstate="print">
            <a:extLst>
              <a:ext uri="{28A0092B-C50C-407E-A947-70E740481C1C}">
                <a14:useLocalDpi xmlns:a14="http://schemas.microsoft.com/office/drawing/2010/main" val="0"/>
              </a:ext>
            </a:extLst>
          </a:blip>
          <a:srcRect l="6667" t="4445" r="6667" b="6667"/>
          <a:stretch>
            <a:fillRect/>
          </a:stretch>
        </p:blipFill>
        <p:spPr bwMode="auto">
          <a:xfrm>
            <a:off x="3733800" y="457214"/>
            <a:ext cx="22098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5" name="Text Box 31"/>
          <p:cNvSpPr txBox="1">
            <a:spLocks noChangeArrowheads="1"/>
          </p:cNvSpPr>
          <p:nvPr/>
        </p:nvSpPr>
        <p:spPr bwMode="auto">
          <a:xfrm>
            <a:off x="4719645" y="1828802"/>
            <a:ext cx="1157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a:solidFill>
                  <a:schemeClr val="bg1"/>
                </a:solidFill>
                <a:latin typeface="Arial" charset="0"/>
              </a:rPr>
              <a:t>WRF wind speed</a:t>
            </a:r>
          </a:p>
        </p:txBody>
      </p:sp>
      <p:sp>
        <p:nvSpPr>
          <p:cNvPr id="18456" name="Text Box 32"/>
          <p:cNvSpPr txBox="1">
            <a:spLocks noChangeArrowheads="1"/>
          </p:cNvSpPr>
          <p:nvPr/>
        </p:nvSpPr>
        <p:spPr bwMode="auto">
          <a:xfrm>
            <a:off x="4419607" y="2117739"/>
            <a:ext cx="7425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a:latin typeface="Arial" charset="0"/>
              </a:rPr>
              <a:t>Longitude</a:t>
            </a:r>
          </a:p>
        </p:txBody>
      </p:sp>
      <p:sp>
        <p:nvSpPr>
          <p:cNvPr id="18457" name="Text Box 33"/>
          <p:cNvSpPr txBox="1">
            <a:spLocks noChangeArrowheads="1"/>
          </p:cNvSpPr>
          <p:nvPr/>
        </p:nvSpPr>
        <p:spPr bwMode="auto">
          <a:xfrm rot="16200000">
            <a:off x="3293213" y="1218341"/>
            <a:ext cx="636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a:latin typeface="Arial" charset="0"/>
              </a:rPr>
              <a:t>Latitude</a:t>
            </a:r>
          </a:p>
        </p:txBody>
      </p:sp>
      <p:pic>
        <p:nvPicPr>
          <p:cNvPr id="18458" name="Picture 34" descr="headerlef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r="79167"/>
          <a:stretch>
            <a:fillRect/>
          </a:stretch>
        </p:blipFill>
        <p:spPr bwMode="auto">
          <a:xfrm>
            <a:off x="5791200" y="211138"/>
            <a:ext cx="381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80" descr="Is_c17_hsignw_frame_144"/>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2971806"/>
            <a:ext cx="19050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81" descr="Is_c17_sst_frame_16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0" y="3124200"/>
            <a:ext cx="19050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1" name="Text Box 39"/>
          <p:cNvSpPr txBox="1">
            <a:spLocks noChangeArrowheads="1"/>
          </p:cNvSpPr>
          <p:nvPr/>
        </p:nvSpPr>
        <p:spPr bwMode="auto">
          <a:xfrm>
            <a:off x="2430470" y="3810006"/>
            <a:ext cx="8531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a:latin typeface="Arial" charset="0"/>
              </a:rPr>
              <a:t>ROMS SST</a:t>
            </a:r>
          </a:p>
        </p:txBody>
      </p:sp>
      <p:sp>
        <p:nvSpPr>
          <p:cNvPr id="18462" name="Text Box 40"/>
          <p:cNvSpPr txBox="1">
            <a:spLocks noChangeArrowheads="1"/>
          </p:cNvSpPr>
          <p:nvPr/>
        </p:nvSpPr>
        <p:spPr bwMode="auto">
          <a:xfrm>
            <a:off x="7391407" y="3810006"/>
            <a:ext cx="8611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a:latin typeface="Arial" charset="0"/>
              </a:rPr>
              <a:t>SWAN Hsig</a:t>
            </a:r>
          </a:p>
        </p:txBody>
      </p:sp>
      <p:pic>
        <p:nvPicPr>
          <p:cNvPr id="18463" name="Picture 41" descr="cstm5">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6627" y="5784850"/>
            <a:ext cx="1628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Text Box 42"/>
          <p:cNvSpPr txBox="1">
            <a:spLocks noChangeArrowheads="1"/>
          </p:cNvSpPr>
          <p:nvPr/>
        </p:nvSpPr>
        <p:spPr bwMode="auto">
          <a:xfrm>
            <a:off x="1670056" y="5638813"/>
            <a:ext cx="17748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SEDIMENT</a:t>
            </a:r>
          </a:p>
        </p:txBody>
      </p:sp>
      <p:pic>
        <p:nvPicPr>
          <p:cNvPr id="18465" name="Picture 14" descr="sherwoo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57600" y="4849827"/>
            <a:ext cx="14478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42612" y="5655359"/>
            <a:ext cx="1227900" cy="923330"/>
          </a:xfrm>
          <a:prstGeom prst="rect">
            <a:avLst/>
          </a:prstGeom>
          <a:noFill/>
        </p:spPr>
        <p:txBody>
          <a:bodyPr wrap="none" rtlCol="0">
            <a:spAutoFit/>
          </a:bodyPr>
          <a:lstStyle/>
          <a:p>
            <a:pPr algn="l"/>
            <a:r>
              <a:rPr lang="en-US" sz="1800" b="1" dirty="0" smtClean="0"/>
              <a:t>Ice</a:t>
            </a:r>
          </a:p>
          <a:p>
            <a:pPr algn="l"/>
            <a:r>
              <a:rPr lang="en-US" sz="1800" b="1" dirty="0" smtClean="0"/>
              <a:t>Biology</a:t>
            </a:r>
          </a:p>
          <a:p>
            <a:pPr algn="l"/>
            <a:r>
              <a:rPr lang="en-US" sz="1800" b="1" dirty="0" smtClean="0"/>
              <a:t>Vegetation</a:t>
            </a:r>
            <a:endParaRPr lang="en-US" sz="1800" b="1" dirty="0"/>
          </a:p>
        </p:txBody>
      </p:sp>
    </p:spTree>
    <p:extLst>
      <p:ext uri="{BB962C8B-B14F-4D97-AF65-F5344CB8AC3E}">
        <p14:creationId xmlns:p14="http://schemas.microsoft.com/office/powerpoint/2010/main" val="2765654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run it as </a:t>
            </a:r>
            <a:r>
              <a:rPr lang="en-US" dirty="0" err="1" smtClean="0"/>
              <a:t>coawstM</a:t>
            </a:r>
            <a:endParaRPr lang="en-US" dirty="0"/>
          </a:p>
        </p:txBody>
      </p:sp>
      <p:sp>
        <p:nvSpPr>
          <p:cNvPr id="3" name="Content Placeholder 2"/>
          <p:cNvSpPr>
            <a:spLocks noGrp="1"/>
          </p:cNvSpPr>
          <p:nvPr>
            <p:ph idx="1"/>
          </p:nvPr>
        </p:nvSpPr>
        <p:spPr>
          <a:xfrm>
            <a:off x="381000" y="1371600"/>
            <a:ext cx="8305800" cy="3124200"/>
          </a:xfrm>
        </p:spPr>
        <p:txBody>
          <a:bodyPr/>
          <a:lstStyle/>
          <a:p>
            <a:r>
              <a:rPr lang="en-US" dirty="0" smtClean="0"/>
              <a:t>use total number of </a:t>
            </a:r>
            <a:r>
              <a:rPr lang="en-US" dirty="0" err="1" smtClean="0"/>
              <a:t>procs</a:t>
            </a:r>
            <a:r>
              <a:rPr lang="en-US" dirty="0" smtClean="0"/>
              <a:t> from coupling.in</a:t>
            </a:r>
          </a:p>
          <a:p>
            <a:r>
              <a:rPr lang="en-US" dirty="0" smtClean="0"/>
              <a:t>only 1 executable</a:t>
            </a:r>
            <a:endParaRPr lang="en-US" dirty="0"/>
          </a:p>
        </p:txBody>
      </p:sp>
      <p:pic>
        <p:nvPicPr>
          <p:cNvPr id="6" name="Picture 5"/>
          <p:cNvPicPr>
            <a:picLocks noChangeAspect="1"/>
          </p:cNvPicPr>
          <p:nvPr/>
        </p:nvPicPr>
        <p:blipFill>
          <a:blip r:embed="rId2"/>
          <a:stretch>
            <a:fillRect/>
          </a:stretch>
        </p:blipFill>
        <p:spPr>
          <a:xfrm>
            <a:off x="461963" y="2431492"/>
            <a:ext cx="6777038" cy="4121707"/>
          </a:xfrm>
          <a:prstGeom prst="rect">
            <a:avLst/>
          </a:prstGeom>
        </p:spPr>
      </p:pic>
    </p:spTree>
    <p:extLst>
      <p:ext uri="{BB962C8B-B14F-4D97-AF65-F5344CB8AC3E}">
        <p14:creationId xmlns:p14="http://schemas.microsoft.com/office/powerpoint/2010/main" val="2522234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1600200"/>
            <a:ext cx="5029200" cy="4959592"/>
          </a:xfrm>
          <a:prstGeom prst="rect">
            <a:avLst/>
          </a:prstGeom>
        </p:spPr>
      </p:pic>
      <p:sp>
        <p:nvSpPr>
          <p:cNvPr id="2" name="Title 1"/>
          <p:cNvSpPr>
            <a:spLocks noGrp="1"/>
          </p:cNvSpPr>
          <p:nvPr>
            <p:ph type="title"/>
          </p:nvPr>
        </p:nvSpPr>
        <p:spPr/>
        <p:txBody>
          <a:bodyPr/>
          <a:lstStyle/>
          <a:p>
            <a:r>
              <a:rPr lang="en-US" dirty="0" smtClean="0"/>
              <a:t>Processor allocation</a:t>
            </a:r>
            <a:endParaRPr lang="en-US" dirty="0"/>
          </a:p>
        </p:txBody>
      </p:sp>
      <p:cxnSp>
        <p:nvCxnSpPr>
          <p:cNvPr id="5" name="Straight Arrow Connector 4"/>
          <p:cNvCxnSpPr/>
          <p:nvPr/>
        </p:nvCxnSpPr>
        <p:spPr bwMode="auto">
          <a:xfrm flipH="1">
            <a:off x="3886200" y="3352800"/>
            <a:ext cx="1776778" cy="0"/>
          </a:xfrm>
          <a:prstGeom prst="straightConnector1">
            <a:avLst/>
          </a:prstGeom>
          <a:noFill/>
          <a:ln w="19050" algn="ctr">
            <a:solidFill>
              <a:srgbClr val="000000"/>
            </a:solidFill>
            <a:round/>
            <a:headEnd/>
            <a:tailEnd type="arrow"/>
          </a:ln>
        </p:spPr>
      </p:cxnSp>
      <p:sp>
        <p:nvSpPr>
          <p:cNvPr id="6" name="TextBox 5"/>
          <p:cNvSpPr txBox="1"/>
          <p:nvPr/>
        </p:nvSpPr>
        <p:spPr>
          <a:xfrm>
            <a:off x="5334000" y="2362200"/>
            <a:ext cx="3696846" cy="1815882"/>
          </a:xfrm>
          <a:prstGeom prst="rect">
            <a:avLst/>
          </a:prstGeom>
          <a:noFill/>
        </p:spPr>
        <p:txBody>
          <a:bodyPr wrap="none" rtlCol="0">
            <a:spAutoFit/>
          </a:bodyPr>
          <a:lstStyle/>
          <a:p>
            <a:r>
              <a:rPr lang="en-US" sz="1600" dirty="0" err="1" smtClean="0">
                <a:solidFill>
                  <a:schemeClr val="bg1"/>
                </a:solidFill>
              </a:rPr>
              <a:t>stdout</a:t>
            </a:r>
            <a:r>
              <a:rPr lang="en-US" sz="1600" dirty="0" smtClean="0">
                <a:solidFill>
                  <a:schemeClr val="bg1"/>
                </a:solidFill>
              </a:rPr>
              <a:t> reports processor </a:t>
            </a:r>
            <a:r>
              <a:rPr lang="en-US" sz="1600" dirty="0" smtClean="0">
                <a:solidFill>
                  <a:schemeClr val="bg1"/>
                </a:solidFill>
              </a:rPr>
              <a:t>allocation</a:t>
            </a:r>
          </a:p>
          <a:p>
            <a:r>
              <a:rPr lang="en-US" sz="1600" dirty="0" smtClean="0">
                <a:solidFill>
                  <a:schemeClr val="bg1"/>
                </a:solidFill>
              </a:rPr>
              <a:t>and</a:t>
            </a:r>
          </a:p>
          <a:p>
            <a:r>
              <a:rPr lang="en-US" sz="1600" dirty="0" smtClean="0">
                <a:solidFill>
                  <a:schemeClr val="bg1"/>
                </a:solidFill>
              </a:rPr>
              <a:t>Number of steps between synchronization.</a:t>
            </a:r>
          </a:p>
          <a:p>
            <a:endParaRPr lang="en-US" sz="1600" dirty="0" smtClean="0">
              <a:solidFill>
                <a:schemeClr val="bg1"/>
              </a:solidFill>
            </a:endParaRPr>
          </a:p>
          <a:p>
            <a:endParaRPr lang="en-US" sz="1600" dirty="0">
              <a:solidFill>
                <a:schemeClr val="bg1"/>
              </a:solidFill>
            </a:endParaRPr>
          </a:p>
          <a:p>
            <a:r>
              <a:rPr lang="en-US" sz="1600" dirty="0" smtClean="0">
                <a:solidFill>
                  <a:schemeClr val="bg1"/>
                </a:solidFill>
              </a:rPr>
              <a:t>This looks like from a different run,</a:t>
            </a:r>
          </a:p>
          <a:p>
            <a:r>
              <a:rPr lang="en-US" sz="1600" dirty="0" smtClean="0">
                <a:solidFill>
                  <a:schemeClr val="bg1"/>
                </a:solidFill>
              </a:rPr>
              <a:t>but you get the idea</a:t>
            </a:r>
            <a:endParaRPr lang="en-US" sz="1600" dirty="0">
              <a:solidFill>
                <a:schemeClr val="bg1"/>
              </a:solidFill>
            </a:endParaRPr>
          </a:p>
        </p:txBody>
      </p:sp>
    </p:spTree>
    <p:extLst>
      <p:ext uri="{BB962C8B-B14F-4D97-AF65-F5344CB8AC3E}">
        <p14:creationId xmlns:p14="http://schemas.microsoft.com/office/powerpoint/2010/main" val="1071009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85800"/>
          </a:xfrm>
        </p:spPr>
        <p:txBody>
          <a:bodyPr/>
          <a:lstStyle/>
          <a:p>
            <a:r>
              <a:rPr lang="en-US" dirty="0" smtClean="0"/>
              <a:t>Processor allocation</a:t>
            </a:r>
            <a:endParaRPr lang="en-US" dirty="0"/>
          </a:p>
        </p:txBody>
      </p:sp>
      <p:cxnSp>
        <p:nvCxnSpPr>
          <p:cNvPr id="5" name="Straight Arrow Connector 4"/>
          <p:cNvCxnSpPr/>
          <p:nvPr/>
        </p:nvCxnSpPr>
        <p:spPr bwMode="auto">
          <a:xfrm flipH="1">
            <a:off x="5548217" y="1600200"/>
            <a:ext cx="1776778" cy="0"/>
          </a:xfrm>
          <a:prstGeom prst="straightConnector1">
            <a:avLst/>
          </a:prstGeom>
          <a:noFill/>
          <a:ln w="19050" algn="ctr">
            <a:solidFill>
              <a:srgbClr val="000000"/>
            </a:solidFill>
            <a:round/>
            <a:headEnd/>
            <a:tailEnd type="arrow"/>
          </a:ln>
        </p:spPr>
      </p:cxnSp>
      <p:sp>
        <p:nvSpPr>
          <p:cNvPr id="6" name="TextBox 5"/>
          <p:cNvSpPr txBox="1"/>
          <p:nvPr/>
        </p:nvSpPr>
        <p:spPr>
          <a:xfrm>
            <a:off x="5788381" y="1676400"/>
            <a:ext cx="2259208" cy="338554"/>
          </a:xfrm>
          <a:prstGeom prst="rect">
            <a:avLst/>
          </a:prstGeom>
          <a:noFill/>
        </p:spPr>
        <p:txBody>
          <a:bodyPr wrap="none" rtlCol="0">
            <a:spAutoFit/>
          </a:bodyPr>
          <a:lstStyle/>
          <a:p>
            <a:r>
              <a:rPr lang="en-US" sz="1600" dirty="0" smtClean="0">
                <a:solidFill>
                  <a:schemeClr val="bg1"/>
                </a:solidFill>
              </a:rPr>
              <a:t>"Timing for …."  = WRF</a:t>
            </a:r>
            <a:endParaRPr lang="en-US" sz="16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85676"/>
            <a:ext cx="5105400" cy="57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0" y="2014954"/>
            <a:ext cx="3522119" cy="338554"/>
          </a:xfrm>
          <a:prstGeom prst="rect">
            <a:avLst/>
          </a:prstGeom>
          <a:noFill/>
        </p:spPr>
        <p:txBody>
          <a:bodyPr wrap="none" rtlCol="0">
            <a:spAutoFit/>
          </a:bodyPr>
          <a:lstStyle/>
          <a:p>
            <a:r>
              <a:rPr lang="en-US" sz="1600" dirty="0" smtClean="0">
                <a:solidFill>
                  <a:schemeClr val="bg1"/>
                </a:solidFill>
              </a:rPr>
              <a:t>"1    179    52974  02:59:00   "  = ROMS</a:t>
            </a:r>
            <a:endParaRPr lang="en-US" sz="1600" dirty="0">
              <a:solidFill>
                <a:schemeClr val="bg1"/>
              </a:solidFill>
            </a:endParaRPr>
          </a:p>
        </p:txBody>
      </p:sp>
      <p:cxnSp>
        <p:nvCxnSpPr>
          <p:cNvPr id="8" name="Straight Arrow Connector 7"/>
          <p:cNvCxnSpPr/>
          <p:nvPr/>
        </p:nvCxnSpPr>
        <p:spPr bwMode="auto">
          <a:xfrm flipH="1">
            <a:off x="5700617" y="3200400"/>
            <a:ext cx="1776778" cy="0"/>
          </a:xfrm>
          <a:prstGeom prst="straightConnector1">
            <a:avLst/>
          </a:prstGeom>
          <a:noFill/>
          <a:ln w="19050" algn="ctr">
            <a:solidFill>
              <a:srgbClr val="000000"/>
            </a:solidFill>
            <a:round/>
            <a:headEnd/>
            <a:tailEnd type="arrow"/>
          </a:ln>
        </p:spPr>
      </p:cxnSp>
      <p:cxnSp>
        <p:nvCxnSpPr>
          <p:cNvPr id="9" name="Straight Arrow Connector 8"/>
          <p:cNvCxnSpPr/>
          <p:nvPr/>
        </p:nvCxnSpPr>
        <p:spPr bwMode="auto">
          <a:xfrm flipH="1">
            <a:off x="5594625" y="4419600"/>
            <a:ext cx="1776778" cy="0"/>
          </a:xfrm>
          <a:prstGeom prst="straightConnector1">
            <a:avLst/>
          </a:prstGeom>
          <a:noFill/>
          <a:ln w="19050" algn="ctr">
            <a:solidFill>
              <a:srgbClr val="000000"/>
            </a:solidFill>
            <a:round/>
            <a:headEnd/>
            <a:tailEnd type="arrow"/>
          </a:ln>
        </p:spPr>
      </p:cxnSp>
      <p:sp>
        <p:nvSpPr>
          <p:cNvPr id="10" name="TextBox 9"/>
          <p:cNvSpPr txBox="1"/>
          <p:nvPr/>
        </p:nvSpPr>
        <p:spPr>
          <a:xfrm>
            <a:off x="5594625" y="4572000"/>
            <a:ext cx="3216778" cy="1077218"/>
          </a:xfrm>
          <a:prstGeom prst="rect">
            <a:avLst/>
          </a:prstGeom>
          <a:noFill/>
        </p:spPr>
        <p:txBody>
          <a:bodyPr wrap="square" rtlCol="0">
            <a:spAutoFit/>
          </a:bodyPr>
          <a:lstStyle/>
          <a:p>
            <a:r>
              <a:rPr lang="en-US" sz="1600" dirty="0" smtClean="0">
                <a:solidFill>
                  <a:schemeClr val="bg1"/>
                </a:solidFill>
              </a:rPr>
              <a:t>Here is where the model coupling synchronization occurs.</a:t>
            </a:r>
          </a:p>
          <a:p>
            <a:r>
              <a:rPr lang="en-US" sz="1600" dirty="0" smtClean="0">
                <a:solidFill>
                  <a:schemeClr val="bg1"/>
                </a:solidFill>
              </a:rPr>
              <a:t>so probably could re-allocate more nodes to WRF</a:t>
            </a:r>
            <a:endParaRPr lang="en-US" sz="1600" dirty="0">
              <a:solidFill>
                <a:schemeClr val="bg1"/>
              </a:solidFill>
            </a:endParaRPr>
          </a:p>
        </p:txBody>
      </p:sp>
    </p:spTree>
    <p:extLst>
      <p:ext uri="{BB962C8B-B14F-4D97-AF65-F5344CB8AC3E}">
        <p14:creationId xmlns:p14="http://schemas.microsoft.com/office/powerpoint/2010/main" val="1412245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762000"/>
          </a:xfrm>
        </p:spPr>
        <p:txBody>
          <a:bodyPr/>
          <a:lstStyle/>
          <a:p>
            <a:r>
              <a:rPr lang="en-US" dirty="0" smtClean="0"/>
              <a:t>Data field exchange min/max values</a:t>
            </a:r>
            <a:endParaRPr lang="en-US" dirty="0"/>
          </a:p>
        </p:txBody>
      </p:sp>
      <p:pic>
        <p:nvPicPr>
          <p:cNvPr id="3" name="Picture 2"/>
          <p:cNvPicPr>
            <a:picLocks noChangeAspect="1"/>
          </p:cNvPicPr>
          <p:nvPr/>
        </p:nvPicPr>
        <p:blipFill>
          <a:blip r:embed="rId2"/>
          <a:stretch>
            <a:fillRect/>
          </a:stretch>
        </p:blipFill>
        <p:spPr>
          <a:xfrm>
            <a:off x="381000" y="1059418"/>
            <a:ext cx="5486400" cy="5575000"/>
          </a:xfrm>
          <a:prstGeom prst="rect">
            <a:avLst/>
          </a:prstGeom>
        </p:spPr>
      </p:pic>
      <p:sp>
        <p:nvSpPr>
          <p:cNvPr id="4" name="TextBox 3"/>
          <p:cNvSpPr txBox="1"/>
          <p:nvPr/>
        </p:nvSpPr>
        <p:spPr>
          <a:xfrm>
            <a:off x="6172200" y="1752600"/>
            <a:ext cx="1380506" cy="276999"/>
          </a:xfrm>
          <a:prstGeom prst="rect">
            <a:avLst/>
          </a:prstGeom>
          <a:noFill/>
        </p:spPr>
        <p:txBody>
          <a:bodyPr wrap="none" rtlCol="0">
            <a:spAutoFit/>
          </a:bodyPr>
          <a:lstStyle/>
          <a:p>
            <a:r>
              <a:rPr lang="en-US" dirty="0" smtClean="0">
                <a:solidFill>
                  <a:schemeClr val="bg1"/>
                </a:solidFill>
              </a:rPr>
              <a:t>WRF 1 to ROMS 1</a:t>
            </a:r>
            <a:endParaRPr lang="en-US" dirty="0">
              <a:solidFill>
                <a:schemeClr val="bg1"/>
              </a:solidFill>
            </a:endParaRPr>
          </a:p>
        </p:txBody>
      </p:sp>
      <p:sp>
        <p:nvSpPr>
          <p:cNvPr id="6" name="TextBox 5"/>
          <p:cNvSpPr txBox="1"/>
          <p:nvPr/>
        </p:nvSpPr>
        <p:spPr>
          <a:xfrm>
            <a:off x="6248400" y="3024990"/>
            <a:ext cx="1380506" cy="276999"/>
          </a:xfrm>
          <a:prstGeom prst="rect">
            <a:avLst/>
          </a:prstGeom>
          <a:noFill/>
        </p:spPr>
        <p:txBody>
          <a:bodyPr wrap="none" rtlCol="0">
            <a:spAutoFit/>
          </a:bodyPr>
          <a:lstStyle/>
          <a:p>
            <a:r>
              <a:rPr lang="en-US" dirty="0" smtClean="0">
                <a:solidFill>
                  <a:schemeClr val="bg1"/>
                </a:solidFill>
              </a:rPr>
              <a:t>WRF 2 to ROMS 1</a:t>
            </a:r>
            <a:endParaRPr lang="en-US" dirty="0">
              <a:solidFill>
                <a:schemeClr val="bg1"/>
              </a:solidFill>
            </a:endParaRPr>
          </a:p>
        </p:txBody>
      </p:sp>
      <p:sp>
        <p:nvSpPr>
          <p:cNvPr id="8" name="TextBox 7"/>
          <p:cNvSpPr txBox="1"/>
          <p:nvPr/>
        </p:nvSpPr>
        <p:spPr>
          <a:xfrm>
            <a:off x="6324600" y="4232701"/>
            <a:ext cx="1380506" cy="276999"/>
          </a:xfrm>
          <a:prstGeom prst="rect">
            <a:avLst/>
          </a:prstGeom>
          <a:noFill/>
        </p:spPr>
        <p:txBody>
          <a:bodyPr wrap="none" rtlCol="0">
            <a:spAutoFit/>
          </a:bodyPr>
          <a:lstStyle/>
          <a:p>
            <a:r>
              <a:rPr lang="en-US" dirty="0" smtClean="0">
                <a:solidFill>
                  <a:schemeClr val="bg1"/>
                </a:solidFill>
              </a:rPr>
              <a:t>WRF 1 to ROMS 2</a:t>
            </a:r>
            <a:endParaRPr lang="en-US" dirty="0">
              <a:solidFill>
                <a:schemeClr val="bg1"/>
              </a:solidFill>
            </a:endParaRPr>
          </a:p>
        </p:txBody>
      </p:sp>
      <p:sp>
        <p:nvSpPr>
          <p:cNvPr id="9" name="TextBox 8"/>
          <p:cNvSpPr txBox="1"/>
          <p:nvPr/>
        </p:nvSpPr>
        <p:spPr>
          <a:xfrm>
            <a:off x="6324600" y="5486400"/>
            <a:ext cx="1380506" cy="276999"/>
          </a:xfrm>
          <a:prstGeom prst="rect">
            <a:avLst/>
          </a:prstGeom>
          <a:noFill/>
        </p:spPr>
        <p:txBody>
          <a:bodyPr wrap="none" rtlCol="0">
            <a:spAutoFit/>
          </a:bodyPr>
          <a:lstStyle/>
          <a:p>
            <a:r>
              <a:rPr lang="en-US" dirty="0" smtClean="0">
                <a:solidFill>
                  <a:schemeClr val="bg1"/>
                </a:solidFill>
              </a:rPr>
              <a:t>WRF 2 to ROMS 2</a:t>
            </a:r>
            <a:endParaRPr lang="en-US" dirty="0">
              <a:solidFill>
                <a:schemeClr val="bg1"/>
              </a:solidFill>
            </a:endParaRPr>
          </a:p>
        </p:txBody>
      </p:sp>
    </p:spTree>
    <p:extLst>
      <p:ext uri="{BB962C8B-B14F-4D97-AF65-F5344CB8AC3E}">
        <p14:creationId xmlns:p14="http://schemas.microsoft.com/office/powerpoint/2010/main" val="113918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OCN interactions</a:t>
            </a:r>
          </a:p>
        </p:txBody>
      </p:sp>
      <p:cxnSp>
        <p:nvCxnSpPr>
          <p:cNvPr id="21507" name="Straight Connector 5"/>
          <p:cNvCxnSpPr>
            <a:cxnSpLocks noChangeShapeType="1"/>
          </p:cNvCxnSpPr>
          <p:nvPr/>
        </p:nvCxnSpPr>
        <p:spPr bwMode="auto">
          <a:xfrm>
            <a:off x="457200" y="5867400"/>
            <a:ext cx="3810000" cy="0"/>
          </a:xfrm>
          <a:prstGeom prst="line">
            <a:avLst/>
          </a:prstGeom>
          <a:noFill/>
          <a:ln w="44450" algn="ctr">
            <a:solidFill>
              <a:srgbClr val="CC6600"/>
            </a:solidFill>
            <a:round/>
            <a:headEnd/>
            <a:tailEnd/>
          </a:ln>
          <a:extLst>
            <a:ext uri="{909E8E84-426E-40DD-AFC4-6F175D3DCCD1}">
              <a14:hiddenFill xmlns:a14="http://schemas.microsoft.com/office/drawing/2010/main">
                <a:noFill/>
              </a14:hiddenFill>
            </a:ext>
          </a:extLst>
        </p:spPr>
      </p:cxnSp>
      <p:sp>
        <p:nvSpPr>
          <p:cNvPr id="21508" name="Text Box 10"/>
          <p:cNvSpPr txBox="1">
            <a:spLocks noChangeArrowheads="1"/>
          </p:cNvSpPr>
          <p:nvPr/>
        </p:nvSpPr>
        <p:spPr bwMode="auto">
          <a:xfrm rot="18913992">
            <a:off x="5757857" y="303374"/>
            <a:ext cx="828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ATM</a:t>
            </a:r>
          </a:p>
        </p:txBody>
      </p:sp>
      <p:sp>
        <p:nvSpPr>
          <p:cNvPr id="21509" name="Text Box 11"/>
          <p:cNvSpPr txBox="1">
            <a:spLocks noChangeArrowheads="1"/>
          </p:cNvSpPr>
          <p:nvPr/>
        </p:nvSpPr>
        <p:spPr bwMode="auto">
          <a:xfrm>
            <a:off x="7010400" y="2287601"/>
            <a:ext cx="106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WAVE</a:t>
            </a:r>
          </a:p>
        </p:txBody>
      </p:sp>
      <p:sp>
        <p:nvSpPr>
          <p:cNvPr id="21510" name="Line 14"/>
          <p:cNvSpPr>
            <a:spLocks noChangeShapeType="1"/>
          </p:cNvSpPr>
          <p:nvPr/>
        </p:nvSpPr>
        <p:spPr bwMode="auto">
          <a:xfrm>
            <a:off x="6934200" y="2211388"/>
            <a:ext cx="1219200" cy="0"/>
          </a:xfrm>
          <a:prstGeom prst="line">
            <a:avLst/>
          </a:prstGeom>
          <a:noFill/>
          <a:ln w="4445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1" name="Text Box 15"/>
          <p:cNvSpPr txBox="1">
            <a:spLocks noChangeArrowheads="1"/>
          </p:cNvSpPr>
          <p:nvPr/>
        </p:nvSpPr>
        <p:spPr bwMode="auto">
          <a:xfrm>
            <a:off x="6858000" y="1296988"/>
            <a:ext cx="205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a:solidFill>
                  <a:schemeClr val="bg1"/>
                </a:solidFill>
                <a:latin typeface="Arial" charset="0"/>
              </a:rPr>
              <a:t>H</a:t>
            </a:r>
            <a:r>
              <a:rPr lang="en-US" baseline="-25000">
                <a:solidFill>
                  <a:schemeClr val="bg1"/>
                </a:solidFill>
                <a:latin typeface="Arial" charset="0"/>
              </a:rPr>
              <a:t>wave</a:t>
            </a:r>
            <a:r>
              <a:rPr lang="en-US">
                <a:solidFill>
                  <a:schemeClr val="bg1"/>
                </a:solidFill>
                <a:latin typeface="Arial" charset="0"/>
              </a:rPr>
              <a:t>, L</a:t>
            </a:r>
            <a:r>
              <a:rPr lang="en-US" baseline="-25000">
                <a:solidFill>
                  <a:schemeClr val="bg1"/>
                </a:solidFill>
                <a:latin typeface="Arial" charset="0"/>
              </a:rPr>
              <a:t>mwave</a:t>
            </a:r>
            <a:r>
              <a:rPr lang="en-US">
                <a:solidFill>
                  <a:schemeClr val="bg1"/>
                </a:solidFill>
                <a:latin typeface="Arial" charset="0"/>
              </a:rPr>
              <a:t>, L</a:t>
            </a:r>
            <a:r>
              <a:rPr lang="en-US" baseline="-25000">
                <a:solidFill>
                  <a:schemeClr val="bg1"/>
                </a:solidFill>
                <a:latin typeface="Arial" charset="0"/>
              </a:rPr>
              <a:t>pwave</a:t>
            </a:r>
            <a:r>
              <a:rPr lang="en-US">
                <a:solidFill>
                  <a:schemeClr val="bg1"/>
                </a:solidFill>
                <a:latin typeface="Arial" charset="0"/>
              </a:rPr>
              <a:t>, D</a:t>
            </a:r>
            <a:r>
              <a:rPr lang="en-US" baseline="-25000">
                <a:solidFill>
                  <a:schemeClr val="bg1"/>
                </a:solidFill>
                <a:latin typeface="Arial" charset="0"/>
              </a:rPr>
              <a:t>wave</a:t>
            </a:r>
            <a:r>
              <a:rPr lang="en-US">
                <a:solidFill>
                  <a:schemeClr val="bg1"/>
                </a:solidFill>
                <a:latin typeface="Arial" charset="0"/>
              </a:rPr>
              <a:t>,</a:t>
            </a:r>
          </a:p>
          <a:p>
            <a:pPr algn="l"/>
            <a:r>
              <a:rPr lang="en-US">
                <a:solidFill>
                  <a:schemeClr val="bg1"/>
                </a:solidFill>
                <a:latin typeface="Arial" charset="0"/>
              </a:rPr>
              <a:t>T</a:t>
            </a:r>
            <a:r>
              <a:rPr lang="en-US" baseline="-25000">
                <a:solidFill>
                  <a:schemeClr val="bg1"/>
                </a:solidFill>
                <a:latin typeface="Arial" charset="0"/>
              </a:rPr>
              <a:t>psurf</a:t>
            </a:r>
            <a:r>
              <a:rPr lang="en-US">
                <a:solidFill>
                  <a:schemeClr val="bg1"/>
                </a:solidFill>
                <a:latin typeface="Arial" charset="0"/>
              </a:rPr>
              <a:t>, T</a:t>
            </a:r>
            <a:r>
              <a:rPr lang="en-US" baseline="-25000">
                <a:solidFill>
                  <a:schemeClr val="bg1"/>
                </a:solidFill>
                <a:latin typeface="Arial" charset="0"/>
              </a:rPr>
              <a:t>mbott</a:t>
            </a:r>
            <a:r>
              <a:rPr lang="en-US">
                <a:solidFill>
                  <a:schemeClr val="bg1"/>
                </a:solidFill>
                <a:latin typeface="Arial" charset="0"/>
              </a:rPr>
              <a:t>, Q</a:t>
            </a:r>
            <a:r>
              <a:rPr lang="en-US" baseline="-25000">
                <a:solidFill>
                  <a:schemeClr val="bg1"/>
                </a:solidFill>
                <a:latin typeface="Arial" charset="0"/>
              </a:rPr>
              <a:t>b</a:t>
            </a:r>
            <a:r>
              <a:rPr lang="en-US">
                <a:solidFill>
                  <a:schemeClr val="bg1"/>
                </a:solidFill>
                <a:latin typeface="Arial" charset="0"/>
              </a:rPr>
              <a:t>, </a:t>
            </a:r>
          </a:p>
          <a:p>
            <a:pPr algn="l"/>
            <a:r>
              <a:rPr lang="en-US">
                <a:solidFill>
                  <a:schemeClr val="bg1"/>
                </a:solidFill>
                <a:latin typeface="Arial" charset="0"/>
              </a:rPr>
              <a:t>Diss</a:t>
            </a:r>
            <a:r>
              <a:rPr lang="en-US" baseline="-25000">
                <a:solidFill>
                  <a:schemeClr val="bg1"/>
                </a:solidFill>
                <a:latin typeface="Arial" charset="0"/>
              </a:rPr>
              <a:t>bot</a:t>
            </a:r>
            <a:r>
              <a:rPr lang="en-US">
                <a:solidFill>
                  <a:schemeClr val="bg1"/>
                </a:solidFill>
                <a:latin typeface="Arial" charset="0"/>
              </a:rPr>
              <a:t>, Diss</a:t>
            </a:r>
            <a:r>
              <a:rPr lang="en-US" baseline="-25000">
                <a:solidFill>
                  <a:schemeClr val="bg1"/>
                </a:solidFill>
                <a:latin typeface="Arial" charset="0"/>
              </a:rPr>
              <a:t>surf</a:t>
            </a:r>
            <a:r>
              <a:rPr lang="en-US">
                <a:solidFill>
                  <a:schemeClr val="bg1"/>
                </a:solidFill>
                <a:latin typeface="Arial" charset="0"/>
              </a:rPr>
              <a:t>, Diss</a:t>
            </a:r>
            <a:r>
              <a:rPr lang="en-US" baseline="-25000">
                <a:solidFill>
                  <a:schemeClr val="bg1"/>
                </a:solidFill>
                <a:latin typeface="Arial" charset="0"/>
              </a:rPr>
              <a:t>wcap</a:t>
            </a:r>
            <a:r>
              <a:rPr lang="en-US">
                <a:solidFill>
                  <a:schemeClr val="bg1"/>
                </a:solidFill>
                <a:latin typeface="Arial" charset="0"/>
              </a:rPr>
              <a:t>,</a:t>
            </a:r>
          </a:p>
          <a:p>
            <a:pPr algn="l"/>
            <a:r>
              <a:rPr lang="en-US">
                <a:solidFill>
                  <a:schemeClr val="bg1"/>
                </a:solidFill>
                <a:latin typeface="Arial" charset="0"/>
              </a:rPr>
              <a:t> U</a:t>
            </a:r>
            <a:r>
              <a:rPr lang="en-US" baseline="-25000">
                <a:solidFill>
                  <a:schemeClr val="bg1"/>
                </a:solidFill>
                <a:latin typeface="Arial" charset="0"/>
              </a:rPr>
              <a:t>bot</a:t>
            </a:r>
            <a:endParaRPr lang="en-US">
              <a:solidFill>
                <a:schemeClr val="bg1"/>
              </a:solidFill>
              <a:latin typeface="Arial" charset="0"/>
            </a:endParaRPr>
          </a:p>
        </p:txBody>
      </p:sp>
      <p:sp>
        <p:nvSpPr>
          <p:cNvPr id="21512" name="Text Box 17"/>
          <p:cNvSpPr txBox="1">
            <a:spLocks noChangeArrowheads="1"/>
          </p:cNvSpPr>
          <p:nvPr/>
        </p:nvSpPr>
        <p:spPr bwMode="auto">
          <a:xfrm rot="18945751">
            <a:off x="5768975" y="487363"/>
            <a:ext cx="2057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a:solidFill>
                  <a:schemeClr val="bg1"/>
                </a:solidFill>
                <a:latin typeface="Arial" charset="0"/>
              </a:rPr>
              <a:t>Uwind, Vwind, Patm, RH, Tair,</a:t>
            </a:r>
          </a:p>
          <a:p>
            <a:pPr algn="l"/>
            <a:r>
              <a:rPr lang="en-US" sz="1000">
                <a:solidFill>
                  <a:schemeClr val="bg1"/>
                </a:solidFill>
                <a:latin typeface="Arial" charset="0"/>
              </a:rPr>
              <a:t>cloud, rain, evap, SWrad, Lwrad</a:t>
            </a:r>
          </a:p>
          <a:p>
            <a:pPr algn="l"/>
            <a:r>
              <a:rPr lang="en-US" sz="1000">
                <a:solidFill>
                  <a:schemeClr val="bg1"/>
                </a:solidFill>
                <a:latin typeface="Arial" charset="0"/>
              </a:rPr>
              <a:t>LH, HFX, Ustress, Vstress</a:t>
            </a:r>
          </a:p>
        </p:txBody>
      </p:sp>
      <p:sp>
        <p:nvSpPr>
          <p:cNvPr id="21513" name="Line 21"/>
          <p:cNvSpPr>
            <a:spLocks noChangeShapeType="1"/>
          </p:cNvSpPr>
          <p:nvPr/>
        </p:nvSpPr>
        <p:spPr bwMode="auto">
          <a:xfrm rot="18900000">
            <a:off x="5705475" y="676275"/>
            <a:ext cx="1219200" cy="0"/>
          </a:xfrm>
          <a:prstGeom prst="line">
            <a:avLst/>
          </a:prstGeom>
          <a:noFill/>
          <a:ln w="4445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21514" name="Picture 81" descr="Is_c17_sst_frame_1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00200"/>
            <a:ext cx="1371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9"/>
          <p:cNvSpPr txBox="1">
            <a:spLocks noChangeArrowheads="1"/>
          </p:cNvSpPr>
          <p:nvPr/>
        </p:nvSpPr>
        <p:spPr bwMode="auto">
          <a:xfrm>
            <a:off x="5410207" y="1595440"/>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OCN</a:t>
            </a:r>
          </a:p>
        </p:txBody>
      </p:sp>
      <p:cxnSp>
        <p:nvCxnSpPr>
          <p:cNvPr id="21516" name="Straight Connector 21"/>
          <p:cNvCxnSpPr>
            <a:cxnSpLocks noChangeShapeType="1"/>
          </p:cNvCxnSpPr>
          <p:nvPr/>
        </p:nvCxnSpPr>
        <p:spPr bwMode="auto">
          <a:xfrm rot="5400000" flipH="1" flipV="1">
            <a:off x="3924300" y="1485900"/>
            <a:ext cx="26670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1517" name="Straight Connector 22"/>
          <p:cNvCxnSpPr>
            <a:cxnSpLocks noChangeShapeType="1"/>
          </p:cNvCxnSpPr>
          <p:nvPr/>
        </p:nvCxnSpPr>
        <p:spPr bwMode="auto">
          <a:xfrm>
            <a:off x="5257800" y="2895600"/>
            <a:ext cx="34290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5" name="Straight Connector 21"/>
          <p:cNvCxnSpPr>
            <a:cxnSpLocks noChangeShapeType="1"/>
          </p:cNvCxnSpPr>
          <p:nvPr/>
        </p:nvCxnSpPr>
        <p:spPr bwMode="auto">
          <a:xfrm rot="5400000" flipH="1" flipV="1">
            <a:off x="-419100" y="4991100"/>
            <a:ext cx="1752600" cy="0"/>
          </a:xfrm>
          <a:prstGeom prst="line">
            <a:avLst/>
          </a:prstGeom>
          <a:noFill/>
          <a:ln w="38100" algn="ctr">
            <a:solidFill>
              <a:schemeClr val="accent1">
                <a:lumMod val="60000"/>
                <a:lumOff val="40000"/>
              </a:schemeClr>
            </a:solidFill>
            <a:round/>
            <a:headEnd/>
            <a:tailEnd/>
          </a:ln>
        </p:spPr>
      </p:cxnSp>
      <p:cxnSp>
        <p:nvCxnSpPr>
          <p:cNvPr id="27" name="Straight Connector 21"/>
          <p:cNvCxnSpPr>
            <a:cxnSpLocks noChangeShapeType="1"/>
          </p:cNvCxnSpPr>
          <p:nvPr/>
        </p:nvCxnSpPr>
        <p:spPr bwMode="auto">
          <a:xfrm rot="5400000" flipH="1" flipV="1">
            <a:off x="3352800" y="4953000"/>
            <a:ext cx="1828800" cy="0"/>
          </a:xfrm>
          <a:prstGeom prst="line">
            <a:avLst/>
          </a:prstGeom>
          <a:noFill/>
          <a:ln w="38100" algn="ctr">
            <a:solidFill>
              <a:schemeClr val="accent1">
                <a:lumMod val="60000"/>
                <a:lumOff val="40000"/>
              </a:schemeClr>
            </a:solidFill>
            <a:round/>
            <a:headEnd/>
            <a:tailEnd/>
          </a:ln>
        </p:spPr>
      </p:cxnSp>
      <p:cxnSp>
        <p:nvCxnSpPr>
          <p:cNvPr id="29" name="Straight Connector 22"/>
          <p:cNvCxnSpPr>
            <a:cxnSpLocks noChangeShapeType="1"/>
          </p:cNvCxnSpPr>
          <p:nvPr/>
        </p:nvCxnSpPr>
        <p:spPr bwMode="auto">
          <a:xfrm flipV="1">
            <a:off x="533400" y="3833813"/>
            <a:ext cx="3581400" cy="76200"/>
          </a:xfrm>
          <a:prstGeom prst="line">
            <a:avLst/>
          </a:prstGeom>
          <a:noFill/>
          <a:ln w="25400" algn="ctr">
            <a:solidFill>
              <a:schemeClr val="accent2">
                <a:lumMod val="40000"/>
                <a:lumOff val="60000"/>
              </a:schemeClr>
            </a:solidFill>
            <a:prstDash val="sysDot"/>
            <a:round/>
            <a:headEnd/>
            <a:tailEnd/>
          </a:ln>
        </p:spPr>
      </p:cxnSp>
      <p:sp>
        <p:nvSpPr>
          <p:cNvPr id="21521" name="Freeform 30"/>
          <p:cNvSpPr>
            <a:spLocks/>
          </p:cNvSpPr>
          <p:nvPr/>
        </p:nvSpPr>
        <p:spPr bwMode="auto">
          <a:xfrm>
            <a:off x="457200" y="3657600"/>
            <a:ext cx="3810000" cy="381000"/>
          </a:xfrm>
          <a:custGeom>
            <a:avLst/>
            <a:gdLst>
              <a:gd name="T0" fmla="*/ 0 w 4440265"/>
              <a:gd name="T1" fmla="*/ 1055308254 h 250555"/>
              <a:gd name="T2" fmla="*/ 15236 w 4440265"/>
              <a:gd name="T3" fmla="*/ 987588722 h 250555"/>
              <a:gd name="T4" fmla="*/ 30831 w 4440265"/>
              <a:gd name="T5" fmla="*/ 378100904 h 250555"/>
              <a:gd name="T6" fmla="*/ 38812 w 4440265"/>
              <a:gd name="T7" fmla="*/ 107220218 h 250555"/>
              <a:gd name="T8" fmla="*/ 43527 w 4440265"/>
              <a:gd name="T9" fmla="*/ 107220218 h 250555"/>
              <a:gd name="T10" fmla="*/ 44978 w 4440265"/>
              <a:gd name="T11" fmla="*/ 445823809 h 250555"/>
              <a:gd name="T12" fmla="*/ 49694 w 4440265"/>
              <a:gd name="T13" fmla="*/ 987588722 h 250555"/>
              <a:gd name="T14" fmla="*/ 58036 w 4440265"/>
              <a:gd name="T15" fmla="*/ 1089166668 h 250555"/>
              <a:gd name="T16" fmla="*/ 65653 w 4440265"/>
              <a:gd name="T17" fmla="*/ 987588722 h 250555"/>
              <a:gd name="T18" fmla="*/ 72181 w 4440265"/>
              <a:gd name="T19" fmla="*/ 818286071 h 250555"/>
              <a:gd name="T20" fmla="*/ 77623 w 4440265"/>
              <a:gd name="T21" fmla="*/ 615125226 h 250555"/>
              <a:gd name="T22" fmla="*/ 83427 w 4440265"/>
              <a:gd name="T23" fmla="*/ 344244063 h 250555"/>
              <a:gd name="T24" fmla="*/ 88142 w 4440265"/>
              <a:gd name="T25" fmla="*/ 174940680 h 250555"/>
              <a:gd name="T26" fmla="*/ 92858 w 4440265"/>
              <a:gd name="T27" fmla="*/ 107220218 h 250555"/>
              <a:gd name="T28" fmla="*/ 95760 w 4440265"/>
              <a:gd name="T29" fmla="*/ 107220218 h 250555"/>
              <a:gd name="T30" fmla="*/ 97211 w 4440265"/>
              <a:gd name="T31" fmla="*/ 378100904 h 250555"/>
              <a:gd name="T32" fmla="*/ 99023 w 4440265"/>
              <a:gd name="T33" fmla="*/ 648983641 h 250555"/>
              <a:gd name="T34" fmla="*/ 102651 w 4440265"/>
              <a:gd name="T35" fmla="*/ 953728508 h 250555"/>
              <a:gd name="T36" fmla="*/ 108818 w 4440265"/>
              <a:gd name="T37" fmla="*/ 1021451639 h 250555"/>
              <a:gd name="T38" fmla="*/ 118610 w 4440265"/>
              <a:gd name="T39" fmla="*/ 953728508 h 250555"/>
              <a:gd name="T40" fmla="*/ 126954 w 4440265"/>
              <a:gd name="T41" fmla="*/ 750568338 h 250555"/>
              <a:gd name="T42" fmla="*/ 132033 w 4440265"/>
              <a:gd name="T43" fmla="*/ 513545480 h 250555"/>
              <a:gd name="T44" fmla="*/ 136022 w 4440265"/>
              <a:gd name="T45" fmla="*/ 310384521 h 250555"/>
              <a:gd name="T46" fmla="*/ 139649 w 4440265"/>
              <a:gd name="T47" fmla="*/ 174940680 h 250555"/>
              <a:gd name="T48" fmla="*/ 144002 w 4440265"/>
              <a:gd name="T49" fmla="*/ 39501123 h 250555"/>
              <a:gd name="T50" fmla="*/ 146904 w 4440265"/>
              <a:gd name="T51" fmla="*/ 73363098 h 250555"/>
              <a:gd name="T52" fmla="*/ 148717 w 4440265"/>
              <a:gd name="T53" fmla="*/ 242664766 h 250555"/>
              <a:gd name="T54" fmla="*/ 150168 w 4440265"/>
              <a:gd name="T55" fmla="*/ 445823809 h 250555"/>
              <a:gd name="T56" fmla="*/ 151619 w 4440265"/>
              <a:gd name="T57" fmla="*/ 682848806 h 250555"/>
              <a:gd name="T58" fmla="*/ 154158 w 4440265"/>
              <a:gd name="T59" fmla="*/ 818286071 h 250555"/>
              <a:gd name="T60" fmla="*/ 157422 w 4440265"/>
              <a:gd name="T61" fmla="*/ 953728508 h 250555"/>
              <a:gd name="T62" fmla="*/ 166490 w 4440265"/>
              <a:gd name="T63" fmla="*/ 953728508 h 250555"/>
              <a:gd name="T64" fmla="*/ 172294 w 4440265"/>
              <a:gd name="T65" fmla="*/ 886010551 h 250555"/>
              <a:gd name="T66" fmla="*/ 177734 w 4440265"/>
              <a:gd name="T67" fmla="*/ 784428103 h 250555"/>
              <a:gd name="T68" fmla="*/ 183175 w 4440265"/>
              <a:gd name="T69" fmla="*/ 581265459 h 250555"/>
              <a:gd name="T70" fmla="*/ 187891 w 4440265"/>
              <a:gd name="T71" fmla="*/ 310384521 h 250555"/>
              <a:gd name="T72" fmla="*/ 191880 w 4440265"/>
              <a:gd name="T73" fmla="*/ 141079677 h 250555"/>
              <a:gd name="T74" fmla="*/ 195146 w 4440265"/>
              <a:gd name="T75" fmla="*/ 39501123 h 250555"/>
              <a:gd name="T76" fmla="*/ 198048 w 4440265"/>
              <a:gd name="T77" fmla="*/ 5640587 h 250555"/>
              <a:gd name="T78" fmla="*/ 200949 w 4440265"/>
              <a:gd name="T79" fmla="*/ 73363098 h 250555"/>
              <a:gd name="T80" fmla="*/ 202037 w 4440265"/>
              <a:gd name="T81" fmla="*/ 242664766 h 250555"/>
              <a:gd name="T82" fmla="*/ 202763 w 4440265"/>
              <a:gd name="T83" fmla="*/ 445823809 h 250555"/>
              <a:gd name="T84" fmla="*/ 204212 w 4440265"/>
              <a:gd name="T85" fmla="*/ 648983641 h 250555"/>
              <a:gd name="T86" fmla="*/ 206390 w 4440265"/>
              <a:gd name="T87" fmla="*/ 784428103 h 250555"/>
              <a:gd name="T88" fmla="*/ 207841 w 4440265"/>
              <a:gd name="T89" fmla="*/ 784428103 h 2505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40265"/>
              <a:gd name="T136" fmla="*/ 0 h 250555"/>
              <a:gd name="T137" fmla="*/ 4440265 w 4440265"/>
              <a:gd name="T138" fmla="*/ 250555 h 2505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40265" h="250555">
                <a:moveTo>
                  <a:pt x="0" y="241514"/>
                </a:moveTo>
                <a:lnTo>
                  <a:pt x="325465" y="226016"/>
                </a:lnTo>
                <a:cubicBezTo>
                  <a:pt x="435245" y="200186"/>
                  <a:pt x="574729" y="120111"/>
                  <a:pt x="658678" y="86531"/>
                </a:cubicBezTo>
                <a:cubicBezTo>
                  <a:pt x="742627" y="52951"/>
                  <a:pt x="783957" y="34870"/>
                  <a:pt x="829160" y="24538"/>
                </a:cubicBezTo>
                <a:cubicBezTo>
                  <a:pt x="874363" y="14206"/>
                  <a:pt x="907943" y="11623"/>
                  <a:pt x="929899" y="24538"/>
                </a:cubicBezTo>
                <a:cubicBezTo>
                  <a:pt x="951855" y="37453"/>
                  <a:pt x="938939" y="68450"/>
                  <a:pt x="960895" y="102030"/>
                </a:cubicBezTo>
                <a:cubicBezTo>
                  <a:pt x="982851" y="135610"/>
                  <a:pt x="1015139" y="201477"/>
                  <a:pt x="1061634" y="226016"/>
                </a:cubicBezTo>
                <a:cubicBezTo>
                  <a:pt x="1108129" y="250555"/>
                  <a:pt x="1183038" y="249263"/>
                  <a:pt x="1239865" y="249263"/>
                </a:cubicBezTo>
                <a:cubicBezTo>
                  <a:pt x="1296692" y="249263"/>
                  <a:pt x="1352228" y="236348"/>
                  <a:pt x="1402597" y="226016"/>
                </a:cubicBezTo>
                <a:cubicBezTo>
                  <a:pt x="1452966" y="215684"/>
                  <a:pt x="1499462" y="201477"/>
                  <a:pt x="1542082" y="187270"/>
                </a:cubicBezTo>
                <a:cubicBezTo>
                  <a:pt x="1584702" y="173063"/>
                  <a:pt x="1618282" y="158856"/>
                  <a:pt x="1658319" y="140775"/>
                </a:cubicBezTo>
                <a:cubicBezTo>
                  <a:pt x="1698356" y="122694"/>
                  <a:pt x="1744852" y="95572"/>
                  <a:pt x="1782306" y="78782"/>
                </a:cubicBezTo>
                <a:cubicBezTo>
                  <a:pt x="1819760" y="61992"/>
                  <a:pt x="1849465" y="49077"/>
                  <a:pt x="1883045" y="40036"/>
                </a:cubicBezTo>
                <a:cubicBezTo>
                  <a:pt x="1916625" y="30995"/>
                  <a:pt x="1956662" y="27121"/>
                  <a:pt x="1983784" y="24538"/>
                </a:cubicBezTo>
                <a:cubicBezTo>
                  <a:pt x="2010906" y="21955"/>
                  <a:pt x="2030279" y="14206"/>
                  <a:pt x="2045777" y="24538"/>
                </a:cubicBezTo>
                <a:cubicBezTo>
                  <a:pt x="2061275" y="34870"/>
                  <a:pt x="2065149" y="65867"/>
                  <a:pt x="2076773" y="86531"/>
                </a:cubicBezTo>
                <a:cubicBezTo>
                  <a:pt x="2088397" y="107195"/>
                  <a:pt x="2096146" y="126568"/>
                  <a:pt x="2115519" y="148524"/>
                </a:cubicBezTo>
                <a:cubicBezTo>
                  <a:pt x="2134892" y="170480"/>
                  <a:pt x="2158140" y="204060"/>
                  <a:pt x="2193011" y="218267"/>
                </a:cubicBezTo>
                <a:cubicBezTo>
                  <a:pt x="2227882" y="232474"/>
                  <a:pt x="2267919" y="233765"/>
                  <a:pt x="2324746" y="233765"/>
                </a:cubicBezTo>
                <a:cubicBezTo>
                  <a:pt x="2381573" y="233765"/>
                  <a:pt x="2469397" y="228599"/>
                  <a:pt x="2533973" y="218267"/>
                </a:cubicBezTo>
                <a:cubicBezTo>
                  <a:pt x="2598549" y="207935"/>
                  <a:pt x="2664418" y="188562"/>
                  <a:pt x="2712204" y="171772"/>
                </a:cubicBezTo>
                <a:cubicBezTo>
                  <a:pt x="2759990" y="154982"/>
                  <a:pt x="2788404" y="134318"/>
                  <a:pt x="2820692" y="117528"/>
                </a:cubicBezTo>
                <a:cubicBezTo>
                  <a:pt x="2852980" y="100738"/>
                  <a:pt x="2878811" y="83948"/>
                  <a:pt x="2905933" y="71033"/>
                </a:cubicBezTo>
                <a:cubicBezTo>
                  <a:pt x="2933055" y="58118"/>
                  <a:pt x="2955011" y="50368"/>
                  <a:pt x="2983424" y="40036"/>
                </a:cubicBezTo>
                <a:cubicBezTo>
                  <a:pt x="3011837" y="29704"/>
                  <a:pt x="3050584" y="12914"/>
                  <a:pt x="3076414" y="9040"/>
                </a:cubicBezTo>
                <a:cubicBezTo>
                  <a:pt x="3102244" y="5166"/>
                  <a:pt x="3121617" y="9040"/>
                  <a:pt x="3138407" y="16789"/>
                </a:cubicBezTo>
                <a:cubicBezTo>
                  <a:pt x="3155197" y="24538"/>
                  <a:pt x="3165529" y="41328"/>
                  <a:pt x="3177153" y="55535"/>
                </a:cubicBezTo>
                <a:cubicBezTo>
                  <a:pt x="3188777" y="69742"/>
                  <a:pt x="3197818" y="85240"/>
                  <a:pt x="3208150" y="102030"/>
                </a:cubicBezTo>
                <a:cubicBezTo>
                  <a:pt x="3218482" y="118820"/>
                  <a:pt x="3224939" y="142067"/>
                  <a:pt x="3239146" y="156274"/>
                </a:cubicBezTo>
                <a:cubicBezTo>
                  <a:pt x="3253353" y="170481"/>
                  <a:pt x="3272726" y="176938"/>
                  <a:pt x="3293390" y="187270"/>
                </a:cubicBezTo>
                <a:cubicBezTo>
                  <a:pt x="3314055" y="197602"/>
                  <a:pt x="3319221" y="213101"/>
                  <a:pt x="3363133" y="218267"/>
                </a:cubicBezTo>
                <a:cubicBezTo>
                  <a:pt x="3407045" y="223433"/>
                  <a:pt x="3503909" y="220850"/>
                  <a:pt x="3556861" y="218267"/>
                </a:cubicBezTo>
                <a:cubicBezTo>
                  <a:pt x="3609813" y="215684"/>
                  <a:pt x="3640811" y="209227"/>
                  <a:pt x="3680848" y="202769"/>
                </a:cubicBezTo>
                <a:cubicBezTo>
                  <a:pt x="3720885" y="196311"/>
                  <a:pt x="3758339" y="191145"/>
                  <a:pt x="3797085" y="179521"/>
                </a:cubicBezTo>
                <a:cubicBezTo>
                  <a:pt x="3835831" y="167897"/>
                  <a:pt x="3877159" y="151107"/>
                  <a:pt x="3913322" y="133026"/>
                </a:cubicBezTo>
                <a:cubicBezTo>
                  <a:pt x="3949485" y="114945"/>
                  <a:pt x="3983064" y="87823"/>
                  <a:pt x="4014061" y="71033"/>
                </a:cubicBezTo>
                <a:cubicBezTo>
                  <a:pt x="4045058" y="54243"/>
                  <a:pt x="4073471" y="42619"/>
                  <a:pt x="4099302" y="32287"/>
                </a:cubicBezTo>
                <a:cubicBezTo>
                  <a:pt x="4125133" y="21955"/>
                  <a:pt x="4147089" y="14206"/>
                  <a:pt x="4169045" y="9040"/>
                </a:cubicBezTo>
                <a:cubicBezTo>
                  <a:pt x="4191001" y="3874"/>
                  <a:pt x="4210374" y="0"/>
                  <a:pt x="4231038" y="1291"/>
                </a:cubicBezTo>
                <a:cubicBezTo>
                  <a:pt x="4251702" y="2582"/>
                  <a:pt x="4278824" y="7748"/>
                  <a:pt x="4293031" y="16789"/>
                </a:cubicBezTo>
                <a:cubicBezTo>
                  <a:pt x="4307238" y="25830"/>
                  <a:pt x="4309820" y="41328"/>
                  <a:pt x="4316278" y="55535"/>
                </a:cubicBezTo>
                <a:cubicBezTo>
                  <a:pt x="4322736" y="69742"/>
                  <a:pt x="4324028" y="86532"/>
                  <a:pt x="4331777" y="102030"/>
                </a:cubicBezTo>
                <a:cubicBezTo>
                  <a:pt x="4339526" y="117528"/>
                  <a:pt x="4349858" y="135609"/>
                  <a:pt x="4362773" y="148524"/>
                </a:cubicBezTo>
                <a:cubicBezTo>
                  <a:pt x="4375688" y="161439"/>
                  <a:pt x="4396353" y="174355"/>
                  <a:pt x="4409268" y="179521"/>
                </a:cubicBezTo>
                <a:cubicBezTo>
                  <a:pt x="4422183" y="184687"/>
                  <a:pt x="4431224" y="182104"/>
                  <a:pt x="4440265" y="179521"/>
                </a:cubicBezTo>
              </a:path>
            </a:pathLst>
          </a:cu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1522" name="Freeform 31"/>
          <p:cNvSpPr>
            <a:spLocks/>
          </p:cNvSpPr>
          <p:nvPr/>
        </p:nvSpPr>
        <p:spPr bwMode="auto">
          <a:xfrm>
            <a:off x="457200" y="5791200"/>
            <a:ext cx="1905000" cy="76200"/>
          </a:xfrm>
          <a:custGeom>
            <a:avLst/>
            <a:gdLst>
              <a:gd name="T0" fmla="*/ 0 w 4440265"/>
              <a:gd name="T1" fmla="*/ 0 h 250555"/>
              <a:gd name="T2" fmla="*/ 0 w 4440265"/>
              <a:gd name="T3" fmla="*/ 0 h 250555"/>
              <a:gd name="T4" fmla="*/ 0 w 4440265"/>
              <a:gd name="T5" fmla="*/ 0 h 250555"/>
              <a:gd name="T6" fmla="*/ 0 w 4440265"/>
              <a:gd name="T7" fmla="*/ 0 h 250555"/>
              <a:gd name="T8" fmla="*/ 0 w 4440265"/>
              <a:gd name="T9" fmla="*/ 0 h 250555"/>
              <a:gd name="T10" fmla="*/ 0 w 4440265"/>
              <a:gd name="T11" fmla="*/ 0 h 250555"/>
              <a:gd name="T12" fmla="*/ 0 w 4440265"/>
              <a:gd name="T13" fmla="*/ 0 h 250555"/>
              <a:gd name="T14" fmla="*/ 0 w 4440265"/>
              <a:gd name="T15" fmla="*/ 0 h 250555"/>
              <a:gd name="T16" fmla="*/ 0 w 4440265"/>
              <a:gd name="T17" fmla="*/ 0 h 250555"/>
              <a:gd name="T18" fmla="*/ 0 w 4440265"/>
              <a:gd name="T19" fmla="*/ 0 h 250555"/>
              <a:gd name="T20" fmla="*/ 0 w 4440265"/>
              <a:gd name="T21" fmla="*/ 0 h 250555"/>
              <a:gd name="T22" fmla="*/ 0 w 4440265"/>
              <a:gd name="T23" fmla="*/ 0 h 250555"/>
              <a:gd name="T24" fmla="*/ 0 w 4440265"/>
              <a:gd name="T25" fmla="*/ 0 h 250555"/>
              <a:gd name="T26" fmla="*/ 0 w 4440265"/>
              <a:gd name="T27" fmla="*/ 0 h 250555"/>
              <a:gd name="T28" fmla="*/ 0 w 4440265"/>
              <a:gd name="T29" fmla="*/ 0 h 250555"/>
              <a:gd name="T30" fmla="*/ 0 w 4440265"/>
              <a:gd name="T31" fmla="*/ 0 h 250555"/>
              <a:gd name="T32" fmla="*/ 0 w 4440265"/>
              <a:gd name="T33" fmla="*/ 0 h 250555"/>
              <a:gd name="T34" fmla="*/ 0 w 4440265"/>
              <a:gd name="T35" fmla="*/ 0 h 250555"/>
              <a:gd name="T36" fmla="*/ 0 w 4440265"/>
              <a:gd name="T37" fmla="*/ 0 h 250555"/>
              <a:gd name="T38" fmla="*/ 0 w 4440265"/>
              <a:gd name="T39" fmla="*/ 0 h 250555"/>
              <a:gd name="T40" fmla="*/ 0 w 4440265"/>
              <a:gd name="T41" fmla="*/ 0 h 250555"/>
              <a:gd name="T42" fmla="*/ 0 w 4440265"/>
              <a:gd name="T43" fmla="*/ 0 h 250555"/>
              <a:gd name="T44" fmla="*/ 0 w 4440265"/>
              <a:gd name="T45" fmla="*/ 0 h 250555"/>
              <a:gd name="T46" fmla="*/ 0 w 4440265"/>
              <a:gd name="T47" fmla="*/ 0 h 250555"/>
              <a:gd name="T48" fmla="*/ 0 w 4440265"/>
              <a:gd name="T49" fmla="*/ 0 h 250555"/>
              <a:gd name="T50" fmla="*/ 0 w 4440265"/>
              <a:gd name="T51" fmla="*/ 0 h 250555"/>
              <a:gd name="T52" fmla="*/ 0 w 4440265"/>
              <a:gd name="T53" fmla="*/ 0 h 250555"/>
              <a:gd name="T54" fmla="*/ 0 w 4440265"/>
              <a:gd name="T55" fmla="*/ 0 h 250555"/>
              <a:gd name="T56" fmla="*/ 0 w 4440265"/>
              <a:gd name="T57" fmla="*/ 0 h 250555"/>
              <a:gd name="T58" fmla="*/ 0 w 4440265"/>
              <a:gd name="T59" fmla="*/ 0 h 250555"/>
              <a:gd name="T60" fmla="*/ 0 w 4440265"/>
              <a:gd name="T61" fmla="*/ 0 h 250555"/>
              <a:gd name="T62" fmla="*/ 0 w 4440265"/>
              <a:gd name="T63" fmla="*/ 0 h 250555"/>
              <a:gd name="T64" fmla="*/ 0 w 4440265"/>
              <a:gd name="T65" fmla="*/ 0 h 250555"/>
              <a:gd name="T66" fmla="*/ 0 w 4440265"/>
              <a:gd name="T67" fmla="*/ 0 h 250555"/>
              <a:gd name="T68" fmla="*/ 0 w 4440265"/>
              <a:gd name="T69" fmla="*/ 0 h 250555"/>
              <a:gd name="T70" fmla="*/ 0 w 4440265"/>
              <a:gd name="T71" fmla="*/ 0 h 250555"/>
              <a:gd name="T72" fmla="*/ 0 w 4440265"/>
              <a:gd name="T73" fmla="*/ 0 h 250555"/>
              <a:gd name="T74" fmla="*/ 0 w 4440265"/>
              <a:gd name="T75" fmla="*/ 0 h 250555"/>
              <a:gd name="T76" fmla="*/ 0 w 4440265"/>
              <a:gd name="T77" fmla="*/ 0 h 250555"/>
              <a:gd name="T78" fmla="*/ 0 w 4440265"/>
              <a:gd name="T79" fmla="*/ 0 h 250555"/>
              <a:gd name="T80" fmla="*/ 0 w 4440265"/>
              <a:gd name="T81" fmla="*/ 0 h 250555"/>
              <a:gd name="T82" fmla="*/ 0 w 4440265"/>
              <a:gd name="T83" fmla="*/ 0 h 250555"/>
              <a:gd name="T84" fmla="*/ 0 w 4440265"/>
              <a:gd name="T85" fmla="*/ 0 h 250555"/>
              <a:gd name="T86" fmla="*/ 0 w 4440265"/>
              <a:gd name="T87" fmla="*/ 0 h 250555"/>
              <a:gd name="T88" fmla="*/ 0 w 4440265"/>
              <a:gd name="T89" fmla="*/ 0 h 2505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40265"/>
              <a:gd name="T136" fmla="*/ 0 h 250555"/>
              <a:gd name="T137" fmla="*/ 4440265 w 4440265"/>
              <a:gd name="T138" fmla="*/ 250555 h 2505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40265" h="250555">
                <a:moveTo>
                  <a:pt x="0" y="241514"/>
                </a:moveTo>
                <a:lnTo>
                  <a:pt x="325465" y="226016"/>
                </a:lnTo>
                <a:cubicBezTo>
                  <a:pt x="435245" y="200186"/>
                  <a:pt x="574729" y="120111"/>
                  <a:pt x="658678" y="86531"/>
                </a:cubicBezTo>
                <a:cubicBezTo>
                  <a:pt x="742627" y="52951"/>
                  <a:pt x="783957" y="34870"/>
                  <a:pt x="829160" y="24538"/>
                </a:cubicBezTo>
                <a:cubicBezTo>
                  <a:pt x="874363" y="14206"/>
                  <a:pt x="907943" y="11623"/>
                  <a:pt x="929899" y="24538"/>
                </a:cubicBezTo>
                <a:cubicBezTo>
                  <a:pt x="951855" y="37453"/>
                  <a:pt x="938939" y="68450"/>
                  <a:pt x="960895" y="102030"/>
                </a:cubicBezTo>
                <a:cubicBezTo>
                  <a:pt x="982851" y="135610"/>
                  <a:pt x="1015139" y="201477"/>
                  <a:pt x="1061634" y="226016"/>
                </a:cubicBezTo>
                <a:cubicBezTo>
                  <a:pt x="1108129" y="250555"/>
                  <a:pt x="1183038" y="249263"/>
                  <a:pt x="1239865" y="249263"/>
                </a:cubicBezTo>
                <a:cubicBezTo>
                  <a:pt x="1296692" y="249263"/>
                  <a:pt x="1352228" y="236348"/>
                  <a:pt x="1402597" y="226016"/>
                </a:cubicBezTo>
                <a:cubicBezTo>
                  <a:pt x="1452966" y="215684"/>
                  <a:pt x="1499462" y="201477"/>
                  <a:pt x="1542082" y="187270"/>
                </a:cubicBezTo>
                <a:cubicBezTo>
                  <a:pt x="1584702" y="173063"/>
                  <a:pt x="1618282" y="158856"/>
                  <a:pt x="1658319" y="140775"/>
                </a:cubicBezTo>
                <a:cubicBezTo>
                  <a:pt x="1698356" y="122694"/>
                  <a:pt x="1744852" y="95572"/>
                  <a:pt x="1782306" y="78782"/>
                </a:cubicBezTo>
                <a:cubicBezTo>
                  <a:pt x="1819760" y="61992"/>
                  <a:pt x="1849465" y="49077"/>
                  <a:pt x="1883045" y="40036"/>
                </a:cubicBezTo>
                <a:cubicBezTo>
                  <a:pt x="1916625" y="30995"/>
                  <a:pt x="1956662" y="27121"/>
                  <a:pt x="1983784" y="24538"/>
                </a:cubicBezTo>
                <a:cubicBezTo>
                  <a:pt x="2010906" y="21955"/>
                  <a:pt x="2030279" y="14206"/>
                  <a:pt x="2045777" y="24538"/>
                </a:cubicBezTo>
                <a:cubicBezTo>
                  <a:pt x="2061275" y="34870"/>
                  <a:pt x="2065149" y="65867"/>
                  <a:pt x="2076773" y="86531"/>
                </a:cubicBezTo>
                <a:cubicBezTo>
                  <a:pt x="2088397" y="107195"/>
                  <a:pt x="2096146" y="126568"/>
                  <a:pt x="2115519" y="148524"/>
                </a:cubicBezTo>
                <a:cubicBezTo>
                  <a:pt x="2134892" y="170480"/>
                  <a:pt x="2158140" y="204060"/>
                  <a:pt x="2193011" y="218267"/>
                </a:cubicBezTo>
                <a:cubicBezTo>
                  <a:pt x="2227882" y="232474"/>
                  <a:pt x="2267919" y="233765"/>
                  <a:pt x="2324746" y="233765"/>
                </a:cubicBezTo>
                <a:cubicBezTo>
                  <a:pt x="2381573" y="233765"/>
                  <a:pt x="2469397" y="228599"/>
                  <a:pt x="2533973" y="218267"/>
                </a:cubicBezTo>
                <a:cubicBezTo>
                  <a:pt x="2598549" y="207935"/>
                  <a:pt x="2664418" y="188562"/>
                  <a:pt x="2712204" y="171772"/>
                </a:cubicBezTo>
                <a:cubicBezTo>
                  <a:pt x="2759990" y="154982"/>
                  <a:pt x="2788404" y="134318"/>
                  <a:pt x="2820692" y="117528"/>
                </a:cubicBezTo>
                <a:cubicBezTo>
                  <a:pt x="2852980" y="100738"/>
                  <a:pt x="2878811" y="83948"/>
                  <a:pt x="2905933" y="71033"/>
                </a:cubicBezTo>
                <a:cubicBezTo>
                  <a:pt x="2933055" y="58118"/>
                  <a:pt x="2955011" y="50368"/>
                  <a:pt x="2983424" y="40036"/>
                </a:cubicBezTo>
                <a:cubicBezTo>
                  <a:pt x="3011837" y="29704"/>
                  <a:pt x="3050584" y="12914"/>
                  <a:pt x="3076414" y="9040"/>
                </a:cubicBezTo>
                <a:cubicBezTo>
                  <a:pt x="3102244" y="5166"/>
                  <a:pt x="3121617" y="9040"/>
                  <a:pt x="3138407" y="16789"/>
                </a:cubicBezTo>
                <a:cubicBezTo>
                  <a:pt x="3155197" y="24538"/>
                  <a:pt x="3165529" y="41328"/>
                  <a:pt x="3177153" y="55535"/>
                </a:cubicBezTo>
                <a:cubicBezTo>
                  <a:pt x="3188777" y="69742"/>
                  <a:pt x="3197818" y="85240"/>
                  <a:pt x="3208150" y="102030"/>
                </a:cubicBezTo>
                <a:cubicBezTo>
                  <a:pt x="3218482" y="118820"/>
                  <a:pt x="3224939" y="142067"/>
                  <a:pt x="3239146" y="156274"/>
                </a:cubicBezTo>
                <a:cubicBezTo>
                  <a:pt x="3253353" y="170481"/>
                  <a:pt x="3272726" y="176938"/>
                  <a:pt x="3293390" y="187270"/>
                </a:cubicBezTo>
                <a:cubicBezTo>
                  <a:pt x="3314055" y="197602"/>
                  <a:pt x="3319221" y="213101"/>
                  <a:pt x="3363133" y="218267"/>
                </a:cubicBezTo>
                <a:cubicBezTo>
                  <a:pt x="3407045" y="223433"/>
                  <a:pt x="3503909" y="220850"/>
                  <a:pt x="3556861" y="218267"/>
                </a:cubicBezTo>
                <a:cubicBezTo>
                  <a:pt x="3609813" y="215684"/>
                  <a:pt x="3640811" y="209227"/>
                  <a:pt x="3680848" y="202769"/>
                </a:cubicBezTo>
                <a:cubicBezTo>
                  <a:pt x="3720885" y="196311"/>
                  <a:pt x="3758339" y="191145"/>
                  <a:pt x="3797085" y="179521"/>
                </a:cubicBezTo>
                <a:cubicBezTo>
                  <a:pt x="3835831" y="167897"/>
                  <a:pt x="3877159" y="151107"/>
                  <a:pt x="3913322" y="133026"/>
                </a:cubicBezTo>
                <a:cubicBezTo>
                  <a:pt x="3949485" y="114945"/>
                  <a:pt x="3983064" y="87823"/>
                  <a:pt x="4014061" y="71033"/>
                </a:cubicBezTo>
                <a:cubicBezTo>
                  <a:pt x="4045058" y="54243"/>
                  <a:pt x="4073471" y="42619"/>
                  <a:pt x="4099302" y="32287"/>
                </a:cubicBezTo>
                <a:cubicBezTo>
                  <a:pt x="4125133" y="21955"/>
                  <a:pt x="4147089" y="14206"/>
                  <a:pt x="4169045" y="9040"/>
                </a:cubicBezTo>
                <a:cubicBezTo>
                  <a:pt x="4191001" y="3874"/>
                  <a:pt x="4210374" y="0"/>
                  <a:pt x="4231038" y="1291"/>
                </a:cubicBezTo>
                <a:cubicBezTo>
                  <a:pt x="4251702" y="2582"/>
                  <a:pt x="4278824" y="7748"/>
                  <a:pt x="4293031" y="16789"/>
                </a:cubicBezTo>
                <a:cubicBezTo>
                  <a:pt x="4307238" y="25830"/>
                  <a:pt x="4309820" y="41328"/>
                  <a:pt x="4316278" y="55535"/>
                </a:cubicBezTo>
                <a:cubicBezTo>
                  <a:pt x="4322736" y="69742"/>
                  <a:pt x="4324028" y="86532"/>
                  <a:pt x="4331777" y="102030"/>
                </a:cubicBezTo>
                <a:cubicBezTo>
                  <a:pt x="4339526" y="117528"/>
                  <a:pt x="4349858" y="135609"/>
                  <a:pt x="4362773" y="148524"/>
                </a:cubicBezTo>
                <a:cubicBezTo>
                  <a:pt x="4375688" y="161439"/>
                  <a:pt x="4396353" y="174355"/>
                  <a:pt x="4409268" y="179521"/>
                </a:cubicBezTo>
                <a:cubicBezTo>
                  <a:pt x="4422183" y="184687"/>
                  <a:pt x="4431224" y="182104"/>
                  <a:pt x="4440265" y="179521"/>
                </a:cubicBezTo>
              </a:path>
            </a:pathLst>
          </a:custGeom>
          <a:noFill/>
          <a:ln w="190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1523" name="Freeform 33"/>
          <p:cNvSpPr>
            <a:spLocks/>
          </p:cNvSpPr>
          <p:nvPr/>
        </p:nvSpPr>
        <p:spPr bwMode="auto">
          <a:xfrm>
            <a:off x="2362200" y="5776913"/>
            <a:ext cx="1905000" cy="76200"/>
          </a:xfrm>
          <a:custGeom>
            <a:avLst/>
            <a:gdLst>
              <a:gd name="T0" fmla="*/ 0 w 4440265"/>
              <a:gd name="T1" fmla="*/ 0 h 250555"/>
              <a:gd name="T2" fmla="*/ 0 w 4440265"/>
              <a:gd name="T3" fmla="*/ 0 h 250555"/>
              <a:gd name="T4" fmla="*/ 0 w 4440265"/>
              <a:gd name="T5" fmla="*/ 0 h 250555"/>
              <a:gd name="T6" fmla="*/ 0 w 4440265"/>
              <a:gd name="T7" fmla="*/ 0 h 250555"/>
              <a:gd name="T8" fmla="*/ 0 w 4440265"/>
              <a:gd name="T9" fmla="*/ 0 h 250555"/>
              <a:gd name="T10" fmla="*/ 0 w 4440265"/>
              <a:gd name="T11" fmla="*/ 0 h 250555"/>
              <a:gd name="T12" fmla="*/ 0 w 4440265"/>
              <a:gd name="T13" fmla="*/ 0 h 250555"/>
              <a:gd name="T14" fmla="*/ 0 w 4440265"/>
              <a:gd name="T15" fmla="*/ 0 h 250555"/>
              <a:gd name="T16" fmla="*/ 0 w 4440265"/>
              <a:gd name="T17" fmla="*/ 0 h 250555"/>
              <a:gd name="T18" fmla="*/ 0 w 4440265"/>
              <a:gd name="T19" fmla="*/ 0 h 250555"/>
              <a:gd name="T20" fmla="*/ 0 w 4440265"/>
              <a:gd name="T21" fmla="*/ 0 h 250555"/>
              <a:gd name="T22" fmla="*/ 0 w 4440265"/>
              <a:gd name="T23" fmla="*/ 0 h 250555"/>
              <a:gd name="T24" fmla="*/ 0 w 4440265"/>
              <a:gd name="T25" fmla="*/ 0 h 250555"/>
              <a:gd name="T26" fmla="*/ 0 w 4440265"/>
              <a:gd name="T27" fmla="*/ 0 h 250555"/>
              <a:gd name="T28" fmla="*/ 0 w 4440265"/>
              <a:gd name="T29" fmla="*/ 0 h 250555"/>
              <a:gd name="T30" fmla="*/ 0 w 4440265"/>
              <a:gd name="T31" fmla="*/ 0 h 250555"/>
              <a:gd name="T32" fmla="*/ 0 w 4440265"/>
              <a:gd name="T33" fmla="*/ 0 h 250555"/>
              <a:gd name="T34" fmla="*/ 0 w 4440265"/>
              <a:gd name="T35" fmla="*/ 0 h 250555"/>
              <a:gd name="T36" fmla="*/ 0 w 4440265"/>
              <a:gd name="T37" fmla="*/ 0 h 250555"/>
              <a:gd name="T38" fmla="*/ 0 w 4440265"/>
              <a:gd name="T39" fmla="*/ 0 h 250555"/>
              <a:gd name="T40" fmla="*/ 0 w 4440265"/>
              <a:gd name="T41" fmla="*/ 0 h 250555"/>
              <a:gd name="T42" fmla="*/ 0 w 4440265"/>
              <a:gd name="T43" fmla="*/ 0 h 250555"/>
              <a:gd name="T44" fmla="*/ 0 w 4440265"/>
              <a:gd name="T45" fmla="*/ 0 h 250555"/>
              <a:gd name="T46" fmla="*/ 0 w 4440265"/>
              <a:gd name="T47" fmla="*/ 0 h 250555"/>
              <a:gd name="T48" fmla="*/ 0 w 4440265"/>
              <a:gd name="T49" fmla="*/ 0 h 250555"/>
              <a:gd name="T50" fmla="*/ 0 w 4440265"/>
              <a:gd name="T51" fmla="*/ 0 h 250555"/>
              <a:gd name="T52" fmla="*/ 0 w 4440265"/>
              <a:gd name="T53" fmla="*/ 0 h 250555"/>
              <a:gd name="T54" fmla="*/ 0 w 4440265"/>
              <a:gd name="T55" fmla="*/ 0 h 250555"/>
              <a:gd name="T56" fmla="*/ 0 w 4440265"/>
              <a:gd name="T57" fmla="*/ 0 h 250555"/>
              <a:gd name="T58" fmla="*/ 0 w 4440265"/>
              <a:gd name="T59" fmla="*/ 0 h 250555"/>
              <a:gd name="T60" fmla="*/ 0 w 4440265"/>
              <a:gd name="T61" fmla="*/ 0 h 250555"/>
              <a:gd name="T62" fmla="*/ 0 w 4440265"/>
              <a:gd name="T63" fmla="*/ 0 h 250555"/>
              <a:gd name="T64" fmla="*/ 0 w 4440265"/>
              <a:gd name="T65" fmla="*/ 0 h 250555"/>
              <a:gd name="T66" fmla="*/ 0 w 4440265"/>
              <a:gd name="T67" fmla="*/ 0 h 250555"/>
              <a:gd name="T68" fmla="*/ 0 w 4440265"/>
              <a:gd name="T69" fmla="*/ 0 h 250555"/>
              <a:gd name="T70" fmla="*/ 0 w 4440265"/>
              <a:gd name="T71" fmla="*/ 0 h 250555"/>
              <a:gd name="T72" fmla="*/ 0 w 4440265"/>
              <a:gd name="T73" fmla="*/ 0 h 250555"/>
              <a:gd name="T74" fmla="*/ 0 w 4440265"/>
              <a:gd name="T75" fmla="*/ 0 h 250555"/>
              <a:gd name="T76" fmla="*/ 0 w 4440265"/>
              <a:gd name="T77" fmla="*/ 0 h 250555"/>
              <a:gd name="T78" fmla="*/ 0 w 4440265"/>
              <a:gd name="T79" fmla="*/ 0 h 250555"/>
              <a:gd name="T80" fmla="*/ 0 w 4440265"/>
              <a:gd name="T81" fmla="*/ 0 h 250555"/>
              <a:gd name="T82" fmla="*/ 0 w 4440265"/>
              <a:gd name="T83" fmla="*/ 0 h 250555"/>
              <a:gd name="T84" fmla="*/ 0 w 4440265"/>
              <a:gd name="T85" fmla="*/ 0 h 250555"/>
              <a:gd name="T86" fmla="*/ 0 w 4440265"/>
              <a:gd name="T87" fmla="*/ 0 h 250555"/>
              <a:gd name="T88" fmla="*/ 0 w 4440265"/>
              <a:gd name="T89" fmla="*/ 0 h 2505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40265"/>
              <a:gd name="T136" fmla="*/ 0 h 250555"/>
              <a:gd name="T137" fmla="*/ 4440265 w 4440265"/>
              <a:gd name="T138" fmla="*/ 250555 h 2505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40265" h="250555">
                <a:moveTo>
                  <a:pt x="0" y="241514"/>
                </a:moveTo>
                <a:lnTo>
                  <a:pt x="325465" y="226016"/>
                </a:lnTo>
                <a:cubicBezTo>
                  <a:pt x="435245" y="200186"/>
                  <a:pt x="574729" y="120111"/>
                  <a:pt x="658678" y="86531"/>
                </a:cubicBezTo>
                <a:cubicBezTo>
                  <a:pt x="742627" y="52951"/>
                  <a:pt x="783957" y="34870"/>
                  <a:pt x="829160" y="24538"/>
                </a:cubicBezTo>
                <a:cubicBezTo>
                  <a:pt x="874363" y="14206"/>
                  <a:pt x="907943" y="11623"/>
                  <a:pt x="929899" y="24538"/>
                </a:cubicBezTo>
                <a:cubicBezTo>
                  <a:pt x="951855" y="37453"/>
                  <a:pt x="938939" y="68450"/>
                  <a:pt x="960895" y="102030"/>
                </a:cubicBezTo>
                <a:cubicBezTo>
                  <a:pt x="982851" y="135610"/>
                  <a:pt x="1015139" y="201477"/>
                  <a:pt x="1061634" y="226016"/>
                </a:cubicBezTo>
                <a:cubicBezTo>
                  <a:pt x="1108129" y="250555"/>
                  <a:pt x="1183038" y="249263"/>
                  <a:pt x="1239865" y="249263"/>
                </a:cubicBezTo>
                <a:cubicBezTo>
                  <a:pt x="1296692" y="249263"/>
                  <a:pt x="1352228" y="236348"/>
                  <a:pt x="1402597" y="226016"/>
                </a:cubicBezTo>
                <a:cubicBezTo>
                  <a:pt x="1452966" y="215684"/>
                  <a:pt x="1499462" y="201477"/>
                  <a:pt x="1542082" y="187270"/>
                </a:cubicBezTo>
                <a:cubicBezTo>
                  <a:pt x="1584702" y="173063"/>
                  <a:pt x="1618282" y="158856"/>
                  <a:pt x="1658319" y="140775"/>
                </a:cubicBezTo>
                <a:cubicBezTo>
                  <a:pt x="1698356" y="122694"/>
                  <a:pt x="1744852" y="95572"/>
                  <a:pt x="1782306" y="78782"/>
                </a:cubicBezTo>
                <a:cubicBezTo>
                  <a:pt x="1819760" y="61992"/>
                  <a:pt x="1849465" y="49077"/>
                  <a:pt x="1883045" y="40036"/>
                </a:cubicBezTo>
                <a:cubicBezTo>
                  <a:pt x="1916625" y="30995"/>
                  <a:pt x="1956662" y="27121"/>
                  <a:pt x="1983784" y="24538"/>
                </a:cubicBezTo>
                <a:cubicBezTo>
                  <a:pt x="2010906" y="21955"/>
                  <a:pt x="2030279" y="14206"/>
                  <a:pt x="2045777" y="24538"/>
                </a:cubicBezTo>
                <a:cubicBezTo>
                  <a:pt x="2061275" y="34870"/>
                  <a:pt x="2065149" y="65867"/>
                  <a:pt x="2076773" y="86531"/>
                </a:cubicBezTo>
                <a:cubicBezTo>
                  <a:pt x="2088397" y="107195"/>
                  <a:pt x="2096146" y="126568"/>
                  <a:pt x="2115519" y="148524"/>
                </a:cubicBezTo>
                <a:cubicBezTo>
                  <a:pt x="2134892" y="170480"/>
                  <a:pt x="2158140" y="204060"/>
                  <a:pt x="2193011" y="218267"/>
                </a:cubicBezTo>
                <a:cubicBezTo>
                  <a:pt x="2227882" y="232474"/>
                  <a:pt x="2267919" y="233765"/>
                  <a:pt x="2324746" y="233765"/>
                </a:cubicBezTo>
                <a:cubicBezTo>
                  <a:pt x="2381573" y="233765"/>
                  <a:pt x="2469397" y="228599"/>
                  <a:pt x="2533973" y="218267"/>
                </a:cubicBezTo>
                <a:cubicBezTo>
                  <a:pt x="2598549" y="207935"/>
                  <a:pt x="2664418" y="188562"/>
                  <a:pt x="2712204" y="171772"/>
                </a:cubicBezTo>
                <a:cubicBezTo>
                  <a:pt x="2759990" y="154982"/>
                  <a:pt x="2788404" y="134318"/>
                  <a:pt x="2820692" y="117528"/>
                </a:cubicBezTo>
                <a:cubicBezTo>
                  <a:pt x="2852980" y="100738"/>
                  <a:pt x="2878811" y="83948"/>
                  <a:pt x="2905933" y="71033"/>
                </a:cubicBezTo>
                <a:cubicBezTo>
                  <a:pt x="2933055" y="58118"/>
                  <a:pt x="2955011" y="50368"/>
                  <a:pt x="2983424" y="40036"/>
                </a:cubicBezTo>
                <a:cubicBezTo>
                  <a:pt x="3011837" y="29704"/>
                  <a:pt x="3050584" y="12914"/>
                  <a:pt x="3076414" y="9040"/>
                </a:cubicBezTo>
                <a:cubicBezTo>
                  <a:pt x="3102244" y="5166"/>
                  <a:pt x="3121617" y="9040"/>
                  <a:pt x="3138407" y="16789"/>
                </a:cubicBezTo>
                <a:cubicBezTo>
                  <a:pt x="3155197" y="24538"/>
                  <a:pt x="3165529" y="41328"/>
                  <a:pt x="3177153" y="55535"/>
                </a:cubicBezTo>
                <a:cubicBezTo>
                  <a:pt x="3188777" y="69742"/>
                  <a:pt x="3197818" y="85240"/>
                  <a:pt x="3208150" y="102030"/>
                </a:cubicBezTo>
                <a:cubicBezTo>
                  <a:pt x="3218482" y="118820"/>
                  <a:pt x="3224939" y="142067"/>
                  <a:pt x="3239146" y="156274"/>
                </a:cubicBezTo>
                <a:cubicBezTo>
                  <a:pt x="3253353" y="170481"/>
                  <a:pt x="3272726" y="176938"/>
                  <a:pt x="3293390" y="187270"/>
                </a:cubicBezTo>
                <a:cubicBezTo>
                  <a:pt x="3314055" y="197602"/>
                  <a:pt x="3319221" y="213101"/>
                  <a:pt x="3363133" y="218267"/>
                </a:cubicBezTo>
                <a:cubicBezTo>
                  <a:pt x="3407045" y="223433"/>
                  <a:pt x="3503909" y="220850"/>
                  <a:pt x="3556861" y="218267"/>
                </a:cubicBezTo>
                <a:cubicBezTo>
                  <a:pt x="3609813" y="215684"/>
                  <a:pt x="3640811" y="209227"/>
                  <a:pt x="3680848" y="202769"/>
                </a:cubicBezTo>
                <a:cubicBezTo>
                  <a:pt x="3720885" y="196311"/>
                  <a:pt x="3758339" y="191145"/>
                  <a:pt x="3797085" y="179521"/>
                </a:cubicBezTo>
                <a:cubicBezTo>
                  <a:pt x="3835831" y="167897"/>
                  <a:pt x="3877159" y="151107"/>
                  <a:pt x="3913322" y="133026"/>
                </a:cubicBezTo>
                <a:cubicBezTo>
                  <a:pt x="3949485" y="114945"/>
                  <a:pt x="3983064" y="87823"/>
                  <a:pt x="4014061" y="71033"/>
                </a:cubicBezTo>
                <a:cubicBezTo>
                  <a:pt x="4045058" y="54243"/>
                  <a:pt x="4073471" y="42619"/>
                  <a:pt x="4099302" y="32287"/>
                </a:cubicBezTo>
                <a:cubicBezTo>
                  <a:pt x="4125133" y="21955"/>
                  <a:pt x="4147089" y="14206"/>
                  <a:pt x="4169045" y="9040"/>
                </a:cubicBezTo>
                <a:cubicBezTo>
                  <a:pt x="4191001" y="3874"/>
                  <a:pt x="4210374" y="0"/>
                  <a:pt x="4231038" y="1291"/>
                </a:cubicBezTo>
                <a:cubicBezTo>
                  <a:pt x="4251702" y="2582"/>
                  <a:pt x="4278824" y="7748"/>
                  <a:pt x="4293031" y="16789"/>
                </a:cubicBezTo>
                <a:cubicBezTo>
                  <a:pt x="4307238" y="25830"/>
                  <a:pt x="4309820" y="41328"/>
                  <a:pt x="4316278" y="55535"/>
                </a:cubicBezTo>
                <a:cubicBezTo>
                  <a:pt x="4322736" y="69742"/>
                  <a:pt x="4324028" y="86532"/>
                  <a:pt x="4331777" y="102030"/>
                </a:cubicBezTo>
                <a:cubicBezTo>
                  <a:pt x="4339526" y="117528"/>
                  <a:pt x="4349858" y="135609"/>
                  <a:pt x="4362773" y="148524"/>
                </a:cubicBezTo>
                <a:cubicBezTo>
                  <a:pt x="4375688" y="161439"/>
                  <a:pt x="4396353" y="174355"/>
                  <a:pt x="4409268" y="179521"/>
                </a:cubicBezTo>
                <a:cubicBezTo>
                  <a:pt x="4422183" y="184687"/>
                  <a:pt x="4431224" y="182104"/>
                  <a:pt x="4440265" y="179521"/>
                </a:cubicBezTo>
              </a:path>
            </a:pathLst>
          </a:custGeom>
          <a:noFill/>
          <a:ln w="190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pic>
        <p:nvPicPr>
          <p:cNvPr id="215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62214"/>
            <a:ext cx="742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215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2133614"/>
            <a:ext cx="5476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21526" name="TextBox 38"/>
          <p:cNvSpPr txBox="1">
            <a:spLocks noChangeArrowheads="1"/>
          </p:cNvSpPr>
          <p:nvPr/>
        </p:nvSpPr>
        <p:spPr bwMode="auto">
          <a:xfrm>
            <a:off x="304697" y="6400800"/>
            <a:ext cx="34355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1000">
                <a:solidFill>
                  <a:schemeClr val="bg1"/>
                </a:solidFill>
              </a:rPr>
              <a:t>Integration and Application Network (ian.umces.edu/symbols),</a:t>
            </a:r>
          </a:p>
          <a:p>
            <a:pPr eaLnBrk="1" hangingPunct="1"/>
            <a:r>
              <a:rPr lang="en-US" sz="1000">
                <a:solidFill>
                  <a:schemeClr val="bg1"/>
                </a:solidFill>
              </a:rPr>
              <a:t>University of Maryland Center for Environmental Science.</a:t>
            </a:r>
          </a:p>
        </p:txBody>
      </p:sp>
      <p:pic>
        <p:nvPicPr>
          <p:cNvPr id="2152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286014"/>
            <a:ext cx="8953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2152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7" y="4267200"/>
            <a:ext cx="887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2152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6" y="2667014"/>
            <a:ext cx="3587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21530" name="Text Box 17"/>
          <p:cNvSpPr txBox="1">
            <a:spLocks noChangeArrowheads="1"/>
          </p:cNvSpPr>
          <p:nvPr/>
        </p:nvSpPr>
        <p:spPr bwMode="auto">
          <a:xfrm>
            <a:off x="1828800" y="2743214"/>
            <a:ext cx="1143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dirty="0" err="1" smtClean="0">
                <a:solidFill>
                  <a:schemeClr val="bg1"/>
                </a:solidFill>
                <a:latin typeface="Arial" charset="0"/>
              </a:rPr>
              <a:t>Uwind-ucur</a:t>
            </a:r>
            <a:r>
              <a:rPr lang="en-US" sz="1000" dirty="0" smtClean="0">
                <a:solidFill>
                  <a:schemeClr val="bg1"/>
                </a:solidFill>
                <a:latin typeface="Arial" charset="0"/>
              </a:rPr>
              <a:t>, </a:t>
            </a:r>
            <a:r>
              <a:rPr lang="en-US" sz="1000" dirty="0" err="1" smtClean="0">
                <a:solidFill>
                  <a:schemeClr val="bg1"/>
                </a:solidFill>
                <a:latin typeface="Arial" charset="0"/>
              </a:rPr>
              <a:t>Vwind-vcur</a:t>
            </a:r>
            <a:r>
              <a:rPr lang="en-US" sz="1000" dirty="0" smtClean="0">
                <a:solidFill>
                  <a:schemeClr val="bg1"/>
                </a:solidFill>
                <a:latin typeface="Arial" charset="0"/>
              </a:rPr>
              <a:t>,</a:t>
            </a:r>
            <a:endParaRPr lang="en-US" sz="1000" dirty="0">
              <a:solidFill>
                <a:schemeClr val="bg1"/>
              </a:solidFill>
              <a:latin typeface="Arial" charset="0"/>
            </a:endParaRPr>
          </a:p>
          <a:p>
            <a:pPr algn="l"/>
            <a:r>
              <a:rPr lang="en-US" sz="1000" dirty="0" err="1">
                <a:solidFill>
                  <a:schemeClr val="bg1"/>
                </a:solidFill>
                <a:latin typeface="Arial" charset="0"/>
              </a:rPr>
              <a:t>Swrad</a:t>
            </a:r>
            <a:r>
              <a:rPr lang="en-US" sz="1000" dirty="0">
                <a:solidFill>
                  <a:schemeClr val="bg1"/>
                </a:solidFill>
                <a:latin typeface="Arial" charset="0"/>
              </a:rPr>
              <a:t>, </a:t>
            </a:r>
            <a:r>
              <a:rPr lang="en-US" sz="1000" dirty="0" err="1">
                <a:solidFill>
                  <a:schemeClr val="bg1"/>
                </a:solidFill>
                <a:latin typeface="Arial" charset="0"/>
              </a:rPr>
              <a:t>Lwrad</a:t>
            </a:r>
            <a:r>
              <a:rPr lang="en-US" sz="1000" dirty="0">
                <a:solidFill>
                  <a:schemeClr val="bg1"/>
                </a:solidFill>
                <a:latin typeface="Arial" charset="0"/>
              </a:rPr>
              <a:t>,</a:t>
            </a:r>
          </a:p>
          <a:p>
            <a:pPr algn="l"/>
            <a:r>
              <a:rPr lang="en-US" sz="1000" dirty="0">
                <a:solidFill>
                  <a:schemeClr val="bg1"/>
                </a:solidFill>
                <a:latin typeface="Arial" charset="0"/>
              </a:rPr>
              <a:t>RH, </a:t>
            </a:r>
            <a:r>
              <a:rPr lang="en-US" sz="1000" dirty="0" err="1">
                <a:solidFill>
                  <a:schemeClr val="bg1"/>
                </a:solidFill>
                <a:latin typeface="Arial" charset="0"/>
              </a:rPr>
              <a:t>Tair</a:t>
            </a:r>
            <a:r>
              <a:rPr lang="en-US" sz="1000" dirty="0">
                <a:solidFill>
                  <a:schemeClr val="bg1"/>
                </a:solidFill>
                <a:latin typeface="Arial" charset="0"/>
              </a:rPr>
              <a:t>,</a:t>
            </a:r>
          </a:p>
          <a:p>
            <a:pPr algn="l"/>
            <a:r>
              <a:rPr lang="en-US" sz="1000" dirty="0">
                <a:solidFill>
                  <a:schemeClr val="bg1"/>
                </a:solidFill>
                <a:latin typeface="Arial" charset="0"/>
              </a:rPr>
              <a:t>cloud</a:t>
            </a:r>
          </a:p>
        </p:txBody>
      </p:sp>
      <p:sp>
        <p:nvSpPr>
          <p:cNvPr id="21531" name="Text Box 17"/>
          <p:cNvSpPr txBox="1">
            <a:spLocks noChangeArrowheads="1"/>
          </p:cNvSpPr>
          <p:nvPr/>
        </p:nvSpPr>
        <p:spPr bwMode="auto">
          <a:xfrm>
            <a:off x="76200" y="26670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a:solidFill>
                  <a:schemeClr val="bg1"/>
                </a:solidFill>
                <a:latin typeface="Arial" charset="0"/>
              </a:rPr>
              <a:t>Ustress, Vstress,</a:t>
            </a:r>
          </a:p>
          <a:p>
            <a:pPr algn="l"/>
            <a:r>
              <a:rPr lang="en-US" sz="1000">
                <a:solidFill>
                  <a:schemeClr val="bg1"/>
                </a:solidFill>
                <a:latin typeface="Arial" charset="0"/>
              </a:rPr>
              <a:t>Swrad, Lwrad</a:t>
            </a:r>
          </a:p>
          <a:p>
            <a:pPr algn="l"/>
            <a:r>
              <a:rPr lang="en-US" sz="1000">
                <a:solidFill>
                  <a:schemeClr val="bg1"/>
                </a:solidFill>
                <a:latin typeface="Arial" charset="0"/>
              </a:rPr>
              <a:t>LH, HFX</a:t>
            </a:r>
          </a:p>
        </p:txBody>
      </p:sp>
      <p:sp>
        <p:nvSpPr>
          <p:cNvPr id="21532" name="Up-Down Arrow 45"/>
          <p:cNvSpPr>
            <a:spLocks noChangeArrowheads="1"/>
          </p:cNvSpPr>
          <p:nvPr/>
        </p:nvSpPr>
        <p:spPr bwMode="auto">
          <a:xfrm>
            <a:off x="4343400" y="2438400"/>
            <a:ext cx="152400" cy="533400"/>
          </a:xfrm>
          <a:prstGeom prst="upDownArrow">
            <a:avLst>
              <a:gd name="adj1" fmla="val 50000"/>
              <a:gd name="adj2" fmla="val 50005"/>
            </a:avLst>
          </a:prstGeom>
          <a:solidFill>
            <a:srgbClr val="FFC000"/>
          </a:solidFill>
          <a:ln>
            <a:noFill/>
          </a:ln>
          <a:effectLst>
            <a:outerShdw dist="25400" dir="5400000" algn="ctr" rotWithShape="0">
              <a:srgbClr val="808080">
                <a:alpha val="35001"/>
              </a:srgbClr>
            </a:outerShdw>
          </a:effectLst>
          <a:extLst>
            <a:ext uri="{91240B29-F687-4F45-9708-019B960494DF}">
              <a14:hiddenLine xmlns:a14="http://schemas.microsoft.com/office/drawing/2010/main" w="19050" algn="ctr">
                <a:solidFill>
                  <a:srgbClr val="000000"/>
                </a:solidFill>
                <a:round/>
                <a:headEnd/>
                <a:tailEnd/>
              </a14:hiddenLine>
            </a:ext>
          </a:extLst>
        </p:spPr>
        <p:txBody>
          <a:bodyPr tIns="91440" bIns="91440"/>
          <a:lstStyle/>
          <a:p>
            <a:pPr defTabSz="457200"/>
            <a:endParaRPr lang="en-US">
              <a:cs typeface="Times New Roman" charset="0"/>
            </a:endParaRPr>
          </a:p>
        </p:txBody>
      </p:sp>
      <p:sp>
        <p:nvSpPr>
          <p:cNvPr id="21533" name="Text Box 17"/>
          <p:cNvSpPr txBox="1">
            <a:spLocks noChangeArrowheads="1"/>
          </p:cNvSpPr>
          <p:nvPr/>
        </p:nvSpPr>
        <p:spPr bwMode="auto">
          <a:xfrm>
            <a:off x="4495800" y="2514614"/>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a:solidFill>
                  <a:schemeClr val="bg1"/>
                </a:solidFill>
                <a:latin typeface="Arial" charset="0"/>
              </a:rPr>
              <a:t> Patm</a:t>
            </a:r>
          </a:p>
        </p:txBody>
      </p:sp>
      <p:sp>
        <p:nvSpPr>
          <p:cNvPr id="21534" name="TextBox 47"/>
          <p:cNvSpPr txBox="1">
            <a:spLocks noChangeArrowheads="1"/>
          </p:cNvSpPr>
          <p:nvPr/>
        </p:nvSpPr>
        <p:spPr bwMode="auto">
          <a:xfrm>
            <a:off x="-152400" y="1049213"/>
            <a:ext cx="18899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1400" dirty="0">
                <a:solidFill>
                  <a:srgbClr val="FFFF00"/>
                </a:solidFill>
              </a:rPr>
              <a:t>Use consistent stress </a:t>
            </a:r>
            <a:r>
              <a:rPr lang="en-US" sz="1400" dirty="0" err="1" smtClean="0">
                <a:solidFill>
                  <a:srgbClr val="FFFF00"/>
                </a:solidFill>
              </a:rPr>
              <a:t>roms+wrf</a:t>
            </a:r>
            <a:endParaRPr lang="en-US" sz="1400" dirty="0" smtClean="0">
              <a:solidFill>
                <a:srgbClr val="FFFF00"/>
              </a:solidFill>
            </a:endParaRPr>
          </a:p>
          <a:p>
            <a:pPr eaLnBrk="1" hangingPunct="1"/>
            <a:r>
              <a:rPr lang="en-US" sz="1400" dirty="0" smtClean="0">
                <a:solidFill>
                  <a:srgbClr val="FFFF00"/>
                </a:solidFill>
              </a:rPr>
              <a:t>#define ATM2OCN_FLUXES</a:t>
            </a:r>
            <a:endParaRPr lang="en-US" sz="1400" dirty="0">
              <a:solidFill>
                <a:srgbClr val="FFFF00"/>
              </a:solidFill>
            </a:endParaRPr>
          </a:p>
        </p:txBody>
      </p:sp>
      <p:sp>
        <p:nvSpPr>
          <p:cNvPr id="21535" name="TextBox 48"/>
          <p:cNvSpPr txBox="1">
            <a:spLocks noChangeArrowheads="1"/>
          </p:cNvSpPr>
          <p:nvPr/>
        </p:nvSpPr>
        <p:spPr bwMode="auto">
          <a:xfrm>
            <a:off x="1737519" y="1050651"/>
            <a:ext cx="15692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1400" dirty="0">
                <a:solidFill>
                  <a:srgbClr val="FFFF00"/>
                </a:solidFill>
              </a:rPr>
              <a:t>Use </a:t>
            </a:r>
            <a:r>
              <a:rPr lang="en-US" sz="1400" dirty="0" err="1">
                <a:solidFill>
                  <a:srgbClr val="FFFF00"/>
                </a:solidFill>
              </a:rPr>
              <a:t>wrf</a:t>
            </a:r>
            <a:r>
              <a:rPr lang="en-US" sz="1400" dirty="0">
                <a:solidFill>
                  <a:srgbClr val="FFFF00"/>
                </a:solidFill>
              </a:rPr>
              <a:t> </a:t>
            </a:r>
            <a:r>
              <a:rPr lang="en-US" sz="1400" dirty="0" err="1">
                <a:solidFill>
                  <a:srgbClr val="FFFF00"/>
                </a:solidFill>
              </a:rPr>
              <a:t>vars</a:t>
            </a:r>
            <a:r>
              <a:rPr lang="en-US" sz="1400" dirty="0">
                <a:solidFill>
                  <a:srgbClr val="FFFF00"/>
                </a:solidFill>
              </a:rPr>
              <a:t> in COARE </a:t>
            </a:r>
            <a:endParaRPr lang="en-US" sz="1400" dirty="0" smtClean="0">
              <a:solidFill>
                <a:srgbClr val="FFFF00"/>
              </a:solidFill>
            </a:endParaRPr>
          </a:p>
          <a:p>
            <a:pPr eaLnBrk="1" hangingPunct="1"/>
            <a:r>
              <a:rPr lang="en-US" sz="1400" dirty="0" smtClean="0">
                <a:solidFill>
                  <a:srgbClr val="FFFF00"/>
                </a:solidFill>
              </a:rPr>
              <a:t>#define</a:t>
            </a:r>
          </a:p>
          <a:p>
            <a:pPr eaLnBrk="1" hangingPunct="1"/>
            <a:r>
              <a:rPr lang="en-US" sz="1400" dirty="0" smtClean="0">
                <a:solidFill>
                  <a:srgbClr val="FFFF00"/>
                </a:solidFill>
              </a:rPr>
              <a:t>BULK_FLUXES</a:t>
            </a:r>
            <a:endParaRPr lang="en-US" sz="1400" dirty="0">
              <a:solidFill>
                <a:srgbClr val="FFFF00"/>
              </a:solidFill>
            </a:endParaRPr>
          </a:p>
        </p:txBody>
      </p:sp>
      <p:sp>
        <p:nvSpPr>
          <p:cNvPr id="21536" name="Text Box 17"/>
          <p:cNvSpPr txBox="1">
            <a:spLocks noChangeArrowheads="1"/>
          </p:cNvSpPr>
          <p:nvPr/>
        </p:nvSpPr>
        <p:spPr bwMode="auto">
          <a:xfrm>
            <a:off x="3276600" y="2895607"/>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a:solidFill>
                  <a:schemeClr val="bg1"/>
                </a:solidFill>
                <a:latin typeface="Arial" charset="0"/>
              </a:rPr>
              <a:t>rain, evap</a:t>
            </a:r>
          </a:p>
        </p:txBody>
      </p:sp>
      <p:cxnSp>
        <p:nvCxnSpPr>
          <p:cNvPr id="21537" name="Straight Connector 21"/>
          <p:cNvCxnSpPr>
            <a:cxnSpLocks noChangeShapeType="1"/>
          </p:cNvCxnSpPr>
          <p:nvPr/>
        </p:nvCxnSpPr>
        <p:spPr bwMode="auto">
          <a:xfrm rot="5400000" flipH="1" flipV="1">
            <a:off x="1104900" y="2781300"/>
            <a:ext cx="12954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1538" name="Straight Connector 21"/>
          <p:cNvCxnSpPr>
            <a:cxnSpLocks noChangeShapeType="1"/>
          </p:cNvCxnSpPr>
          <p:nvPr/>
        </p:nvCxnSpPr>
        <p:spPr bwMode="auto">
          <a:xfrm rot="5400000" flipH="1" flipV="1">
            <a:off x="2140812" y="2471745"/>
            <a:ext cx="2133600" cy="0"/>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sp>
        <p:nvSpPr>
          <p:cNvPr id="21539" name="TextBox 57"/>
          <p:cNvSpPr txBox="1">
            <a:spLocks noChangeArrowheads="1"/>
          </p:cNvSpPr>
          <p:nvPr/>
        </p:nvSpPr>
        <p:spPr bwMode="auto">
          <a:xfrm>
            <a:off x="3246438" y="1890715"/>
            <a:ext cx="1036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1400" dirty="0">
                <a:solidFill>
                  <a:srgbClr val="FFFF00"/>
                </a:solidFill>
              </a:rPr>
              <a:t>Salt flux</a:t>
            </a:r>
          </a:p>
        </p:txBody>
      </p:sp>
      <p:sp>
        <p:nvSpPr>
          <p:cNvPr id="21540" name="TextBox 58"/>
          <p:cNvSpPr txBox="1">
            <a:spLocks noChangeArrowheads="1"/>
          </p:cNvSpPr>
          <p:nvPr/>
        </p:nvSpPr>
        <p:spPr bwMode="auto">
          <a:xfrm>
            <a:off x="4114800" y="1905002"/>
            <a:ext cx="1036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1400">
                <a:solidFill>
                  <a:srgbClr val="FFFF00"/>
                </a:solidFill>
              </a:rPr>
              <a:t>Atm press</a:t>
            </a:r>
          </a:p>
        </p:txBody>
      </p:sp>
      <p:sp>
        <p:nvSpPr>
          <p:cNvPr id="21541" name="TextBox 60"/>
          <p:cNvSpPr txBox="1">
            <a:spLocks noChangeArrowheads="1"/>
          </p:cNvSpPr>
          <p:nvPr/>
        </p:nvSpPr>
        <p:spPr bwMode="auto">
          <a:xfrm>
            <a:off x="1447800" y="1524003"/>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1400">
                <a:solidFill>
                  <a:schemeClr val="bg1"/>
                </a:solidFill>
              </a:rPr>
              <a:t>or</a:t>
            </a:r>
          </a:p>
          <a:p>
            <a:pPr eaLnBrk="1" hangingPunct="1"/>
            <a:endParaRPr lang="en-US" sz="1400">
              <a:solidFill>
                <a:schemeClr val="bg1"/>
              </a:solidFill>
            </a:endParaRPr>
          </a:p>
        </p:txBody>
      </p:sp>
      <p:sp>
        <p:nvSpPr>
          <p:cNvPr id="21542" name="Text Box 15"/>
          <p:cNvSpPr txBox="1">
            <a:spLocks noChangeArrowheads="1"/>
          </p:cNvSpPr>
          <p:nvPr/>
        </p:nvSpPr>
        <p:spPr bwMode="auto">
          <a:xfrm>
            <a:off x="4343400" y="5867414"/>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a:solidFill>
                  <a:schemeClr val="bg1"/>
                </a:solidFill>
                <a:latin typeface="Arial" charset="0"/>
              </a:rPr>
              <a:t>H</a:t>
            </a:r>
            <a:r>
              <a:rPr lang="en-US" baseline="-25000">
                <a:solidFill>
                  <a:schemeClr val="bg1"/>
                </a:solidFill>
                <a:latin typeface="Arial" charset="0"/>
              </a:rPr>
              <a:t>wave</a:t>
            </a:r>
            <a:r>
              <a:rPr lang="en-US">
                <a:solidFill>
                  <a:schemeClr val="bg1"/>
                </a:solidFill>
                <a:latin typeface="Arial" charset="0"/>
              </a:rPr>
              <a:t>, L</a:t>
            </a:r>
            <a:r>
              <a:rPr lang="en-US" baseline="-25000">
                <a:solidFill>
                  <a:schemeClr val="bg1"/>
                </a:solidFill>
                <a:latin typeface="Arial" charset="0"/>
              </a:rPr>
              <a:t>mwave</a:t>
            </a:r>
            <a:r>
              <a:rPr lang="en-US">
                <a:solidFill>
                  <a:schemeClr val="bg1"/>
                </a:solidFill>
                <a:latin typeface="Arial" charset="0"/>
              </a:rPr>
              <a:t>, D</a:t>
            </a:r>
            <a:r>
              <a:rPr lang="en-US" baseline="-25000">
                <a:solidFill>
                  <a:schemeClr val="bg1"/>
                </a:solidFill>
                <a:latin typeface="Arial" charset="0"/>
              </a:rPr>
              <a:t>wave</a:t>
            </a:r>
            <a:r>
              <a:rPr lang="en-US">
                <a:solidFill>
                  <a:schemeClr val="bg1"/>
                </a:solidFill>
                <a:latin typeface="Arial" charset="0"/>
              </a:rPr>
              <a:t>,</a:t>
            </a:r>
          </a:p>
          <a:p>
            <a:pPr algn="l"/>
            <a:r>
              <a:rPr lang="en-US">
                <a:solidFill>
                  <a:schemeClr val="bg1"/>
                </a:solidFill>
                <a:latin typeface="Arial" charset="0"/>
              </a:rPr>
              <a:t>T</a:t>
            </a:r>
            <a:r>
              <a:rPr lang="en-US" baseline="-25000">
                <a:solidFill>
                  <a:schemeClr val="bg1"/>
                </a:solidFill>
                <a:latin typeface="Arial" charset="0"/>
              </a:rPr>
              <a:t>psurf</a:t>
            </a:r>
            <a:r>
              <a:rPr lang="en-US">
                <a:solidFill>
                  <a:schemeClr val="bg1"/>
                </a:solidFill>
                <a:latin typeface="Arial" charset="0"/>
              </a:rPr>
              <a:t>, Q</a:t>
            </a:r>
            <a:r>
              <a:rPr lang="en-US" baseline="-25000">
                <a:solidFill>
                  <a:schemeClr val="bg1"/>
                </a:solidFill>
                <a:latin typeface="Arial" charset="0"/>
              </a:rPr>
              <a:t>b</a:t>
            </a:r>
            <a:r>
              <a:rPr lang="en-US">
                <a:solidFill>
                  <a:schemeClr val="bg1"/>
                </a:solidFill>
                <a:latin typeface="Arial" charset="0"/>
              </a:rPr>
              <a:t>, </a:t>
            </a:r>
          </a:p>
          <a:p>
            <a:pPr algn="l"/>
            <a:r>
              <a:rPr lang="en-US">
                <a:solidFill>
                  <a:schemeClr val="bg1"/>
                </a:solidFill>
                <a:latin typeface="Arial" charset="0"/>
              </a:rPr>
              <a:t>Diss</a:t>
            </a:r>
            <a:r>
              <a:rPr lang="en-US" baseline="-25000">
                <a:solidFill>
                  <a:schemeClr val="bg1"/>
                </a:solidFill>
                <a:latin typeface="Arial" charset="0"/>
              </a:rPr>
              <a:t>bot</a:t>
            </a:r>
            <a:r>
              <a:rPr lang="en-US">
                <a:solidFill>
                  <a:schemeClr val="bg1"/>
                </a:solidFill>
                <a:latin typeface="Arial" charset="0"/>
              </a:rPr>
              <a:t>, Diss</a:t>
            </a:r>
            <a:r>
              <a:rPr lang="en-US" baseline="-25000">
                <a:solidFill>
                  <a:schemeClr val="bg1"/>
                </a:solidFill>
                <a:latin typeface="Arial" charset="0"/>
              </a:rPr>
              <a:t>surf</a:t>
            </a:r>
            <a:r>
              <a:rPr lang="en-US">
                <a:solidFill>
                  <a:schemeClr val="bg1"/>
                </a:solidFill>
                <a:latin typeface="Arial" charset="0"/>
              </a:rPr>
              <a:t>, </a:t>
            </a:r>
          </a:p>
          <a:p>
            <a:pPr algn="l"/>
            <a:r>
              <a:rPr lang="en-US">
                <a:solidFill>
                  <a:schemeClr val="bg1"/>
                </a:solidFill>
                <a:latin typeface="Arial" charset="0"/>
              </a:rPr>
              <a:t>Diss</a:t>
            </a:r>
            <a:r>
              <a:rPr lang="en-US" baseline="-25000">
                <a:solidFill>
                  <a:schemeClr val="bg1"/>
                </a:solidFill>
                <a:latin typeface="Arial" charset="0"/>
              </a:rPr>
              <a:t>wcap</a:t>
            </a:r>
            <a:r>
              <a:rPr lang="en-US">
                <a:solidFill>
                  <a:schemeClr val="bg1"/>
                </a:solidFill>
                <a:latin typeface="Arial" charset="0"/>
              </a:rPr>
              <a:t>,</a:t>
            </a:r>
          </a:p>
        </p:txBody>
      </p:sp>
      <p:grpSp>
        <p:nvGrpSpPr>
          <p:cNvPr id="21543" name="Group 63"/>
          <p:cNvGrpSpPr>
            <a:grpSpLocks/>
          </p:cNvGrpSpPr>
          <p:nvPr/>
        </p:nvGrpSpPr>
        <p:grpSpPr bwMode="auto">
          <a:xfrm>
            <a:off x="4724400" y="3771900"/>
            <a:ext cx="2133600" cy="3962400"/>
            <a:chOff x="4724400" y="3771900"/>
            <a:chExt cx="2133600" cy="3962400"/>
          </a:xfrm>
        </p:grpSpPr>
        <p:cxnSp>
          <p:nvCxnSpPr>
            <p:cNvPr id="2" name="Straight Connector 64"/>
            <p:cNvCxnSpPr>
              <a:cxnSpLocks noChangeShapeType="1"/>
            </p:cNvCxnSpPr>
            <p:nvPr/>
          </p:nvCxnSpPr>
          <p:spPr bwMode="auto">
            <a:xfrm rot="5400000">
              <a:off x="3771900" y="4838700"/>
              <a:ext cx="1905000" cy="0"/>
            </a:xfrm>
            <a:prstGeom prst="line">
              <a:avLst/>
            </a:prstGeom>
            <a:noFill/>
            <a:ln w="25400" algn="ctr">
              <a:solidFill>
                <a:schemeClr val="accent2">
                  <a:lumMod val="60000"/>
                  <a:lumOff val="40000"/>
                </a:schemeClr>
              </a:solidFill>
              <a:round/>
              <a:headEnd/>
              <a:tailEnd/>
            </a:ln>
          </p:spPr>
        </p:cxnSp>
        <p:sp>
          <p:nvSpPr>
            <p:cNvPr id="66" name="Arc 65"/>
            <p:cNvSpPr/>
            <p:nvPr/>
          </p:nvSpPr>
          <p:spPr bwMode="auto">
            <a:xfrm rot="16200000">
              <a:off x="3810000" y="4686300"/>
              <a:ext cx="3962400" cy="2133600"/>
            </a:xfrm>
            <a:prstGeom prst="arc">
              <a:avLst>
                <a:gd name="adj1" fmla="val 16256977"/>
                <a:gd name="adj2" fmla="val 20959077"/>
              </a:avLst>
            </a:prstGeom>
            <a:noFill/>
            <a:ln w="25400" algn="ctr">
              <a:solidFill>
                <a:schemeClr val="accent2">
                  <a:lumMod val="60000"/>
                  <a:lumOff val="40000"/>
                </a:schemeClr>
              </a:solidFill>
              <a:round/>
              <a:headEnd/>
              <a:tailEnd/>
            </a:ln>
          </p:spPr>
          <p:txBody>
            <a:bodyPr anchor="ctr"/>
            <a:lstStyle/>
            <a:p>
              <a:pPr>
                <a:defRPr/>
              </a:pPr>
              <a:endParaRPr lang="en-US">
                <a:solidFill>
                  <a:schemeClr val="accent2">
                    <a:lumMod val="40000"/>
                    <a:lumOff val="60000"/>
                  </a:schemeClr>
                </a:solidFill>
                <a:latin typeface="Times New Roman" pitchFamily="18" charset="0"/>
                <a:ea typeface="ＭＳ Ｐゴシック"/>
                <a:cs typeface="ＭＳ Ｐゴシック"/>
              </a:endParaRPr>
            </a:p>
          </p:txBody>
        </p:sp>
        <p:cxnSp>
          <p:nvCxnSpPr>
            <p:cNvPr id="3" name="Straight Arrow Connector 67"/>
            <p:cNvCxnSpPr>
              <a:cxnSpLocks noChangeShapeType="1"/>
            </p:cNvCxnSpPr>
            <p:nvPr/>
          </p:nvCxnSpPr>
          <p:spPr bwMode="auto">
            <a:xfrm>
              <a:off x="4724400" y="3886200"/>
              <a:ext cx="685800" cy="1588"/>
            </a:xfrm>
            <a:prstGeom prst="straightConnector1">
              <a:avLst/>
            </a:prstGeom>
            <a:noFill/>
            <a:ln w="25400" algn="ctr">
              <a:solidFill>
                <a:schemeClr val="accent2">
                  <a:lumMod val="60000"/>
                  <a:lumOff val="40000"/>
                </a:schemeClr>
              </a:solidFill>
              <a:round/>
              <a:headEnd/>
              <a:tailEnd type="arrow" w="med" len="med"/>
            </a:ln>
          </p:spPr>
        </p:cxnSp>
        <p:cxnSp>
          <p:nvCxnSpPr>
            <p:cNvPr id="4" name="Straight Arrow Connector 69"/>
            <p:cNvCxnSpPr>
              <a:cxnSpLocks noChangeShapeType="1"/>
            </p:cNvCxnSpPr>
            <p:nvPr/>
          </p:nvCxnSpPr>
          <p:spPr bwMode="auto">
            <a:xfrm>
              <a:off x="4724400" y="4343400"/>
              <a:ext cx="304800" cy="1588"/>
            </a:xfrm>
            <a:prstGeom prst="straightConnector1">
              <a:avLst/>
            </a:prstGeom>
            <a:noFill/>
            <a:ln w="25400" algn="ctr">
              <a:solidFill>
                <a:schemeClr val="accent2">
                  <a:lumMod val="60000"/>
                  <a:lumOff val="40000"/>
                </a:schemeClr>
              </a:solidFill>
              <a:round/>
              <a:headEnd/>
              <a:tailEnd type="arrow" w="med" len="med"/>
            </a:ln>
          </p:spPr>
        </p:cxnSp>
        <p:cxnSp>
          <p:nvCxnSpPr>
            <p:cNvPr id="5" name="Straight Arrow Connector 70"/>
            <p:cNvCxnSpPr>
              <a:cxnSpLocks noChangeShapeType="1"/>
            </p:cNvCxnSpPr>
            <p:nvPr/>
          </p:nvCxnSpPr>
          <p:spPr bwMode="auto">
            <a:xfrm>
              <a:off x="4724400" y="4114800"/>
              <a:ext cx="457200" cy="1588"/>
            </a:xfrm>
            <a:prstGeom prst="straightConnector1">
              <a:avLst/>
            </a:prstGeom>
            <a:noFill/>
            <a:ln w="25400" algn="ctr">
              <a:solidFill>
                <a:schemeClr val="accent2">
                  <a:lumMod val="60000"/>
                  <a:lumOff val="40000"/>
                </a:schemeClr>
              </a:solidFill>
              <a:round/>
              <a:headEnd/>
              <a:tailEnd type="arrow" w="med" len="med"/>
            </a:ln>
          </p:spPr>
        </p:cxnSp>
        <p:cxnSp>
          <p:nvCxnSpPr>
            <p:cNvPr id="6" name="Straight Arrow Connector 71"/>
            <p:cNvCxnSpPr>
              <a:cxnSpLocks noChangeShapeType="1"/>
            </p:cNvCxnSpPr>
            <p:nvPr/>
          </p:nvCxnSpPr>
          <p:spPr bwMode="auto">
            <a:xfrm>
              <a:off x="4724400" y="4648200"/>
              <a:ext cx="152400" cy="1588"/>
            </a:xfrm>
            <a:prstGeom prst="straightConnector1">
              <a:avLst/>
            </a:prstGeom>
            <a:noFill/>
            <a:ln w="25400" algn="ctr">
              <a:solidFill>
                <a:schemeClr val="accent2">
                  <a:lumMod val="60000"/>
                  <a:lumOff val="40000"/>
                </a:schemeClr>
              </a:solidFill>
              <a:round/>
              <a:headEnd/>
              <a:tailEnd type="arrow" w="med" len="med"/>
            </a:ln>
          </p:spPr>
        </p:cxnSp>
      </p:grpSp>
      <p:sp>
        <p:nvSpPr>
          <p:cNvPr id="21544" name="TextBox 83"/>
          <p:cNvSpPr txBox="1">
            <a:spLocks noChangeArrowheads="1"/>
          </p:cNvSpPr>
          <p:nvPr/>
        </p:nvSpPr>
        <p:spPr bwMode="auto">
          <a:xfrm>
            <a:off x="4495800" y="3200414"/>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b="1">
                <a:solidFill>
                  <a:schemeClr val="bg1"/>
                </a:solidFill>
              </a:rPr>
              <a:t>Water column</a:t>
            </a:r>
          </a:p>
        </p:txBody>
      </p:sp>
      <p:sp>
        <p:nvSpPr>
          <p:cNvPr id="21545" name="TextBox 92"/>
          <p:cNvSpPr txBox="1">
            <a:spLocks noChangeArrowheads="1"/>
          </p:cNvSpPr>
          <p:nvPr/>
        </p:nvSpPr>
        <p:spPr bwMode="auto">
          <a:xfrm>
            <a:off x="4648200" y="3581400"/>
            <a:ext cx="103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b="1">
                <a:solidFill>
                  <a:schemeClr val="bg1"/>
                </a:solidFill>
              </a:rPr>
              <a:t>Stokes + VF</a:t>
            </a:r>
          </a:p>
        </p:txBody>
      </p:sp>
      <p:cxnSp>
        <p:nvCxnSpPr>
          <p:cNvPr id="21546" name="Straight Connector 21"/>
          <p:cNvCxnSpPr>
            <a:cxnSpLocks noChangeShapeType="1"/>
          </p:cNvCxnSpPr>
          <p:nvPr/>
        </p:nvCxnSpPr>
        <p:spPr bwMode="auto">
          <a:xfrm rot="5400000" flipH="1" flipV="1">
            <a:off x="5905500" y="5143500"/>
            <a:ext cx="2971800" cy="0"/>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21547" name="Straight Connector 21"/>
          <p:cNvCxnSpPr>
            <a:cxnSpLocks noChangeShapeType="1"/>
          </p:cNvCxnSpPr>
          <p:nvPr/>
        </p:nvCxnSpPr>
        <p:spPr bwMode="auto">
          <a:xfrm rot="5400000" flipH="1" flipV="1">
            <a:off x="4381500" y="5143500"/>
            <a:ext cx="2819400" cy="0"/>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sp>
        <p:nvSpPr>
          <p:cNvPr id="21548" name="Text Box 15"/>
          <p:cNvSpPr txBox="1">
            <a:spLocks noChangeArrowheads="1"/>
          </p:cNvSpPr>
          <p:nvPr/>
        </p:nvSpPr>
        <p:spPr bwMode="auto">
          <a:xfrm>
            <a:off x="6019800" y="5867414"/>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a:solidFill>
                  <a:schemeClr val="bg1"/>
                </a:solidFill>
                <a:latin typeface="Arial" charset="0"/>
              </a:rPr>
              <a:t>H</a:t>
            </a:r>
            <a:r>
              <a:rPr lang="en-US" baseline="-25000">
                <a:solidFill>
                  <a:schemeClr val="bg1"/>
                </a:solidFill>
                <a:latin typeface="Arial" charset="0"/>
              </a:rPr>
              <a:t>wave</a:t>
            </a:r>
            <a:r>
              <a:rPr lang="en-US">
                <a:solidFill>
                  <a:schemeClr val="bg1"/>
                </a:solidFill>
                <a:latin typeface="Arial" charset="0"/>
              </a:rPr>
              <a:t>, L</a:t>
            </a:r>
            <a:r>
              <a:rPr lang="en-US" baseline="-25000">
                <a:solidFill>
                  <a:schemeClr val="bg1"/>
                </a:solidFill>
                <a:latin typeface="Arial" charset="0"/>
              </a:rPr>
              <a:t>pwave</a:t>
            </a:r>
            <a:r>
              <a:rPr lang="en-US">
                <a:solidFill>
                  <a:schemeClr val="bg1"/>
                </a:solidFill>
                <a:latin typeface="Arial" charset="0"/>
              </a:rPr>
              <a:t>, D</a:t>
            </a:r>
            <a:r>
              <a:rPr lang="en-US" baseline="-25000">
                <a:solidFill>
                  <a:schemeClr val="bg1"/>
                </a:solidFill>
                <a:latin typeface="Arial" charset="0"/>
              </a:rPr>
              <a:t>wave</a:t>
            </a:r>
            <a:r>
              <a:rPr lang="en-US">
                <a:solidFill>
                  <a:schemeClr val="bg1"/>
                </a:solidFill>
                <a:latin typeface="Arial" charset="0"/>
              </a:rPr>
              <a:t>, T</a:t>
            </a:r>
            <a:r>
              <a:rPr lang="en-US" baseline="-25000">
                <a:solidFill>
                  <a:schemeClr val="bg1"/>
                </a:solidFill>
                <a:latin typeface="Arial" charset="0"/>
              </a:rPr>
              <a:t>psurf</a:t>
            </a:r>
            <a:r>
              <a:rPr lang="en-US">
                <a:solidFill>
                  <a:schemeClr val="bg1"/>
                </a:solidFill>
                <a:latin typeface="Arial" charset="0"/>
              </a:rPr>
              <a:t>,  </a:t>
            </a:r>
          </a:p>
        </p:txBody>
      </p:sp>
      <p:sp>
        <p:nvSpPr>
          <p:cNvPr id="21549" name="Text Box 15"/>
          <p:cNvSpPr txBox="1">
            <a:spLocks noChangeArrowheads="1"/>
          </p:cNvSpPr>
          <p:nvPr/>
        </p:nvSpPr>
        <p:spPr bwMode="auto">
          <a:xfrm>
            <a:off x="7696200" y="6019814"/>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a:solidFill>
                  <a:schemeClr val="bg1"/>
                </a:solidFill>
                <a:latin typeface="Arial" charset="0"/>
              </a:rPr>
              <a:t>H</a:t>
            </a:r>
            <a:r>
              <a:rPr lang="en-US" baseline="-25000">
                <a:solidFill>
                  <a:schemeClr val="bg1"/>
                </a:solidFill>
                <a:latin typeface="Arial" charset="0"/>
              </a:rPr>
              <a:t>wave</a:t>
            </a:r>
            <a:r>
              <a:rPr lang="en-US">
                <a:solidFill>
                  <a:schemeClr val="bg1"/>
                </a:solidFill>
                <a:latin typeface="Arial" charset="0"/>
              </a:rPr>
              <a:t>, L</a:t>
            </a:r>
            <a:r>
              <a:rPr lang="en-US" baseline="-25000">
                <a:solidFill>
                  <a:schemeClr val="bg1"/>
                </a:solidFill>
                <a:latin typeface="Arial" charset="0"/>
              </a:rPr>
              <a:t>mwave</a:t>
            </a:r>
            <a:r>
              <a:rPr lang="en-US">
                <a:solidFill>
                  <a:schemeClr val="bg1"/>
                </a:solidFill>
                <a:latin typeface="Arial" charset="0"/>
              </a:rPr>
              <a:t>, D</a:t>
            </a:r>
            <a:r>
              <a:rPr lang="en-US" baseline="-25000">
                <a:solidFill>
                  <a:schemeClr val="bg1"/>
                </a:solidFill>
                <a:latin typeface="Arial" charset="0"/>
              </a:rPr>
              <a:t>wave</a:t>
            </a:r>
            <a:r>
              <a:rPr lang="en-US">
                <a:solidFill>
                  <a:schemeClr val="bg1"/>
                </a:solidFill>
                <a:latin typeface="Arial" charset="0"/>
              </a:rPr>
              <a:t>,</a:t>
            </a:r>
          </a:p>
          <a:p>
            <a:pPr algn="l"/>
            <a:r>
              <a:rPr lang="en-US">
                <a:solidFill>
                  <a:schemeClr val="bg1"/>
                </a:solidFill>
                <a:latin typeface="Arial" charset="0"/>
              </a:rPr>
              <a:t>T</a:t>
            </a:r>
            <a:r>
              <a:rPr lang="en-US" baseline="-25000">
                <a:solidFill>
                  <a:schemeClr val="bg1"/>
                </a:solidFill>
                <a:latin typeface="Arial" charset="0"/>
              </a:rPr>
              <a:t>mbott</a:t>
            </a:r>
            <a:r>
              <a:rPr lang="en-US">
                <a:solidFill>
                  <a:schemeClr val="bg1"/>
                </a:solidFill>
                <a:latin typeface="Arial" charset="0"/>
              </a:rPr>
              <a:t>, U</a:t>
            </a:r>
            <a:r>
              <a:rPr lang="en-US" baseline="-25000">
                <a:solidFill>
                  <a:schemeClr val="bg1"/>
                </a:solidFill>
                <a:latin typeface="Arial" charset="0"/>
              </a:rPr>
              <a:t>bot</a:t>
            </a:r>
            <a:endParaRPr lang="en-US">
              <a:solidFill>
                <a:schemeClr val="bg1"/>
              </a:solidFill>
              <a:latin typeface="Arial" charset="0"/>
            </a:endParaRPr>
          </a:p>
        </p:txBody>
      </p:sp>
      <p:sp>
        <p:nvSpPr>
          <p:cNvPr id="21550" name="TextBox 97"/>
          <p:cNvSpPr txBox="1">
            <a:spLocks noChangeArrowheads="1"/>
          </p:cNvSpPr>
          <p:nvPr/>
        </p:nvSpPr>
        <p:spPr bwMode="auto">
          <a:xfrm>
            <a:off x="6248400" y="3200414"/>
            <a:ext cx="103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b="1">
                <a:solidFill>
                  <a:schemeClr val="bg1"/>
                </a:solidFill>
              </a:rPr>
              <a:t>Surface </a:t>
            </a:r>
          </a:p>
        </p:txBody>
      </p:sp>
      <p:sp>
        <p:nvSpPr>
          <p:cNvPr id="21551" name="TextBox 98"/>
          <p:cNvSpPr txBox="1">
            <a:spLocks noChangeArrowheads="1"/>
          </p:cNvSpPr>
          <p:nvPr/>
        </p:nvSpPr>
        <p:spPr bwMode="auto">
          <a:xfrm>
            <a:off x="7772400" y="3200414"/>
            <a:ext cx="103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b="1">
                <a:solidFill>
                  <a:schemeClr val="bg1"/>
                </a:solidFill>
              </a:rPr>
              <a:t>Bottom</a:t>
            </a:r>
          </a:p>
        </p:txBody>
      </p:sp>
      <p:sp>
        <p:nvSpPr>
          <p:cNvPr id="21552" name="TextBox 99"/>
          <p:cNvSpPr txBox="1">
            <a:spLocks noChangeArrowheads="1"/>
          </p:cNvSpPr>
          <p:nvPr/>
        </p:nvSpPr>
        <p:spPr bwMode="auto">
          <a:xfrm>
            <a:off x="6049970" y="3505203"/>
            <a:ext cx="1036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b="1">
                <a:solidFill>
                  <a:schemeClr val="bg1"/>
                </a:solidFill>
              </a:rPr>
              <a:t>s= f ( Z</a:t>
            </a:r>
            <a:r>
              <a:rPr lang="en-US" b="1" baseline="-25000">
                <a:solidFill>
                  <a:schemeClr val="bg1"/>
                </a:solidFill>
              </a:rPr>
              <a:t>os</a:t>
            </a:r>
            <a:r>
              <a:rPr lang="en-US" b="1">
                <a:solidFill>
                  <a:schemeClr val="bg1"/>
                </a:solidFill>
              </a:rPr>
              <a:t> )</a:t>
            </a:r>
          </a:p>
        </p:txBody>
      </p:sp>
      <p:sp>
        <p:nvSpPr>
          <p:cNvPr id="21553" name="TextBox 100"/>
          <p:cNvSpPr txBox="1">
            <a:spLocks noChangeArrowheads="1"/>
          </p:cNvSpPr>
          <p:nvPr/>
        </p:nvSpPr>
        <p:spPr bwMode="auto">
          <a:xfrm>
            <a:off x="7772400" y="3505203"/>
            <a:ext cx="103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b="1">
                <a:solidFill>
                  <a:schemeClr val="bg1"/>
                </a:solidFill>
              </a:rPr>
              <a:t>Zoa</a:t>
            </a:r>
          </a:p>
        </p:txBody>
      </p:sp>
      <p:cxnSp>
        <p:nvCxnSpPr>
          <p:cNvPr id="75" name="Straight Connector 64"/>
          <p:cNvCxnSpPr>
            <a:cxnSpLocks noChangeShapeType="1"/>
          </p:cNvCxnSpPr>
          <p:nvPr/>
        </p:nvCxnSpPr>
        <p:spPr bwMode="auto">
          <a:xfrm rot="5400000">
            <a:off x="4991100" y="4841875"/>
            <a:ext cx="1905000" cy="0"/>
          </a:xfrm>
          <a:prstGeom prst="line">
            <a:avLst/>
          </a:prstGeom>
          <a:noFill/>
          <a:ln w="25400" algn="ctr">
            <a:solidFill>
              <a:schemeClr val="accent2">
                <a:lumMod val="60000"/>
                <a:lumOff val="40000"/>
              </a:schemeClr>
            </a:solidFill>
            <a:round/>
            <a:headEnd/>
            <a:tailEnd/>
          </a:ln>
        </p:spPr>
      </p:cxnSp>
      <p:sp>
        <p:nvSpPr>
          <p:cNvPr id="76" name="Arc 75"/>
          <p:cNvSpPr/>
          <p:nvPr/>
        </p:nvSpPr>
        <p:spPr bwMode="auto">
          <a:xfrm rot="16200000">
            <a:off x="5029200" y="4689475"/>
            <a:ext cx="3962400" cy="2133600"/>
          </a:xfrm>
          <a:prstGeom prst="arc">
            <a:avLst>
              <a:gd name="adj1" fmla="val 16256977"/>
              <a:gd name="adj2" fmla="val 20959077"/>
            </a:avLst>
          </a:prstGeom>
          <a:noFill/>
          <a:ln w="25400" algn="ctr">
            <a:solidFill>
              <a:schemeClr val="accent2">
                <a:lumMod val="60000"/>
                <a:lumOff val="40000"/>
              </a:schemeClr>
            </a:solidFill>
            <a:round/>
            <a:headEnd/>
            <a:tailEnd/>
          </a:ln>
        </p:spPr>
        <p:txBody>
          <a:bodyPr anchor="ctr"/>
          <a:lstStyle/>
          <a:p>
            <a:pPr>
              <a:defRPr/>
            </a:pPr>
            <a:endParaRPr lang="en-US">
              <a:solidFill>
                <a:schemeClr val="accent2">
                  <a:lumMod val="40000"/>
                  <a:lumOff val="60000"/>
                </a:schemeClr>
              </a:solidFill>
              <a:latin typeface="Times New Roman" pitchFamily="18" charset="0"/>
              <a:ea typeface="ＭＳ Ｐゴシック"/>
              <a:cs typeface="ＭＳ Ｐゴシック"/>
            </a:endParaRPr>
          </a:p>
        </p:txBody>
      </p:sp>
      <p:sp>
        <p:nvSpPr>
          <p:cNvPr id="21556" name="Right Arrow 81"/>
          <p:cNvSpPr>
            <a:spLocks noChangeArrowheads="1"/>
          </p:cNvSpPr>
          <p:nvPr/>
        </p:nvSpPr>
        <p:spPr bwMode="auto">
          <a:xfrm>
            <a:off x="5943600" y="3733800"/>
            <a:ext cx="533400" cy="228600"/>
          </a:xfrm>
          <a:prstGeom prst="rightArrow">
            <a:avLst>
              <a:gd name="adj1" fmla="val 50000"/>
              <a:gd name="adj2" fmla="val 50005"/>
            </a:avLst>
          </a:prstGeom>
          <a:solidFill>
            <a:srgbClr val="FFFF00"/>
          </a:solidFill>
          <a:ln>
            <a:noFill/>
          </a:ln>
          <a:extLst>
            <a:ext uri="{91240B29-F687-4F45-9708-019B960494DF}">
              <a14:hiddenLine xmlns:a14="http://schemas.microsoft.com/office/drawing/2010/main" w="19050" algn="ctr">
                <a:solidFill>
                  <a:srgbClr val="000000"/>
                </a:solidFill>
                <a:round/>
                <a:headEnd/>
                <a:tailEnd/>
              </a14:hiddenLine>
            </a:ext>
          </a:extLst>
        </p:spPr>
        <p:txBody>
          <a:bodyPr tIns="91440" bIns="91440"/>
          <a:lstStyle/>
          <a:p>
            <a:pPr defTabSz="457200"/>
            <a:endParaRPr lang="en-US">
              <a:cs typeface="Times New Roman" charset="0"/>
            </a:endParaRPr>
          </a:p>
        </p:txBody>
      </p:sp>
      <p:sp>
        <p:nvSpPr>
          <p:cNvPr id="21557" name="TextBox 99"/>
          <p:cNvSpPr txBox="1">
            <a:spLocks noChangeArrowheads="1"/>
          </p:cNvSpPr>
          <p:nvPr/>
        </p:nvSpPr>
        <p:spPr bwMode="auto">
          <a:xfrm>
            <a:off x="5943600" y="3276608"/>
            <a:ext cx="35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2800" b="1">
                <a:solidFill>
                  <a:schemeClr val="bg1"/>
                </a:solidFill>
                <a:latin typeface="Symbol" pitchFamily="18" charset="2"/>
              </a:rPr>
              <a:t>t</a:t>
            </a:r>
            <a:r>
              <a:rPr lang="en-US" b="1">
                <a:solidFill>
                  <a:schemeClr val="bg1"/>
                </a:solidFill>
              </a:rPr>
              <a:t> </a:t>
            </a:r>
          </a:p>
        </p:txBody>
      </p:sp>
      <p:grpSp>
        <p:nvGrpSpPr>
          <p:cNvPr id="21558" name="Group 91"/>
          <p:cNvGrpSpPr>
            <a:grpSpLocks/>
          </p:cNvGrpSpPr>
          <p:nvPr/>
        </p:nvGrpSpPr>
        <p:grpSpPr bwMode="auto">
          <a:xfrm flipV="1">
            <a:off x="7772400" y="1905000"/>
            <a:ext cx="2133600" cy="3962400"/>
            <a:chOff x="7772400" y="1752600"/>
            <a:chExt cx="2133600" cy="3962400"/>
          </a:xfrm>
        </p:grpSpPr>
        <p:cxnSp>
          <p:nvCxnSpPr>
            <p:cNvPr id="90" name="Straight Connector 64"/>
            <p:cNvCxnSpPr>
              <a:cxnSpLocks noChangeShapeType="1"/>
            </p:cNvCxnSpPr>
            <p:nvPr/>
          </p:nvCxnSpPr>
          <p:spPr bwMode="auto">
            <a:xfrm rot="5400000">
              <a:off x="6819900" y="2819400"/>
              <a:ext cx="1905000" cy="0"/>
            </a:xfrm>
            <a:prstGeom prst="line">
              <a:avLst/>
            </a:prstGeom>
            <a:noFill/>
            <a:ln w="25400" algn="ctr">
              <a:solidFill>
                <a:schemeClr val="accent2">
                  <a:lumMod val="60000"/>
                  <a:lumOff val="40000"/>
                </a:schemeClr>
              </a:solidFill>
              <a:round/>
              <a:headEnd/>
              <a:tailEnd/>
            </a:ln>
          </p:spPr>
        </p:cxnSp>
        <p:sp>
          <p:nvSpPr>
            <p:cNvPr id="91" name="Arc 90"/>
            <p:cNvSpPr/>
            <p:nvPr/>
          </p:nvSpPr>
          <p:spPr bwMode="auto">
            <a:xfrm rot="16200000">
              <a:off x="6858000" y="2667000"/>
              <a:ext cx="3962400" cy="2133600"/>
            </a:xfrm>
            <a:prstGeom prst="arc">
              <a:avLst>
                <a:gd name="adj1" fmla="val 16256977"/>
                <a:gd name="adj2" fmla="val 20959077"/>
              </a:avLst>
            </a:prstGeom>
            <a:noFill/>
            <a:ln w="25400" algn="ctr">
              <a:solidFill>
                <a:schemeClr val="accent2">
                  <a:lumMod val="60000"/>
                  <a:lumOff val="40000"/>
                </a:schemeClr>
              </a:solidFill>
              <a:round/>
              <a:headEnd/>
              <a:tailEnd/>
            </a:ln>
          </p:spPr>
          <p:txBody>
            <a:bodyPr anchor="ctr"/>
            <a:lstStyle/>
            <a:p>
              <a:pPr>
                <a:defRPr/>
              </a:pPr>
              <a:endParaRPr lang="en-US">
                <a:solidFill>
                  <a:schemeClr val="accent2">
                    <a:lumMod val="40000"/>
                    <a:lumOff val="60000"/>
                  </a:schemeClr>
                </a:solidFill>
                <a:latin typeface="Times New Roman" pitchFamily="18" charset="0"/>
                <a:ea typeface="ＭＳ Ｐゴシック"/>
                <a:cs typeface="ＭＳ Ｐゴシック"/>
              </a:endParaRPr>
            </a:p>
          </p:txBody>
        </p:sp>
      </p:grpSp>
      <p:sp>
        <p:nvSpPr>
          <p:cNvPr id="21559" name="TextBox 99"/>
          <p:cNvSpPr txBox="1">
            <a:spLocks noChangeArrowheads="1"/>
          </p:cNvSpPr>
          <p:nvPr/>
        </p:nvSpPr>
        <p:spPr bwMode="auto">
          <a:xfrm>
            <a:off x="7878770" y="5562614"/>
            <a:ext cx="1036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b="1">
                <a:solidFill>
                  <a:schemeClr val="bg1"/>
                </a:solidFill>
              </a:rPr>
              <a:t>b = f ( Z</a:t>
            </a:r>
            <a:r>
              <a:rPr lang="en-US" b="1" baseline="-25000">
                <a:solidFill>
                  <a:schemeClr val="bg1"/>
                </a:solidFill>
              </a:rPr>
              <a:t>ob</a:t>
            </a:r>
            <a:r>
              <a:rPr lang="en-US" b="1">
                <a:solidFill>
                  <a:schemeClr val="bg1"/>
                </a:solidFill>
              </a:rPr>
              <a:t> )</a:t>
            </a:r>
          </a:p>
        </p:txBody>
      </p:sp>
      <p:sp>
        <p:nvSpPr>
          <p:cNvPr id="21560" name="Right Arrow 93"/>
          <p:cNvSpPr>
            <a:spLocks noChangeArrowheads="1"/>
          </p:cNvSpPr>
          <p:nvPr/>
        </p:nvSpPr>
        <p:spPr bwMode="auto">
          <a:xfrm flipH="1">
            <a:off x="7848600" y="5791200"/>
            <a:ext cx="533400" cy="228600"/>
          </a:xfrm>
          <a:prstGeom prst="rightArrow">
            <a:avLst>
              <a:gd name="adj1" fmla="val 50000"/>
              <a:gd name="adj2" fmla="val 50005"/>
            </a:avLst>
          </a:prstGeom>
          <a:solidFill>
            <a:srgbClr val="FFFF00"/>
          </a:solidFill>
          <a:ln>
            <a:noFill/>
          </a:ln>
          <a:extLst>
            <a:ext uri="{91240B29-F687-4F45-9708-019B960494DF}">
              <a14:hiddenLine xmlns:a14="http://schemas.microsoft.com/office/drawing/2010/main" w="19050" algn="ctr">
                <a:solidFill>
                  <a:srgbClr val="000000"/>
                </a:solidFill>
                <a:round/>
                <a:headEnd/>
                <a:tailEnd/>
              </a14:hiddenLine>
            </a:ext>
          </a:extLst>
        </p:spPr>
        <p:txBody>
          <a:bodyPr tIns="91440" bIns="91440"/>
          <a:lstStyle/>
          <a:p>
            <a:pPr defTabSz="457200"/>
            <a:endParaRPr lang="en-US">
              <a:cs typeface="Times New Roman" charset="0"/>
            </a:endParaRPr>
          </a:p>
        </p:txBody>
      </p:sp>
      <p:sp>
        <p:nvSpPr>
          <p:cNvPr id="21561" name="TextBox 99"/>
          <p:cNvSpPr txBox="1">
            <a:spLocks noChangeArrowheads="1"/>
          </p:cNvSpPr>
          <p:nvPr/>
        </p:nvSpPr>
        <p:spPr bwMode="auto">
          <a:xfrm>
            <a:off x="7772400" y="5334014"/>
            <a:ext cx="35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2800" b="1">
                <a:solidFill>
                  <a:schemeClr val="bg1"/>
                </a:solidFill>
                <a:latin typeface="Symbol" pitchFamily="18" charset="2"/>
              </a:rPr>
              <a:t>t</a:t>
            </a:r>
            <a:r>
              <a:rPr lang="en-US" b="1">
                <a:solidFill>
                  <a:schemeClr val="bg1"/>
                </a:solidFill>
              </a:rPr>
              <a:t> </a:t>
            </a:r>
          </a:p>
        </p:txBody>
      </p:sp>
      <p:cxnSp>
        <p:nvCxnSpPr>
          <p:cNvPr id="21562" name="Straight Connector 21"/>
          <p:cNvCxnSpPr>
            <a:cxnSpLocks noChangeShapeType="1"/>
          </p:cNvCxnSpPr>
          <p:nvPr/>
        </p:nvCxnSpPr>
        <p:spPr bwMode="auto">
          <a:xfrm>
            <a:off x="609600" y="2057400"/>
            <a:ext cx="21336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56125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8"/>
          <p:cNvSpPr>
            <a:spLocks noChangeArrowheads="1"/>
          </p:cNvSpPr>
          <p:nvPr/>
        </p:nvSpPr>
        <p:spPr bwMode="auto">
          <a:xfrm>
            <a:off x="5486400" y="5791200"/>
            <a:ext cx="2819400" cy="457200"/>
          </a:xfrm>
          <a:prstGeom prst="rect">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tIns="91440" bIns="91440"/>
          <a:lstStyle/>
          <a:p>
            <a:pPr defTabSz="457200"/>
            <a:endParaRPr lang="en-US">
              <a:cs typeface="Times New Roman" charset="0"/>
            </a:endParaRPr>
          </a:p>
        </p:txBody>
      </p:sp>
      <p:pic>
        <p:nvPicPr>
          <p:cNvPr id="25603" name="Picture 29" descr="wrf_uv10"/>
          <p:cNvPicPr>
            <a:picLocks noChangeAspect="1" noChangeArrowheads="1"/>
          </p:cNvPicPr>
          <p:nvPr/>
        </p:nvPicPr>
        <p:blipFill>
          <a:blip r:embed="rId2" cstate="print">
            <a:extLst>
              <a:ext uri="{28A0092B-C50C-407E-A947-70E740481C1C}">
                <a14:useLocalDpi xmlns:a14="http://schemas.microsoft.com/office/drawing/2010/main" val="0"/>
              </a:ext>
            </a:extLst>
          </a:blip>
          <a:srcRect l="6667" t="4445" r="6667" b="6667"/>
          <a:stretch>
            <a:fillRect/>
          </a:stretch>
        </p:blipFill>
        <p:spPr bwMode="auto">
          <a:xfrm>
            <a:off x="6553200" y="533400"/>
            <a:ext cx="12954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p:nvPr>
        </p:nvSpPr>
        <p:spPr/>
        <p:txBody>
          <a:bodyPr/>
          <a:lstStyle/>
          <a:p>
            <a:r>
              <a:rPr lang="en-US" smtClean="0"/>
              <a:t>ATM interactions</a:t>
            </a:r>
          </a:p>
        </p:txBody>
      </p:sp>
      <p:cxnSp>
        <p:nvCxnSpPr>
          <p:cNvPr id="25605" name="Straight Connector 21"/>
          <p:cNvCxnSpPr>
            <a:cxnSpLocks noChangeShapeType="1"/>
          </p:cNvCxnSpPr>
          <p:nvPr/>
        </p:nvCxnSpPr>
        <p:spPr bwMode="auto">
          <a:xfrm rot="5400000" flipH="1" flipV="1">
            <a:off x="3924300" y="1485900"/>
            <a:ext cx="26670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5606" name="Straight Connector 22"/>
          <p:cNvCxnSpPr>
            <a:cxnSpLocks noChangeShapeType="1"/>
          </p:cNvCxnSpPr>
          <p:nvPr/>
        </p:nvCxnSpPr>
        <p:spPr bwMode="auto">
          <a:xfrm>
            <a:off x="5257800" y="2895600"/>
            <a:ext cx="34290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25607" name="Text Box 9"/>
          <p:cNvSpPr txBox="1">
            <a:spLocks noChangeArrowheads="1"/>
          </p:cNvSpPr>
          <p:nvPr/>
        </p:nvSpPr>
        <p:spPr bwMode="auto">
          <a:xfrm>
            <a:off x="5334007" y="2362214"/>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OCN</a:t>
            </a:r>
          </a:p>
        </p:txBody>
      </p:sp>
      <p:sp>
        <p:nvSpPr>
          <p:cNvPr id="25608" name="Text Box 10"/>
          <p:cNvSpPr txBox="1">
            <a:spLocks noChangeArrowheads="1"/>
          </p:cNvSpPr>
          <p:nvPr/>
        </p:nvSpPr>
        <p:spPr bwMode="auto">
          <a:xfrm>
            <a:off x="6791327" y="152414"/>
            <a:ext cx="828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ATM</a:t>
            </a:r>
          </a:p>
        </p:txBody>
      </p:sp>
      <p:sp>
        <p:nvSpPr>
          <p:cNvPr id="25609" name="Text Box 11"/>
          <p:cNvSpPr txBox="1">
            <a:spLocks noChangeArrowheads="1"/>
          </p:cNvSpPr>
          <p:nvPr/>
        </p:nvSpPr>
        <p:spPr bwMode="auto">
          <a:xfrm>
            <a:off x="7670806" y="2362214"/>
            <a:ext cx="862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WAV</a:t>
            </a:r>
          </a:p>
        </p:txBody>
      </p:sp>
      <p:sp>
        <p:nvSpPr>
          <p:cNvPr id="25610" name="Text Box 18"/>
          <p:cNvSpPr txBox="1">
            <a:spLocks noChangeArrowheads="1"/>
          </p:cNvSpPr>
          <p:nvPr/>
        </p:nvSpPr>
        <p:spPr bwMode="auto">
          <a:xfrm rot="18927502">
            <a:off x="6019800" y="1909763"/>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1000">
                <a:solidFill>
                  <a:schemeClr val="bg1"/>
                </a:solidFill>
                <a:latin typeface="Arial" charset="0"/>
              </a:rPr>
              <a:t>SST</a:t>
            </a:r>
          </a:p>
        </p:txBody>
      </p:sp>
      <p:sp>
        <p:nvSpPr>
          <p:cNvPr id="25611" name="Line 20"/>
          <p:cNvSpPr>
            <a:spLocks noChangeShapeType="1"/>
          </p:cNvSpPr>
          <p:nvPr/>
        </p:nvSpPr>
        <p:spPr bwMode="auto">
          <a:xfrm rot="18900000">
            <a:off x="5483225" y="1978025"/>
            <a:ext cx="1066800"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2" name="Text Box 24"/>
          <p:cNvSpPr txBox="1">
            <a:spLocks noChangeArrowheads="1"/>
          </p:cNvSpPr>
          <p:nvPr/>
        </p:nvSpPr>
        <p:spPr bwMode="auto">
          <a:xfrm rot="2757491">
            <a:off x="7863682" y="1697986"/>
            <a:ext cx="1314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a:solidFill>
                  <a:schemeClr val="bg1"/>
                </a:solidFill>
                <a:latin typeface="Arial" charset="0"/>
              </a:rPr>
              <a:t>H</a:t>
            </a:r>
            <a:r>
              <a:rPr lang="en-US" baseline="-25000">
                <a:solidFill>
                  <a:schemeClr val="bg1"/>
                </a:solidFill>
                <a:latin typeface="Arial" charset="0"/>
              </a:rPr>
              <a:t>wave</a:t>
            </a:r>
            <a:r>
              <a:rPr lang="en-US">
                <a:solidFill>
                  <a:schemeClr val="bg1"/>
                </a:solidFill>
                <a:latin typeface="Arial" charset="0"/>
              </a:rPr>
              <a:t>, L</a:t>
            </a:r>
            <a:r>
              <a:rPr lang="en-US" baseline="-25000">
                <a:solidFill>
                  <a:schemeClr val="bg1"/>
                </a:solidFill>
                <a:latin typeface="Arial" charset="0"/>
              </a:rPr>
              <a:t>pwave</a:t>
            </a:r>
            <a:r>
              <a:rPr lang="en-US">
                <a:solidFill>
                  <a:schemeClr val="bg1"/>
                </a:solidFill>
                <a:latin typeface="Arial" charset="0"/>
              </a:rPr>
              <a:t>, T</a:t>
            </a:r>
            <a:r>
              <a:rPr lang="en-US" baseline="-25000">
                <a:solidFill>
                  <a:schemeClr val="bg1"/>
                </a:solidFill>
                <a:latin typeface="Arial" charset="0"/>
              </a:rPr>
              <a:t>psurf</a:t>
            </a:r>
            <a:r>
              <a:rPr lang="en-US">
                <a:solidFill>
                  <a:schemeClr val="bg1"/>
                </a:solidFill>
                <a:latin typeface="Arial" charset="0"/>
              </a:rPr>
              <a:t>, </a:t>
            </a:r>
            <a:endParaRPr lang="en-US" baseline="-25000">
              <a:solidFill>
                <a:schemeClr val="bg1"/>
              </a:solidFill>
              <a:latin typeface="Arial" charset="0"/>
            </a:endParaRPr>
          </a:p>
        </p:txBody>
      </p:sp>
      <p:sp>
        <p:nvSpPr>
          <p:cNvPr id="25613" name="Line 27"/>
          <p:cNvSpPr>
            <a:spLocks noChangeShapeType="1"/>
          </p:cNvSpPr>
          <p:nvPr/>
        </p:nvSpPr>
        <p:spPr bwMode="auto">
          <a:xfrm rot="2700000">
            <a:off x="7632700" y="2074863"/>
            <a:ext cx="1219200" cy="0"/>
          </a:xfrm>
          <a:prstGeom prst="line">
            <a:avLst/>
          </a:prstGeom>
          <a:noFill/>
          <a:ln w="4445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256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990614"/>
            <a:ext cx="3614738"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256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7" y="3886200"/>
            <a:ext cx="2511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25616" name="Picture 16"/>
          <p:cNvPicPr>
            <a:picLocks noChangeAspect="1" noChangeArrowheads="1"/>
          </p:cNvPicPr>
          <p:nvPr/>
        </p:nvPicPr>
        <p:blipFill>
          <a:blip r:embed="rId5">
            <a:extLst>
              <a:ext uri="{28A0092B-C50C-407E-A947-70E740481C1C}">
                <a14:useLocalDpi xmlns:a14="http://schemas.microsoft.com/office/drawing/2010/main" val="0"/>
              </a:ext>
            </a:extLst>
          </a:blip>
          <a:srcRect b="38461"/>
          <a:stretch>
            <a:fillRect/>
          </a:stretch>
        </p:blipFill>
        <p:spPr bwMode="auto">
          <a:xfrm>
            <a:off x="381000" y="4876800"/>
            <a:ext cx="42497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25617" name="TextBox 16"/>
          <p:cNvSpPr txBox="1">
            <a:spLocks noChangeArrowheads="1"/>
          </p:cNvSpPr>
          <p:nvPr/>
        </p:nvSpPr>
        <p:spPr bwMode="auto">
          <a:xfrm rot="16200000">
            <a:off x="135950" y="4207289"/>
            <a:ext cx="10711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a:solidFill>
                  <a:schemeClr val="bg1"/>
                </a:solidFill>
              </a:rPr>
              <a:t>Surface fluxes</a:t>
            </a:r>
          </a:p>
        </p:txBody>
      </p:sp>
      <p:sp>
        <p:nvSpPr>
          <p:cNvPr id="25618" name="TextBox 17"/>
          <p:cNvSpPr txBox="1">
            <a:spLocks noChangeArrowheads="1"/>
          </p:cNvSpPr>
          <p:nvPr/>
        </p:nvSpPr>
        <p:spPr bwMode="auto">
          <a:xfrm>
            <a:off x="914632" y="3886202"/>
            <a:ext cx="9044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a:solidFill>
                  <a:schemeClr val="bg1"/>
                </a:solidFill>
              </a:rPr>
              <a:t>Momentum</a:t>
            </a:r>
          </a:p>
        </p:txBody>
      </p:sp>
      <p:sp>
        <p:nvSpPr>
          <p:cNvPr id="25619" name="TextBox 18"/>
          <p:cNvSpPr txBox="1">
            <a:spLocks noChangeArrowheads="1"/>
          </p:cNvSpPr>
          <p:nvPr/>
        </p:nvSpPr>
        <p:spPr bwMode="auto">
          <a:xfrm>
            <a:off x="1128634" y="4114814"/>
            <a:ext cx="4764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a:solidFill>
                  <a:schemeClr val="bg1"/>
                </a:solidFill>
              </a:rPr>
              <a:t>Heat</a:t>
            </a:r>
          </a:p>
        </p:txBody>
      </p:sp>
      <p:sp>
        <p:nvSpPr>
          <p:cNvPr id="25620" name="TextBox 19"/>
          <p:cNvSpPr txBox="1">
            <a:spLocks noChangeArrowheads="1"/>
          </p:cNvSpPr>
          <p:nvPr/>
        </p:nvSpPr>
        <p:spPr bwMode="auto">
          <a:xfrm>
            <a:off x="1005909" y="4419614"/>
            <a:ext cx="7409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a:solidFill>
                  <a:schemeClr val="bg1"/>
                </a:solidFill>
              </a:rPr>
              <a:t>Moisture</a:t>
            </a:r>
          </a:p>
        </p:txBody>
      </p:sp>
      <p:pic>
        <p:nvPicPr>
          <p:cNvPr id="2562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994400"/>
            <a:ext cx="4114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2562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2" y="4572000"/>
            <a:ext cx="40100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25623" name="Oval 22"/>
          <p:cNvSpPr>
            <a:spLocks noChangeArrowheads="1"/>
          </p:cNvSpPr>
          <p:nvPr/>
        </p:nvSpPr>
        <p:spPr bwMode="auto">
          <a:xfrm>
            <a:off x="2895600" y="5486400"/>
            <a:ext cx="304800" cy="304800"/>
          </a:xfrm>
          <a:prstGeom prst="ellipse">
            <a:avLst/>
          </a:prstGeom>
          <a:noFill/>
          <a:ln w="254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sp>
        <p:nvSpPr>
          <p:cNvPr id="25624" name="Oval 23"/>
          <p:cNvSpPr>
            <a:spLocks noChangeArrowheads="1"/>
          </p:cNvSpPr>
          <p:nvPr/>
        </p:nvSpPr>
        <p:spPr bwMode="auto">
          <a:xfrm>
            <a:off x="1600200" y="6400800"/>
            <a:ext cx="304800" cy="304800"/>
          </a:xfrm>
          <a:prstGeom prst="ellipse">
            <a:avLst/>
          </a:prstGeom>
          <a:noFill/>
          <a:ln w="254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sp>
        <p:nvSpPr>
          <p:cNvPr id="25625" name="Oval 24"/>
          <p:cNvSpPr>
            <a:spLocks noChangeArrowheads="1"/>
          </p:cNvSpPr>
          <p:nvPr/>
        </p:nvSpPr>
        <p:spPr bwMode="auto">
          <a:xfrm>
            <a:off x="5791200" y="4953000"/>
            <a:ext cx="304800" cy="304800"/>
          </a:xfrm>
          <a:prstGeom prst="ellipse">
            <a:avLst/>
          </a:prstGeom>
          <a:noFill/>
          <a:ln w="254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pic>
        <p:nvPicPr>
          <p:cNvPr id="25626"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2" y="5867400"/>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cxnSp>
        <p:nvCxnSpPr>
          <p:cNvPr id="25627" name="Straight Connector 30"/>
          <p:cNvCxnSpPr>
            <a:cxnSpLocks noChangeShapeType="1"/>
          </p:cNvCxnSpPr>
          <p:nvPr/>
        </p:nvCxnSpPr>
        <p:spPr bwMode="auto">
          <a:xfrm flipV="1">
            <a:off x="3276600" y="5105400"/>
            <a:ext cx="2438400" cy="457200"/>
          </a:xfrm>
          <a:prstGeom prst="line">
            <a:avLst/>
          </a:prstGeom>
          <a:noFill/>
          <a:ln w="19050" algn="ctr">
            <a:solidFill>
              <a:srgbClr val="7030A0"/>
            </a:solidFill>
            <a:round/>
            <a:headEnd/>
            <a:tailEnd/>
          </a:ln>
          <a:extLst>
            <a:ext uri="{909E8E84-426E-40DD-AFC4-6F175D3DCCD1}">
              <a14:hiddenFill xmlns:a14="http://schemas.microsoft.com/office/drawing/2010/main">
                <a:noFill/>
              </a14:hiddenFill>
            </a:ext>
          </a:extLst>
        </p:spPr>
      </p:cxnSp>
      <p:cxnSp>
        <p:nvCxnSpPr>
          <p:cNvPr id="25628" name="Straight Connector 31"/>
          <p:cNvCxnSpPr>
            <a:cxnSpLocks noChangeShapeType="1"/>
          </p:cNvCxnSpPr>
          <p:nvPr/>
        </p:nvCxnSpPr>
        <p:spPr bwMode="auto">
          <a:xfrm flipV="1">
            <a:off x="1905000" y="5257800"/>
            <a:ext cx="3810000" cy="1143000"/>
          </a:xfrm>
          <a:prstGeom prst="line">
            <a:avLst/>
          </a:prstGeom>
          <a:noFill/>
          <a:ln w="19050" algn="ctr">
            <a:solidFill>
              <a:srgbClr val="7030A0"/>
            </a:solidFill>
            <a:round/>
            <a:headEnd/>
            <a:tailEnd/>
          </a:ln>
          <a:extLst>
            <a:ext uri="{909E8E84-426E-40DD-AFC4-6F175D3DCCD1}">
              <a14:hiddenFill xmlns:a14="http://schemas.microsoft.com/office/drawing/2010/main">
                <a:noFill/>
              </a14:hiddenFill>
            </a:ext>
          </a:extLst>
        </p:spPr>
      </p:cxnSp>
      <p:sp>
        <p:nvSpPr>
          <p:cNvPr id="25629" name="Oval 35"/>
          <p:cNvSpPr>
            <a:spLocks noChangeArrowheads="1"/>
          </p:cNvSpPr>
          <p:nvPr/>
        </p:nvSpPr>
        <p:spPr bwMode="auto">
          <a:xfrm>
            <a:off x="2819400" y="3962400"/>
            <a:ext cx="304800" cy="304800"/>
          </a:xfrm>
          <a:prstGeom prst="ellipse">
            <a:avLst/>
          </a:prstGeom>
          <a:noFill/>
          <a:ln w="25400" algn="ctr">
            <a:solidFill>
              <a:srgbClr val="180F9B"/>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cxnSp>
        <p:nvCxnSpPr>
          <p:cNvPr id="25630" name="Straight Connector 47"/>
          <p:cNvCxnSpPr>
            <a:cxnSpLocks noChangeShapeType="1"/>
          </p:cNvCxnSpPr>
          <p:nvPr/>
        </p:nvCxnSpPr>
        <p:spPr bwMode="auto">
          <a:xfrm rot="5400000">
            <a:off x="2324100" y="4991100"/>
            <a:ext cx="762000" cy="381000"/>
          </a:xfrm>
          <a:prstGeom prst="line">
            <a:avLst/>
          </a:prstGeom>
          <a:noFill/>
          <a:ln w="19050" algn="ctr">
            <a:solidFill>
              <a:srgbClr val="180F9B"/>
            </a:solidFill>
            <a:round/>
            <a:headEnd/>
            <a:tailEnd/>
          </a:ln>
          <a:extLst>
            <a:ext uri="{909E8E84-426E-40DD-AFC4-6F175D3DCCD1}">
              <a14:hiddenFill xmlns:a14="http://schemas.microsoft.com/office/drawing/2010/main">
                <a:noFill/>
              </a14:hiddenFill>
            </a:ext>
          </a:extLst>
        </p:spPr>
      </p:cxnSp>
      <p:sp>
        <p:nvSpPr>
          <p:cNvPr id="25631" name="Oval 49"/>
          <p:cNvSpPr>
            <a:spLocks noChangeArrowheads="1"/>
          </p:cNvSpPr>
          <p:nvPr/>
        </p:nvSpPr>
        <p:spPr bwMode="auto">
          <a:xfrm>
            <a:off x="3127375" y="4191000"/>
            <a:ext cx="304800" cy="304800"/>
          </a:xfrm>
          <a:prstGeom prst="ellipse">
            <a:avLst/>
          </a:prstGeom>
          <a:noFill/>
          <a:ln w="25400" algn="ctr">
            <a:solidFill>
              <a:srgbClr val="180F9B"/>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sp>
        <p:nvSpPr>
          <p:cNvPr id="25632" name="Oval 50"/>
          <p:cNvSpPr>
            <a:spLocks noChangeArrowheads="1"/>
          </p:cNvSpPr>
          <p:nvPr/>
        </p:nvSpPr>
        <p:spPr bwMode="auto">
          <a:xfrm>
            <a:off x="3086100" y="4452938"/>
            <a:ext cx="304800" cy="304800"/>
          </a:xfrm>
          <a:prstGeom prst="ellipse">
            <a:avLst/>
          </a:prstGeom>
          <a:noFill/>
          <a:ln w="25400" algn="ctr">
            <a:solidFill>
              <a:srgbClr val="180F9B"/>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sp>
        <p:nvSpPr>
          <p:cNvPr id="25633" name="Oval 51"/>
          <p:cNvSpPr>
            <a:spLocks noChangeArrowheads="1"/>
          </p:cNvSpPr>
          <p:nvPr/>
        </p:nvSpPr>
        <p:spPr bwMode="auto">
          <a:xfrm>
            <a:off x="2393950" y="5562600"/>
            <a:ext cx="304800" cy="304800"/>
          </a:xfrm>
          <a:prstGeom prst="ellipse">
            <a:avLst/>
          </a:prstGeom>
          <a:noFill/>
          <a:ln w="25400" algn="ctr">
            <a:solidFill>
              <a:srgbClr val="180F9B"/>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sp>
        <p:nvSpPr>
          <p:cNvPr id="25634" name="Oval 52"/>
          <p:cNvSpPr>
            <a:spLocks noChangeArrowheads="1"/>
          </p:cNvSpPr>
          <p:nvPr/>
        </p:nvSpPr>
        <p:spPr bwMode="auto">
          <a:xfrm>
            <a:off x="1273175" y="6438900"/>
            <a:ext cx="304800" cy="304800"/>
          </a:xfrm>
          <a:prstGeom prst="ellipse">
            <a:avLst/>
          </a:prstGeom>
          <a:noFill/>
          <a:ln w="25400" algn="ctr">
            <a:solidFill>
              <a:srgbClr val="180F9B"/>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cxnSp>
        <p:nvCxnSpPr>
          <p:cNvPr id="25635" name="Straight Connector 54"/>
          <p:cNvCxnSpPr>
            <a:cxnSpLocks noChangeShapeType="1"/>
          </p:cNvCxnSpPr>
          <p:nvPr/>
        </p:nvCxnSpPr>
        <p:spPr bwMode="auto">
          <a:xfrm rot="5400000">
            <a:off x="1257300" y="4991100"/>
            <a:ext cx="1600200" cy="1219200"/>
          </a:xfrm>
          <a:prstGeom prst="line">
            <a:avLst/>
          </a:prstGeom>
          <a:noFill/>
          <a:ln w="19050" algn="ctr">
            <a:solidFill>
              <a:srgbClr val="180F9B"/>
            </a:solidFill>
            <a:round/>
            <a:headEnd/>
            <a:tailEnd/>
          </a:ln>
          <a:extLst>
            <a:ext uri="{909E8E84-426E-40DD-AFC4-6F175D3DCCD1}">
              <a14:hiddenFill xmlns:a14="http://schemas.microsoft.com/office/drawing/2010/main">
                <a:noFill/>
              </a14:hiddenFill>
            </a:ext>
          </a:extLst>
        </p:spPr>
      </p:cxnSp>
      <p:sp>
        <p:nvSpPr>
          <p:cNvPr id="25636" name="TextBox 57"/>
          <p:cNvSpPr txBox="1">
            <a:spLocks noChangeArrowheads="1"/>
          </p:cNvSpPr>
          <p:nvPr/>
        </p:nvSpPr>
        <p:spPr bwMode="auto">
          <a:xfrm>
            <a:off x="6082973" y="5834064"/>
            <a:ext cx="22231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1600"/>
              <a:t>= f ( H</a:t>
            </a:r>
            <a:r>
              <a:rPr lang="en-US" sz="1600" baseline="-25000"/>
              <a:t>wave</a:t>
            </a:r>
            <a:r>
              <a:rPr lang="en-US" sz="1600"/>
              <a:t>, L</a:t>
            </a:r>
            <a:r>
              <a:rPr lang="en-US" sz="1600" baseline="-25000"/>
              <a:t>pwave</a:t>
            </a:r>
            <a:r>
              <a:rPr lang="en-US" sz="1600"/>
              <a:t>, T</a:t>
            </a:r>
            <a:r>
              <a:rPr lang="en-US" sz="1600" baseline="-25000"/>
              <a:t>psurf </a:t>
            </a:r>
            <a:r>
              <a:rPr lang="en-US" sz="1600"/>
              <a:t>)</a:t>
            </a:r>
          </a:p>
        </p:txBody>
      </p:sp>
      <p:sp>
        <p:nvSpPr>
          <p:cNvPr id="25637" name="Oval 59"/>
          <p:cNvSpPr>
            <a:spLocks noChangeArrowheads="1"/>
          </p:cNvSpPr>
          <p:nvPr/>
        </p:nvSpPr>
        <p:spPr bwMode="auto">
          <a:xfrm>
            <a:off x="7772400" y="4800600"/>
            <a:ext cx="304800" cy="304800"/>
          </a:xfrm>
          <a:prstGeom prst="ellipse">
            <a:avLst/>
          </a:prstGeom>
          <a:noFill/>
          <a:ln w="25400" algn="ctr">
            <a:solidFill>
              <a:srgbClr val="1478FF"/>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sp>
        <p:nvSpPr>
          <p:cNvPr id="25638" name="Oval 60"/>
          <p:cNvSpPr>
            <a:spLocks noChangeArrowheads="1"/>
          </p:cNvSpPr>
          <p:nvPr/>
        </p:nvSpPr>
        <p:spPr bwMode="auto">
          <a:xfrm>
            <a:off x="5584825" y="5791200"/>
            <a:ext cx="381000" cy="381000"/>
          </a:xfrm>
          <a:prstGeom prst="ellipse">
            <a:avLst/>
          </a:prstGeom>
          <a:noFill/>
          <a:ln w="25400" algn="ctr">
            <a:solidFill>
              <a:srgbClr val="1478FF"/>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sp>
        <p:nvSpPr>
          <p:cNvPr id="25639" name="Oval 61"/>
          <p:cNvSpPr>
            <a:spLocks noChangeArrowheads="1"/>
          </p:cNvSpPr>
          <p:nvPr/>
        </p:nvSpPr>
        <p:spPr bwMode="auto">
          <a:xfrm>
            <a:off x="8480425" y="5019675"/>
            <a:ext cx="304800" cy="304800"/>
          </a:xfrm>
          <a:prstGeom prst="ellipse">
            <a:avLst/>
          </a:prstGeom>
          <a:noFill/>
          <a:ln w="25400" algn="ctr">
            <a:solidFill>
              <a:srgbClr val="1478FF"/>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cxnSp>
        <p:nvCxnSpPr>
          <p:cNvPr id="25640" name="Straight Connector 62"/>
          <p:cNvCxnSpPr>
            <a:cxnSpLocks noChangeShapeType="1"/>
          </p:cNvCxnSpPr>
          <p:nvPr/>
        </p:nvCxnSpPr>
        <p:spPr bwMode="auto">
          <a:xfrm flipV="1">
            <a:off x="5867400" y="5257800"/>
            <a:ext cx="2286000" cy="609600"/>
          </a:xfrm>
          <a:prstGeom prst="line">
            <a:avLst/>
          </a:prstGeom>
          <a:noFill/>
          <a:ln w="19050" algn="ctr">
            <a:solidFill>
              <a:srgbClr val="1478FF"/>
            </a:solidFill>
            <a:round/>
            <a:headEnd/>
            <a:tailEnd/>
          </a:ln>
          <a:extLst>
            <a:ext uri="{909E8E84-426E-40DD-AFC4-6F175D3DCCD1}">
              <a14:hiddenFill xmlns:a14="http://schemas.microsoft.com/office/drawing/2010/main">
                <a:noFill/>
              </a14:hiddenFill>
            </a:ext>
          </a:extLst>
        </p:spPr>
      </p:cxnSp>
      <p:sp>
        <p:nvSpPr>
          <p:cNvPr id="25641" name="Oval 64"/>
          <p:cNvSpPr>
            <a:spLocks noChangeArrowheads="1"/>
          </p:cNvSpPr>
          <p:nvPr/>
        </p:nvSpPr>
        <p:spPr bwMode="auto">
          <a:xfrm>
            <a:off x="3429000" y="4191000"/>
            <a:ext cx="304800" cy="304800"/>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tIns="91440" bIns="91440"/>
          <a:lstStyle/>
          <a:p>
            <a:pPr defTabSz="457200"/>
            <a:endParaRPr lang="en-US">
              <a:cs typeface="Times New Roman" charset="0"/>
            </a:endParaRPr>
          </a:p>
        </p:txBody>
      </p:sp>
      <p:cxnSp>
        <p:nvCxnSpPr>
          <p:cNvPr id="25642" name="Straight Connector 65"/>
          <p:cNvCxnSpPr>
            <a:cxnSpLocks noChangeShapeType="1"/>
          </p:cNvCxnSpPr>
          <p:nvPr/>
        </p:nvCxnSpPr>
        <p:spPr bwMode="auto">
          <a:xfrm rot="10800000" flipV="1">
            <a:off x="3733800" y="3505200"/>
            <a:ext cx="1828800" cy="762000"/>
          </a:xfrm>
          <a:prstGeom prst="line">
            <a:avLst/>
          </a:prstGeom>
          <a:noFill/>
          <a:ln w="19050" algn="ctr">
            <a:solidFill>
              <a:srgbClr val="180F9B"/>
            </a:solidFill>
            <a:round/>
            <a:headEnd/>
            <a:tailEnd/>
          </a:ln>
          <a:extLst>
            <a:ext uri="{909E8E84-426E-40DD-AFC4-6F175D3DCCD1}">
              <a14:hiddenFill xmlns:a14="http://schemas.microsoft.com/office/drawing/2010/main">
                <a:noFill/>
              </a14:hiddenFill>
            </a:ext>
          </a:extLst>
        </p:spPr>
      </p:cxnSp>
      <p:sp>
        <p:nvSpPr>
          <p:cNvPr id="25643" name="Rectangle 67"/>
          <p:cNvSpPr>
            <a:spLocks noChangeArrowheads="1"/>
          </p:cNvSpPr>
          <p:nvPr/>
        </p:nvSpPr>
        <p:spPr bwMode="auto">
          <a:xfrm>
            <a:off x="5562600" y="3352800"/>
            <a:ext cx="609600" cy="457200"/>
          </a:xfrm>
          <a:prstGeom prst="rect">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tIns="91440" bIns="91440"/>
          <a:lstStyle/>
          <a:p>
            <a:pPr defTabSz="457200"/>
            <a:endParaRPr lang="en-US">
              <a:cs typeface="Times New Roman" charset="0"/>
            </a:endParaRPr>
          </a:p>
        </p:txBody>
      </p:sp>
      <p:sp>
        <p:nvSpPr>
          <p:cNvPr id="25644" name="TextBox 68"/>
          <p:cNvSpPr txBox="1">
            <a:spLocks noChangeArrowheads="1"/>
          </p:cNvSpPr>
          <p:nvPr/>
        </p:nvSpPr>
        <p:spPr bwMode="auto">
          <a:xfrm>
            <a:off x="5609062" y="3411539"/>
            <a:ext cx="5373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1600"/>
              <a:t>SST</a:t>
            </a:r>
          </a:p>
        </p:txBody>
      </p:sp>
      <p:sp>
        <p:nvSpPr>
          <p:cNvPr id="25645" name="Text Box 9"/>
          <p:cNvSpPr txBox="1">
            <a:spLocks noChangeArrowheads="1"/>
          </p:cNvSpPr>
          <p:nvPr/>
        </p:nvSpPr>
        <p:spPr bwMode="auto">
          <a:xfrm>
            <a:off x="6248407" y="3352807"/>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OCN</a:t>
            </a:r>
          </a:p>
        </p:txBody>
      </p:sp>
      <p:sp>
        <p:nvSpPr>
          <p:cNvPr id="25646" name="Text Box 11"/>
          <p:cNvSpPr txBox="1">
            <a:spLocks noChangeArrowheads="1"/>
          </p:cNvSpPr>
          <p:nvPr/>
        </p:nvSpPr>
        <p:spPr bwMode="auto">
          <a:xfrm>
            <a:off x="6858006" y="6248414"/>
            <a:ext cx="862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WAV</a:t>
            </a:r>
          </a:p>
        </p:txBody>
      </p:sp>
    </p:spTree>
    <p:extLst>
      <p:ext uri="{BB962C8B-B14F-4D97-AF65-F5344CB8AC3E}">
        <p14:creationId xmlns:p14="http://schemas.microsoft.com/office/powerpoint/2010/main" val="2609508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7"/>
          <p:cNvSpPr>
            <a:spLocks noChangeArrowheads="1"/>
          </p:cNvSpPr>
          <p:nvPr/>
        </p:nvSpPr>
        <p:spPr bwMode="auto">
          <a:xfrm>
            <a:off x="381000" y="76200"/>
            <a:ext cx="8534400" cy="6553200"/>
          </a:xfrm>
          <a:prstGeom prst="rect">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tIns="91440" bIns="91440"/>
          <a:lstStyle/>
          <a:p>
            <a:pPr defTabSz="457200"/>
            <a:endParaRPr lang="en-US">
              <a:cs typeface="Times New Roman" pitchFamily="18" charset="0"/>
            </a:endParaRPr>
          </a:p>
        </p:txBody>
      </p:sp>
      <p:sp>
        <p:nvSpPr>
          <p:cNvPr id="15363" name="TextBox 9"/>
          <p:cNvSpPr txBox="1">
            <a:spLocks noChangeArrowheads="1"/>
          </p:cNvSpPr>
          <p:nvPr/>
        </p:nvSpPr>
        <p:spPr bwMode="auto">
          <a:xfrm>
            <a:off x="152400" y="152400"/>
            <a:ext cx="4830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b="1" u="sng"/>
              <a:t>OCEAN SURFACE ROUGHNESS CLOSURE MODELS</a:t>
            </a:r>
          </a:p>
        </p:txBody>
      </p:sp>
      <p:sp>
        <p:nvSpPr>
          <p:cNvPr id="15364" name="TextBox 8"/>
          <p:cNvSpPr txBox="1">
            <a:spLocks noChangeArrowheads="1"/>
          </p:cNvSpPr>
          <p:nvPr/>
        </p:nvSpPr>
        <p:spPr bwMode="auto">
          <a:xfrm>
            <a:off x="533400" y="2046288"/>
            <a:ext cx="3373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b="1"/>
              <a:t>TAYLOR &amp; YELLAND 2001: TY2001</a:t>
            </a:r>
          </a:p>
        </p:txBody>
      </p:sp>
      <p:sp>
        <p:nvSpPr>
          <p:cNvPr id="15365" name="TextBox 11"/>
          <p:cNvSpPr txBox="1">
            <a:spLocks noChangeArrowheads="1"/>
          </p:cNvSpPr>
          <p:nvPr/>
        </p:nvSpPr>
        <p:spPr bwMode="auto">
          <a:xfrm>
            <a:off x="533400" y="3592513"/>
            <a:ext cx="2405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b="1"/>
              <a:t>DRENNAN 2003: DGQH</a:t>
            </a:r>
          </a:p>
        </p:txBody>
      </p:sp>
      <p:sp>
        <p:nvSpPr>
          <p:cNvPr id="15366" name="TextBox 12"/>
          <p:cNvSpPr txBox="1">
            <a:spLocks noChangeArrowheads="1"/>
          </p:cNvSpPr>
          <p:nvPr/>
        </p:nvSpPr>
        <p:spPr bwMode="auto">
          <a:xfrm>
            <a:off x="628650" y="5094288"/>
            <a:ext cx="1885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b="1"/>
              <a:t>OOST 2002: OOST</a:t>
            </a:r>
          </a:p>
        </p:txBody>
      </p:sp>
      <p:sp>
        <p:nvSpPr>
          <p:cNvPr id="153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5368" name="Object 2"/>
          <p:cNvGraphicFramePr>
            <a:graphicFrameLocks noChangeAspect="1"/>
          </p:cNvGraphicFramePr>
          <p:nvPr/>
        </p:nvGraphicFramePr>
        <p:xfrm>
          <a:off x="1100138" y="2590800"/>
          <a:ext cx="2386012" cy="685800"/>
        </p:xfrm>
        <a:graphic>
          <a:graphicData uri="http://schemas.openxmlformats.org/presentationml/2006/ole">
            <mc:AlternateContent xmlns:mc="http://schemas.openxmlformats.org/markup-compatibility/2006">
              <mc:Choice xmlns:v="urn:schemas-microsoft-com:vml" Requires="v">
                <p:oleObj spid="_x0000_s1141" name="Equation" r:id="rId4" imgW="1739900" imgH="495300" progId="Equation.DSMT4">
                  <p:embed/>
                </p:oleObj>
              </mc:Choice>
              <mc:Fallback>
                <p:oleObj name="Equation" r:id="rId4" imgW="1739900" imgH="495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138" y="2590800"/>
                        <a:ext cx="23860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Rectangle 13"/>
          <p:cNvSpPr>
            <a:spLocks noChangeArrowheads="1"/>
          </p:cNvSpPr>
          <p:nvPr/>
        </p:nvSpPr>
        <p:spPr bwMode="auto">
          <a:xfrm>
            <a:off x="3886200" y="23622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i="1"/>
              <a:t>-  Wave steepness based parameterization.</a:t>
            </a:r>
          </a:p>
          <a:p>
            <a:pPr algn="just"/>
            <a:r>
              <a:rPr lang="en-US" sz="1600" i="1"/>
              <a:t>- Based on three datasets representing sea-state conditions ranging from strongly forced to shoaling.</a:t>
            </a:r>
          </a:p>
        </p:txBody>
      </p:sp>
      <p:sp>
        <p:nvSpPr>
          <p:cNvPr id="153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5371" name="Object 3"/>
          <p:cNvGraphicFramePr>
            <a:graphicFrameLocks noChangeAspect="1"/>
          </p:cNvGraphicFramePr>
          <p:nvPr/>
        </p:nvGraphicFramePr>
        <p:xfrm>
          <a:off x="1022350" y="4084638"/>
          <a:ext cx="2298700" cy="704850"/>
        </p:xfrm>
        <a:graphic>
          <a:graphicData uri="http://schemas.openxmlformats.org/presentationml/2006/ole">
            <mc:AlternateContent xmlns:mc="http://schemas.openxmlformats.org/markup-compatibility/2006">
              <mc:Choice xmlns:v="urn:schemas-microsoft-com:vml" Requires="v">
                <p:oleObj spid="_x0000_s1142" name="Equation" r:id="rId6" imgW="1651000" imgH="495300" progId="Equation.DSMT4">
                  <p:embed/>
                </p:oleObj>
              </mc:Choice>
              <mc:Fallback>
                <p:oleObj name="Equation" r:id="rId6" imgW="1651000" imgH="495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350" y="4084638"/>
                        <a:ext cx="2298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2"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5373" name="Object 4"/>
          <p:cNvGraphicFramePr>
            <a:graphicFrameLocks noChangeAspect="1"/>
          </p:cNvGraphicFramePr>
          <p:nvPr/>
        </p:nvGraphicFramePr>
        <p:xfrm>
          <a:off x="1012825" y="5638800"/>
          <a:ext cx="2433638" cy="762000"/>
        </p:xfrm>
        <a:graphic>
          <a:graphicData uri="http://schemas.openxmlformats.org/presentationml/2006/ole">
            <mc:AlternateContent xmlns:mc="http://schemas.openxmlformats.org/markup-compatibility/2006">
              <mc:Choice xmlns:v="urn:schemas-microsoft-com:vml" Requires="v">
                <p:oleObj spid="_x0000_s1143" name="Equation" r:id="rId8" imgW="1688367" imgH="533169" progId="Equation.DSMT4">
                  <p:embed/>
                </p:oleObj>
              </mc:Choice>
              <mc:Fallback>
                <p:oleObj name="Equation" r:id="rId8" imgW="1688367" imgH="53316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825" y="5638800"/>
                        <a:ext cx="24336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4" name="Rectangle 24"/>
          <p:cNvSpPr>
            <a:spLocks noChangeArrowheads="1"/>
          </p:cNvSpPr>
          <p:nvPr/>
        </p:nvSpPr>
        <p:spPr bwMode="auto">
          <a:xfrm>
            <a:off x="3962400" y="54356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i="1"/>
              <a:t>- Wave age dependent formula but it also considers the effect of the wave steepness.</a:t>
            </a:r>
          </a:p>
        </p:txBody>
      </p:sp>
      <p:sp>
        <p:nvSpPr>
          <p:cNvPr id="15375" name="Rectangle 28"/>
          <p:cNvSpPr>
            <a:spLocks noChangeArrowheads="1"/>
          </p:cNvSpPr>
          <p:nvPr/>
        </p:nvSpPr>
        <p:spPr bwMode="auto">
          <a:xfrm>
            <a:off x="3886200" y="378142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en-US" sz="1600" i="1"/>
              <a:t> Wave age based formula to characterize the ocean roughness. </a:t>
            </a:r>
          </a:p>
          <a:p>
            <a:pPr algn="just">
              <a:buFontTx/>
              <a:buChar char="-"/>
            </a:pPr>
            <a:r>
              <a:rPr lang="en-US" sz="1600" i="1"/>
              <a:t> They combined data from many field experiments representing a variety of condition and grouped the data as a function of the wind friction velocity.</a:t>
            </a:r>
          </a:p>
        </p:txBody>
      </p:sp>
      <p:graphicFrame>
        <p:nvGraphicFramePr>
          <p:cNvPr id="15376" name="Object 5"/>
          <p:cNvGraphicFramePr>
            <a:graphicFrameLocks noChangeAspect="1"/>
          </p:cNvGraphicFramePr>
          <p:nvPr/>
        </p:nvGraphicFramePr>
        <p:xfrm>
          <a:off x="6796088" y="304800"/>
          <a:ext cx="1890712" cy="1752600"/>
        </p:xfrm>
        <a:graphic>
          <a:graphicData uri="http://schemas.openxmlformats.org/presentationml/2006/ole">
            <mc:AlternateContent xmlns:mc="http://schemas.openxmlformats.org/markup-compatibility/2006">
              <mc:Choice xmlns:v="urn:schemas-microsoft-com:vml" Requires="v">
                <p:oleObj spid="_x0000_s1144" name="Equation" r:id="rId10" imgW="2171700" imgH="1968500" progId="Equation.DSMT4">
                  <p:embed/>
                </p:oleObj>
              </mc:Choice>
              <mc:Fallback>
                <p:oleObj name="Equation" r:id="rId10" imgW="2171700" imgH="1968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6088" y="304800"/>
                        <a:ext cx="18907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7" name="TextBox 30"/>
          <p:cNvSpPr txBox="1">
            <a:spLocks noChangeArrowheads="1"/>
          </p:cNvSpPr>
          <p:nvPr/>
        </p:nvSpPr>
        <p:spPr bwMode="auto">
          <a:xfrm>
            <a:off x="533400" y="849313"/>
            <a:ext cx="185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b="1"/>
              <a:t>CHARNOCK  1955</a:t>
            </a:r>
          </a:p>
        </p:txBody>
      </p:sp>
      <p:graphicFrame>
        <p:nvGraphicFramePr>
          <p:cNvPr id="15378" name="Object 6"/>
          <p:cNvGraphicFramePr>
            <a:graphicFrameLocks noChangeAspect="1"/>
          </p:cNvGraphicFramePr>
          <p:nvPr/>
        </p:nvGraphicFramePr>
        <p:xfrm>
          <a:off x="1065213" y="1243013"/>
          <a:ext cx="1811337" cy="790575"/>
        </p:xfrm>
        <a:graphic>
          <a:graphicData uri="http://schemas.openxmlformats.org/presentationml/2006/ole">
            <mc:AlternateContent xmlns:mc="http://schemas.openxmlformats.org/markup-compatibility/2006">
              <mc:Choice xmlns:v="urn:schemas-microsoft-com:vml" Requires="v">
                <p:oleObj spid="_x0000_s1145" name="Equation" r:id="rId12" imgW="1320227" imgH="571252" progId="Equation.DSMT4">
                  <p:embed/>
                </p:oleObj>
              </mc:Choice>
              <mc:Fallback>
                <p:oleObj name="Equation" r:id="rId12" imgW="1320227" imgH="571252"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5213" y="1243013"/>
                        <a:ext cx="181133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2073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4"/>
          <p:cNvSpPr>
            <a:spLocks noChangeArrowheads="1"/>
          </p:cNvSpPr>
          <p:nvPr/>
        </p:nvSpPr>
        <p:spPr bwMode="auto">
          <a:xfrm>
            <a:off x="381000" y="4038600"/>
            <a:ext cx="3352800" cy="533400"/>
          </a:xfrm>
          <a:prstGeom prst="rect">
            <a:avLst/>
          </a:prstGeom>
          <a:solidFill>
            <a:schemeClr val="bg1"/>
          </a:solidFill>
          <a:ln>
            <a:noFill/>
          </a:ln>
          <a:effectLst>
            <a:outerShdw dist="25400" dir="5400000" algn="ctr" rotWithShape="0">
              <a:srgbClr val="808080">
                <a:alpha val="35001"/>
              </a:srgbClr>
            </a:outerShdw>
          </a:effectLst>
          <a:extLst>
            <a:ext uri="{91240B29-F687-4F45-9708-019B960494DF}">
              <a14:hiddenLine xmlns:a14="http://schemas.microsoft.com/office/drawing/2010/main" w="19050" algn="ctr">
                <a:solidFill>
                  <a:srgbClr val="000000"/>
                </a:solidFill>
                <a:round/>
                <a:headEnd/>
                <a:tailEnd/>
              </a14:hiddenLine>
            </a:ext>
          </a:extLst>
        </p:spPr>
        <p:txBody>
          <a:bodyPr tIns="91440" bIns="91440"/>
          <a:lstStyle/>
          <a:p>
            <a:pPr defTabSz="457200"/>
            <a:endParaRPr lang="en-US">
              <a:cs typeface="Times New Roman" charset="0"/>
            </a:endParaRPr>
          </a:p>
        </p:txBody>
      </p:sp>
      <p:sp>
        <p:nvSpPr>
          <p:cNvPr id="23555" name="Rectangle 23"/>
          <p:cNvSpPr>
            <a:spLocks noChangeArrowheads="1"/>
          </p:cNvSpPr>
          <p:nvPr/>
        </p:nvSpPr>
        <p:spPr bwMode="auto">
          <a:xfrm>
            <a:off x="304800" y="5715000"/>
            <a:ext cx="8001000" cy="762000"/>
          </a:xfrm>
          <a:prstGeom prst="rect">
            <a:avLst/>
          </a:prstGeom>
          <a:solidFill>
            <a:schemeClr val="bg1"/>
          </a:solidFill>
          <a:ln>
            <a:noFill/>
          </a:ln>
          <a:effectLst>
            <a:outerShdw dist="25400" dir="5400000" algn="ctr" rotWithShape="0">
              <a:srgbClr val="808080">
                <a:alpha val="35001"/>
              </a:srgbClr>
            </a:outerShdw>
          </a:effectLst>
          <a:extLst>
            <a:ext uri="{91240B29-F687-4F45-9708-019B960494DF}">
              <a14:hiddenLine xmlns:a14="http://schemas.microsoft.com/office/drawing/2010/main" w="19050" algn="ctr">
                <a:solidFill>
                  <a:srgbClr val="000000"/>
                </a:solidFill>
                <a:round/>
                <a:headEnd/>
                <a:tailEnd/>
              </a14:hiddenLine>
            </a:ext>
          </a:extLst>
        </p:spPr>
        <p:txBody>
          <a:bodyPr tIns="91440" bIns="91440"/>
          <a:lstStyle/>
          <a:p>
            <a:pPr defTabSz="457200"/>
            <a:endParaRPr lang="en-US">
              <a:cs typeface="Times New Roman" charset="0"/>
            </a:endParaRPr>
          </a:p>
        </p:txBody>
      </p:sp>
      <p:sp>
        <p:nvSpPr>
          <p:cNvPr id="23556" name="Rectangle 16"/>
          <p:cNvSpPr>
            <a:spLocks noChangeArrowheads="1"/>
          </p:cNvSpPr>
          <p:nvPr/>
        </p:nvSpPr>
        <p:spPr bwMode="auto">
          <a:xfrm>
            <a:off x="685800" y="1173163"/>
            <a:ext cx="3048000" cy="457200"/>
          </a:xfrm>
          <a:prstGeom prst="rect">
            <a:avLst/>
          </a:prstGeom>
          <a:solidFill>
            <a:schemeClr val="bg1"/>
          </a:solidFill>
          <a:ln>
            <a:noFill/>
          </a:ln>
          <a:effectLst>
            <a:outerShdw dist="25400" dir="5400000" algn="ctr" rotWithShape="0">
              <a:srgbClr val="808080">
                <a:alpha val="35001"/>
              </a:srgbClr>
            </a:outerShdw>
          </a:effectLst>
          <a:extLst>
            <a:ext uri="{91240B29-F687-4F45-9708-019B960494DF}">
              <a14:hiddenLine xmlns:a14="http://schemas.microsoft.com/office/drawing/2010/main" w="19050" algn="ctr">
                <a:solidFill>
                  <a:srgbClr val="000000"/>
                </a:solidFill>
                <a:round/>
                <a:headEnd/>
                <a:tailEnd/>
              </a14:hiddenLine>
            </a:ext>
          </a:extLst>
        </p:spPr>
        <p:txBody>
          <a:bodyPr tIns="91440" bIns="91440"/>
          <a:lstStyle/>
          <a:p>
            <a:pPr defTabSz="457200"/>
            <a:endParaRPr lang="en-US">
              <a:cs typeface="Times New Roman" charset="0"/>
            </a:endParaRPr>
          </a:p>
        </p:txBody>
      </p:sp>
      <p:sp>
        <p:nvSpPr>
          <p:cNvPr id="23557" name="Title 1"/>
          <p:cNvSpPr>
            <a:spLocks noGrp="1"/>
          </p:cNvSpPr>
          <p:nvPr>
            <p:ph type="title"/>
          </p:nvPr>
        </p:nvSpPr>
        <p:spPr/>
        <p:txBody>
          <a:bodyPr/>
          <a:lstStyle/>
          <a:p>
            <a:r>
              <a:rPr lang="en-US" smtClean="0"/>
              <a:t>WAV interactions</a:t>
            </a:r>
          </a:p>
        </p:txBody>
      </p:sp>
      <p:sp>
        <p:nvSpPr>
          <p:cNvPr id="23558" name="TextBox 6"/>
          <p:cNvSpPr txBox="1">
            <a:spLocks noChangeArrowheads="1"/>
          </p:cNvSpPr>
          <p:nvPr/>
        </p:nvSpPr>
        <p:spPr bwMode="auto">
          <a:xfrm>
            <a:off x="70757" y="1752613"/>
            <a:ext cx="40479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2000">
                <a:solidFill>
                  <a:srgbClr val="FFFF00"/>
                </a:solidFill>
              </a:rPr>
              <a:t> </a:t>
            </a:r>
            <a:r>
              <a:rPr lang="en-US" sz="2000">
                <a:solidFill>
                  <a:schemeClr val="bg1"/>
                </a:solidFill>
              </a:rPr>
              <a:t>1) </a:t>
            </a:r>
            <a:r>
              <a:rPr lang="en-US" sz="2000" b="1">
                <a:solidFill>
                  <a:schemeClr val="bg1"/>
                </a:solidFill>
              </a:rPr>
              <a:t>Generation</a:t>
            </a:r>
            <a:r>
              <a:rPr lang="en-US" sz="2000">
                <a:solidFill>
                  <a:srgbClr val="FFFF00"/>
                </a:solidFill>
              </a:rPr>
              <a:t> –  wind speed forcing</a:t>
            </a:r>
          </a:p>
          <a:p>
            <a:pPr eaLnBrk="1" hangingPunct="1"/>
            <a:r>
              <a:rPr lang="en-US" sz="2000">
                <a:solidFill>
                  <a:srgbClr val="FFFF00"/>
                </a:solidFill>
              </a:rPr>
              <a:t>is modified by ocean currents:</a:t>
            </a:r>
          </a:p>
          <a:p>
            <a:pPr eaLnBrk="1" hangingPunct="1"/>
            <a:r>
              <a:rPr lang="en-US" sz="2000">
                <a:solidFill>
                  <a:srgbClr val="FFFF00"/>
                </a:solidFill>
              </a:rPr>
              <a:t>S(w) = f( U</a:t>
            </a:r>
            <a:r>
              <a:rPr lang="en-US" sz="2000" baseline="-25000">
                <a:solidFill>
                  <a:srgbClr val="FFFF00"/>
                </a:solidFill>
              </a:rPr>
              <a:t>wind</a:t>
            </a:r>
            <a:r>
              <a:rPr lang="en-US" sz="2000">
                <a:solidFill>
                  <a:srgbClr val="FFFF00"/>
                </a:solidFill>
              </a:rPr>
              <a:t> – u</a:t>
            </a:r>
            <a:r>
              <a:rPr lang="en-US" sz="2000" baseline="-25000">
                <a:solidFill>
                  <a:srgbClr val="FFFF00"/>
                </a:solidFill>
              </a:rPr>
              <a:t>s </a:t>
            </a:r>
            <a:r>
              <a:rPr lang="en-US" sz="2000">
                <a:solidFill>
                  <a:srgbClr val="FFFF00"/>
                </a:solidFill>
              </a:rPr>
              <a:t> ; V</a:t>
            </a:r>
            <a:r>
              <a:rPr lang="en-US" sz="2000" baseline="-25000">
                <a:solidFill>
                  <a:srgbClr val="FFFF00"/>
                </a:solidFill>
              </a:rPr>
              <a:t>wind</a:t>
            </a:r>
            <a:r>
              <a:rPr lang="en-US" sz="2000">
                <a:solidFill>
                  <a:srgbClr val="FFFF00"/>
                </a:solidFill>
              </a:rPr>
              <a:t> – v</a:t>
            </a:r>
            <a:r>
              <a:rPr lang="en-US" sz="2000" baseline="-25000">
                <a:solidFill>
                  <a:srgbClr val="FFFF00"/>
                </a:solidFill>
              </a:rPr>
              <a:t>s </a:t>
            </a:r>
            <a:r>
              <a:rPr lang="en-US" sz="2000">
                <a:solidFill>
                  <a:srgbClr val="FFFF00"/>
                </a:solidFill>
              </a:rPr>
              <a:t> )</a:t>
            </a:r>
          </a:p>
        </p:txBody>
      </p:sp>
      <p:sp>
        <p:nvSpPr>
          <p:cNvPr id="23559" name="Text Box 13"/>
          <p:cNvSpPr txBox="1">
            <a:spLocks noChangeArrowheads="1"/>
          </p:cNvSpPr>
          <p:nvPr/>
        </p:nvSpPr>
        <p:spPr bwMode="auto">
          <a:xfrm>
            <a:off x="5638800" y="2057414"/>
            <a:ext cx="13388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a:solidFill>
                  <a:schemeClr val="bg1"/>
                </a:solidFill>
                <a:latin typeface="Arial" charset="0"/>
              </a:rPr>
              <a:t>u</a:t>
            </a:r>
            <a:r>
              <a:rPr lang="en-US" baseline="-25000">
                <a:solidFill>
                  <a:schemeClr val="bg1"/>
                </a:solidFill>
                <a:latin typeface="Arial" charset="0"/>
              </a:rPr>
              <a:t>s</a:t>
            </a:r>
            <a:r>
              <a:rPr lang="en-US">
                <a:solidFill>
                  <a:schemeClr val="bg1"/>
                </a:solidFill>
                <a:latin typeface="Arial" charset="0"/>
              </a:rPr>
              <a:t>, v</a:t>
            </a:r>
            <a:r>
              <a:rPr lang="en-US" baseline="-25000">
                <a:solidFill>
                  <a:schemeClr val="bg1"/>
                </a:solidFill>
                <a:latin typeface="Arial" charset="0"/>
              </a:rPr>
              <a:t>s</a:t>
            </a:r>
            <a:r>
              <a:rPr lang="en-US">
                <a:solidFill>
                  <a:schemeClr val="bg1"/>
                </a:solidFill>
                <a:latin typeface="Arial" charset="0"/>
              </a:rPr>
              <a:t>, </a:t>
            </a:r>
            <a:r>
              <a:rPr lang="en-US">
                <a:solidFill>
                  <a:schemeClr val="bg1"/>
                </a:solidFill>
                <a:latin typeface="Symbol" pitchFamily="18" charset="2"/>
              </a:rPr>
              <a:t>h</a:t>
            </a:r>
            <a:r>
              <a:rPr lang="en-US">
                <a:solidFill>
                  <a:schemeClr val="bg1"/>
                </a:solidFill>
                <a:latin typeface="Arial" charset="0"/>
              </a:rPr>
              <a:t>, bath, Z</a:t>
            </a:r>
            <a:r>
              <a:rPr lang="en-US" baseline="-25000">
                <a:solidFill>
                  <a:schemeClr val="bg1"/>
                </a:solidFill>
                <a:latin typeface="Arial" charset="0"/>
              </a:rPr>
              <a:t>0</a:t>
            </a:r>
          </a:p>
        </p:txBody>
      </p:sp>
      <p:sp>
        <p:nvSpPr>
          <p:cNvPr id="23560" name="Text Box 23"/>
          <p:cNvSpPr txBox="1">
            <a:spLocks noChangeArrowheads="1"/>
          </p:cNvSpPr>
          <p:nvPr/>
        </p:nvSpPr>
        <p:spPr bwMode="auto">
          <a:xfrm rot="2700000">
            <a:off x="6566695" y="624301"/>
            <a:ext cx="9699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a:solidFill>
                  <a:schemeClr val="bg1"/>
                </a:solidFill>
                <a:latin typeface="Arial" charset="0"/>
              </a:rPr>
              <a:t>U</a:t>
            </a:r>
            <a:r>
              <a:rPr lang="en-US" baseline="-25000">
                <a:solidFill>
                  <a:schemeClr val="bg1"/>
                </a:solidFill>
                <a:latin typeface="Arial" charset="0"/>
              </a:rPr>
              <a:t>wind</a:t>
            </a:r>
            <a:r>
              <a:rPr lang="en-US">
                <a:solidFill>
                  <a:schemeClr val="bg1"/>
                </a:solidFill>
                <a:latin typeface="Arial" charset="0"/>
              </a:rPr>
              <a:t>, V</a:t>
            </a:r>
            <a:r>
              <a:rPr lang="en-US" baseline="-25000">
                <a:solidFill>
                  <a:schemeClr val="bg1"/>
                </a:solidFill>
                <a:latin typeface="Arial" charset="0"/>
              </a:rPr>
              <a:t>wind</a:t>
            </a:r>
          </a:p>
        </p:txBody>
      </p:sp>
      <p:pic>
        <p:nvPicPr>
          <p:cNvPr id="23561" name="Picture 80" descr="Is_c17_hsignw_frame_1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143000"/>
            <a:ext cx="15240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Line 12"/>
          <p:cNvSpPr>
            <a:spLocks noChangeShapeType="1"/>
          </p:cNvSpPr>
          <p:nvPr/>
        </p:nvSpPr>
        <p:spPr bwMode="auto">
          <a:xfrm>
            <a:off x="5867400" y="2438400"/>
            <a:ext cx="1066800"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3" name="Line 26"/>
          <p:cNvSpPr>
            <a:spLocks noChangeShapeType="1"/>
          </p:cNvSpPr>
          <p:nvPr/>
        </p:nvSpPr>
        <p:spPr bwMode="auto">
          <a:xfrm rot="2700000">
            <a:off x="6702425" y="682625"/>
            <a:ext cx="1066800"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4" name="Text Box 11"/>
          <p:cNvSpPr txBox="1">
            <a:spLocks noChangeArrowheads="1"/>
          </p:cNvSpPr>
          <p:nvPr/>
        </p:nvSpPr>
        <p:spPr bwMode="auto">
          <a:xfrm>
            <a:off x="7086606" y="1219214"/>
            <a:ext cx="862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WAV</a:t>
            </a:r>
          </a:p>
        </p:txBody>
      </p:sp>
      <p:sp>
        <p:nvSpPr>
          <p:cNvPr id="23565" name="Text Box 9"/>
          <p:cNvSpPr txBox="1">
            <a:spLocks noChangeArrowheads="1"/>
          </p:cNvSpPr>
          <p:nvPr/>
        </p:nvSpPr>
        <p:spPr bwMode="auto">
          <a:xfrm>
            <a:off x="5715007" y="2438414"/>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OCN</a:t>
            </a:r>
          </a:p>
        </p:txBody>
      </p:sp>
      <p:sp>
        <p:nvSpPr>
          <p:cNvPr id="23566" name="Text Box 10"/>
          <p:cNvSpPr txBox="1">
            <a:spLocks noChangeArrowheads="1"/>
          </p:cNvSpPr>
          <p:nvPr/>
        </p:nvSpPr>
        <p:spPr bwMode="auto">
          <a:xfrm rot="2694117">
            <a:off x="6977057" y="225574"/>
            <a:ext cx="828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a:r>
              <a:rPr lang="en-US" sz="2400" b="1">
                <a:latin typeface="Arial" charset="0"/>
              </a:rPr>
              <a:t>ATM</a:t>
            </a:r>
          </a:p>
        </p:txBody>
      </p:sp>
      <p:cxnSp>
        <p:nvCxnSpPr>
          <p:cNvPr id="23567" name="Straight Connector 21"/>
          <p:cNvCxnSpPr>
            <a:cxnSpLocks noChangeShapeType="1"/>
          </p:cNvCxnSpPr>
          <p:nvPr/>
        </p:nvCxnSpPr>
        <p:spPr bwMode="auto">
          <a:xfrm rot="5400000" flipH="1" flipV="1">
            <a:off x="3924300" y="1485900"/>
            <a:ext cx="26670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3568" name="Straight Connector 22"/>
          <p:cNvCxnSpPr>
            <a:cxnSpLocks noChangeShapeType="1"/>
          </p:cNvCxnSpPr>
          <p:nvPr/>
        </p:nvCxnSpPr>
        <p:spPr bwMode="auto">
          <a:xfrm>
            <a:off x="5257800" y="2895600"/>
            <a:ext cx="34290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23569" name="TextBox 6"/>
          <p:cNvSpPr txBox="1">
            <a:spLocks noChangeArrowheads="1"/>
          </p:cNvSpPr>
          <p:nvPr/>
        </p:nvSpPr>
        <p:spPr bwMode="auto">
          <a:xfrm>
            <a:off x="228808" y="3276600"/>
            <a:ext cx="1874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eaLnBrk="1" hangingPunct="1"/>
            <a:r>
              <a:rPr lang="en-US" sz="2000">
                <a:solidFill>
                  <a:schemeClr val="bg1"/>
                </a:solidFill>
              </a:rPr>
              <a:t> 2) </a:t>
            </a:r>
            <a:r>
              <a:rPr lang="en-US" sz="2000" b="1">
                <a:solidFill>
                  <a:schemeClr val="bg1"/>
                </a:solidFill>
              </a:rPr>
              <a:t>Propagation</a:t>
            </a:r>
          </a:p>
        </p:txBody>
      </p:sp>
      <p:graphicFrame>
        <p:nvGraphicFramePr>
          <p:cNvPr id="23570" name="Object 12"/>
          <p:cNvGraphicFramePr>
            <a:graphicFrameLocks noChangeAspect="1"/>
          </p:cNvGraphicFramePr>
          <p:nvPr/>
        </p:nvGraphicFramePr>
        <p:xfrm>
          <a:off x="762000" y="1173177"/>
          <a:ext cx="2895600" cy="503237"/>
        </p:xfrm>
        <a:graphic>
          <a:graphicData uri="http://schemas.openxmlformats.org/presentationml/2006/ole">
            <mc:AlternateContent xmlns:mc="http://schemas.openxmlformats.org/markup-compatibility/2006">
              <mc:Choice xmlns:v="urn:schemas-microsoft-com:vml" Requires="v">
                <p:oleObj spid="_x0000_s2096" name="Equation" r:id="rId4" imgW="2463800" imgH="431800" progId="Equation.DSMT4">
                  <p:embed/>
                </p:oleObj>
              </mc:Choice>
              <mc:Fallback>
                <p:oleObj name="Equation" r:id="rId4" imgW="24638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173177"/>
                        <a:ext cx="2895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1" name="TextBox 6"/>
          <p:cNvSpPr txBox="1">
            <a:spLocks noChangeArrowheads="1"/>
          </p:cNvSpPr>
          <p:nvPr/>
        </p:nvSpPr>
        <p:spPr bwMode="auto">
          <a:xfrm>
            <a:off x="234950" y="3711576"/>
            <a:ext cx="70038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eaLnBrk="1" hangingPunct="1"/>
            <a:r>
              <a:rPr lang="en-US" sz="2000">
                <a:solidFill>
                  <a:srgbClr val="FFFF00"/>
                </a:solidFill>
              </a:rPr>
              <a:t> – wave celerity in geographic space is modified by ocean currents</a:t>
            </a:r>
          </a:p>
          <a:p>
            <a:pPr algn="l" eaLnBrk="1" hangingPunct="1"/>
            <a:r>
              <a:rPr lang="en-US" sz="2000"/>
              <a:t>  c</a:t>
            </a:r>
            <a:r>
              <a:rPr lang="en-US" sz="2000" baseline="-25000"/>
              <a:t>x</a:t>
            </a:r>
            <a:r>
              <a:rPr lang="en-US" sz="2000"/>
              <a:t> = c</a:t>
            </a:r>
            <a:r>
              <a:rPr lang="en-US" sz="2000" baseline="-25000"/>
              <a:t>gx</a:t>
            </a:r>
            <a:r>
              <a:rPr lang="en-US" sz="2000"/>
              <a:t> + u</a:t>
            </a:r>
            <a:r>
              <a:rPr lang="en-US" sz="2000" baseline="-25000"/>
              <a:t>s   ; </a:t>
            </a:r>
            <a:r>
              <a:rPr lang="en-US" sz="2000"/>
              <a:t>c</a:t>
            </a:r>
            <a:r>
              <a:rPr lang="en-US" sz="2000" baseline="-25000"/>
              <a:t>y</a:t>
            </a:r>
            <a:r>
              <a:rPr lang="en-US" sz="2000"/>
              <a:t> = c</a:t>
            </a:r>
            <a:r>
              <a:rPr lang="en-US" sz="2000" baseline="-25000"/>
              <a:t>gy</a:t>
            </a:r>
            <a:r>
              <a:rPr lang="en-US" sz="2000"/>
              <a:t> + v</a:t>
            </a:r>
            <a:r>
              <a:rPr lang="en-US" sz="2000" baseline="-25000"/>
              <a:t>s</a:t>
            </a:r>
            <a:endParaRPr lang="en-US" sz="2000"/>
          </a:p>
        </p:txBody>
      </p:sp>
      <p:graphicFrame>
        <p:nvGraphicFramePr>
          <p:cNvPr id="23572" name="Object 16"/>
          <p:cNvGraphicFramePr>
            <a:graphicFrameLocks noChangeAspect="1"/>
          </p:cNvGraphicFramePr>
          <p:nvPr/>
        </p:nvGraphicFramePr>
        <p:xfrm>
          <a:off x="304807" y="5791214"/>
          <a:ext cx="8004175" cy="638175"/>
        </p:xfrm>
        <a:graphic>
          <a:graphicData uri="http://schemas.openxmlformats.org/presentationml/2006/ole">
            <mc:AlternateContent xmlns:mc="http://schemas.openxmlformats.org/markup-compatibility/2006">
              <mc:Choice xmlns:v="urn:schemas-microsoft-com:vml" Requires="v">
                <p:oleObj spid="_x0000_s2097" name="Equation" r:id="rId6" imgW="5499100" imgH="444500" progId="Equation.DSMT4">
                  <p:embed/>
                </p:oleObj>
              </mc:Choice>
              <mc:Fallback>
                <p:oleObj name="Equation" r:id="rId6" imgW="5499100" imgH="444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7" y="5791214"/>
                        <a:ext cx="8004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3" name="TextBox 6"/>
          <p:cNvSpPr txBox="1">
            <a:spLocks noChangeArrowheads="1"/>
          </p:cNvSpPr>
          <p:nvPr/>
        </p:nvSpPr>
        <p:spPr bwMode="auto">
          <a:xfrm>
            <a:off x="76200" y="5238750"/>
            <a:ext cx="7375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eaLnBrk="0" hangingPunct="0">
              <a:defRPr sz="1200">
                <a:solidFill>
                  <a:schemeClr val="tx1"/>
                </a:solidFill>
                <a:latin typeface="Times New Roman" charset="0"/>
                <a:ea typeface="MS PGothic" pitchFamily="34" charset="-128"/>
              </a:defRPr>
            </a:lvl1pPr>
            <a:lvl2pPr marL="742950" indent="-285750" eaLnBrk="0" hangingPunct="0">
              <a:defRPr sz="1200">
                <a:solidFill>
                  <a:schemeClr val="tx1"/>
                </a:solidFill>
                <a:latin typeface="Times New Roman" charset="0"/>
                <a:ea typeface="MS PGothic" pitchFamily="34" charset="-128"/>
              </a:defRPr>
            </a:lvl2pPr>
            <a:lvl3pPr marL="1143000" indent="-228600" eaLnBrk="0" hangingPunct="0">
              <a:defRPr sz="1200">
                <a:solidFill>
                  <a:schemeClr val="tx1"/>
                </a:solidFill>
                <a:latin typeface="Times New Roman" charset="0"/>
                <a:ea typeface="MS PGothic" pitchFamily="34" charset="-128"/>
              </a:defRPr>
            </a:lvl3pPr>
            <a:lvl4pPr marL="1600200" indent="-228600" eaLnBrk="0" hangingPunct="0">
              <a:defRPr sz="1200">
                <a:solidFill>
                  <a:schemeClr val="tx1"/>
                </a:solidFill>
                <a:latin typeface="Times New Roman" charset="0"/>
                <a:ea typeface="MS PGothic" pitchFamily="34" charset="-128"/>
              </a:defRPr>
            </a:lvl4pPr>
            <a:lvl5pPr marL="2057400" indent="-228600" eaLnBrk="0" hangingPunct="0">
              <a:defRPr sz="1200">
                <a:solidFill>
                  <a:schemeClr val="tx1"/>
                </a:solidFill>
                <a:latin typeface="Times New Roman"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Times New Roman"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Times New Roman"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Times New Roman"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Times New Roman" charset="0"/>
                <a:ea typeface="MS PGothic" pitchFamily="34" charset="-128"/>
              </a:defRPr>
            </a:lvl9pPr>
          </a:lstStyle>
          <a:p>
            <a:pPr algn="l" eaLnBrk="1" hangingPunct="1"/>
            <a:r>
              <a:rPr lang="en-US" sz="2000">
                <a:solidFill>
                  <a:srgbClr val="FFFF00"/>
                </a:solidFill>
              </a:rPr>
              <a:t> – change of wave direction (refraction) due to  </a:t>
            </a:r>
            <a:r>
              <a:rPr lang="en-US" sz="2000">
                <a:solidFill>
                  <a:srgbClr val="FFFF00"/>
                </a:solidFill>
                <a:latin typeface="Symbol" pitchFamily="18" charset="2"/>
              </a:rPr>
              <a:t>h</a:t>
            </a:r>
            <a:r>
              <a:rPr lang="en-US" sz="2000">
                <a:solidFill>
                  <a:srgbClr val="FFFF00"/>
                </a:solidFill>
                <a:latin typeface="Arial" charset="0"/>
              </a:rPr>
              <a:t>,</a:t>
            </a:r>
            <a:r>
              <a:rPr lang="en-US" sz="2000">
                <a:solidFill>
                  <a:srgbClr val="FFFF00"/>
                </a:solidFill>
              </a:rPr>
              <a:t> bathy, and currents:</a:t>
            </a:r>
          </a:p>
        </p:txBody>
      </p:sp>
      <p:pic>
        <p:nvPicPr>
          <p:cNvPr id="2357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l="15173" r="49928" b="32985"/>
          <a:stretch>
            <a:fillRect/>
          </a:stretch>
        </p:blipFill>
        <p:spPr bwMode="auto">
          <a:xfrm>
            <a:off x="7162807" y="3352807"/>
            <a:ext cx="1730375"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982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29336" y="1002505"/>
            <a:ext cx="6400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algn="l" eaLnBrk="1" hangingPunct="1">
              <a:spcBef>
                <a:spcPct val="5000"/>
              </a:spcBef>
            </a:pPr>
            <a:r>
              <a:rPr lang="en-US" sz="2400" dirty="0">
                <a:solidFill>
                  <a:schemeClr val="bg1"/>
                </a:solidFill>
              </a:rPr>
              <a:t>Model Coupling Toolkit</a:t>
            </a:r>
          </a:p>
          <a:p>
            <a:pPr algn="l" eaLnBrk="1" hangingPunct="1">
              <a:spcBef>
                <a:spcPct val="5000"/>
              </a:spcBef>
            </a:pPr>
            <a:r>
              <a:rPr lang="en-US" sz="1600" dirty="0">
                <a:solidFill>
                  <a:srgbClr val="FFFF00"/>
                </a:solidFill>
              </a:rPr>
              <a:t>Mathematics and Computer Science Division Argonne National Laboratory</a:t>
            </a:r>
          </a:p>
          <a:p>
            <a:pPr algn="l" eaLnBrk="1" hangingPunct="1">
              <a:spcBef>
                <a:spcPct val="5000"/>
              </a:spcBef>
            </a:pPr>
            <a:r>
              <a:rPr lang="en-US" sz="1400" dirty="0">
                <a:solidFill>
                  <a:srgbClr val="FFFF00"/>
                </a:solidFill>
              </a:rPr>
              <a:t>http://www-unix.mcs.anl.gov/mct/</a:t>
            </a:r>
          </a:p>
        </p:txBody>
      </p:sp>
      <p:pic>
        <p:nvPicPr>
          <p:cNvPr id="6147" name="Picture 6" descr="mct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505200"/>
            <a:ext cx="1143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7"/>
          <p:cNvGrpSpPr>
            <a:grpSpLocks/>
          </p:cNvGrpSpPr>
          <p:nvPr/>
        </p:nvGrpSpPr>
        <p:grpSpPr bwMode="auto">
          <a:xfrm rot="2700000">
            <a:off x="7277894" y="3237706"/>
            <a:ext cx="685800" cy="1588"/>
            <a:chOff x="2208" y="3168"/>
            <a:chExt cx="432" cy="0"/>
          </a:xfrm>
        </p:grpSpPr>
        <p:sp>
          <p:nvSpPr>
            <p:cNvPr id="6169" name="Line 8"/>
            <p:cNvSpPr>
              <a:spLocks noChangeShapeType="1"/>
            </p:cNvSpPr>
            <p:nvPr/>
          </p:nvSpPr>
          <p:spPr bwMode="auto">
            <a:xfrm>
              <a:off x="2352" y="3168"/>
              <a:ext cx="288" cy="0"/>
            </a:xfrm>
            <a:prstGeom prst="line">
              <a:avLst/>
            </a:prstGeom>
            <a:noFill/>
            <a:ln w="508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70" name="Line 9"/>
            <p:cNvSpPr>
              <a:spLocks noChangeShapeType="1"/>
            </p:cNvSpPr>
            <p:nvPr/>
          </p:nvSpPr>
          <p:spPr bwMode="auto">
            <a:xfrm flipH="1">
              <a:off x="2208" y="3168"/>
              <a:ext cx="288" cy="0"/>
            </a:xfrm>
            <a:prstGeom prst="line">
              <a:avLst/>
            </a:prstGeom>
            <a:noFill/>
            <a:ln w="508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9" name="Group 10"/>
          <p:cNvGrpSpPr>
            <a:grpSpLocks/>
          </p:cNvGrpSpPr>
          <p:nvPr/>
        </p:nvGrpSpPr>
        <p:grpSpPr bwMode="auto">
          <a:xfrm rot="8821337">
            <a:off x="7151688" y="3921125"/>
            <a:ext cx="615950" cy="352425"/>
            <a:chOff x="2208" y="3168"/>
            <a:chExt cx="432" cy="0"/>
          </a:xfrm>
        </p:grpSpPr>
        <p:sp>
          <p:nvSpPr>
            <p:cNvPr id="6167" name="Line 11"/>
            <p:cNvSpPr>
              <a:spLocks noChangeShapeType="1"/>
            </p:cNvSpPr>
            <p:nvPr/>
          </p:nvSpPr>
          <p:spPr bwMode="auto">
            <a:xfrm>
              <a:off x="2352" y="3168"/>
              <a:ext cx="288" cy="0"/>
            </a:xfrm>
            <a:prstGeom prst="line">
              <a:avLst/>
            </a:prstGeom>
            <a:noFill/>
            <a:ln w="508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8" name="Line 12"/>
            <p:cNvSpPr>
              <a:spLocks noChangeShapeType="1"/>
            </p:cNvSpPr>
            <p:nvPr/>
          </p:nvSpPr>
          <p:spPr bwMode="auto">
            <a:xfrm flipH="1">
              <a:off x="2208" y="3168"/>
              <a:ext cx="288" cy="0"/>
            </a:xfrm>
            <a:prstGeom prst="line">
              <a:avLst/>
            </a:prstGeom>
            <a:noFill/>
            <a:ln w="508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50" name="Rectangle 13"/>
          <p:cNvSpPr>
            <a:spLocks noChangeArrowheads="1"/>
          </p:cNvSpPr>
          <p:nvPr/>
        </p:nvSpPr>
        <p:spPr bwMode="auto">
          <a:xfrm>
            <a:off x="838200" y="1965325"/>
            <a:ext cx="5638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FFFF00"/>
                </a:solidFill>
              </a:rPr>
              <a:t>MCT is an open-source package that provides MPI based communications between all nodes of a distributed memory modeling component system. Download and compile as libraries that are linked to.</a:t>
            </a:r>
          </a:p>
        </p:txBody>
      </p:sp>
      <p:sp>
        <p:nvSpPr>
          <p:cNvPr id="6151" name="Rectangle 17"/>
          <p:cNvSpPr>
            <a:spLocks noChangeArrowheads="1"/>
          </p:cNvSpPr>
          <p:nvPr/>
        </p:nvSpPr>
        <p:spPr bwMode="auto">
          <a:xfrm>
            <a:off x="1828800" y="6019800"/>
            <a:ext cx="457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FFFF00"/>
                </a:solidFill>
              </a:rPr>
              <a:t>Warner, J.C., Perlin, N., and Skyllingstad, E. (2008). Using the Model Coupling Toolkit to couple earth system models. Environmental Modeling and Software</a:t>
            </a:r>
          </a:p>
        </p:txBody>
      </p:sp>
      <p:sp>
        <p:nvSpPr>
          <p:cNvPr id="6152" name="Rectangle 18"/>
          <p:cNvSpPr>
            <a:spLocks noChangeArrowheads="1"/>
          </p:cNvSpPr>
          <p:nvPr/>
        </p:nvSpPr>
        <p:spPr bwMode="auto">
          <a:xfrm>
            <a:off x="381000" y="152400"/>
            <a:ext cx="8305800" cy="85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l" eaLnBrk="0" hangingPunct="0"/>
            <a:r>
              <a:rPr lang="en-US" sz="3600" b="1" dirty="0">
                <a:solidFill>
                  <a:srgbClr val="FFFF99"/>
                </a:solidFill>
                <a:latin typeface="Arial" charset="0"/>
              </a:rPr>
              <a:t>C</a:t>
            </a:r>
            <a:r>
              <a:rPr lang="en-US" sz="3600" b="1" dirty="0" smtClean="0">
                <a:solidFill>
                  <a:srgbClr val="FFFF99"/>
                </a:solidFill>
                <a:latin typeface="Arial" charset="0"/>
              </a:rPr>
              <a:t>oupled Modeling System</a:t>
            </a:r>
            <a:endParaRPr lang="en-US" sz="3600" b="1" dirty="0">
              <a:solidFill>
                <a:srgbClr val="FFFF99"/>
              </a:solidFill>
              <a:latin typeface="Arial" charset="0"/>
            </a:endParaRPr>
          </a:p>
        </p:txBody>
      </p:sp>
      <p:sp>
        <p:nvSpPr>
          <p:cNvPr id="6153" name="Text Box 20"/>
          <p:cNvSpPr txBox="1">
            <a:spLocks noChangeArrowheads="1"/>
          </p:cNvSpPr>
          <p:nvPr/>
        </p:nvSpPr>
        <p:spPr bwMode="auto">
          <a:xfrm>
            <a:off x="4697413" y="2819400"/>
            <a:ext cx="2659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600">
                <a:solidFill>
                  <a:srgbClr val="FFFF00"/>
                </a:solidFill>
              </a:rPr>
              <a:t>Model A running on M nodes.</a:t>
            </a:r>
          </a:p>
        </p:txBody>
      </p:sp>
      <p:pic>
        <p:nvPicPr>
          <p:cNvPr id="6154" name="Picture 21" descr="Notebook Dis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25" y="5943600"/>
            <a:ext cx="685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2" descr="P1240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23"/>
          <p:cNvSpPr txBox="1">
            <a:spLocks noChangeArrowheads="1"/>
          </p:cNvSpPr>
          <p:nvPr/>
        </p:nvSpPr>
        <p:spPr bwMode="auto">
          <a:xfrm>
            <a:off x="4724400" y="3581400"/>
            <a:ext cx="2613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600">
                <a:solidFill>
                  <a:srgbClr val="FFFF00"/>
                </a:solidFill>
              </a:rPr>
              <a:t>Model B running on N nodes.</a:t>
            </a:r>
          </a:p>
        </p:txBody>
      </p:sp>
      <p:sp>
        <p:nvSpPr>
          <p:cNvPr id="6157" name="Text Box 24"/>
          <p:cNvSpPr txBox="1">
            <a:spLocks noChangeArrowheads="1"/>
          </p:cNvSpPr>
          <p:nvPr/>
        </p:nvSpPr>
        <p:spPr bwMode="auto">
          <a:xfrm>
            <a:off x="5181600" y="4191000"/>
            <a:ext cx="1562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600">
                <a:solidFill>
                  <a:srgbClr val="FFFF00"/>
                </a:solidFill>
              </a:rPr>
              <a:t>Model C ………</a:t>
            </a:r>
          </a:p>
        </p:txBody>
      </p:sp>
      <p:sp>
        <p:nvSpPr>
          <p:cNvPr id="6158" name="Text Box 25"/>
          <p:cNvSpPr txBox="1">
            <a:spLocks noChangeArrowheads="1"/>
          </p:cNvSpPr>
          <p:nvPr/>
        </p:nvSpPr>
        <p:spPr bwMode="auto">
          <a:xfrm>
            <a:off x="7134225" y="5486400"/>
            <a:ext cx="1763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600">
                <a:solidFill>
                  <a:schemeClr val="bg1"/>
                </a:solidFill>
              </a:rPr>
              <a:t>(it also works here)</a:t>
            </a:r>
          </a:p>
        </p:txBody>
      </p:sp>
      <p:sp>
        <p:nvSpPr>
          <p:cNvPr id="6159" name="Line 26"/>
          <p:cNvSpPr>
            <a:spLocks noChangeShapeType="1"/>
          </p:cNvSpPr>
          <p:nvPr/>
        </p:nvSpPr>
        <p:spPr bwMode="auto">
          <a:xfrm flipH="1">
            <a:off x="3581400" y="2971800"/>
            <a:ext cx="1143000" cy="228600"/>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0" name="Line 27"/>
          <p:cNvSpPr>
            <a:spLocks noChangeShapeType="1"/>
          </p:cNvSpPr>
          <p:nvPr/>
        </p:nvSpPr>
        <p:spPr bwMode="auto">
          <a:xfrm flipH="1">
            <a:off x="3505200" y="3810000"/>
            <a:ext cx="1219200" cy="228600"/>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1" name="Line 28"/>
          <p:cNvSpPr>
            <a:spLocks noChangeShapeType="1"/>
          </p:cNvSpPr>
          <p:nvPr/>
        </p:nvSpPr>
        <p:spPr bwMode="auto">
          <a:xfrm flipH="1">
            <a:off x="3581400" y="4419600"/>
            <a:ext cx="1524000" cy="304800"/>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2" name="Text Box 29"/>
          <p:cNvSpPr txBox="1">
            <a:spLocks noChangeArrowheads="1"/>
          </p:cNvSpPr>
          <p:nvPr/>
        </p:nvSpPr>
        <p:spPr bwMode="auto">
          <a:xfrm>
            <a:off x="7335838" y="4343400"/>
            <a:ext cx="18081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600">
                <a:solidFill>
                  <a:srgbClr val="FFFF00"/>
                </a:solidFill>
              </a:rPr>
              <a:t>MCT provides</a:t>
            </a:r>
          </a:p>
          <a:p>
            <a:pPr eaLnBrk="1" hangingPunct="1"/>
            <a:r>
              <a:rPr lang="en-US" sz="1600">
                <a:solidFill>
                  <a:srgbClr val="FFFF00"/>
                </a:solidFill>
              </a:rPr>
              <a:t>communications </a:t>
            </a:r>
          </a:p>
          <a:p>
            <a:pPr eaLnBrk="1" hangingPunct="1"/>
            <a:r>
              <a:rPr lang="en-US" sz="1600">
                <a:solidFill>
                  <a:srgbClr val="FFFF00"/>
                </a:solidFill>
              </a:rPr>
              <a:t>between all models.</a:t>
            </a:r>
          </a:p>
        </p:txBody>
      </p:sp>
      <p:sp>
        <p:nvSpPr>
          <p:cNvPr id="6163" name="Text Box 30"/>
          <p:cNvSpPr txBox="1">
            <a:spLocks noChangeArrowheads="1"/>
          </p:cNvSpPr>
          <p:nvPr/>
        </p:nvSpPr>
        <p:spPr bwMode="auto">
          <a:xfrm>
            <a:off x="5640388" y="4616450"/>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ea typeface="ＭＳ Ｐゴシック" charset="-128"/>
              </a:defRPr>
            </a:lvl1pPr>
            <a:lvl2pPr marL="742950" indent="-285750" eaLnBrk="0" hangingPunct="0">
              <a:defRPr sz="1200">
                <a:solidFill>
                  <a:schemeClr val="tx1"/>
                </a:solidFill>
                <a:latin typeface="Times New Roman" pitchFamily="18" charset="0"/>
                <a:ea typeface="ＭＳ Ｐゴシック" charset="-128"/>
              </a:defRPr>
            </a:lvl2pPr>
            <a:lvl3pPr marL="1143000" indent="-228600" eaLnBrk="0" hangingPunct="0">
              <a:defRPr sz="1200">
                <a:solidFill>
                  <a:schemeClr val="tx1"/>
                </a:solidFill>
                <a:latin typeface="Times New Roman" pitchFamily="18" charset="0"/>
                <a:ea typeface="ＭＳ Ｐゴシック" charset="-128"/>
              </a:defRPr>
            </a:lvl3pPr>
            <a:lvl4pPr marL="1600200" indent="-228600" eaLnBrk="0" hangingPunct="0">
              <a:defRPr sz="1200">
                <a:solidFill>
                  <a:schemeClr val="tx1"/>
                </a:solidFill>
                <a:latin typeface="Times New Roman" pitchFamily="18" charset="0"/>
                <a:ea typeface="ＭＳ Ｐゴシック" charset="-128"/>
              </a:defRPr>
            </a:lvl4pPr>
            <a:lvl5pPr marL="2057400" indent="-228600" eaLnBrk="0" hangingPunct="0">
              <a:defRPr sz="12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chemeClr val="tx1"/>
                </a:solidFill>
                <a:latin typeface="Times New Roman" pitchFamily="18" charset="0"/>
                <a:ea typeface="ＭＳ Ｐゴシック" charset="-128"/>
              </a:defRPr>
            </a:lvl9pPr>
          </a:lstStyle>
          <a:p>
            <a:pPr eaLnBrk="1" hangingPunct="1"/>
            <a:r>
              <a:rPr lang="en-US" sz="1600">
                <a:solidFill>
                  <a:srgbClr val="FFFF00"/>
                </a:solidFill>
              </a:rPr>
              <a:t>………</a:t>
            </a:r>
          </a:p>
        </p:txBody>
      </p:sp>
      <p:grpSp>
        <p:nvGrpSpPr>
          <p:cNvPr id="6164" name="Group 31"/>
          <p:cNvGrpSpPr>
            <a:grpSpLocks/>
          </p:cNvGrpSpPr>
          <p:nvPr/>
        </p:nvGrpSpPr>
        <p:grpSpPr bwMode="auto">
          <a:xfrm rot="10800000">
            <a:off x="7315200" y="3429000"/>
            <a:ext cx="615950" cy="352425"/>
            <a:chOff x="2208" y="3168"/>
            <a:chExt cx="432" cy="0"/>
          </a:xfrm>
        </p:grpSpPr>
        <p:sp>
          <p:nvSpPr>
            <p:cNvPr id="6165" name="Line 32"/>
            <p:cNvSpPr>
              <a:spLocks noChangeShapeType="1"/>
            </p:cNvSpPr>
            <p:nvPr/>
          </p:nvSpPr>
          <p:spPr bwMode="auto">
            <a:xfrm>
              <a:off x="2352" y="3168"/>
              <a:ext cx="288" cy="0"/>
            </a:xfrm>
            <a:prstGeom prst="line">
              <a:avLst/>
            </a:prstGeom>
            <a:noFill/>
            <a:ln w="508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6" name="Line 33"/>
            <p:cNvSpPr>
              <a:spLocks noChangeShapeType="1"/>
            </p:cNvSpPr>
            <p:nvPr/>
          </p:nvSpPr>
          <p:spPr bwMode="auto">
            <a:xfrm flipH="1">
              <a:off x="2208" y="3168"/>
              <a:ext cx="288" cy="0"/>
            </a:xfrm>
            <a:prstGeom prst="line">
              <a:avLst/>
            </a:prstGeom>
            <a:noFill/>
            <a:ln w="508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417794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cap="flat" cmpd="sng" algn="ctr">
          <a:noFill/>
          <a:prstDash val="solid"/>
          <a:round/>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defRPr>
        </a:defPPr>
      </a:lstStyle>
    </a:spDef>
    <a:lnDef>
      <a:spPr bwMode="auto">
        <a:noFill/>
        <a:ln w="19050" algn="ctr">
          <a:solidFill>
            <a:srgbClr val="000000"/>
          </a:solidFill>
          <a:round/>
          <a:headEnd/>
          <a:tailEnd/>
        </a:ln>
      </a:spPr>
      <a:body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47988</TotalTime>
  <Pages>4</Pages>
  <Words>1749</Words>
  <Application>Microsoft Office PowerPoint</Application>
  <PresentationFormat>On-screen Show (4:3)</PresentationFormat>
  <Paragraphs>405</Paragraphs>
  <Slides>43</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ＭＳ Ｐゴシック</vt:lpstr>
      <vt:lpstr>ＭＳ Ｐゴシック</vt:lpstr>
      <vt:lpstr>Arial</vt:lpstr>
      <vt:lpstr>Symbol</vt:lpstr>
      <vt:lpstr>Times New Roman</vt:lpstr>
      <vt:lpstr>Wingdings</vt:lpstr>
      <vt:lpstr>Desktop</vt:lpstr>
      <vt:lpstr>Equation</vt:lpstr>
      <vt:lpstr>Coupled model applications Tutorial</vt:lpstr>
      <vt:lpstr>- How does the coupled modeling system work (MCT)  - SCRIP interpolation  - Setting up a coupled application </vt:lpstr>
      <vt:lpstr>Why do we couple models?</vt:lpstr>
      <vt:lpstr>Model setup</vt:lpstr>
      <vt:lpstr>OCN interactions</vt:lpstr>
      <vt:lpstr>ATM interactions</vt:lpstr>
      <vt:lpstr>PowerPoint Presentation</vt:lpstr>
      <vt:lpstr>WAV interactions</vt:lpstr>
      <vt:lpstr>PowerPoint Presentation</vt:lpstr>
      <vt:lpstr>Libraries</vt:lpstr>
      <vt:lpstr>Compilers dir (side note)</vt:lpstr>
      <vt:lpstr>Model organization</vt:lpstr>
      <vt:lpstr>init, run, and finalize</vt:lpstr>
      <vt:lpstr>Grid decomposition (during initialization)</vt:lpstr>
      <vt:lpstr>Determine what information to exchange</vt:lpstr>
      <vt:lpstr>Synchronization (run phase)</vt:lpstr>
      <vt:lpstr>End phase</vt:lpstr>
      <vt:lpstr>SCRIP grid interpolation</vt:lpstr>
      <vt:lpstr>3) SCRIP - grid interpolation</vt:lpstr>
      <vt:lpstr>Land masking effects – example of grid interpolation</vt:lpstr>
      <vt:lpstr>Grid interpolation</vt:lpstr>
      <vt:lpstr>Combining multiple sources</vt:lpstr>
      <vt:lpstr>Combining multiple sources</vt:lpstr>
      <vt:lpstr>SCRIP_COAWST</vt:lpstr>
      <vt:lpstr>SCRIP_COAWST</vt:lpstr>
      <vt:lpstr>SCRIP_COAWST – input file</vt:lpstr>
      <vt:lpstr>SCRIP_COAWST – input file</vt:lpstr>
      <vt:lpstr>SCRIP file(s)</vt:lpstr>
      <vt:lpstr>Setting up a coupled application: Projects/Sandy</vt:lpstr>
      <vt:lpstr>How to create coupled application</vt:lpstr>
      <vt:lpstr>1) Use each model separately</vt:lpstr>
      <vt:lpstr>2) SCRIP</vt:lpstr>
      <vt:lpstr>2) SCRIP</vt:lpstr>
      <vt:lpstr>2) SCRIP</vt:lpstr>
      <vt:lpstr>3) sandy.h</vt:lpstr>
      <vt:lpstr>4) coupling.in  (this is a ROMS+WRF app)</vt:lpstr>
      <vt:lpstr>4) coupling.in  (this is a ROMS+WRF app)</vt:lpstr>
      <vt:lpstr>4) ocean.in</vt:lpstr>
      <vt:lpstr>5) namelist.input</vt:lpstr>
      <vt:lpstr>6) run it as coawstM</vt:lpstr>
      <vt:lpstr>Processor allocation</vt:lpstr>
      <vt:lpstr>Processor allocation</vt:lpstr>
      <vt:lpstr>Data field exchange min/max values</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John Warner</cp:lastModifiedBy>
  <cp:revision>2075</cp:revision>
  <cp:lastPrinted>2012-07-19T20:13:56Z</cp:lastPrinted>
  <dcterms:created xsi:type="dcterms:W3CDTF">1998-01-16T15:44:57Z</dcterms:created>
  <dcterms:modified xsi:type="dcterms:W3CDTF">2019-02-17T17:19:25Z</dcterms:modified>
</cp:coreProperties>
</file>