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376" r:id="rId4"/>
    <p:sldId id="375" r:id="rId5"/>
    <p:sldId id="378" r:id="rId6"/>
    <p:sldId id="379" r:id="rId7"/>
    <p:sldId id="386" r:id="rId8"/>
    <p:sldId id="272" r:id="rId9"/>
    <p:sldId id="277" r:id="rId10"/>
    <p:sldId id="276" r:id="rId11"/>
    <p:sldId id="279" r:id="rId12"/>
    <p:sldId id="389" r:id="rId13"/>
    <p:sldId id="387" r:id="rId14"/>
    <p:sldId id="280" r:id="rId15"/>
    <p:sldId id="340" r:id="rId16"/>
    <p:sldId id="288" r:id="rId17"/>
    <p:sldId id="374" r:id="rId18"/>
    <p:sldId id="372" r:id="rId19"/>
    <p:sldId id="371" r:id="rId20"/>
    <p:sldId id="305" r:id="rId21"/>
    <p:sldId id="344" r:id="rId22"/>
    <p:sldId id="345" r:id="rId23"/>
    <p:sldId id="347" r:id="rId24"/>
    <p:sldId id="346" r:id="rId25"/>
    <p:sldId id="311" r:id="rId26"/>
    <p:sldId id="275" r:id="rId27"/>
    <p:sldId id="318" r:id="rId28"/>
    <p:sldId id="348" r:id="rId29"/>
    <p:sldId id="349" r:id="rId30"/>
    <p:sldId id="350" r:id="rId31"/>
    <p:sldId id="351" r:id="rId32"/>
    <p:sldId id="352" r:id="rId33"/>
    <p:sldId id="353" r:id="rId34"/>
    <p:sldId id="365" r:id="rId35"/>
    <p:sldId id="391" r:id="rId36"/>
    <p:sldId id="35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111"/>
    <p:restoredTop sz="94747"/>
  </p:normalViewPr>
  <p:slideViewPr>
    <p:cSldViewPr snapToGrid="0" snapToObjects="1">
      <p:cViewPr>
        <p:scale>
          <a:sx n="100" d="100"/>
          <a:sy n="100" d="100"/>
        </p:scale>
        <p:origin x="-204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DCBDD-27C5-AA45-AE2B-F6B7AE914A57}" type="datetimeFigureOut">
              <a:rPr lang="en-US" smtClean="0"/>
              <a:pPr/>
              <a:t>4/22/17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BF2F1-62A4-ED4B-B718-DEDA37C83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DE170-2A7C-4AA9-82C7-2E06F9816112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38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DE170-2A7C-4AA9-82C7-2E06F9816112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2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BF2F1-62A4-ED4B-B718-DEDA37C834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51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BF2F1-62A4-ED4B-B718-DEDA37C8346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5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C8C7-C3EC-4249-895A-080BF01AE158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B77EC-01A9-4F4C-81B6-D566C228E7E0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3568-6728-6D41-A85E-C98C06601FF4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B974B-55DB-1644-B418-4F5B730277DC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FD369-A155-D34F-AA88-CD831AB8C493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2526-5F90-F94D-94B4-817013A9C095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EECF-A122-064F-83FE-12EE5D28127F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5647-B02B-2842-977C-E1D2A0AFDC9B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567B-DD40-5F42-ABE3-7C8EE4AACB4D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6592-51B5-D549-BC3C-0E2644FA226C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85C7-044D-C54B-8153-926E249FEA41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C268-0186-F643-971D-B5784B4851D0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2C56-6910-A046-8D6B-0F44C0746064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31C4-48BD-1247-959B-41F2EB6960C5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E2D0-1FAB-EB46-A5F7-82EC15304BD0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2C87-0BFA-DD49-B2B7-7322B5132EF6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5C327-2489-1B4D-9A0A-897C76A90406}" type="datetime1">
              <a:rPr lang="en-US" smtClean="0"/>
              <a:pPr/>
              <a:t>4/22/17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37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41.png"/><Relationship Id="rId10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jpe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89.pn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014890"/>
            <a:ext cx="8915399" cy="2262781"/>
          </a:xfrm>
        </p:spPr>
        <p:txBody>
          <a:bodyPr anchor="t">
            <a:normAutofit/>
          </a:bodyPr>
          <a:lstStyle/>
          <a:p>
            <a:pPr algn="ctr"/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Watch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波浪模式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建置暨預報作業說明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90079"/>
            <a:ext cx="9226269" cy="1126283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曾于恆教授、楊智傑博士、邵允銓、李盈槽</a:t>
            </a:r>
            <a:endParaRPr lang="en-US" altLang="zh-TW" sz="3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517168" y="6403370"/>
            <a:ext cx="2519934" cy="422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2017/04/24</a:t>
            </a:r>
          </a:p>
        </p:txBody>
      </p:sp>
    </p:spTree>
    <p:extLst>
      <p:ext uri="{BB962C8B-B14F-4D97-AF65-F5344CB8AC3E}">
        <p14:creationId xmlns:p14="http://schemas.microsoft.com/office/powerpoint/2010/main" val="7709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8780" y="1399550"/>
            <a:ext cx="9645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  <a:buFont typeface="+mj-lt"/>
              <a:buAutoNum type="arabicPeriod" startAt="3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在重疊區域的邊界取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0.25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度的緩衝帶，讓地形資料在緩衝帶中平滑變化，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858780" y="2636655"/>
            <a:ext cx="3581400" cy="3886064"/>
            <a:chOff x="1858780" y="2636655"/>
            <a:chExt cx="3581400" cy="3886064"/>
          </a:xfrm>
        </p:grpSpPr>
        <p:sp>
          <p:nvSpPr>
            <p:cNvPr id="39" name="Rectangle 38"/>
            <p:cNvSpPr/>
            <p:nvPr/>
          </p:nvSpPr>
          <p:spPr>
            <a:xfrm>
              <a:off x="1858780" y="2636655"/>
              <a:ext cx="3581400" cy="169164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58780" y="4328294"/>
              <a:ext cx="3581400" cy="21944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482340" y="2636655"/>
            <a:ext cx="3581400" cy="3886064"/>
            <a:chOff x="6461260" y="2636655"/>
            <a:chExt cx="3581400" cy="3886064"/>
          </a:xfrm>
        </p:grpSpPr>
        <p:sp>
          <p:nvSpPr>
            <p:cNvPr id="41" name="Rectangle 40"/>
            <p:cNvSpPr/>
            <p:nvPr/>
          </p:nvSpPr>
          <p:spPr>
            <a:xfrm>
              <a:off x="6461260" y="2636655"/>
              <a:ext cx="3581400" cy="169164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461260" y="4328295"/>
              <a:ext cx="3581400" cy="219442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461260" y="4328295"/>
              <a:ext cx="3581400" cy="70090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46" name="Right Arrow 45"/>
          <p:cNvSpPr/>
          <p:nvPr/>
        </p:nvSpPr>
        <p:spPr>
          <a:xfrm>
            <a:off x="5893436" y="3932055"/>
            <a:ext cx="1135648" cy="88392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57400" y="3766157"/>
            <a:ext cx="326222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高解析度降階地形資料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80510" y="4447915"/>
            <a:ext cx="267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寬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0.25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度的緩衝帶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80510" y="3747010"/>
            <a:ext cx="267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09340" y="5194673"/>
            <a:ext cx="327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高解析度降階地形資料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2"/>
          <p:cNvGrpSpPr/>
          <p:nvPr/>
        </p:nvGrpSpPr>
        <p:grpSpPr>
          <a:xfrm>
            <a:off x="344749" y="1860523"/>
            <a:ext cx="4775133" cy="4529016"/>
            <a:chOff x="0" y="0"/>
            <a:chExt cx="8487306" cy="8204395"/>
          </a:xfrm>
        </p:grpSpPr>
        <p:pic>
          <p:nvPicPr>
            <p:cNvPr id="5" name="Gebco_tw200m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87307" cy="8204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Shape 127"/>
            <p:cNvSpPr/>
            <p:nvPr/>
          </p:nvSpPr>
          <p:spPr>
            <a:xfrm>
              <a:off x="2881405" y="2995023"/>
              <a:ext cx="1144326" cy="819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左上</a:t>
              </a:r>
            </a:p>
          </p:txBody>
        </p:sp>
        <p:sp>
          <p:nvSpPr>
            <p:cNvPr id="7" name="Shape 128"/>
            <p:cNvSpPr/>
            <p:nvPr/>
          </p:nvSpPr>
          <p:spPr>
            <a:xfrm>
              <a:off x="6500918" y="2863167"/>
              <a:ext cx="1144326" cy="819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右上</a:t>
              </a:r>
            </a:p>
          </p:txBody>
        </p:sp>
        <p:sp>
          <p:nvSpPr>
            <p:cNvPr id="8" name="Shape 129"/>
            <p:cNvSpPr/>
            <p:nvPr/>
          </p:nvSpPr>
          <p:spPr>
            <a:xfrm>
              <a:off x="2881405" y="5867609"/>
              <a:ext cx="1144326" cy="819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左下</a:t>
              </a:r>
            </a:p>
          </p:txBody>
        </p:sp>
        <p:sp>
          <p:nvSpPr>
            <p:cNvPr id="9" name="Shape 130"/>
            <p:cNvSpPr/>
            <p:nvPr/>
          </p:nvSpPr>
          <p:spPr>
            <a:xfrm>
              <a:off x="6500918" y="5867608"/>
              <a:ext cx="1144326" cy="819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/>
            </a:lstStyle>
            <a:p>
              <a:r>
                <a:rPr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右下</a:t>
              </a:r>
            </a:p>
          </p:txBody>
        </p:sp>
        <p:sp>
          <p:nvSpPr>
            <p:cNvPr id="10" name="Shape 131"/>
            <p:cNvSpPr/>
            <p:nvPr/>
          </p:nvSpPr>
          <p:spPr>
            <a:xfrm>
              <a:off x="4051182" y="3603314"/>
              <a:ext cx="2333422" cy="2545815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12" name="Group 162"/>
          <p:cNvGrpSpPr/>
          <p:nvPr/>
        </p:nvGrpSpPr>
        <p:grpSpPr>
          <a:xfrm>
            <a:off x="5185324" y="2086288"/>
            <a:ext cx="6791660" cy="4077486"/>
            <a:chOff x="0" y="0"/>
            <a:chExt cx="12067050" cy="7550425"/>
          </a:xfrm>
        </p:grpSpPr>
        <p:pic>
          <p:nvPicPr>
            <p:cNvPr id="13" name="elv_ES_raw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72000" cy="38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elv_diff_ES0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55959" y="3712614"/>
              <a:ext cx="4572001" cy="3837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elv_diff_ES1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95050" y="3712614"/>
              <a:ext cx="4572001" cy="3837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elv_ES0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55959" y="0"/>
              <a:ext cx="4572001" cy="38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elv_ES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95050" y="0"/>
              <a:ext cx="4572001" cy="38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extBox 18"/>
          <p:cNvSpPr txBox="1"/>
          <p:nvPr/>
        </p:nvSpPr>
        <p:spPr>
          <a:xfrm>
            <a:off x="5394460" y="1533979"/>
            <a:ext cx="278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重疊區域右下角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Table 179"/>
          <p:cNvGraphicFramePr/>
          <p:nvPr/>
        </p:nvGraphicFramePr>
        <p:xfrm>
          <a:off x="761964" y="5602176"/>
          <a:ext cx="10668074" cy="1139192"/>
        </p:xfrm>
        <a:graphic>
          <a:graphicData uri="http://schemas.openxmlformats.org/drawingml/2006/table">
            <a:tbl>
              <a:tblPr firstRow="1" firstCol="1" bandRow="1"/>
              <a:tblGrid>
                <a:gridCol w="20050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69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57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903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6355">
                <a:tc>
                  <a:txBody>
                    <a:bodyPr/>
                    <a:lstStyle/>
                    <a:p>
                      <a:pPr algn="ctr" defTabSz="914400">
                        <a:defRPr sz="2600" b="0">
                          <a:latin typeface="Helvetica Light"/>
                          <a:ea typeface="Helvetica Light"/>
                          <a:cs typeface="Helvetica Light"/>
                        </a:defRPr>
                      </a:pP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NWW3-1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NWW3-2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NWW3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-3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926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範圍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 ~ 60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95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~ 155E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 ~ 35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110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~ 140 E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21 ~ 26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119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~ 123 E</a:t>
                      </a: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926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解析度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0.5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54km)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0.1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10km)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2600">
                          <a:sym typeface="Helvetica Neue"/>
                        </a:defRPr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0.02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2km)</a:t>
                      </a: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355">
                <a:tc>
                  <a:txBody>
                    <a:bodyPr/>
                    <a:lstStyle/>
                    <a:p>
                      <a:pPr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格網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121x121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301x201</a:t>
                      </a:r>
                    </a:p>
                  </a:txBody>
                  <a:tcPr marL="47625" marR="47625" marT="35719" marB="35719" anchor="ctr" horzOverflow="overflow"/>
                </a:tc>
                <a:tc>
                  <a:txBody>
                    <a:bodyPr/>
                    <a:lstStyle/>
                    <a:p>
                      <a:pPr algn="ctr" defTabSz="914400"/>
                      <a:r>
                        <a:rPr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201x251</a:t>
                      </a:r>
                    </a:p>
                  </a:txBody>
                  <a:tcPr marL="47625" marR="47625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圖片 3" descr="C:\Documents and Settings\young\桌面\ntu\106度計畫\水規所\服務建議書\unnamed.jpg"/>
          <p:cNvPicPr/>
          <p:nvPr/>
        </p:nvPicPr>
        <p:blipFill>
          <a:blip r:embed="rId2" cstate="print"/>
          <a:srcRect t="4376" r="6849"/>
          <a:stretch>
            <a:fillRect/>
          </a:stretch>
        </p:blipFill>
        <p:spPr bwMode="auto">
          <a:xfrm>
            <a:off x="226338" y="1268760"/>
            <a:ext cx="5747902" cy="430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投影片編號版面配置區 16"/>
          <p:cNvSpPr>
            <a:spLocks noGrp="1"/>
          </p:cNvSpPr>
          <p:nvPr>
            <p:ph type="sldNum" sz="quarter" idx="12"/>
          </p:nvPr>
        </p:nvSpPr>
        <p:spPr>
          <a:xfrm>
            <a:off x="9323336" y="6356351"/>
            <a:ext cx="2844800" cy="365125"/>
          </a:xfrm>
        </p:spPr>
        <p:txBody>
          <a:bodyPr/>
          <a:lstStyle/>
          <a:p>
            <a:fld id="{AB47AC5B-102E-41F9-A6A6-3A645DF92537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pic>
        <p:nvPicPr>
          <p:cNvPr id="10" name="圖片 9" descr="C:\Documents and Settings\young\桌面\ntu\106度計畫\水規所\服務建議書\unnamed (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5848" y="1268760"/>
            <a:ext cx="6000792" cy="393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2"/>
          <p:cNvSpPr txBox="1">
            <a:spLocks/>
          </p:cNvSpPr>
          <p:nvPr/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81292" y="707428"/>
            <a:ext cx="2422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</a:t>
            </a:r>
            <a:endParaRPr lang="zh-TW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92925" y="1230661"/>
            <a:ext cx="8911687" cy="59812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網格地形輔助前處理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Gridgen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92925" y="1809058"/>
            <a:ext cx="7615709" cy="4724859"/>
            <a:chOff x="2072778" y="1618111"/>
            <a:chExt cx="7615709" cy="4900964"/>
          </a:xfrm>
        </p:grpSpPr>
        <p:sp>
          <p:nvSpPr>
            <p:cNvPr id="18" name="Shape 188"/>
            <p:cNvSpPr/>
            <p:nvPr/>
          </p:nvSpPr>
          <p:spPr>
            <a:xfrm>
              <a:off x="2072779" y="1618111"/>
              <a:ext cx="868867" cy="617213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bin</a:t>
              </a:r>
            </a:p>
          </p:txBody>
        </p:sp>
        <p:sp>
          <p:nvSpPr>
            <p:cNvPr id="20" name="Shape 189"/>
            <p:cNvSpPr/>
            <p:nvPr/>
          </p:nvSpPr>
          <p:spPr>
            <a:xfrm>
              <a:off x="2072779" y="2490249"/>
              <a:ext cx="2182893" cy="617213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examples</a:t>
              </a:r>
            </a:p>
          </p:txBody>
        </p:sp>
        <p:sp>
          <p:nvSpPr>
            <p:cNvPr id="21" name="Shape 190"/>
            <p:cNvSpPr/>
            <p:nvPr/>
          </p:nvSpPr>
          <p:spPr>
            <a:xfrm>
              <a:off x="2072778" y="5901862"/>
              <a:ext cx="2903671" cy="617213"/>
            </a:xfrm>
            <a:prstGeom prst="rect">
              <a:avLst/>
            </a:prstGeom>
            <a:blipFill>
              <a:blip r:embed="rId2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reference data</a:t>
              </a:r>
            </a:p>
          </p:txBody>
        </p:sp>
        <p:sp>
          <p:nvSpPr>
            <p:cNvPr id="22" name="Shape 191"/>
            <p:cNvSpPr/>
            <p:nvPr/>
          </p:nvSpPr>
          <p:spPr>
            <a:xfrm>
              <a:off x="2947747" y="3290176"/>
              <a:ext cx="1027617" cy="617213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6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data</a:t>
              </a:r>
            </a:p>
          </p:txBody>
        </p:sp>
        <p:sp>
          <p:nvSpPr>
            <p:cNvPr id="23" name="Shape 192"/>
            <p:cNvSpPr/>
            <p:nvPr/>
          </p:nvSpPr>
          <p:spPr>
            <a:xfrm flipV="1">
              <a:off x="2085921" y="3071960"/>
              <a:ext cx="16561" cy="2414440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4" name="Shape 193"/>
            <p:cNvSpPr/>
            <p:nvPr/>
          </p:nvSpPr>
          <p:spPr>
            <a:xfrm flipV="1">
              <a:off x="2072779" y="3611584"/>
              <a:ext cx="848711" cy="19224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25" name="Shape 194"/>
            <p:cNvSpPr/>
            <p:nvPr/>
          </p:nvSpPr>
          <p:spPr>
            <a:xfrm>
              <a:off x="2939778" y="4173378"/>
              <a:ext cx="2977981" cy="617213"/>
            </a:xfrm>
            <a:prstGeom prst="rect">
              <a:avLst/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4800">
                  <a:solidFill>
                    <a:srgbClr val="FFFFFF"/>
                  </a:solidFill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create_grid.m</a:t>
              </a:r>
            </a:p>
          </p:txBody>
        </p:sp>
        <p:sp>
          <p:nvSpPr>
            <p:cNvPr id="26" name="Shape 195"/>
            <p:cNvSpPr/>
            <p:nvPr/>
          </p:nvSpPr>
          <p:spPr>
            <a:xfrm>
              <a:off x="2947747" y="5055027"/>
              <a:ext cx="2568946" cy="617213"/>
            </a:xfrm>
            <a:prstGeom prst="rect">
              <a:avLst/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4800">
                  <a:solidFill>
                    <a:srgbClr val="FFFFFF"/>
                  </a:solidFill>
                </a:defRPr>
              </a:lvl1pPr>
            </a:lstStyle>
            <a:p>
              <a:r>
                <a:rPr sz="32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maskmod.m</a:t>
              </a:r>
            </a:p>
          </p:txBody>
        </p:sp>
        <p:sp>
          <p:nvSpPr>
            <p:cNvPr id="29" name="Shape 198"/>
            <p:cNvSpPr/>
            <p:nvPr/>
          </p:nvSpPr>
          <p:spPr>
            <a:xfrm>
              <a:off x="3164225" y="1651573"/>
              <a:ext cx="6524262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girdgen 執行時所會用到的matlab程式</a:t>
              </a:r>
            </a:p>
          </p:txBody>
        </p:sp>
        <p:sp>
          <p:nvSpPr>
            <p:cNvPr id="30" name="Shape 199"/>
            <p:cNvSpPr/>
            <p:nvPr/>
          </p:nvSpPr>
          <p:spPr>
            <a:xfrm>
              <a:off x="4428768" y="2542709"/>
              <a:ext cx="3180358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主要執行工作的資料夾</a:t>
              </a:r>
            </a:p>
          </p:txBody>
        </p:sp>
        <p:sp>
          <p:nvSpPr>
            <p:cNvPr id="31" name="Shape 200"/>
            <p:cNvSpPr/>
            <p:nvPr/>
          </p:nvSpPr>
          <p:spPr>
            <a:xfrm>
              <a:off x="4307997" y="3366825"/>
              <a:ext cx="3914533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輸出WW3</a:t>
              </a:r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地形資料的資料夾</a:t>
              </a:r>
            </a:p>
          </p:txBody>
        </p:sp>
        <p:sp>
          <p:nvSpPr>
            <p:cNvPr id="32" name="Shape 201"/>
            <p:cNvSpPr/>
            <p:nvPr/>
          </p:nvSpPr>
          <p:spPr>
            <a:xfrm>
              <a:off x="6056197" y="4237226"/>
              <a:ext cx="2888611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執行gridgen的主程式</a:t>
              </a:r>
            </a:p>
          </p:txBody>
        </p:sp>
        <p:sp>
          <p:nvSpPr>
            <p:cNvPr id="33" name="Shape 202"/>
            <p:cNvSpPr/>
            <p:nvPr/>
          </p:nvSpPr>
          <p:spPr>
            <a:xfrm>
              <a:off x="5132917" y="5965709"/>
              <a:ext cx="3795911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原始地形檔與海岸線的資料</a:t>
              </a:r>
            </a:p>
          </p:txBody>
        </p:sp>
        <p:sp>
          <p:nvSpPr>
            <p:cNvPr id="34" name="Shape 203"/>
            <p:cNvSpPr/>
            <p:nvPr/>
          </p:nvSpPr>
          <p:spPr>
            <a:xfrm>
              <a:off x="5651077" y="5118875"/>
              <a:ext cx="3795911" cy="4895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400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處理巢狀網格邊界的主程式</a:t>
              </a:r>
            </a:p>
          </p:txBody>
        </p:sp>
        <p:sp>
          <p:nvSpPr>
            <p:cNvPr id="35" name="Shape 193"/>
            <p:cNvSpPr/>
            <p:nvPr/>
          </p:nvSpPr>
          <p:spPr>
            <a:xfrm flipV="1">
              <a:off x="2072778" y="4536635"/>
              <a:ext cx="848711" cy="19224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36" name="Shape 193"/>
            <p:cNvSpPr/>
            <p:nvPr/>
          </p:nvSpPr>
          <p:spPr>
            <a:xfrm flipV="1">
              <a:off x="2085921" y="5375765"/>
              <a:ext cx="848711" cy="19224"/>
            </a:xfrm>
            <a:prstGeom prst="line">
              <a:avLst/>
            </a:prstGeom>
            <a:ln w="127000">
              <a:solidFill>
                <a:srgbClr val="942192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7" name="矩形 26"/>
          <p:cNvSpPr/>
          <p:nvPr/>
        </p:nvSpPr>
        <p:spPr>
          <a:xfrm>
            <a:off x="1781292" y="707428"/>
            <a:ext cx="2518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1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網格地形輔助前處理⎯ 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create_grid.m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7056" y="1282563"/>
            <a:ext cx="7552042" cy="5481124"/>
            <a:chOff x="2452934" y="1376876"/>
            <a:chExt cx="7552042" cy="5481124"/>
          </a:xfrm>
        </p:grpSpPr>
        <p:grpSp>
          <p:nvGrpSpPr>
            <p:cNvPr id="4" name="Group 3"/>
            <p:cNvGrpSpPr/>
            <p:nvPr/>
          </p:nvGrpSpPr>
          <p:grpSpPr>
            <a:xfrm>
              <a:off x="2452934" y="1767840"/>
              <a:ext cx="7552042" cy="5090160"/>
              <a:chOff x="1136980" y="1827080"/>
              <a:chExt cx="10316502" cy="7720145"/>
            </a:xfrm>
          </p:grpSpPr>
          <p:pic>
            <p:nvPicPr>
              <p:cNvPr id="5" name="mask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373481" y="1827080"/>
                <a:ext cx="5080001" cy="3810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" name="bath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36980" y="1827080"/>
                <a:ext cx="5080001" cy="3810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" name="obst_x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373481" y="5737224"/>
                <a:ext cx="5080001" cy="3810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8" name="obst_y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36980" y="5737225"/>
                <a:ext cx="5080001" cy="38100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0" name="Shape 219"/>
            <p:cNvSpPr/>
            <p:nvPr/>
          </p:nvSpPr>
          <p:spPr>
            <a:xfrm>
              <a:off x="3548084" y="1376876"/>
              <a:ext cx="1808420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en-US" altLang="zh-TW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ww3</a:t>
              </a:r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網格地形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1" name="Shape 219"/>
            <p:cNvSpPr/>
            <p:nvPr/>
          </p:nvSpPr>
          <p:spPr>
            <a:xfrm>
              <a:off x="7266823" y="1376876"/>
              <a:ext cx="1983857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陸地與海洋遮罩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2" name="Shape 219"/>
            <p:cNvSpPr/>
            <p:nvPr/>
          </p:nvSpPr>
          <p:spPr>
            <a:xfrm>
              <a:off x="3420663" y="3986181"/>
              <a:ext cx="2018944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en-US" altLang="zh-TW" sz="200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x</a:t>
              </a:r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方向次網格資訊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3" name="Shape 219"/>
            <p:cNvSpPr/>
            <p:nvPr/>
          </p:nvSpPr>
          <p:spPr>
            <a:xfrm>
              <a:off x="7298285" y="3986181"/>
              <a:ext cx="2018944" cy="41036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400"/>
              </a:lvl1pPr>
            </a:lstStyle>
            <a:p>
              <a:r>
                <a:rPr lang="en-US" altLang="zh-TW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y</a:t>
              </a:r>
              <a:r>
                <a:rPr lang="zh-TW" altLang="en-US" sz="2000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方向次網格資訊</a:t>
              </a:r>
              <a:endParaRPr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89457" y="1692932"/>
            <a:ext cx="395206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這個網格為例，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最後會產生 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個檔案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地型資料檔：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gebco_grd3.bot</a:t>
            </a: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海陸遮罩檔：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gebco_grd3.mask</a:t>
            </a: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次網格資料檔：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gebco_grd3.obstr</a:t>
            </a: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4.ww3_grid.inp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資訊檔：   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gebco_grd3.meta</a:t>
            </a:r>
            <a:endParaRPr 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31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mesh_grd01_bo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5230" y="358790"/>
            <a:ext cx="3571876" cy="2163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mesh_grd02_bo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5231" y="2563337"/>
            <a:ext cx="3571876" cy="216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mesh_grd3_bo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5231" y="4767884"/>
            <a:ext cx="3571876" cy="2163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mesh_grd02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7753" y="2706608"/>
            <a:ext cx="3571876" cy="1877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mesh_grd03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02466" y="4846789"/>
            <a:ext cx="3402449" cy="200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mesh_grd3o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31432" y="4846790"/>
            <a:ext cx="2438719" cy="200592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80703" y="1259222"/>
            <a:ext cx="77836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第一層</a:t>
            </a:r>
          </a:p>
        </p:txBody>
      </p:sp>
      <p:sp>
        <p:nvSpPr>
          <p:cNvPr id="135" name="Shape 135"/>
          <p:cNvSpPr/>
          <p:nvPr/>
        </p:nvSpPr>
        <p:spPr>
          <a:xfrm>
            <a:off x="180703" y="3463769"/>
            <a:ext cx="77836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第二層</a:t>
            </a:r>
          </a:p>
        </p:txBody>
      </p:sp>
      <p:sp>
        <p:nvSpPr>
          <p:cNvPr id="136" name="Shape 136"/>
          <p:cNvSpPr/>
          <p:nvPr/>
        </p:nvSpPr>
        <p:spPr>
          <a:xfrm>
            <a:off x="180703" y="5668316"/>
            <a:ext cx="77836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第三層</a:t>
            </a:r>
          </a:p>
        </p:txBody>
      </p:sp>
      <p:sp>
        <p:nvSpPr>
          <p:cNvPr id="137" name="Shape 137"/>
          <p:cNvSpPr/>
          <p:nvPr/>
        </p:nvSpPr>
        <p:spPr>
          <a:xfrm>
            <a:off x="5974474" y="105331"/>
            <a:ext cx="1942148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東亞 - grd01</a:t>
            </a:r>
          </a:p>
        </p:txBody>
      </p:sp>
      <p:sp>
        <p:nvSpPr>
          <p:cNvPr id="138" name="Shape 138"/>
          <p:cNvSpPr/>
          <p:nvPr/>
        </p:nvSpPr>
        <p:spPr>
          <a:xfrm>
            <a:off x="2429349" y="2402669"/>
            <a:ext cx="2081610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南海 - grd02s</a:t>
            </a:r>
          </a:p>
        </p:txBody>
      </p:sp>
      <p:sp>
        <p:nvSpPr>
          <p:cNvPr id="139" name="Shape 139"/>
          <p:cNvSpPr/>
          <p:nvPr/>
        </p:nvSpPr>
        <p:spPr>
          <a:xfrm>
            <a:off x="5936485" y="2414575"/>
            <a:ext cx="2041534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 - grd02t</a:t>
            </a:r>
          </a:p>
        </p:txBody>
      </p:sp>
      <p:sp>
        <p:nvSpPr>
          <p:cNvPr id="140" name="Shape 140"/>
          <p:cNvSpPr/>
          <p:nvPr/>
        </p:nvSpPr>
        <p:spPr>
          <a:xfrm>
            <a:off x="2243653" y="4551746"/>
            <a:ext cx="2081610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南海 - grd03s</a:t>
            </a:r>
          </a:p>
        </p:txBody>
      </p:sp>
      <p:sp>
        <p:nvSpPr>
          <p:cNvPr id="141" name="Shape 141"/>
          <p:cNvSpPr/>
          <p:nvPr/>
        </p:nvSpPr>
        <p:spPr>
          <a:xfrm>
            <a:off x="5936485" y="4468403"/>
            <a:ext cx="2041534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 - grd03t</a:t>
            </a:r>
          </a:p>
        </p:txBody>
      </p:sp>
      <p:sp>
        <p:nvSpPr>
          <p:cNvPr id="142" name="Shape 142"/>
          <p:cNvSpPr/>
          <p:nvPr/>
        </p:nvSpPr>
        <p:spPr>
          <a:xfrm>
            <a:off x="9014732" y="4551746"/>
            <a:ext cx="2480757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>
            <a:lvl1pPr>
              <a:defRPr sz="28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沖之鳥 - grd03o</a:t>
            </a:r>
          </a:p>
        </p:txBody>
      </p:sp>
      <p:sp>
        <p:nvSpPr>
          <p:cNvPr id="143" name="Shape 143"/>
          <p:cNvSpPr/>
          <p:nvPr/>
        </p:nvSpPr>
        <p:spPr>
          <a:xfrm>
            <a:off x="394795" y="289431"/>
            <a:ext cx="1496513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NWW3地形：</a:t>
            </a:r>
          </a:p>
        </p:txBody>
      </p:sp>
      <p:sp>
        <p:nvSpPr>
          <p:cNvPr id="18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22169" y="624110"/>
            <a:ext cx="9457237" cy="1280890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Two-way Nesting </a:t>
            </a:r>
            <a:r>
              <a:rPr lang="zh-TW" altLang="en-US" sz="32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雙向巢狀網格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網格地形處理 ⎯ </a:t>
            </a:r>
            <a:r>
              <a:rPr lang="en-US" altLang="zh-TW" sz="20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mask_mod.m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" name="mask_mo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1480" y="1539239"/>
            <a:ext cx="6786880" cy="509016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46"/>
          <p:cNvSpPr/>
          <p:nvPr/>
        </p:nvSpPr>
        <p:spPr>
          <a:xfrm>
            <a:off x="9066428" y="1897320"/>
            <a:ext cx="1811393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0：陸地</a:t>
            </a:r>
          </a:p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1：海洋</a:t>
            </a:r>
          </a:p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2：入流邊界</a:t>
            </a:r>
          </a:p>
          <a:p>
            <a:pPr algn="l"/>
            <a:r>
              <a:rPr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3：固定邊界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ww3_grid 執行檔會自動去找 ww3_grid.inp…"/>
          <p:cNvSpPr/>
          <p:nvPr/>
        </p:nvSpPr>
        <p:spPr>
          <a:xfrm>
            <a:off x="1616091" y="5755854"/>
            <a:ext cx="1026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marR="0" lvl="0" indent="-444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/>
            </a:pPr>
            <a:endParaRPr sz="24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grpSp>
        <p:nvGrpSpPr>
          <p:cNvPr id="4" name="Group 160"/>
          <p:cNvGrpSpPr/>
          <p:nvPr/>
        </p:nvGrpSpPr>
        <p:grpSpPr>
          <a:xfrm>
            <a:off x="1844040" y="1600199"/>
            <a:ext cx="9098280" cy="5120641"/>
            <a:chOff x="-317500" y="-317500"/>
            <a:chExt cx="12364550" cy="8586456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17500" y="-317500"/>
              <a:ext cx="12364551" cy="8586457"/>
            </a:xfrm>
            <a:prstGeom prst="rect">
              <a:avLst/>
            </a:prstGeom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</p:spPr>
        </p:pic>
        <p:pic>
          <p:nvPicPr>
            <p:cNvPr id="8" name="Picture 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3624" y="790686"/>
              <a:ext cx="4627696" cy="6985332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3241" y="1828163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93241" y="4038122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93241" y="6248081"/>
              <a:ext cx="3548461" cy="1117138"/>
            </a:xfrm>
            <a:prstGeom prst="rect">
              <a:avLst/>
            </a:prstGeom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4" name="Shape 150"/>
            <p:cNvSpPr/>
            <p:nvPr/>
          </p:nvSpPr>
          <p:spPr>
            <a:xfrm>
              <a:off x="7291871" y="3736848"/>
              <a:ext cx="1" cy="1091738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176146"/>
                  <a:satOff val="3665"/>
                  <a:lumOff val="-13986"/>
                </a:schemeClr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15" name="Picture 14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866090" y="790686"/>
              <a:ext cx="4627696" cy="6985332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99358" y="1821813"/>
              <a:ext cx="3561161" cy="11298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7" name="Picture 16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395919" y="6241731"/>
              <a:ext cx="3568040" cy="11298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8" name="Shape 154"/>
            <p:cNvSpPr/>
            <p:nvPr/>
          </p:nvSpPr>
          <p:spPr>
            <a:xfrm>
              <a:off x="4291557" y="2386731"/>
              <a:ext cx="3093012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19" name="Picture 18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399358" y="3208124"/>
              <a:ext cx="3561161" cy="2777134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0" name="Shape 156"/>
            <p:cNvSpPr/>
            <p:nvPr/>
          </p:nvSpPr>
          <p:spPr>
            <a:xfrm>
              <a:off x="4318269" y="4596690"/>
              <a:ext cx="3093013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1" name="Shape 157"/>
            <p:cNvSpPr/>
            <p:nvPr/>
          </p:nvSpPr>
          <p:spPr>
            <a:xfrm>
              <a:off x="4318269" y="6806650"/>
              <a:ext cx="3093013" cy="1"/>
            </a:xfrm>
            <a:prstGeom prst="line">
              <a:avLst/>
            </a:prstGeom>
            <a:noFill/>
            <a:ln w="101600" cap="flat">
              <a:solidFill>
                <a:schemeClr val="accent1">
                  <a:hueOff val="273562"/>
                  <a:satOff val="2937"/>
                  <a:lumOff val="-22233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22" name="Picture 21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819848" y="295552"/>
              <a:ext cx="2720182" cy="12822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07381" y="295552"/>
              <a:ext cx="2720182" cy="1282238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4" name="矩形 23"/>
          <p:cNvSpPr/>
          <p:nvPr/>
        </p:nvSpPr>
        <p:spPr>
          <a:xfrm>
            <a:off x="1779198" y="707428"/>
            <a:ext cx="2642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驅動力的給定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92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7155" y="1098589"/>
            <a:ext cx="79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深水源項中波浪能量的成長與消散有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種模組可選擇：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27155" y="1604039"/>
            <a:ext cx="7920000" cy="35120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ST1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Snyder et al input and Komen et al dissipation (WAM cycle 3)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ST2</a:t>
            </a:r>
          </a:p>
          <a:p>
            <a:pPr lvl="1">
              <a:spcBef>
                <a:spcPts val="0"/>
              </a:spcBef>
            </a:pPr>
            <a:r>
              <a:rPr lang="en-US" sz="1800" dirty="0" err="1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Tolman</a:t>
            </a:r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and </a:t>
            </a:r>
            <a:r>
              <a:rPr lang="en-US" sz="1800" dirty="0" err="1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Chalikov</a:t>
            </a:r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(1996) source-term formulations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Default operational package at NCEP till 2012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ST3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Janssen input and </a:t>
            </a:r>
            <a:r>
              <a:rPr lang="en-US" sz="1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Bidlot</a:t>
            </a: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et al dissipation (WAM cycle 4)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ST4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Physics package from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Ardhuin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et al 2010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Current choice at NCEP for operational wave models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ST6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Physics package based on measurements made at Lake George, Australia</a:t>
            </a:r>
            <a:endParaRPr lang="en-US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3"/>
          <p:cNvSpPr txBox="1"/>
          <p:nvPr/>
        </p:nvSpPr>
        <p:spPr>
          <a:xfrm>
            <a:off x="2227155" y="5116104"/>
            <a:ext cx="79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線性交互作用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模組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227155" y="5535392"/>
            <a:ext cx="7920000" cy="1243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NL1 (DIA)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NL2 (Exact solution, WRT method)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NL3 (Generalized multiple DIA, GMD)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38710" y="624828"/>
            <a:ext cx="3286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VI.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參數的調校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784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5" y="624110"/>
            <a:ext cx="9874988" cy="128089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波浪於深水區與淺水區能量的成長與消散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8780" y="1399550"/>
            <a:ext cx="964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影響波浪能量的成長與消散的來源可分為三大類：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07420" y="1905000"/>
            <a:ext cx="8229600" cy="42824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深水源項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Deep-water source terms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 growth and dissipation packages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非線性項的交互作用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</a:pP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淺水源項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Shallow-water source terms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水深限制造成的碎波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底床摩擦效應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底床散射與折射效應</a:t>
            </a:r>
            <a:endParaRPr 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3600" y="4308752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DB1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599" y="4836498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BT1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33600" y="5341948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BS1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33600" y="2891729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NL3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37212" y="2430064"/>
            <a:ext cx="77724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ST4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8768" y="5341948"/>
            <a:ext cx="952232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240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REF1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大綱</a:t>
            </a:r>
            <a:endParaRPr lang="en-US" sz="4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90003"/>
            <a:ext cx="8184412" cy="4297180"/>
          </a:xfrm>
        </p:spPr>
        <p:txBody>
          <a:bodyPr numCol="1" anchor="t">
            <a:normAutofit/>
          </a:bodyPr>
          <a:lstStyle/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基本物理過程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大尺度波浪模擬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模式建置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marL="361950" indent="0"/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I.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研究區域選定、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II.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模式的選定、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61950" indent="0"/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地形的描述、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網格的設定、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61950" indent="0"/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驅動力的給定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VI.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參數的調校</a:t>
            </a:r>
            <a:endParaRPr lang="zh-TW" altLang="en-US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模擬結果初步驗證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以凡那比颱風為例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波浪作業排程及預報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3/2~3/9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預報為例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波浪作業預報展示介面</a:t>
            </a:r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矩形 171"/>
          <p:cNvSpPr/>
          <p:nvPr/>
        </p:nvSpPr>
        <p:spPr>
          <a:xfrm>
            <a:off x="0" y="2165297"/>
            <a:ext cx="4879817" cy="3711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15891"/>
            <a:ext cx="8911687" cy="737016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alibri" charset="0"/>
              </a:rPr>
              <a:t>雙向多重網格波浪模擬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12" name="Group 3"/>
          <p:cNvGrpSpPr/>
          <p:nvPr/>
        </p:nvGrpSpPr>
        <p:grpSpPr>
          <a:xfrm>
            <a:off x="226368" y="2355287"/>
            <a:ext cx="4252582" cy="3331941"/>
            <a:chOff x="1221462" y="1279739"/>
            <a:chExt cx="7542005" cy="5254689"/>
          </a:xfrm>
        </p:grpSpPr>
        <p:pic>
          <p:nvPicPr>
            <p:cNvPr id="129" name="Picture 4" descr="manual_4.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4" t="19368" r="19395" b="44866"/>
            <a:stretch/>
          </p:blipFill>
          <p:spPr>
            <a:xfrm>
              <a:off x="1221462" y="1279739"/>
              <a:ext cx="6500284" cy="5254689"/>
            </a:xfrm>
            <a:prstGeom prst="rect">
              <a:avLst/>
            </a:prstGeom>
          </p:spPr>
        </p:pic>
        <p:sp>
          <p:nvSpPr>
            <p:cNvPr id="157" name="TextBox 5"/>
            <p:cNvSpPr txBox="1"/>
            <p:nvPr/>
          </p:nvSpPr>
          <p:spPr>
            <a:xfrm>
              <a:off x="3071946" y="200426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58" name="TextBox 6"/>
            <p:cNvSpPr txBox="1"/>
            <p:nvPr/>
          </p:nvSpPr>
          <p:spPr>
            <a:xfrm>
              <a:off x="5607384" y="199197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59" name="TextBox 7"/>
            <p:cNvSpPr txBox="1"/>
            <p:nvPr/>
          </p:nvSpPr>
          <p:spPr>
            <a:xfrm>
              <a:off x="2971800" y="3618299"/>
              <a:ext cx="3902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0" name="TextBox 8"/>
            <p:cNvSpPr txBox="1"/>
            <p:nvPr/>
          </p:nvSpPr>
          <p:spPr>
            <a:xfrm>
              <a:off x="6834054" y="388173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3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1" name="TextBox 9"/>
            <p:cNvSpPr txBox="1"/>
            <p:nvPr/>
          </p:nvSpPr>
          <p:spPr>
            <a:xfrm>
              <a:off x="1739312" y="484838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4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3" name="TextBox 11"/>
            <p:cNvSpPr txBox="1"/>
            <p:nvPr/>
          </p:nvSpPr>
          <p:spPr>
            <a:xfrm>
              <a:off x="7749247" y="2996158"/>
              <a:ext cx="1014220" cy="830996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wind.ww3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current.ww3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levels.ww3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ice.ww3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164" name="Straight Arrow Connector 12"/>
            <p:cNvCxnSpPr/>
            <p:nvPr/>
          </p:nvCxnSpPr>
          <p:spPr>
            <a:xfrm>
              <a:off x="8403731" y="2246006"/>
              <a:ext cx="0" cy="74005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3"/>
            <p:cNvCxnSpPr>
              <a:stCxn id="165" idx="1"/>
            </p:cNvCxnSpPr>
            <p:nvPr/>
          </p:nvCxnSpPr>
          <p:spPr>
            <a:xfrm flipH="1">
              <a:off x="7464490" y="3411657"/>
              <a:ext cx="284759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4"/>
            <p:cNvCxnSpPr/>
            <p:nvPr/>
          </p:nvCxnSpPr>
          <p:spPr>
            <a:xfrm>
              <a:off x="7619596" y="2246006"/>
              <a:ext cx="784135" cy="0"/>
            </a:xfrm>
            <a:prstGeom prst="line">
              <a:avLst/>
            </a:prstGeom>
            <a:ln w="63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5"/>
            <p:cNvSpPr/>
            <p:nvPr/>
          </p:nvSpPr>
          <p:spPr>
            <a:xfrm>
              <a:off x="5607384" y="3978876"/>
              <a:ext cx="1280160" cy="365760"/>
            </a:xfrm>
            <a:prstGeom prst="rect">
              <a:avLst/>
            </a:prstGeom>
            <a:solidFill>
              <a:schemeClr val="accent2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"/>
            <p:cNvSpPr/>
            <p:nvPr/>
          </p:nvSpPr>
          <p:spPr>
            <a:xfrm>
              <a:off x="1343371" y="2042163"/>
              <a:ext cx="1754702" cy="365760"/>
            </a:xfrm>
            <a:prstGeom prst="rect">
              <a:avLst/>
            </a:prstGeom>
            <a:solidFill>
              <a:schemeClr val="accent3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7"/>
            <p:cNvSpPr/>
            <p:nvPr/>
          </p:nvSpPr>
          <p:spPr>
            <a:xfrm>
              <a:off x="5882004" y="2046513"/>
              <a:ext cx="1754702" cy="365760"/>
            </a:xfrm>
            <a:prstGeom prst="rect">
              <a:avLst/>
            </a:prstGeom>
            <a:solidFill>
              <a:schemeClr val="accent3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8"/>
            <p:cNvSpPr/>
            <p:nvPr/>
          </p:nvSpPr>
          <p:spPr>
            <a:xfrm>
              <a:off x="2031349" y="4799261"/>
              <a:ext cx="1754702" cy="543448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9"/>
            <p:cNvSpPr/>
            <p:nvPr/>
          </p:nvSpPr>
          <p:spPr>
            <a:xfrm>
              <a:off x="2476479" y="3334529"/>
              <a:ext cx="1309572" cy="365760"/>
            </a:xfrm>
            <a:prstGeom prst="rect">
              <a:avLst/>
            </a:prstGeom>
            <a:solidFill>
              <a:schemeClr val="accent3">
                <a:alpha val="2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4673" y="1448559"/>
            <a:ext cx="7058313" cy="514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712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3360020" y="141118"/>
            <a:ext cx="5471960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模式建置與初步驗證</a:t>
            </a:r>
            <a:r>
              <a:rPr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sz="2800" dirty="0" err="1">
                <a:latin typeface="標楷體" pitchFamily="65" charset="-120"/>
                <a:ea typeface="標楷體" pitchFamily="65" charset="-120"/>
              </a:rPr>
              <a:t>凡那比颱風</a:t>
            </a:r>
            <a:r>
              <a:rPr sz="2800" dirty="0" smtClean="0">
                <a:latin typeface="標楷體" pitchFamily="65" charset="-120"/>
                <a:ea typeface="標楷體" pitchFamily="65" charset="-120"/>
              </a:rPr>
              <a:t>)</a:t>
            </a:r>
            <a:endParaRPr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10" name="hs_20100920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2508" y="3809120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hs_20100919T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2" y="3809120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hs_20100919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92508" y="1125934"/>
            <a:ext cx="6096001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hs_20100918T1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3492" y="1125934"/>
            <a:ext cx="6096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7649639" y="6430863"/>
            <a:ext cx="4542361" cy="47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92500" lnSpcReduction="20000"/>
          </a:bodyPr>
          <a:lstStyle>
            <a:lvl1pPr>
              <a:defRPr sz="3200"/>
            </a:lvl1pPr>
          </a:lstStyle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單位：公尺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608298" y="1079748"/>
            <a:ext cx="1341022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dirty="0"/>
              <a:t>09/18 12:00</a:t>
            </a:r>
          </a:p>
        </p:txBody>
      </p:sp>
      <p:sp>
        <p:nvSpPr>
          <p:cNvPr id="216" name="Shape 216"/>
          <p:cNvSpPr/>
          <p:nvPr/>
        </p:nvSpPr>
        <p:spPr>
          <a:xfrm>
            <a:off x="6299485" y="1079748"/>
            <a:ext cx="1341022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dirty="0"/>
              <a:t>09/19 00:00</a:t>
            </a:r>
          </a:p>
        </p:txBody>
      </p:sp>
      <p:sp>
        <p:nvSpPr>
          <p:cNvPr id="217" name="Shape 217"/>
          <p:cNvSpPr/>
          <p:nvPr/>
        </p:nvSpPr>
        <p:spPr>
          <a:xfrm>
            <a:off x="608298" y="3844605"/>
            <a:ext cx="1341022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dirty="0"/>
              <a:t>09/19 12:00</a:t>
            </a:r>
          </a:p>
        </p:txBody>
      </p:sp>
      <p:sp>
        <p:nvSpPr>
          <p:cNvPr id="218" name="Shape 218"/>
          <p:cNvSpPr/>
          <p:nvPr/>
        </p:nvSpPr>
        <p:spPr>
          <a:xfrm>
            <a:off x="6299485" y="3844605"/>
            <a:ext cx="1341022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dirty="0"/>
              <a:t>09/20 00:00</a:t>
            </a:r>
          </a:p>
        </p:txBody>
      </p:sp>
      <p:sp>
        <p:nvSpPr>
          <p:cNvPr id="1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9264686" y="710416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允銓協助更新，含風場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hs_20100920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0938" y="3707355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hs_20100919T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2125" y="3707355"/>
            <a:ext cx="4286250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hs_20100919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0938" y="788789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hs_20100918T1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2125" y="788789"/>
            <a:ext cx="4286250" cy="3214688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7649639" y="6430863"/>
            <a:ext cx="4951143" cy="47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92500" lnSpcReduction="20000"/>
          </a:bodyPr>
          <a:lstStyle>
            <a:lvl1pPr>
              <a:defRPr sz="3200"/>
            </a:lvl1pPr>
          </a:lstStyle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單位：公尺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2545049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09/18 12:00</a:t>
            </a:r>
          </a:p>
        </p:txBody>
      </p:sp>
      <p:sp>
        <p:nvSpPr>
          <p:cNvPr id="226" name="Shape 226"/>
          <p:cNvSpPr/>
          <p:nvPr/>
        </p:nvSpPr>
        <p:spPr>
          <a:xfrm>
            <a:off x="7061485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00:00</a:t>
            </a:r>
          </a:p>
        </p:txBody>
      </p:sp>
      <p:sp>
        <p:nvSpPr>
          <p:cNvPr id="227" name="Shape 227"/>
          <p:cNvSpPr/>
          <p:nvPr/>
        </p:nvSpPr>
        <p:spPr>
          <a:xfrm>
            <a:off x="2545049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12:00</a:t>
            </a:r>
          </a:p>
        </p:txBody>
      </p:sp>
      <p:sp>
        <p:nvSpPr>
          <p:cNvPr id="228" name="Shape 228"/>
          <p:cNvSpPr/>
          <p:nvPr/>
        </p:nvSpPr>
        <p:spPr>
          <a:xfrm>
            <a:off x="7188486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09/20 00:00</a:t>
            </a:r>
          </a:p>
        </p:txBody>
      </p:sp>
      <p:sp>
        <p:nvSpPr>
          <p:cNvPr id="1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../../../wr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90" y="1705847"/>
            <a:ext cx="3856844" cy="344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/>
          <p:cNvSpPr/>
          <p:nvPr/>
        </p:nvSpPr>
        <p:spPr>
          <a:xfrm>
            <a:off x="4028792" y="2399168"/>
            <a:ext cx="860079" cy="50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4" name="hs_Eluanb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9292" y="4415057"/>
            <a:ext cx="4524376" cy="226568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8852271" y="4064707"/>
            <a:ext cx="1659736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鵝鑾鼻</a:t>
            </a:r>
          </a:p>
        </p:txBody>
      </p:sp>
      <p:pic>
        <p:nvPicPr>
          <p:cNvPr id="246" name="hs_Chiku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851" y="4415057"/>
            <a:ext cx="4524376" cy="226568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1857915" y="4053245"/>
            <a:ext cx="1212248" cy="5000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七股</a:t>
            </a:r>
          </a:p>
        </p:txBody>
      </p:sp>
      <p:sp>
        <p:nvSpPr>
          <p:cNvPr id="13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48" name="hs_Sua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34560" y="634162"/>
            <a:ext cx="4524376" cy="226568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8852271" y="280643"/>
            <a:ext cx="1212247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蘇澳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7378145" y="2870829"/>
            <a:ext cx="4951142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單位：公尺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098" name="Picture 2" descr="C:\Users\Jay\Dropbox\HRI_Work_Lee\plot_typhoon_id201011Fanapi.tif"/>
          <p:cNvPicPr>
            <a:picLocks noChangeAspect="1" noChangeArrowheads="1"/>
          </p:cNvPicPr>
          <p:nvPr/>
        </p:nvPicPr>
        <p:blipFill>
          <a:blip r:embed="rId6"/>
          <a:srcRect l="17266" t="3750" r="19765" b="5750"/>
          <a:stretch>
            <a:fillRect/>
          </a:stretch>
        </p:blipFill>
        <p:spPr bwMode="auto">
          <a:xfrm>
            <a:off x="1638997" y="29920"/>
            <a:ext cx="3041965" cy="3277355"/>
          </a:xfrm>
          <a:prstGeom prst="rect">
            <a:avLst/>
          </a:prstGeom>
          <a:noFill/>
        </p:spPr>
      </p:pic>
      <p:cxnSp>
        <p:nvCxnSpPr>
          <p:cNvPr id="18" name="直線單箭頭接點 17"/>
          <p:cNvCxnSpPr>
            <a:endCxn id="247" idx="3"/>
          </p:cNvCxnSpPr>
          <p:nvPr/>
        </p:nvCxnSpPr>
        <p:spPr>
          <a:xfrm flipH="1">
            <a:off x="3070163" y="3838669"/>
            <a:ext cx="1512000" cy="4646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stCxn id="14" idx="2"/>
            <a:endCxn id="245" idx="1"/>
          </p:cNvCxnSpPr>
          <p:nvPr/>
        </p:nvCxnSpPr>
        <p:spPr>
          <a:xfrm flipV="1">
            <a:off x="6132212" y="4309008"/>
            <a:ext cx="2720059" cy="68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endCxn id="249" idx="1"/>
          </p:cNvCxnSpPr>
          <p:nvPr/>
        </p:nvCxnSpPr>
        <p:spPr>
          <a:xfrm flipV="1">
            <a:off x="6944008" y="524944"/>
            <a:ext cx="1908263" cy="1982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pctr_0920_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4876" y="3841300"/>
            <a:ext cx="5000626" cy="281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pctr_0919_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6267" y="3929062"/>
            <a:ext cx="5000626" cy="281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pctr_0919_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4876" y="973336"/>
            <a:ext cx="5000626" cy="281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pctr_0918_1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6267" y="973336"/>
            <a:ext cx="5000626" cy="281285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7649639" y="6462117"/>
            <a:ext cx="4951143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sp>
        <p:nvSpPr>
          <p:cNvPr id="236" name="Shape 236"/>
          <p:cNvSpPr/>
          <p:nvPr/>
        </p:nvSpPr>
        <p:spPr>
          <a:xfrm>
            <a:off x="2545049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09/18 12:00</a:t>
            </a:r>
          </a:p>
        </p:txBody>
      </p:sp>
      <p:sp>
        <p:nvSpPr>
          <p:cNvPr id="237" name="Shape 237"/>
          <p:cNvSpPr/>
          <p:nvPr/>
        </p:nvSpPr>
        <p:spPr>
          <a:xfrm>
            <a:off x="7061485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00:00</a:t>
            </a:r>
          </a:p>
        </p:txBody>
      </p:sp>
      <p:sp>
        <p:nvSpPr>
          <p:cNvPr id="238" name="Shape 238"/>
          <p:cNvSpPr/>
          <p:nvPr/>
        </p:nvSpPr>
        <p:spPr>
          <a:xfrm>
            <a:off x="2545049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09/19 12:00</a:t>
            </a:r>
          </a:p>
        </p:txBody>
      </p:sp>
      <p:sp>
        <p:nvSpPr>
          <p:cNvPr id="239" name="Shape 239"/>
          <p:cNvSpPr/>
          <p:nvPr/>
        </p:nvSpPr>
        <p:spPr>
          <a:xfrm>
            <a:off x="7188486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09/20 00:00</a:t>
            </a:r>
          </a:p>
        </p:txBody>
      </p:sp>
      <p:sp>
        <p:nvSpPr>
          <p:cNvPr id="241" name="Shape 241"/>
          <p:cNvSpPr/>
          <p:nvPr/>
        </p:nvSpPr>
        <p:spPr>
          <a:xfrm>
            <a:off x="660561" y="3434090"/>
            <a:ext cx="1212247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蘇澳</a:t>
            </a:r>
          </a:p>
        </p:txBody>
      </p:sp>
      <p:sp>
        <p:nvSpPr>
          <p:cNvPr id="13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波浪作業預報系統排程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⎯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作業時間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2" name="Group 175"/>
          <p:cNvGrpSpPr/>
          <p:nvPr/>
        </p:nvGrpSpPr>
        <p:grpSpPr>
          <a:xfrm>
            <a:off x="1455221" y="1798320"/>
            <a:ext cx="10049391" cy="4404691"/>
            <a:chOff x="-457199" y="-444500"/>
            <a:chExt cx="12351781" cy="6163986"/>
          </a:xfrm>
        </p:grpSpPr>
        <p:pic>
          <p:nvPicPr>
            <p:cNvPr id="33" name="Picture 32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97728" y="2698531"/>
              <a:ext cx="10596854" cy="697008"/>
            </a:xfrm>
            <a:prstGeom prst="rect">
              <a:avLst/>
            </a:prstGeom>
            <a:effectLst/>
          </p:spPr>
        </p:pic>
        <p:sp>
          <p:nvSpPr>
            <p:cNvPr id="34" name="Shape 165"/>
            <p:cNvSpPr/>
            <p:nvPr/>
          </p:nvSpPr>
          <p:spPr>
            <a:xfrm>
              <a:off x="5177300" y="2805470"/>
              <a:ext cx="480617" cy="483130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35" name="Picture 34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86791" y="4072389"/>
              <a:ext cx="3661635" cy="1647098"/>
            </a:xfrm>
            <a:prstGeom prst="rect">
              <a:avLst/>
            </a:prstGeom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6" name="Shape 167"/>
            <p:cNvSpPr/>
            <p:nvPr/>
          </p:nvSpPr>
          <p:spPr>
            <a:xfrm>
              <a:off x="1133309" y="2805470"/>
              <a:ext cx="480617" cy="483130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37" name="Picture 3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457200" y="4072389"/>
              <a:ext cx="3661635" cy="1647098"/>
            </a:xfrm>
            <a:prstGeom prst="rect">
              <a:avLst/>
            </a:prstGeom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" name="Picture 37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64795" y="-444500"/>
              <a:ext cx="3661636" cy="2440782"/>
            </a:xfrm>
            <a:prstGeom prst="rect">
              <a:avLst/>
            </a:prstGeom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" name="Picture 38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688666" y="-444500"/>
              <a:ext cx="3661636" cy="2440782"/>
            </a:xfrm>
            <a:prstGeom prst="rect">
              <a:avLst/>
            </a:prstGeom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40" name="Shape 171"/>
            <p:cNvSpPr/>
            <p:nvPr/>
          </p:nvSpPr>
          <p:spPr>
            <a:xfrm flipV="1">
              <a:off x="5417608" y="3057447"/>
              <a:ext cx="1" cy="1336537"/>
            </a:xfrm>
            <a:prstGeom prst="line">
              <a:avLst/>
            </a:prstGeom>
            <a:noFill/>
            <a:ln w="50800" cap="flat">
              <a:solidFill>
                <a:schemeClr val="accent6">
                  <a:lumOff val="-8741"/>
                </a:schemeClr>
              </a:solidFill>
              <a:custDash>
                <a:ds d="200000" sp="200000"/>
              </a:custDash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1" name="Shape 172"/>
            <p:cNvSpPr/>
            <p:nvPr/>
          </p:nvSpPr>
          <p:spPr>
            <a:xfrm flipV="1">
              <a:off x="1373617" y="3057447"/>
              <a:ext cx="1" cy="1336537"/>
            </a:xfrm>
            <a:prstGeom prst="line">
              <a:avLst/>
            </a:prstGeom>
            <a:noFill/>
            <a:ln w="50800" cap="flat">
              <a:solidFill>
                <a:schemeClr val="accent6">
                  <a:lumOff val="-8741"/>
                </a:schemeClr>
              </a:solidFill>
              <a:custDash>
                <a:ds d="200000" sp="200000"/>
              </a:custDash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2" name="Shape 173"/>
            <p:cNvSpPr/>
            <p:nvPr/>
          </p:nvSpPr>
          <p:spPr>
            <a:xfrm flipV="1">
              <a:off x="3395612" y="1694313"/>
              <a:ext cx="1" cy="1336537"/>
            </a:xfrm>
            <a:prstGeom prst="line">
              <a:avLst/>
            </a:prstGeom>
            <a:noFill/>
            <a:ln w="50800" cap="flat">
              <a:solidFill>
                <a:schemeClr val="accent6">
                  <a:lumOff val="-8741"/>
                </a:schemeClr>
              </a:solidFill>
              <a:custDash>
                <a:ds d="200000" sp="200000"/>
              </a:custDash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3" name="Shape 174"/>
            <p:cNvSpPr/>
            <p:nvPr/>
          </p:nvSpPr>
          <p:spPr>
            <a:xfrm flipV="1">
              <a:off x="8519484" y="1694313"/>
              <a:ext cx="1" cy="1336537"/>
            </a:xfrm>
            <a:prstGeom prst="line">
              <a:avLst/>
            </a:prstGeom>
            <a:noFill/>
            <a:ln w="50800" cap="flat">
              <a:solidFill>
                <a:schemeClr val="accent6">
                  <a:lumOff val="-8741"/>
                </a:schemeClr>
              </a:solidFill>
              <a:custDash>
                <a:ds d="200000" sp="200000"/>
              </a:custDash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8165945" y="5972185"/>
            <a:ext cx="3732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允銓協助修正，跟皓正確認此圖，</a:t>
            </a:r>
            <a:endParaRPr lang="en-US" altLang="zh-TW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另外看看是否用兩個時間軸，</a:t>
            </a:r>
            <a:endParaRPr lang="en-US" altLang="zh-TW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作業時間、預報長度等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71171" y="1342257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ASUS 48 cores server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5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波浪作業預報系統排程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⎯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執行流程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1369" y="1506358"/>
            <a:ext cx="9140431" cy="532029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6840" y="1264555"/>
            <a:ext cx="2010881" cy="794493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6955" y="1610796"/>
            <a:ext cx="2189260" cy="904660"/>
          </a:xfrm>
          <a:prstGeom prst="rect">
            <a:avLst/>
          </a:prstGeom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3570" y="2193007"/>
            <a:ext cx="3421000" cy="4328215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2480" y="2835843"/>
            <a:ext cx="2623181" cy="692195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72480" y="4205166"/>
            <a:ext cx="2623181" cy="692195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72480" y="5574489"/>
            <a:ext cx="2623181" cy="692195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sp>
        <p:nvSpPr>
          <p:cNvPr id="11" name="Shape 185"/>
          <p:cNvSpPr/>
          <p:nvPr/>
        </p:nvSpPr>
        <p:spPr>
          <a:xfrm>
            <a:off x="7076558" y="4018492"/>
            <a:ext cx="1" cy="676457"/>
          </a:xfrm>
          <a:prstGeom prst="line">
            <a:avLst/>
          </a:prstGeom>
          <a:noFill/>
          <a:ln w="101600" cap="flat">
            <a:solidFill>
              <a:schemeClr val="accent5">
                <a:hueOff val="-176146"/>
                <a:satOff val="3665"/>
                <a:lumOff val="-13986"/>
              </a:schemeClr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2" name="Shape 186"/>
          <p:cNvSpPr/>
          <p:nvPr/>
        </p:nvSpPr>
        <p:spPr>
          <a:xfrm flipH="1">
            <a:off x="3584070" y="3478147"/>
            <a:ext cx="1" cy="760394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61802" y="2193007"/>
            <a:ext cx="3421000" cy="432821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763049" y="4205166"/>
            <a:ext cx="2517073" cy="69219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" name="Shape 189"/>
          <p:cNvSpPr/>
          <p:nvPr/>
        </p:nvSpPr>
        <p:spPr>
          <a:xfrm flipH="1">
            <a:off x="3584070" y="4847371"/>
            <a:ext cx="1" cy="760394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6" name="Shape 190"/>
          <p:cNvSpPr/>
          <p:nvPr/>
        </p:nvSpPr>
        <p:spPr>
          <a:xfrm>
            <a:off x="6021584" y="4847372"/>
            <a:ext cx="1" cy="1096007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17" name="Shape 191"/>
          <p:cNvSpPr/>
          <p:nvPr/>
        </p:nvSpPr>
        <p:spPr>
          <a:xfrm>
            <a:off x="4866660" y="5920586"/>
            <a:ext cx="1177896" cy="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151323" y="3216273"/>
            <a:ext cx="2632569" cy="70006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053331" y="5044949"/>
            <a:ext cx="2837942" cy="70006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" name="Shape 194"/>
          <p:cNvSpPr/>
          <p:nvPr/>
        </p:nvSpPr>
        <p:spPr>
          <a:xfrm>
            <a:off x="5999527" y="3570239"/>
            <a:ext cx="1177896" cy="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1" name="Shape 195"/>
          <p:cNvSpPr/>
          <p:nvPr/>
        </p:nvSpPr>
        <p:spPr>
          <a:xfrm>
            <a:off x="6021585" y="3549813"/>
            <a:ext cx="1" cy="675670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2" name="Shape 196"/>
          <p:cNvSpPr/>
          <p:nvPr/>
        </p:nvSpPr>
        <p:spPr>
          <a:xfrm>
            <a:off x="8472301" y="3868384"/>
            <a:ext cx="1" cy="118164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3" name="Shape 197"/>
          <p:cNvSpPr/>
          <p:nvPr/>
        </p:nvSpPr>
        <p:spPr>
          <a:xfrm>
            <a:off x="3569250" y="2063126"/>
            <a:ext cx="1599054" cy="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4" name="Shape 198"/>
          <p:cNvSpPr/>
          <p:nvPr/>
        </p:nvSpPr>
        <p:spPr>
          <a:xfrm>
            <a:off x="3584070" y="2031075"/>
            <a:ext cx="1" cy="417840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5" name="Shape 199"/>
          <p:cNvSpPr/>
          <p:nvPr/>
        </p:nvSpPr>
        <p:spPr>
          <a:xfrm>
            <a:off x="8500467" y="2031075"/>
            <a:ext cx="1" cy="417840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6" name="Shape 200"/>
          <p:cNvSpPr/>
          <p:nvPr/>
        </p:nvSpPr>
        <p:spPr>
          <a:xfrm>
            <a:off x="6930300" y="2063126"/>
            <a:ext cx="1599054" cy="1"/>
          </a:xfrm>
          <a:prstGeom prst="line">
            <a:avLst/>
          </a:prstGeom>
          <a:noFill/>
          <a:ln w="101600" cap="flat">
            <a:solidFill>
              <a:schemeClr val="accent1">
                <a:hueOff val="273562"/>
                <a:satOff val="2937"/>
                <a:lumOff val="-22233"/>
              </a:schemeClr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7" name="Shape 201"/>
          <p:cNvSpPr/>
          <p:nvPr/>
        </p:nvSpPr>
        <p:spPr>
          <a:xfrm>
            <a:off x="2165737" y="5417969"/>
            <a:ext cx="665251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rPr dirty="0"/>
              <a:t>20 hr</a:t>
            </a:r>
          </a:p>
        </p:txBody>
      </p:sp>
      <p:sp>
        <p:nvSpPr>
          <p:cNvPr id="28" name="Shape 202"/>
          <p:cNvSpPr/>
          <p:nvPr/>
        </p:nvSpPr>
        <p:spPr>
          <a:xfrm>
            <a:off x="2172277" y="3961910"/>
            <a:ext cx="898850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t>60 min</a:t>
            </a:r>
          </a:p>
        </p:txBody>
      </p:sp>
      <p:sp>
        <p:nvSpPr>
          <p:cNvPr id="29" name="Shape 203"/>
          <p:cNvSpPr/>
          <p:nvPr/>
        </p:nvSpPr>
        <p:spPr>
          <a:xfrm>
            <a:off x="2174274" y="2646047"/>
            <a:ext cx="946409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t>10 min</a:t>
            </a:r>
          </a:p>
        </p:txBody>
      </p:sp>
      <p:sp>
        <p:nvSpPr>
          <p:cNvPr id="30" name="Shape 204"/>
          <p:cNvSpPr/>
          <p:nvPr/>
        </p:nvSpPr>
        <p:spPr>
          <a:xfrm>
            <a:off x="7076558" y="3010831"/>
            <a:ext cx="848350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t>50 min</a:t>
            </a:r>
          </a:p>
        </p:txBody>
      </p:sp>
      <p:sp>
        <p:nvSpPr>
          <p:cNvPr id="31" name="Shape 205"/>
          <p:cNvSpPr/>
          <p:nvPr/>
        </p:nvSpPr>
        <p:spPr>
          <a:xfrm>
            <a:off x="5645141" y="3968851"/>
            <a:ext cx="752886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t>1 min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3" name="Shape 201"/>
          <p:cNvSpPr/>
          <p:nvPr/>
        </p:nvSpPr>
        <p:spPr>
          <a:xfrm>
            <a:off x="7053604" y="4805777"/>
            <a:ext cx="665251" cy="379591"/>
          </a:xfrm>
          <a:prstGeom prst="rect">
            <a:avLst/>
          </a:prstGeom>
          <a:solidFill>
            <a:schemeClr val="l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/>
          </a:lstStyle>
          <a:p>
            <a:r>
              <a:rPr lang="en-US" dirty="0"/>
              <a:t>1</a:t>
            </a:r>
            <a:r>
              <a:rPr dirty="0" smtClean="0"/>
              <a:t> </a:t>
            </a:r>
            <a:r>
              <a:rPr dirty="0"/>
              <a:t>hr</a:t>
            </a:r>
          </a:p>
        </p:txBody>
      </p:sp>
    </p:spTree>
    <p:extLst>
      <p:ext uri="{BB962C8B-B14F-4D97-AF65-F5344CB8AC3E}">
        <p14:creationId xmlns:p14="http://schemas.microsoft.com/office/powerpoint/2010/main" val="5777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波浪作業預報系統排程 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⎯ 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main.sh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" y="1403630"/>
            <a:ext cx="8696960" cy="51952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3808861" y="347969"/>
            <a:ext cx="4130247" cy="5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 sz="2800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預報結果展示</a:t>
            </a:r>
            <a:r>
              <a:rPr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(3/2 ~ 3/9)：</a:t>
            </a:r>
          </a:p>
        </p:txBody>
      </p:sp>
      <p:pic>
        <p:nvPicPr>
          <p:cNvPr id="256" name="hs_20170306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07" y="973336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hs_20170307T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3594" y="973336"/>
            <a:ext cx="6096000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hs_20170308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407" y="3759399"/>
            <a:ext cx="6096001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hs_20170309T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93594" y="3759398"/>
            <a:ext cx="6096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608298" y="925847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03/06 00:00</a:t>
            </a:r>
          </a:p>
        </p:txBody>
      </p:sp>
      <p:sp>
        <p:nvSpPr>
          <p:cNvPr id="261" name="Shape 261"/>
          <p:cNvSpPr/>
          <p:nvPr/>
        </p:nvSpPr>
        <p:spPr>
          <a:xfrm>
            <a:off x="6299485" y="925847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03/07 00:00</a:t>
            </a:r>
          </a:p>
        </p:txBody>
      </p:sp>
      <p:sp>
        <p:nvSpPr>
          <p:cNvPr id="262" name="Shape 262"/>
          <p:cNvSpPr/>
          <p:nvPr/>
        </p:nvSpPr>
        <p:spPr>
          <a:xfrm>
            <a:off x="608298" y="3717863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03/08 00:00</a:t>
            </a:r>
          </a:p>
        </p:txBody>
      </p:sp>
      <p:sp>
        <p:nvSpPr>
          <p:cNvPr id="263" name="Shape 263"/>
          <p:cNvSpPr/>
          <p:nvPr/>
        </p:nvSpPr>
        <p:spPr>
          <a:xfrm>
            <a:off x="6299485" y="3717863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03/09 00:00</a:t>
            </a:r>
          </a:p>
        </p:txBody>
      </p:sp>
      <p:sp>
        <p:nvSpPr>
          <p:cNvPr id="11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hs_20170306T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2125" y="785812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hs_20170307T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6968" y="785812"/>
            <a:ext cx="4286251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hs_20170308T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2125" y="3705820"/>
            <a:ext cx="4286250" cy="3214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hs_20170309T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6969" y="3705820"/>
            <a:ext cx="4286250" cy="321468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2545049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03/06 00:00</a:t>
            </a:r>
          </a:p>
        </p:txBody>
      </p:sp>
      <p:sp>
        <p:nvSpPr>
          <p:cNvPr id="271" name="Shape 271"/>
          <p:cNvSpPr/>
          <p:nvPr/>
        </p:nvSpPr>
        <p:spPr>
          <a:xfrm>
            <a:off x="7061485" y="723441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03/07 00:00</a:t>
            </a:r>
          </a:p>
        </p:txBody>
      </p:sp>
      <p:sp>
        <p:nvSpPr>
          <p:cNvPr id="272" name="Shape 272"/>
          <p:cNvSpPr/>
          <p:nvPr/>
        </p:nvSpPr>
        <p:spPr>
          <a:xfrm>
            <a:off x="2545049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03/08 00:00</a:t>
            </a:r>
          </a:p>
        </p:txBody>
      </p:sp>
      <p:sp>
        <p:nvSpPr>
          <p:cNvPr id="273" name="Shape 273"/>
          <p:cNvSpPr/>
          <p:nvPr/>
        </p:nvSpPr>
        <p:spPr>
          <a:xfrm>
            <a:off x="7061485" y="364642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03/09 00:00</a:t>
            </a:r>
          </a:p>
        </p:txBody>
      </p:sp>
      <p:sp>
        <p:nvSpPr>
          <p:cNvPr id="11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40000" y="80418"/>
            <a:ext cx="1209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波浪物理過程</a:t>
            </a:r>
            <a:endParaRPr lang="en-US" altLang="zh-TW" sz="4000" b="1" u="sng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775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923" y="1269722"/>
            <a:ext cx="9741428" cy="54298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Longdon_ta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53" y="2252746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278" name="Shape 278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279" name="Shape 279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280" name="Shape 280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281" name="Shape 281"/>
          <p:cNvSpPr/>
          <p:nvPr/>
        </p:nvSpPr>
        <p:spPr>
          <a:xfrm>
            <a:off x="2817812" y="4042172"/>
            <a:ext cx="197694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3441899" y="3202781"/>
            <a:ext cx="197693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4064000" y="3644417"/>
            <a:ext cx="197693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4508500" y="3894448"/>
            <a:ext cx="197694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1974743" y="1921997"/>
            <a:ext cx="1212247" cy="48860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龍洞</a:t>
            </a:r>
          </a:p>
        </p:txBody>
      </p:sp>
      <p:sp>
        <p:nvSpPr>
          <p:cNvPr id="287" name="Shape 287"/>
          <p:cNvSpPr/>
          <p:nvPr/>
        </p:nvSpPr>
        <p:spPr>
          <a:xfrm>
            <a:off x="6014514" y="6385604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pic>
        <p:nvPicPr>
          <p:cNvPr id="288" name="Longdon_spec_03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1769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Longdon_spec_030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031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Longdon_spec_030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91769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Longdon_spec_030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05031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1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uao_spec_03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7852" y="1368592"/>
            <a:ext cx="4048125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Suao_spec_03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9155" y="1368592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Suao_spec_030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3727" y="399285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Suao_spec_030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031" y="399285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Suao_tab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553" y="2253909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300" name="Shape 300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301" name="Shape 301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302" name="Shape 302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303" name="Shape 303"/>
          <p:cNvSpPr/>
          <p:nvPr/>
        </p:nvSpPr>
        <p:spPr>
          <a:xfrm>
            <a:off x="2881313" y="4006453"/>
            <a:ext cx="197693" cy="160874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3508375" y="3000376"/>
            <a:ext cx="197694" cy="160874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4079875" y="3348563"/>
            <a:ext cx="197694" cy="160875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4508500" y="3769433"/>
            <a:ext cx="197694" cy="160875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1974743" y="1921997"/>
            <a:ext cx="1212247" cy="48860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蘇澳</a:t>
            </a:r>
          </a:p>
        </p:txBody>
      </p:sp>
      <p:sp>
        <p:nvSpPr>
          <p:cNvPr id="309" name="Shape 309"/>
          <p:cNvSpPr/>
          <p:nvPr/>
        </p:nvSpPr>
        <p:spPr>
          <a:xfrm>
            <a:off x="6014514" y="6276968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sp>
        <p:nvSpPr>
          <p:cNvPr id="19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1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Chiku_ta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53" y="2277628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314" name="Shape 314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315" name="Shape 315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316" name="Shape 316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317" name="Shape 317"/>
          <p:cNvSpPr/>
          <p:nvPr/>
        </p:nvSpPr>
        <p:spPr>
          <a:xfrm>
            <a:off x="2849562" y="4173141"/>
            <a:ext cx="197694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365500" y="3893344"/>
            <a:ext cx="197694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4000501" y="3539063"/>
            <a:ext cx="197693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4540250" y="3452442"/>
            <a:ext cx="197693" cy="16087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6014514" y="6403710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pic>
        <p:nvPicPr>
          <p:cNvPr id="323" name="Chiku_spec_030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46997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Chiku_spec_030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05031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Chiku_spec_0308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46997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Chiku_spec_0309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89155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1974742" y="1975796"/>
            <a:ext cx="1212248" cy="5000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七股</a:t>
            </a:r>
          </a:p>
        </p:txBody>
      </p:sp>
      <p:sp>
        <p:nvSpPr>
          <p:cNvPr id="20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2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Eluanbi_ta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53" y="2309499"/>
            <a:ext cx="5000626" cy="2868758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5434298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03/06 00:00</a:t>
            </a:r>
          </a:p>
        </p:txBody>
      </p:sp>
      <p:sp>
        <p:nvSpPr>
          <p:cNvPr id="332" name="Shape 332"/>
          <p:cNvSpPr/>
          <p:nvPr/>
        </p:nvSpPr>
        <p:spPr>
          <a:xfrm>
            <a:off x="8843517" y="924045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03/07 00:00</a:t>
            </a:r>
          </a:p>
        </p:txBody>
      </p:sp>
      <p:sp>
        <p:nvSpPr>
          <p:cNvPr id="333" name="Shape 333"/>
          <p:cNvSpPr/>
          <p:nvPr/>
        </p:nvSpPr>
        <p:spPr>
          <a:xfrm>
            <a:off x="5434298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03/08 00:00</a:t>
            </a:r>
          </a:p>
        </p:txBody>
      </p:sp>
      <p:sp>
        <p:nvSpPr>
          <p:cNvPr id="334" name="Shape 334"/>
          <p:cNvSpPr/>
          <p:nvPr/>
        </p:nvSpPr>
        <p:spPr>
          <a:xfrm>
            <a:off x="8827641" y="3668436"/>
            <a:ext cx="1195148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03/09 00:00</a:t>
            </a:r>
          </a:p>
        </p:txBody>
      </p:sp>
      <p:sp>
        <p:nvSpPr>
          <p:cNvPr id="335" name="Shape 335"/>
          <p:cNvSpPr/>
          <p:nvPr/>
        </p:nvSpPr>
        <p:spPr>
          <a:xfrm>
            <a:off x="2885281" y="4146352"/>
            <a:ext cx="197694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3421063" y="4065985"/>
            <a:ext cx="197693" cy="160874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3976688" y="3805151"/>
            <a:ext cx="197693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4508500" y="3622163"/>
            <a:ext cx="197694" cy="16087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2520" tIns="42520" rIns="42520" bIns="4252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80553" y="5178257"/>
            <a:ext cx="4951143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/>
          </a:bodyPr>
          <a:lstStyle/>
          <a:p>
            <a:r>
              <a:rPr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示性波高hs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6014514" y="6276968"/>
            <a:ext cx="4951142" cy="41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normAutofit fontScale="77500" lnSpcReduction="20000"/>
          </a:bodyPr>
          <a:lstStyle>
            <a:lvl1pPr>
              <a:defRPr sz="3200"/>
            </a:lvl1pPr>
          </a:lstStyle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spectrum density</a:t>
            </a:r>
          </a:p>
        </p:txBody>
      </p:sp>
      <p:sp>
        <p:nvSpPr>
          <p:cNvPr id="341" name="Shape 341"/>
          <p:cNvSpPr/>
          <p:nvPr/>
        </p:nvSpPr>
        <p:spPr>
          <a:xfrm>
            <a:off x="1750998" y="1976734"/>
            <a:ext cx="1659736" cy="4886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/>
          <a:p>
            <a:r>
              <a:rPr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鵝鑾鼻</a:t>
            </a:r>
          </a:p>
        </p:txBody>
      </p:sp>
      <p:pic>
        <p:nvPicPr>
          <p:cNvPr id="342" name="Eluanbi_spec_03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1230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Eluanbi_spec_030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5031" y="1339140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Eluanbi_spec_030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41230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Eluanbi_spec_030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05031" y="4112983"/>
            <a:ext cx="4048126" cy="227707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 Placeholder 31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7" y="624110"/>
            <a:ext cx="8911687" cy="1280890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Courier" charset="0"/>
              </a:rPr>
              <a:t>波浪預報作業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展示系統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Shape 176"/>
          <p:cNvSpPr/>
          <p:nvPr/>
        </p:nvSpPr>
        <p:spPr>
          <a:xfrm>
            <a:off x="4542235" y="259097"/>
            <a:ext cx="85935" cy="36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2520" tIns="42520" rIns="42520" bIns="42520" anchor="ctr">
            <a:spAutoFit/>
          </a:bodyPr>
          <a:lstStyle/>
          <a:p>
            <a:endParaRPr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78" y="1264555"/>
            <a:ext cx="10283521" cy="54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uao_grd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97" y="1846213"/>
            <a:ext cx="4456869" cy="385762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3654310" y="3486778"/>
            <a:ext cx="652423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20.918m</a:t>
            </a:r>
          </a:p>
        </p:txBody>
      </p:sp>
      <p:sp>
        <p:nvSpPr>
          <p:cNvPr id="349" name="Shape 349"/>
          <p:cNvSpPr/>
          <p:nvPr/>
        </p:nvSpPr>
        <p:spPr>
          <a:xfrm>
            <a:off x="2352413" y="981731"/>
            <a:ext cx="3167920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3600" dirty="0"/>
              <a:t>resolution:400m</a:t>
            </a:r>
          </a:p>
        </p:txBody>
      </p:sp>
      <p:sp>
        <p:nvSpPr>
          <p:cNvPr id="350" name="Shape 350"/>
          <p:cNvSpPr/>
          <p:nvPr/>
        </p:nvSpPr>
        <p:spPr>
          <a:xfrm>
            <a:off x="3936373" y="313025"/>
            <a:ext cx="5660204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/>
          </a:lstStyle>
          <a:p>
            <a:r>
              <a:rPr sz="3200" dirty="0">
                <a:latin typeface="Microsoft JhengHei" charset="-120"/>
                <a:ea typeface="Microsoft JhengHei" charset="-120"/>
                <a:cs typeface="Microsoft JhengHei" charset="-120"/>
              </a:rPr>
              <a:t>比較WW3與SWAN第四層網格</a:t>
            </a:r>
          </a:p>
        </p:txBody>
      </p:sp>
      <p:pic>
        <p:nvPicPr>
          <p:cNvPr id="351" name="hs_Suao_swa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2504" y="2237387"/>
            <a:ext cx="4605799" cy="3075278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3365367" y="1735693"/>
            <a:ext cx="957037" cy="45552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r>
              <a:rPr sz="3200" dirty="0">
                <a:latin typeface="Microsoft JhengHei" charset="-120"/>
                <a:ea typeface="Microsoft JhengHei" charset="-120"/>
                <a:cs typeface="Microsoft JhengHei" charset="-120"/>
              </a:rPr>
              <a:t>蘇澳</a:t>
            </a:r>
          </a:p>
        </p:txBody>
      </p:sp>
      <p:sp>
        <p:nvSpPr>
          <p:cNvPr id="353" name="Shape 353"/>
          <p:cNvSpPr/>
          <p:nvPr/>
        </p:nvSpPr>
        <p:spPr>
          <a:xfrm>
            <a:off x="7877836" y="1973819"/>
            <a:ext cx="957037" cy="45552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r>
              <a:rPr sz="3200" dirty="0">
                <a:latin typeface="Microsoft JhengHei" charset="-120"/>
                <a:ea typeface="Microsoft JhengHei" charset="-120"/>
                <a:cs typeface="Microsoft JhengHei" charset="-120"/>
              </a:rPr>
              <a:t>蘇澳</a:t>
            </a:r>
          </a:p>
        </p:txBody>
      </p:sp>
      <p:sp>
        <p:nvSpPr>
          <p:cNvPr id="354" name="Shape 354"/>
          <p:cNvSpPr/>
          <p:nvPr/>
        </p:nvSpPr>
        <p:spPr>
          <a:xfrm>
            <a:off x="773804" y="5695198"/>
            <a:ext cx="10518393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/>
            <a:r>
              <a:rPr sz="3200" dirty="0"/>
              <a:t>除了SWAN計算時間的效率慢以外，NWW3可同時計算多個</a:t>
            </a:r>
          </a:p>
          <a:p>
            <a:pPr algn="l"/>
            <a:r>
              <a:rPr sz="3200" dirty="0"/>
              <a:t>第四層網格，而SWAN一次僅能計算一個網格。</a:t>
            </a:r>
          </a:p>
        </p:txBody>
      </p:sp>
    </p:spTree>
    <p:extLst>
      <p:ext uri="{BB962C8B-B14F-4D97-AF65-F5344CB8AC3E}">
        <p14:creationId xmlns:p14="http://schemas.microsoft.com/office/powerpoint/2010/main" val="199992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525" y="2879630"/>
            <a:ext cx="8911687" cy="869410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Thanks</a:t>
            </a:r>
            <a:r>
              <a:rPr lang="zh-TW" altLang="en-US" sz="4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zh-TW" altLang="en-US" sz="4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your</a:t>
            </a:r>
            <a:r>
              <a:rPr lang="zh-TW" altLang="en-US" sz="4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4800" dirty="0" smtClean="0">
                <a:latin typeface="Calibri" charset="0"/>
                <a:ea typeface="Calibri" charset="0"/>
                <a:cs typeface="Calibri" charset="0"/>
              </a:rPr>
              <a:t>attention</a:t>
            </a:r>
            <a:endParaRPr lang="en-US" sz="4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43375"/>
            <a:ext cx="5872681" cy="3324044"/>
          </a:xfrm>
          <a:prstGeom prst="rect">
            <a:avLst/>
          </a:prstGeom>
        </p:spPr>
      </p:pic>
      <p:pic>
        <p:nvPicPr>
          <p:cNvPr id="26" name="hs_20170309T00.jpg"/>
          <p:cNvPicPr>
            <a:picLocks noChangeAspect="1"/>
          </p:cNvPicPr>
          <p:nvPr/>
        </p:nvPicPr>
        <p:blipFill>
          <a:blip r:embed="rId4">
            <a:extLst/>
          </a:blip>
          <a:srcRect t="9285" r="5558" b="5291"/>
          <a:stretch>
            <a:fillRect/>
          </a:stretch>
        </p:blipFill>
        <p:spPr>
          <a:xfrm>
            <a:off x="6690496" y="4166770"/>
            <a:ext cx="5278184" cy="2214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Picture 3" descr="C:\Users\Jay\Desktop\data_buffer\forecast\current\member001_T1_00001\currents\currents_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892" y="4124914"/>
            <a:ext cx="5657100" cy="2184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7AC5B-102E-41F9-A6A6-3A645DF92537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pic>
        <p:nvPicPr>
          <p:cNvPr id="22" name="圖片 21" descr="D:\work\核研所標案\核四廠\致穎\Soulik_2013071100\soulik_track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360" y="1628800"/>
            <a:ext cx="5760640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矩形 23"/>
          <p:cNvSpPr/>
          <p:nvPr/>
        </p:nvSpPr>
        <p:spPr>
          <a:xfrm>
            <a:off x="7980933" y="1579261"/>
            <a:ext cx="227979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WRF</a:t>
            </a:r>
            <a:r>
              <a:rPr lang="zh-TW" altLang="en-US" sz="20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大氣模式模型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409240" y="5705560"/>
            <a:ext cx="1826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27382" y="4221088"/>
            <a:ext cx="13376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TIMCOM</a:t>
            </a:r>
            <a:r>
              <a:rPr lang="zh-TW" altLang="en-US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海洋模式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9349" y="1497484"/>
            <a:ext cx="11867984" cy="4883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2351585" y="3005461"/>
            <a:ext cx="1620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歷史颱風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觀測數據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40000" y="180001"/>
            <a:ext cx="1209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大尺度波浪模擬</a:t>
            </a:r>
            <a:endParaRPr lang="en-US" altLang="zh-TW" sz="4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72730" y="1143266"/>
            <a:ext cx="11923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I.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研究區域選定、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II.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模式的選定、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地形的描述、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IV.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網格的設定、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驅動力的給定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VI.</a:t>
            </a:r>
            <a:r>
              <a:rPr lang="zh-TW" altLang="en-US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物理</a:t>
            </a:r>
            <a:r>
              <a:rPr lang="en-US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0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參數的調校</a:t>
            </a:r>
            <a:endParaRPr lang="zh-TW" altLang="en-US" sz="2000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" name="Shape 247"/>
          <p:cNvSpPr/>
          <p:nvPr/>
        </p:nvSpPr>
        <p:spPr>
          <a:xfrm>
            <a:off x="335360" y="6340078"/>
            <a:ext cx="11521280" cy="51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NWW3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</a:t>
            </a:r>
            <a:r>
              <a:rPr lang="en-US" altLang="zh-TW" sz="1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(2016.10.31</a:t>
            </a:r>
            <a:r>
              <a:rPr lang="zh-TW" altLang="en-US" sz="1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新版</a:t>
            </a:r>
            <a:r>
              <a:rPr lang="en-US" altLang="zh-TW" sz="1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5.16)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具良好的波浪模擬能力與計算效率</a:t>
            </a:r>
            <a:endParaRPr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91335" y="1543376"/>
            <a:ext cx="5477345" cy="4796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612994" y="1980995"/>
            <a:ext cx="2249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 smtClean="0"/>
              <a:t>Longwang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(2005/09/30)</a:t>
            </a:r>
          </a:p>
          <a:p>
            <a:r>
              <a:rPr lang="en-US" altLang="zh-TW" sz="1400" dirty="0" err="1" smtClean="0"/>
              <a:t>Sepat</a:t>
            </a:r>
            <a:r>
              <a:rPr lang="en-US" altLang="zh-TW" sz="1400" dirty="0" smtClean="0"/>
              <a:t> (2007/08/15)</a:t>
            </a:r>
          </a:p>
          <a:p>
            <a:r>
              <a:rPr lang="en-US" altLang="zh-TW" sz="1400" dirty="0" err="1" smtClean="0"/>
              <a:t>Fanabi</a:t>
            </a:r>
            <a:r>
              <a:rPr lang="en-US" altLang="zh-TW" sz="1400" dirty="0" smtClean="0"/>
              <a:t> (2010/09/15)</a:t>
            </a:r>
          </a:p>
          <a:p>
            <a:r>
              <a:rPr lang="en-US" altLang="zh-TW" sz="1400" dirty="0" err="1" smtClean="0"/>
              <a:t>Matmo</a:t>
            </a:r>
            <a:r>
              <a:rPr lang="en-US" altLang="zh-TW" sz="1400" dirty="0" smtClean="0"/>
              <a:t> (2014/07/20)</a:t>
            </a:r>
          </a:p>
        </p:txBody>
      </p:sp>
    </p:spTree>
    <p:extLst>
      <p:ext uri="{BB962C8B-B14F-4D97-AF65-F5344CB8AC3E}">
        <p14:creationId xmlns:p14="http://schemas.microsoft.com/office/powerpoint/2010/main" val="4318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0" y="1374704"/>
            <a:ext cx="8048626" cy="482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47485" y="1279922"/>
            <a:ext cx="3440906" cy="48220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1742793" y="756702"/>
            <a:ext cx="2568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I.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研究區域選定</a:t>
            </a:r>
            <a:endParaRPr lang="zh-TW" altLang="en-US" sz="28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624" y="1348350"/>
            <a:ext cx="10148934" cy="543809"/>
          </a:xfrm>
        </p:spPr>
        <p:txBody>
          <a:bodyPr>
            <a:normAutofit/>
          </a:bodyPr>
          <a:lstStyle/>
          <a:p>
            <a:r>
              <a:rPr lang="en-US" altLang="zh-TW" sz="28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WaveWatch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III 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波浪模式及格網建置工具之下載</a:t>
            </a:r>
            <a:endParaRPr 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741" y="1865013"/>
            <a:ext cx="8327584" cy="4983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9252" y="4826831"/>
            <a:ext cx="2608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下載最新版 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Wavewatch3</a:t>
            </a:r>
          </a:p>
          <a:p>
            <a:r>
              <a:rPr lang="en-US" altLang="zh-TW" sz="24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gridgen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/>
              <a:t>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1660618" y="729257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模式的選定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824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5" y="71877"/>
            <a:ext cx="8911687" cy="643347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About Wave Watch III (Phase averaging model)</a:t>
            </a:r>
            <a:endParaRPr lang="zh-TW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276539"/>
            <a:ext cx="10972800" cy="5581461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Linear dispersion relation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Doppler type equation (shifted frequency)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Group velocity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Wave conservation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Wave energy or wave action balance</a:t>
            </a: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Source terms</a:t>
            </a:r>
            <a:br>
              <a:rPr lang="en-US" altLang="zh-TW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Wave-wave interaction, and others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b="1" dirty="0" smtClean="0">
                <a:latin typeface="Times New Roman" pitchFamily="18" charset="0"/>
                <a:cs typeface="Times New Roman" pitchFamily="18" charset="0"/>
              </a:rPr>
              <a:t>(Significant Improvement)</a:t>
            </a:r>
            <a:endParaRPr lang="zh-TW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208" y="1560986"/>
            <a:ext cx="2498089" cy="51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print"/>
          <a:srcRect l="12135"/>
          <a:stretch>
            <a:fillRect/>
          </a:stretch>
        </p:blipFill>
        <p:spPr bwMode="auto">
          <a:xfrm>
            <a:off x="1052208" y="2349620"/>
            <a:ext cx="2085599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208" y="4276349"/>
            <a:ext cx="22225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208" y="3163178"/>
            <a:ext cx="5156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208" y="5413375"/>
            <a:ext cx="5511800" cy="74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1"/>
          <p:cNvGrpSpPr/>
          <p:nvPr/>
        </p:nvGrpSpPr>
        <p:grpSpPr>
          <a:xfrm>
            <a:off x="6276810" y="1983605"/>
            <a:ext cx="5610390" cy="3167781"/>
            <a:chOff x="1066800" y="1185862"/>
            <a:chExt cx="6280150" cy="3548063"/>
          </a:xfrm>
        </p:grpSpPr>
        <p:sp>
          <p:nvSpPr>
            <p:cNvPr id="10" name="Rectangle 131"/>
            <p:cNvSpPr>
              <a:spLocks noChangeArrowheads="1"/>
            </p:cNvSpPr>
            <p:nvPr/>
          </p:nvSpPr>
          <p:spPr bwMode="auto">
            <a:xfrm rot="10800000">
              <a:off x="1066800" y="1566860"/>
              <a:ext cx="2971800" cy="6508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13"/>
            <p:cNvGrpSpPr/>
            <p:nvPr/>
          </p:nvGrpSpPr>
          <p:grpSpPr>
            <a:xfrm>
              <a:off x="1068388" y="2124075"/>
              <a:ext cx="2973388" cy="2609850"/>
              <a:chOff x="1068388" y="2124075"/>
              <a:chExt cx="2973388" cy="2609850"/>
            </a:xfrm>
          </p:grpSpPr>
          <p:sp>
            <p:nvSpPr>
              <p:cNvPr id="45" name="Oval 17"/>
              <p:cNvSpPr>
                <a:spLocks noChangeArrowheads="1"/>
              </p:cNvSpPr>
              <p:nvPr/>
            </p:nvSpPr>
            <p:spPr bwMode="auto">
              <a:xfrm>
                <a:off x="21796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18"/>
              <p:cNvSpPr>
                <a:spLocks noChangeArrowheads="1"/>
              </p:cNvSpPr>
              <p:nvPr/>
            </p:nvSpPr>
            <p:spPr bwMode="auto">
              <a:xfrm>
                <a:off x="24082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19"/>
              <p:cNvSpPr>
                <a:spLocks noChangeArrowheads="1"/>
              </p:cNvSpPr>
              <p:nvPr/>
            </p:nvSpPr>
            <p:spPr bwMode="auto">
              <a:xfrm>
                <a:off x="26368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20"/>
              <p:cNvSpPr>
                <a:spLocks noChangeArrowheads="1"/>
              </p:cNvSpPr>
              <p:nvPr/>
            </p:nvSpPr>
            <p:spPr bwMode="auto">
              <a:xfrm>
                <a:off x="28654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21"/>
              <p:cNvSpPr>
                <a:spLocks noChangeArrowheads="1"/>
              </p:cNvSpPr>
              <p:nvPr/>
            </p:nvSpPr>
            <p:spPr bwMode="auto">
              <a:xfrm>
                <a:off x="30940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22"/>
              <p:cNvSpPr>
                <a:spLocks noChangeArrowheads="1"/>
              </p:cNvSpPr>
              <p:nvPr/>
            </p:nvSpPr>
            <p:spPr bwMode="auto">
              <a:xfrm>
                <a:off x="33226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Oval 23"/>
              <p:cNvSpPr>
                <a:spLocks noChangeArrowheads="1"/>
              </p:cNvSpPr>
              <p:nvPr/>
            </p:nvSpPr>
            <p:spPr bwMode="auto">
              <a:xfrm>
                <a:off x="35512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19510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Oval 25"/>
              <p:cNvSpPr>
                <a:spLocks noChangeArrowheads="1"/>
              </p:cNvSpPr>
              <p:nvPr/>
            </p:nvSpPr>
            <p:spPr bwMode="auto">
              <a:xfrm>
                <a:off x="21796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Oval 26"/>
              <p:cNvSpPr>
                <a:spLocks noChangeArrowheads="1"/>
              </p:cNvSpPr>
              <p:nvPr/>
            </p:nvSpPr>
            <p:spPr bwMode="auto">
              <a:xfrm>
                <a:off x="24082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Oval 27"/>
              <p:cNvSpPr>
                <a:spLocks noChangeArrowheads="1"/>
              </p:cNvSpPr>
              <p:nvPr/>
            </p:nvSpPr>
            <p:spPr bwMode="auto">
              <a:xfrm>
                <a:off x="26368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Oval 28"/>
              <p:cNvSpPr>
                <a:spLocks noChangeArrowheads="1"/>
              </p:cNvSpPr>
              <p:nvPr/>
            </p:nvSpPr>
            <p:spPr bwMode="auto">
              <a:xfrm>
                <a:off x="28654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29"/>
              <p:cNvSpPr>
                <a:spLocks noChangeArrowheads="1"/>
              </p:cNvSpPr>
              <p:nvPr/>
            </p:nvSpPr>
            <p:spPr bwMode="auto">
              <a:xfrm>
                <a:off x="30940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30"/>
              <p:cNvSpPr>
                <a:spLocks noChangeArrowheads="1"/>
              </p:cNvSpPr>
              <p:nvPr/>
            </p:nvSpPr>
            <p:spPr bwMode="auto">
              <a:xfrm>
                <a:off x="33226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31"/>
              <p:cNvSpPr>
                <a:spLocks noChangeArrowheads="1"/>
              </p:cNvSpPr>
              <p:nvPr/>
            </p:nvSpPr>
            <p:spPr bwMode="auto">
              <a:xfrm>
                <a:off x="35512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32"/>
              <p:cNvSpPr>
                <a:spLocks noChangeArrowheads="1"/>
              </p:cNvSpPr>
              <p:nvPr/>
            </p:nvSpPr>
            <p:spPr bwMode="auto">
              <a:xfrm>
                <a:off x="19510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33"/>
              <p:cNvSpPr>
                <a:spLocks noChangeArrowheads="1"/>
              </p:cNvSpPr>
              <p:nvPr/>
            </p:nvSpPr>
            <p:spPr bwMode="auto">
              <a:xfrm>
                <a:off x="21796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34"/>
              <p:cNvSpPr>
                <a:spLocks noChangeArrowheads="1"/>
              </p:cNvSpPr>
              <p:nvPr/>
            </p:nvSpPr>
            <p:spPr bwMode="auto">
              <a:xfrm>
                <a:off x="24082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Oval 35"/>
              <p:cNvSpPr>
                <a:spLocks noChangeArrowheads="1"/>
              </p:cNvSpPr>
              <p:nvPr/>
            </p:nvSpPr>
            <p:spPr bwMode="auto">
              <a:xfrm>
                <a:off x="26368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Oval 36"/>
              <p:cNvSpPr>
                <a:spLocks noChangeArrowheads="1"/>
              </p:cNvSpPr>
              <p:nvPr/>
            </p:nvSpPr>
            <p:spPr bwMode="auto">
              <a:xfrm>
                <a:off x="28654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Oval 37"/>
              <p:cNvSpPr>
                <a:spLocks noChangeArrowheads="1"/>
              </p:cNvSpPr>
              <p:nvPr/>
            </p:nvSpPr>
            <p:spPr bwMode="auto">
              <a:xfrm>
                <a:off x="30940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Oval 38"/>
              <p:cNvSpPr>
                <a:spLocks noChangeArrowheads="1"/>
              </p:cNvSpPr>
              <p:nvPr/>
            </p:nvSpPr>
            <p:spPr bwMode="auto">
              <a:xfrm>
                <a:off x="33226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Oval 39"/>
              <p:cNvSpPr>
                <a:spLocks noChangeArrowheads="1"/>
              </p:cNvSpPr>
              <p:nvPr/>
            </p:nvSpPr>
            <p:spPr bwMode="auto">
              <a:xfrm>
                <a:off x="35512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Oval 40"/>
              <p:cNvSpPr>
                <a:spLocks noChangeArrowheads="1"/>
              </p:cNvSpPr>
              <p:nvPr/>
            </p:nvSpPr>
            <p:spPr bwMode="auto">
              <a:xfrm>
                <a:off x="19510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41"/>
              <p:cNvSpPr>
                <a:spLocks noChangeArrowheads="1"/>
              </p:cNvSpPr>
              <p:nvPr/>
            </p:nvSpPr>
            <p:spPr bwMode="auto">
              <a:xfrm>
                <a:off x="21796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42"/>
              <p:cNvSpPr>
                <a:spLocks noChangeArrowheads="1"/>
              </p:cNvSpPr>
              <p:nvPr/>
            </p:nvSpPr>
            <p:spPr bwMode="auto">
              <a:xfrm>
                <a:off x="24082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43"/>
              <p:cNvSpPr>
                <a:spLocks noChangeArrowheads="1"/>
              </p:cNvSpPr>
              <p:nvPr/>
            </p:nvSpPr>
            <p:spPr bwMode="auto">
              <a:xfrm>
                <a:off x="26368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33226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45"/>
              <p:cNvSpPr>
                <a:spLocks noChangeArrowheads="1"/>
              </p:cNvSpPr>
              <p:nvPr/>
            </p:nvSpPr>
            <p:spPr bwMode="auto">
              <a:xfrm>
                <a:off x="35512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46"/>
              <p:cNvSpPr>
                <a:spLocks noChangeArrowheads="1"/>
              </p:cNvSpPr>
              <p:nvPr/>
            </p:nvSpPr>
            <p:spPr bwMode="auto">
              <a:xfrm>
                <a:off x="19510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Oval 47"/>
              <p:cNvSpPr>
                <a:spLocks noChangeArrowheads="1"/>
              </p:cNvSpPr>
              <p:nvPr/>
            </p:nvSpPr>
            <p:spPr bwMode="auto">
              <a:xfrm>
                <a:off x="21796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Oval 48"/>
              <p:cNvSpPr>
                <a:spLocks noChangeArrowheads="1"/>
              </p:cNvSpPr>
              <p:nvPr/>
            </p:nvSpPr>
            <p:spPr bwMode="auto">
              <a:xfrm>
                <a:off x="24082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Oval 49"/>
              <p:cNvSpPr>
                <a:spLocks noChangeArrowheads="1"/>
              </p:cNvSpPr>
              <p:nvPr/>
            </p:nvSpPr>
            <p:spPr bwMode="auto">
              <a:xfrm>
                <a:off x="26368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Oval 50"/>
              <p:cNvSpPr>
                <a:spLocks noChangeArrowheads="1"/>
              </p:cNvSpPr>
              <p:nvPr/>
            </p:nvSpPr>
            <p:spPr bwMode="auto">
              <a:xfrm>
                <a:off x="33226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Oval 51"/>
              <p:cNvSpPr>
                <a:spLocks noChangeArrowheads="1"/>
              </p:cNvSpPr>
              <p:nvPr/>
            </p:nvSpPr>
            <p:spPr bwMode="auto">
              <a:xfrm>
                <a:off x="35512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Oval 52"/>
              <p:cNvSpPr>
                <a:spLocks noChangeArrowheads="1"/>
              </p:cNvSpPr>
              <p:nvPr/>
            </p:nvSpPr>
            <p:spPr bwMode="auto">
              <a:xfrm>
                <a:off x="19510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Oval 53"/>
              <p:cNvSpPr>
                <a:spLocks noChangeArrowheads="1"/>
              </p:cNvSpPr>
              <p:nvPr/>
            </p:nvSpPr>
            <p:spPr bwMode="auto">
              <a:xfrm>
                <a:off x="21796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Oval 54"/>
              <p:cNvSpPr>
                <a:spLocks noChangeArrowheads="1"/>
              </p:cNvSpPr>
              <p:nvPr/>
            </p:nvSpPr>
            <p:spPr bwMode="auto">
              <a:xfrm>
                <a:off x="24082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Oval 55"/>
              <p:cNvSpPr>
                <a:spLocks noChangeArrowheads="1"/>
              </p:cNvSpPr>
              <p:nvPr/>
            </p:nvSpPr>
            <p:spPr bwMode="auto">
              <a:xfrm>
                <a:off x="26368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Oval 56"/>
              <p:cNvSpPr>
                <a:spLocks noChangeArrowheads="1"/>
              </p:cNvSpPr>
              <p:nvPr/>
            </p:nvSpPr>
            <p:spPr bwMode="auto">
              <a:xfrm>
                <a:off x="28654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Oval 57"/>
              <p:cNvSpPr>
                <a:spLocks noChangeArrowheads="1"/>
              </p:cNvSpPr>
              <p:nvPr/>
            </p:nvSpPr>
            <p:spPr bwMode="auto">
              <a:xfrm>
                <a:off x="30940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Oval 58"/>
              <p:cNvSpPr>
                <a:spLocks noChangeArrowheads="1"/>
              </p:cNvSpPr>
              <p:nvPr/>
            </p:nvSpPr>
            <p:spPr bwMode="auto">
              <a:xfrm>
                <a:off x="33226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Oval 59"/>
              <p:cNvSpPr>
                <a:spLocks noChangeArrowheads="1"/>
              </p:cNvSpPr>
              <p:nvPr/>
            </p:nvSpPr>
            <p:spPr bwMode="auto">
              <a:xfrm>
                <a:off x="35512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val 60"/>
              <p:cNvSpPr>
                <a:spLocks noChangeArrowheads="1"/>
              </p:cNvSpPr>
              <p:nvPr/>
            </p:nvSpPr>
            <p:spPr bwMode="auto">
              <a:xfrm>
                <a:off x="26368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Oval 61"/>
              <p:cNvSpPr>
                <a:spLocks noChangeArrowheads="1"/>
              </p:cNvSpPr>
              <p:nvPr/>
            </p:nvSpPr>
            <p:spPr bwMode="auto">
              <a:xfrm>
                <a:off x="28654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Oval 62"/>
              <p:cNvSpPr>
                <a:spLocks noChangeArrowheads="1"/>
              </p:cNvSpPr>
              <p:nvPr/>
            </p:nvSpPr>
            <p:spPr bwMode="auto">
              <a:xfrm>
                <a:off x="30940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Oval 63"/>
              <p:cNvSpPr>
                <a:spLocks noChangeArrowheads="1"/>
              </p:cNvSpPr>
              <p:nvPr/>
            </p:nvSpPr>
            <p:spPr bwMode="auto">
              <a:xfrm>
                <a:off x="33226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Oval 64"/>
              <p:cNvSpPr>
                <a:spLocks noChangeArrowheads="1"/>
              </p:cNvSpPr>
              <p:nvPr/>
            </p:nvSpPr>
            <p:spPr bwMode="auto">
              <a:xfrm>
                <a:off x="35512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Oval 65"/>
              <p:cNvSpPr>
                <a:spLocks noChangeArrowheads="1"/>
              </p:cNvSpPr>
              <p:nvPr/>
            </p:nvSpPr>
            <p:spPr bwMode="auto">
              <a:xfrm>
                <a:off x="26368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Oval 66"/>
              <p:cNvSpPr>
                <a:spLocks noChangeArrowheads="1"/>
              </p:cNvSpPr>
              <p:nvPr/>
            </p:nvSpPr>
            <p:spPr bwMode="auto">
              <a:xfrm>
                <a:off x="28654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Oval 67"/>
              <p:cNvSpPr>
                <a:spLocks noChangeArrowheads="1"/>
              </p:cNvSpPr>
              <p:nvPr/>
            </p:nvSpPr>
            <p:spPr bwMode="auto">
              <a:xfrm>
                <a:off x="30940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Oval 68"/>
              <p:cNvSpPr>
                <a:spLocks noChangeArrowheads="1"/>
              </p:cNvSpPr>
              <p:nvPr/>
            </p:nvSpPr>
            <p:spPr bwMode="auto">
              <a:xfrm>
                <a:off x="33226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Oval 69"/>
              <p:cNvSpPr>
                <a:spLocks noChangeArrowheads="1"/>
              </p:cNvSpPr>
              <p:nvPr/>
            </p:nvSpPr>
            <p:spPr bwMode="auto">
              <a:xfrm>
                <a:off x="35512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Oval 70"/>
              <p:cNvSpPr>
                <a:spLocks noChangeArrowheads="1"/>
              </p:cNvSpPr>
              <p:nvPr/>
            </p:nvSpPr>
            <p:spPr bwMode="auto">
              <a:xfrm>
                <a:off x="19510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Oval 71"/>
              <p:cNvSpPr>
                <a:spLocks noChangeArrowheads="1"/>
              </p:cNvSpPr>
              <p:nvPr/>
            </p:nvSpPr>
            <p:spPr bwMode="auto">
              <a:xfrm>
                <a:off x="21796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Oval 72"/>
              <p:cNvSpPr>
                <a:spLocks noChangeArrowheads="1"/>
              </p:cNvSpPr>
              <p:nvPr/>
            </p:nvSpPr>
            <p:spPr bwMode="auto">
              <a:xfrm>
                <a:off x="24082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1" name="Oval 73"/>
              <p:cNvSpPr>
                <a:spLocks noChangeArrowheads="1"/>
              </p:cNvSpPr>
              <p:nvPr/>
            </p:nvSpPr>
            <p:spPr bwMode="auto">
              <a:xfrm>
                <a:off x="26368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2" name="Oval 74"/>
              <p:cNvSpPr>
                <a:spLocks noChangeArrowheads="1"/>
              </p:cNvSpPr>
              <p:nvPr/>
            </p:nvSpPr>
            <p:spPr bwMode="auto">
              <a:xfrm>
                <a:off x="28654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Oval 75"/>
              <p:cNvSpPr>
                <a:spLocks noChangeArrowheads="1"/>
              </p:cNvSpPr>
              <p:nvPr/>
            </p:nvSpPr>
            <p:spPr bwMode="auto">
              <a:xfrm>
                <a:off x="30940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Oval 76"/>
              <p:cNvSpPr>
                <a:spLocks noChangeArrowheads="1"/>
              </p:cNvSpPr>
              <p:nvPr/>
            </p:nvSpPr>
            <p:spPr bwMode="auto">
              <a:xfrm>
                <a:off x="33226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Oval 77"/>
              <p:cNvSpPr>
                <a:spLocks noChangeArrowheads="1"/>
              </p:cNvSpPr>
              <p:nvPr/>
            </p:nvSpPr>
            <p:spPr bwMode="auto">
              <a:xfrm>
                <a:off x="35512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Oval 78"/>
              <p:cNvSpPr>
                <a:spLocks noChangeArrowheads="1"/>
              </p:cNvSpPr>
              <p:nvPr/>
            </p:nvSpPr>
            <p:spPr bwMode="auto">
              <a:xfrm>
                <a:off x="19510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Oval 79"/>
              <p:cNvSpPr>
                <a:spLocks noChangeArrowheads="1"/>
              </p:cNvSpPr>
              <p:nvPr/>
            </p:nvSpPr>
            <p:spPr bwMode="auto">
              <a:xfrm>
                <a:off x="21796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Oval 80"/>
              <p:cNvSpPr>
                <a:spLocks noChangeArrowheads="1"/>
              </p:cNvSpPr>
              <p:nvPr/>
            </p:nvSpPr>
            <p:spPr bwMode="auto">
              <a:xfrm>
                <a:off x="24082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Oval 81"/>
              <p:cNvSpPr>
                <a:spLocks noChangeArrowheads="1"/>
              </p:cNvSpPr>
              <p:nvPr/>
            </p:nvSpPr>
            <p:spPr bwMode="auto">
              <a:xfrm>
                <a:off x="26368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Oval 82"/>
              <p:cNvSpPr>
                <a:spLocks noChangeArrowheads="1"/>
              </p:cNvSpPr>
              <p:nvPr/>
            </p:nvSpPr>
            <p:spPr bwMode="auto">
              <a:xfrm>
                <a:off x="28654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1" name="Oval 83"/>
              <p:cNvSpPr>
                <a:spLocks noChangeArrowheads="1"/>
              </p:cNvSpPr>
              <p:nvPr/>
            </p:nvSpPr>
            <p:spPr bwMode="auto">
              <a:xfrm>
                <a:off x="30940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2" name="Oval 84"/>
              <p:cNvSpPr>
                <a:spLocks noChangeArrowheads="1"/>
              </p:cNvSpPr>
              <p:nvPr/>
            </p:nvSpPr>
            <p:spPr bwMode="auto">
              <a:xfrm>
                <a:off x="33226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" name="Oval 85"/>
              <p:cNvSpPr>
                <a:spLocks noChangeArrowheads="1"/>
              </p:cNvSpPr>
              <p:nvPr/>
            </p:nvSpPr>
            <p:spPr bwMode="auto">
              <a:xfrm>
                <a:off x="35512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4" name="Oval 86"/>
              <p:cNvSpPr>
                <a:spLocks noChangeArrowheads="1"/>
              </p:cNvSpPr>
              <p:nvPr/>
            </p:nvSpPr>
            <p:spPr bwMode="auto">
              <a:xfrm>
                <a:off x="17224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5" name="Oval 87"/>
              <p:cNvSpPr>
                <a:spLocks noChangeArrowheads="1"/>
              </p:cNvSpPr>
              <p:nvPr/>
            </p:nvSpPr>
            <p:spPr bwMode="auto">
              <a:xfrm>
                <a:off x="14938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Oval 88"/>
              <p:cNvSpPr>
                <a:spLocks noChangeArrowheads="1"/>
              </p:cNvSpPr>
              <p:nvPr/>
            </p:nvSpPr>
            <p:spPr bwMode="auto">
              <a:xfrm>
                <a:off x="17224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Oval 89"/>
              <p:cNvSpPr>
                <a:spLocks noChangeArrowheads="1"/>
              </p:cNvSpPr>
              <p:nvPr/>
            </p:nvSpPr>
            <p:spPr bwMode="auto">
              <a:xfrm>
                <a:off x="14938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8" name="Oval 90"/>
              <p:cNvSpPr>
                <a:spLocks noChangeArrowheads="1"/>
              </p:cNvSpPr>
              <p:nvPr/>
            </p:nvSpPr>
            <p:spPr bwMode="auto">
              <a:xfrm>
                <a:off x="17224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9" name="Oval 91"/>
              <p:cNvSpPr>
                <a:spLocks noChangeArrowheads="1"/>
              </p:cNvSpPr>
              <p:nvPr/>
            </p:nvSpPr>
            <p:spPr bwMode="auto">
              <a:xfrm>
                <a:off x="3779838" y="2874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0" name="Oval 92"/>
              <p:cNvSpPr>
                <a:spLocks noChangeArrowheads="1"/>
              </p:cNvSpPr>
              <p:nvPr/>
            </p:nvSpPr>
            <p:spPr bwMode="auto">
              <a:xfrm>
                <a:off x="3779838" y="3103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1" name="Oval 93"/>
              <p:cNvSpPr>
                <a:spLocks noChangeArrowheads="1"/>
              </p:cNvSpPr>
              <p:nvPr/>
            </p:nvSpPr>
            <p:spPr bwMode="auto">
              <a:xfrm>
                <a:off x="3779838" y="3332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2" name="Oval 94"/>
              <p:cNvSpPr>
                <a:spLocks noChangeArrowheads="1"/>
              </p:cNvSpPr>
              <p:nvPr/>
            </p:nvSpPr>
            <p:spPr bwMode="auto">
              <a:xfrm>
                <a:off x="3779838" y="3560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3" name="Oval 95"/>
              <p:cNvSpPr>
                <a:spLocks noChangeArrowheads="1"/>
              </p:cNvSpPr>
              <p:nvPr/>
            </p:nvSpPr>
            <p:spPr bwMode="auto">
              <a:xfrm>
                <a:off x="3779838" y="3789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" name="Oval 96"/>
              <p:cNvSpPr>
                <a:spLocks noChangeArrowheads="1"/>
              </p:cNvSpPr>
              <p:nvPr/>
            </p:nvSpPr>
            <p:spPr bwMode="auto">
              <a:xfrm>
                <a:off x="3779838" y="40179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5" name="Oval 97"/>
              <p:cNvSpPr>
                <a:spLocks noChangeArrowheads="1"/>
              </p:cNvSpPr>
              <p:nvPr/>
            </p:nvSpPr>
            <p:spPr bwMode="auto">
              <a:xfrm>
                <a:off x="3779838" y="26463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6" name="Oval 98"/>
              <p:cNvSpPr>
                <a:spLocks noChangeArrowheads="1"/>
              </p:cNvSpPr>
              <p:nvPr/>
            </p:nvSpPr>
            <p:spPr bwMode="auto">
              <a:xfrm>
                <a:off x="3779838" y="24177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Oval 99"/>
              <p:cNvSpPr>
                <a:spLocks noChangeArrowheads="1"/>
              </p:cNvSpPr>
              <p:nvPr/>
            </p:nvSpPr>
            <p:spPr bwMode="auto">
              <a:xfrm>
                <a:off x="3779838" y="42465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Oval 100"/>
              <p:cNvSpPr>
                <a:spLocks noChangeArrowheads="1"/>
              </p:cNvSpPr>
              <p:nvPr/>
            </p:nvSpPr>
            <p:spPr bwMode="auto">
              <a:xfrm>
                <a:off x="3779838" y="4475162"/>
                <a:ext cx="63500" cy="57150"/>
              </a:xfrm>
              <a:prstGeom prst="ellipse">
                <a:avLst/>
              </a:prstGeom>
              <a:solidFill>
                <a:srgbClr val="0000FF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9" name="Freeform 102"/>
              <p:cNvSpPr>
                <a:spLocks noChangeArrowheads="1"/>
              </p:cNvSpPr>
              <p:nvPr/>
            </p:nvSpPr>
            <p:spPr bwMode="auto">
              <a:xfrm>
                <a:off x="2778125" y="3502025"/>
                <a:ext cx="446088" cy="446088"/>
              </a:xfrm>
              <a:custGeom>
                <a:avLst/>
                <a:gdLst>
                  <a:gd name="T0" fmla="*/ 231 w 281"/>
                  <a:gd name="T1" fmla="*/ 21 h 281"/>
                  <a:gd name="T2" fmla="*/ 217 w 281"/>
                  <a:gd name="T3" fmla="*/ 21 h 281"/>
                  <a:gd name="T4" fmla="*/ 195 w 281"/>
                  <a:gd name="T5" fmla="*/ 21 h 281"/>
                  <a:gd name="T6" fmla="*/ 173 w 281"/>
                  <a:gd name="T7" fmla="*/ 14 h 281"/>
                  <a:gd name="T8" fmla="*/ 151 w 281"/>
                  <a:gd name="T9" fmla="*/ 14 h 281"/>
                  <a:gd name="T10" fmla="*/ 137 w 281"/>
                  <a:gd name="T11" fmla="*/ 7 h 281"/>
                  <a:gd name="T12" fmla="*/ 123 w 281"/>
                  <a:gd name="T13" fmla="*/ 0 h 281"/>
                  <a:gd name="T14" fmla="*/ 108 w 281"/>
                  <a:gd name="T15" fmla="*/ 0 h 281"/>
                  <a:gd name="T16" fmla="*/ 93 w 281"/>
                  <a:gd name="T17" fmla="*/ 0 h 281"/>
                  <a:gd name="T18" fmla="*/ 79 w 281"/>
                  <a:gd name="T19" fmla="*/ 0 h 281"/>
                  <a:gd name="T20" fmla="*/ 65 w 281"/>
                  <a:gd name="T21" fmla="*/ 0 h 281"/>
                  <a:gd name="T22" fmla="*/ 50 w 281"/>
                  <a:gd name="T23" fmla="*/ 0 h 281"/>
                  <a:gd name="T24" fmla="*/ 36 w 281"/>
                  <a:gd name="T25" fmla="*/ 0 h 281"/>
                  <a:gd name="T26" fmla="*/ 21 w 281"/>
                  <a:gd name="T27" fmla="*/ 7 h 281"/>
                  <a:gd name="T28" fmla="*/ 7 w 281"/>
                  <a:gd name="T29" fmla="*/ 14 h 281"/>
                  <a:gd name="T30" fmla="*/ 0 w 281"/>
                  <a:gd name="T31" fmla="*/ 29 h 281"/>
                  <a:gd name="T32" fmla="*/ 0 w 281"/>
                  <a:gd name="T33" fmla="*/ 43 h 281"/>
                  <a:gd name="T34" fmla="*/ 0 w 281"/>
                  <a:gd name="T35" fmla="*/ 57 h 281"/>
                  <a:gd name="T36" fmla="*/ 0 w 281"/>
                  <a:gd name="T37" fmla="*/ 72 h 281"/>
                  <a:gd name="T38" fmla="*/ 0 w 281"/>
                  <a:gd name="T39" fmla="*/ 86 h 281"/>
                  <a:gd name="T40" fmla="*/ 0 w 281"/>
                  <a:gd name="T41" fmla="*/ 101 h 281"/>
                  <a:gd name="T42" fmla="*/ 0 w 281"/>
                  <a:gd name="T43" fmla="*/ 115 h 281"/>
                  <a:gd name="T44" fmla="*/ 0 w 281"/>
                  <a:gd name="T45" fmla="*/ 130 h 281"/>
                  <a:gd name="T46" fmla="*/ 0 w 281"/>
                  <a:gd name="T47" fmla="*/ 144 h 281"/>
                  <a:gd name="T48" fmla="*/ 0 w 281"/>
                  <a:gd name="T49" fmla="*/ 158 h 281"/>
                  <a:gd name="T50" fmla="*/ 7 w 281"/>
                  <a:gd name="T51" fmla="*/ 173 h 281"/>
                  <a:gd name="T52" fmla="*/ 14 w 281"/>
                  <a:gd name="T53" fmla="*/ 180 h 281"/>
                  <a:gd name="T54" fmla="*/ 21 w 281"/>
                  <a:gd name="T55" fmla="*/ 187 h 281"/>
                  <a:gd name="T56" fmla="*/ 36 w 281"/>
                  <a:gd name="T57" fmla="*/ 195 h 281"/>
                  <a:gd name="T58" fmla="*/ 43 w 281"/>
                  <a:gd name="T59" fmla="*/ 202 h 281"/>
                  <a:gd name="T60" fmla="*/ 58 w 281"/>
                  <a:gd name="T61" fmla="*/ 202 h 281"/>
                  <a:gd name="T62" fmla="*/ 72 w 281"/>
                  <a:gd name="T63" fmla="*/ 209 h 281"/>
                  <a:gd name="T64" fmla="*/ 79 w 281"/>
                  <a:gd name="T65" fmla="*/ 217 h 281"/>
                  <a:gd name="T66" fmla="*/ 86 w 281"/>
                  <a:gd name="T67" fmla="*/ 223 h 281"/>
                  <a:gd name="T68" fmla="*/ 93 w 281"/>
                  <a:gd name="T69" fmla="*/ 230 h 281"/>
                  <a:gd name="T70" fmla="*/ 101 w 281"/>
                  <a:gd name="T71" fmla="*/ 245 h 281"/>
                  <a:gd name="T72" fmla="*/ 108 w 281"/>
                  <a:gd name="T73" fmla="*/ 252 h 281"/>
                  <a:gd name="T74" fmla="*/ 115 w 281"/>
                  <a:gd name="T75" fmla="*/ 260 h 281"/>
                  <a:gd name="T76" fmla="*/ 123 w 281"/>
                  <a:gd name="T77" fmla="*/ 274 h 281"/>
                  <a:gd name="T78" fmla="*/ 130 w 281"/>
                  <a:gd name="T79" fmla="*/ 281 h 281"/>
                  <a:gd name="T80" fmla="*/ 145 w 281"/>
                  <a:gd name="T81" fmla="*/ 281 h 281"/>
                  <a:gd name="T82" fmla="*/ 158 w 281"/>
                  <a:gd name="T83" fmla="*/ 281 h 281"/>
                  <a:gd name="T84" fmla="*/ 180 w 281"/>
                  <a:gd name="T85" fmla="*/ 274 h 281"/>
                  <a:gd name="T86" fmla="*/ 195 w 281"/>
                  <a:gd name="T87" fmla="*/ 267 h 281"/>
                  <a:gd name="T88" fmla="*/ 202 w 281"/>
                  <a:gd name="T89" fmla="*/ 260 h 281"/>
                  <a:gd name="T90" fmla="*/ 217 w 281"/>
                  <a:gd name="T91" fmla="*/ 252 h 281"/>
                  <a:gd name="T92" fmla="*/ 231 w 281"/>
                  <a:gd name="T93" fmla="*/ 252 h 281"/>
                  <a:gd name="T94" fmla="*/ 238 w 281"/>
                  <a:gd name="T95" fmla="*/ 245 h 281"/>
                  <a:gd name="T96" fmla="*/ 253 w 281"/>
                  <a:gd name="T97" fmla="*/ 238 h 281"/>
                  <a:gd name="T98" fmla="*/ 253 w 281"/>
                  <a:gd name="T99" fmla="*/ 223 h 281"/>
                  <a:gd name="T100" fmla="*/ 260 w 281"/>
                  <a:gd name="T101" fmla="*/ 217 h 281"/>
                  <a:gd name="T102" fmla="*/ 267 w 281"/>
                  <a:gd name="T103" fmla="*/ 209 h 281"/>
                  <a:gd name="T104" fmla="*/ 274 w 281"/>
                  <a:gd name="T105" fmla="*/ 202 h 281"/>
                  <a:gd name="T106" fmla="*/ 274 w 281"/>
                  <a:gd name="T107" fmla="*/ 187 h 281"/>
                  <a:gd name="T108" fmla="*/ 281 w 281"/>
                  <a:gd name="T109" fmla="*/ 180 h 281"/>
                  <a:gd name="T110" fmla="*/ 281 w 281"/>
                  <a:gd name="T111" fmla="*/ 165 h 281"/>
                  <a:gd name="T112" fmla="*/ 281 w 281"/>
                  <a:gd name="T113" fmla="*/ 151 h 281"/>
                  <a:gd name="T114" fmla="*/ 281 w 281"/>
                  <a:gd name="T115" fmla="*/ 137 h 281"/>
                  <a:gd name="T116" fmla="*/ 281 w 281"/>
                  <a:gd name="T117" fmla="*/ 122 h 281"/>
                  <a:gd name="T118" fmla="*/ 281 w 281"/>
                  <a:gd name="T119" fmla="*/ 10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1" h="281">
                    <a:moveTo>
                      <a:pt x="228" y="70"/>
                    </a:moveTo>
                    <a:lnTo>
                      <a:pt x="231" y="21"/>
                    </a:lnTo>
                    <a:lnTo>
                      <a:pt x="223" y="21"/>
                    </a:lnTo>
                    <a:lnTo>
                      <a:pt x="217" y="21"/>
                    </a:lnTo>
                    <a:lnTo>
                      <a:pt x="202" y="21"/>
                    </a:lnTo>
                    <a:lnTo>
                      <a:pt x="195" y="21"/>
                    </a:lnTo>
                    <a:lnTo>
                      <a:pt x="188" y="21"/>
                    </a:lnTo>
                    <a:lnTo>
                      <a:pt x="173" y="14"/>
                    </a:lnTo>
                    <a:lnTo>
                      <a:pt x="158" y="14"/>
                    </a:lnTo>
                    <a:lnTo>
                      <a:pt x="151" y="14"/>
                    </a:lnTo>
                    <a:lnTo>
                      <a:pt x="145" y="7"/>
                    </a:lnTo>
                    <a:lnTo>
                      <a:pt x="137" y="7"/>
                    </a:lnTo>
                    <a:lnTo>
                      <a:pt x="130" y="0"/>
                    </a:lnTo>
                    <a:lnTo>
                      <a:pt x="123" y="0"/>
                    </a:lnTo>
                    <a:lnTo>
                      <a:pt x="115" y="0"/>
                    </a:lnTo>
                    <a:lnTo>
                      <a:pt x="108" y="0"/>
                    </a:lnTo>
                    <a:lnTo>
                      <a:pt x="101" y="0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9" y="0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0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9" y="7"/>
                    </a:lnTo>
                    <a:lnTo>
                      <a:pt x="21" y="7"/>
                    </a:lnTo>
                    <a:lnTo>
                      <a:pt x="14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0" y="72"/>
                    </a:lnTo>
                    <a:lnTo>
                      <a:pt x="0" y="79"/>
                    </a:lnTo>
                    <a:lnTo>
                      <a:pt x="0" y="86"/>
                    </a:lnTo>
                    <a:lnTo>
                      <a:pt x="0" y="93"/>
                    </a:lnTo>
                    <a:lnTo>
                      <a:pt x="0" y="101"/>
                    </a:lnTo>
                    <a:lnTo>
                      <a:pt x="0" y="108"/>
                    </a:lnTo>
                    <a:lnTo>
                      <a:pt x="0" y="115"/>
                    </a:lnTo>
                    <a:lnTo>
                      <a:pt x="0" y="122"/>
                    </a:lnTo>
                    <a:lnTo>
                      <a:pt x="0" y="130"/>
                    </a:lnTo>
                    <a:lnTo>
                      <a:pt x="0" y="137"/>
                    </a:lnTo>
                    <a:lnTo>
                      <a:pt x="0" y="144"/>
                    </a:lnTo>
                    <a:lnTo>
                      <a:pt x="0" y="151"/>
                    </a:lnTo>
                    <a:lnTo>
                      <a:pt x="0" y="158"/>
                    </a:lnTo>
                    <a:lnTo>
                      <a:pt x="7" y="165"/>
                    </a:lnTo>
                    <a:lnTo>
                      <a:pt x="7" y="173"/>
                    </a:lnTo>
                    <a:lnTo>
                      <a:pt x="14" y="173"/>
                    </a:lnTo>
                    <a:lnTo>
                      <a:pt x="14" y="180"/>
                    </a:lnTo>
                    <a:lnTo>
                      <a:pt x="21" y="180"/>
                    </a:lnTo>
                    <a:lnTo>
                      <a:pt x="21" y="187"/>
                    </a:lnTo>
                    <a:lnTo>
                      <a:pt x="29" y="187"/>
                    </a:lnTo>
                    <a:lnTo>
                      <a:pt x="36" y="195"/>
                    </a:lnTo>
                    <a:lnTo>
                      <a:pt x="43" y="195"/>
                    </a:lnTo>
                    <a:lnTo>
                      <a:pt x="43" y="202"/>
                    </a:lnTo>
                    <a:lnTo>
                      <a:pt x="50" y="202"/>
                    </a:lnTo>
                    <a:lnTo>
                      <a:pt x="58" y="202"/>
                    </a:lnTo>
                    <a:lnTo>
                      <a:pt x="65" y="209"/>
                    </a:lnTo>
                    <a:lnTo>
                      <a:pt x="72" y="209"/>
                    </a:lnTo>
                    <a:lnTo>
                      <a:pt x="79" y="209"/>
                    </a:lnTo>
                    <a:lnTo>
                      <a:pt x="79" y="217"/>
                    </a:lnTo>
                    <a:lnTo>
                      <a:pt x="86" y="217"/>
                    </a:lnTo>
                    <a:lnTo>
                      <a:pt x="86" y="223"/>
                    </a:lnTo>
                    <a:lnTo>
                      <a:pt x="93" y="223"/>
                    </a:lnTo>
                    <a:lnTo>
                      <a:pt x="93" y="230"/>
                    </a:lnTo>
                    <a:lnTo>
                      <a:pt x="101" y="238"/>
                    </a:lnTo>
                    <a:lnTo>
                      <a:pt x="101" y="245"/>
                    </a:lnTo>
                    <a:lnTo>
                      <a:pt x="108" y="245"/>
                    </a:lnTo>
                    <a:lnTo>
                      <a:pt x="108" y="252"/>
                    </a:lnTo>
                    <a:lnTo>
                      <a:pt x="108" y="260"/>
                    </a:lnTo>
                    <a:lnTo>
                      <a:pt x="115" y="260"/>
                    </a:lnTo>
                    <a:lnTo>
                      <a:pt x="115" y="267"/>
                    </a:lnTo>
                    <a:lnTo>
                      <a:pt x="123" y="274"/>
                    </a:lnTo>
                    <a:lnTo>
                      <a:pt x="123" y="281"/>
                    </a:lnTo>
                    <a:lnTo>
                      <a:pt x="130" y="281"/>
                    </a:lnTo>
                    <a:lnTo>
                      <a:pt x="137" y="281"/>
                    </a:lnTo>
                    <a:lnTo>
                      <a:pt x="145" y="281"/>
                    </a:lnTo>
                    <a:lnTo>
                      <a:pt x="151" y="281"/>
                    </a:lnTo>
                    <a:lnTo>
                      <a:pt x="158" y="281"/>
                    </a:lnTo>
                    <a:lnTo>
                      <a:pt x="173" y="274"/>
                    </a:lnTo>
                    <a:lnTo>
                      <a:pt x="180" y="274"/>
                    </a:lnTo>
                    <a:lnTo>
                      <a:pt x="188" y="267"/>
                    </a:lnTo>
                    <a:lnTo>
                      <a:pt x="195" y="267"/>
                    </a:lnTo>
                    <a:lnTo>
                      <a:pt x="202" y="267"/>
                    </a:lnTo>
                    <a:lnTo>
                      <a:pt x="202" y="260"/>
                    </a:lnTo>
                    <a:lnTo>
                      <a:pt x="209" y="252"/>
                    </a:lnTo>
                    <a:lnTo>
                      <a:pt x="217" y="252"/>
                    </a:lnTo>
                    <a:lnTo>
                      <a:pt x="223" y="252"/>
                    </a:lnTo>
                    <a:lnTo>
                      <a:pt x="231" y="252"/>
                    </a:lnTo>
                    <a:lnTo>
                      <a:pt x="231" y="245"/>
                    </a:lnTo>
                    <a:lnTo>
                      <a:pt x="238" y="245"/>
                    </a:lnTo>
                    <a:lnTo>
                      <a:pt x="245" y="238"/>
                    </a:lnTo>
                    <a:lnTo>
                      <a:pt x="253" y="238"/>
                    </a:lnTo>
                    <a:lnTo>
                      <a:pt x="253" y="230"/>
                    </a:lnTo>
                    <a:lnTo>
                      <a:pt x="253" y="223"/>
                    </a:lnTo>
                    <a:lnTo>
                      <a:pt x="260" y="223"/>
                    </a:lnTo>
                    <a:lnTo>
                      <a:pt x="260" y="217"/>
                    </a:lnTo>
                    <a:lnTo>
                      <a:pt x="267" y="217"/>
                    </a:lnTo>
                    <a:lnTo>
                      <a:pt x="267" y="209"/>
                    </a:lnTo>
                    <a:lnTo>
                      <a:pt x="274" y="209"/>
                    </a:lnTo>
                    <a:lnTo>
                      <a:pt x="274" y="202"/>
                    </a:lnTo>
                    <a:lnTo>
                      <a:pt x="274" y="195"/>
                    </a:lnTo>
                    <a:lnTo>
                      <a:pt x="274" y="187"/>
                    </a:lnTo>
                    <a:lnTo>
                      <a:pt x="281" y="187"/>
                    </a:lnTo>
                    <a:lnTo>
                      <a:pt x="281" y="180"/>
                    </a:lnTo>
                    <a:lnTo>
                      <a:pt x="281" y="173"/>
                    </a:lnTo>
                    <a:lnTo>
                      <a:pt x="281" y="165"/>
                    </a:lnTo>
                    <a:lnTo>
                      <a:pt x="281" y="158"/>
                    </a:lnTo>
                    <a:lnTo>
                      <a:pt x="281" y="151"/>
                    </a:lnTo>
                    <a:lnTo>
                      <a:pt x="281" y="144"/>
                    </a:lnTo>
                    <a:lnTo>
                      <a:pt x="281" y="137"/>
                    </a:lnTo>
                    <a:lnTo>
                      <a:pt x="281" y="130"/>
                    </a:lnTo>
                    <a:lnTo>
                      <a:pt x="281" y="122"/>
                    </a:lnTo>
                    <a:lnTo>
                      <a:pt x="281" y="115"/>
                    </a:lnTo>
                    <a:lnTo>
                      <a:pt x="281" y="108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7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0" name="Freeform 103"/>
              <p:cNvSpPr>
                <a:spLocks noChangeArrowheads="1"/>
              </p:cNvSpPr>
              <p:nvPr/>
            </p:nvSpPr>
            <p:spPr bwMode="auto">
              <a:xfrm>
                <a:off x="1174750" y="2124075"/>
                <a:ext cx="1363663" cy="2292350"/>
              </a:xfrm>
              <a:custGeom>
                <a:avLst/>
                <a:gdLst>
                  <a:gd name="T0" fmla="*/ 838 w 859"/>
                  <a:gd name="T1" fmla="*/ 79 h 1444"/>
                  <a:gd name="T2" fmla="*/ 859 w 859"/>
                  <a:gd name="T3" fmla="*/ 151 h 1444"/>
                  <a:gd name="T4" fmla="*/ 859 w 859"/>
                  <a:gd name="T5" fmla="*/ 217 h 1444"/>
                  <a:gd name="T6" fmla="*/ 859 w 859"/>
                  <a:gd name="T7" fmla="*/ 282 h 1444"/>
                  <a:gd name="T8" fmla="*/ 838 w 859"/>
                  <a:gd name="T9" fmla="*/ 346 h 1444"/>
                  <a:gd name="T10" fmla="*/ 794 w 859"/>
                  <a:gd name="T11" fmla="*/ 382 h 1444"/>
                  <a:gd name="T12" fmla="*/ 736 w 859"/>
                  <a:gd name="T13" fmla="*/ 404 h 1444"/>
                  <a:gd name="T14" fmla="*/ 671 w 859"/>
                  <a:gd name="T15" fmla="*/ 419 h 1444"/>
                  <a:gd name="T16" fmla="*/ 606 w 859"/>
                  <a:gd name="T17" fmla="*/ 441 h 1444"/>
                  <a:gd name="T18" fmla="*/ 548 w 859"/>
                  <a:gd name="T19" fmla="*/ 484 h 1444"/>
                  <a:gd name="T20" fmla="*/ 505 w 859"/>
                  <a:gd name="T21" fmla="*/ 541 h 1444"/>
                  <a:gd name="T22" fmla="*/ 483 w 859"/>
                  <a:gd name="T23" fmla="*/ 592 h 1444"/>
                  <a:gd name="T24" fmla="*/ 461 w 859"/>
                  <a:gd name="T25" fmla="*/ 643 h 1444"/>
                  <a:gd name="T26" fmla="*/ 448 w 859"/>
                  <a:gd name="T27" fmla="*/ 693 h 1444"/>
                  <a:gd name="T28" fmla="*/ 440 w 859"/>
                  <a:gd name="T29" fmla="*/ 751 h 1444"/>
                  <a:gd name="T30" fmla="*/ 440 w 859"/>
                  <a:gd name="T31" fmla="*/ 816 h 1444"/>
                  <a:gd name="T32" fmla="*/ 440 w 859"/>
                  <a:gd name="T33" fmla="*/ 888 h 1444"/>
                  <a:gd name="T34" fmla="*/ 440 w 859"/>
                  <a:gd name="T35" fmla="*/ 953 h 1444"/>
                  <a:gd name="T36" fmla="*/ 426 w 859"/>
                  <a:gd name="T37" fmla="*/ 1011 h 1444"/>
                  <a:gd name="T38" fmla="*/ 411 w 859"/>
                  <a:gd name="T39" fmla="*/ 1075 h 1444"/>
                  <a:gd name="T40" fmla="*/ 375 w 859"/>
                  <a:gd name="T41" fmla="*/ 1119 h 1444"/>
                  <a:gd name="T42" fmla="*/ 317 w 859"/>
                  <a:gd name="T43" fmla="*/ 1169 h 1444"/>
                  <a:gd name="T44" fmla="*/ 281 w 859"/>
                  <a:gd name="T45" fmla="*/ 1206 h 1444"/>
                  <a:gd name="T46" fmla="*/ 245 w 859"/>
                  <a:gd name="T47" fmla="*/ 1242 h 1444"/>
                  <a:gd name="T48" fmla="*/ 209 w 859"/>
                  <a:gd name="T49" fmla="*/ 1278 h 1444"/>
                  <a:gd name="T50" fmla="*/ 166 w 859"/>
                  <a:gd name="T51" fmla="*/ 1307 h 1444"/>
                  <a:gd name="T52" fmla="*/ 123 w 859"/>
                  <a:gd name="T53" fmla="*/ 1350 h 1444"/>
                  <a:gd name="T54" fmla="*/ 79 w 859"/>
                  <a:gd name="T55" fmla="*/ 1379 h 1444"/>
                  <a:gd name="T56" fmla="*/ 43 w 859"/>
                  <a:gd name="T57" fmla="*/ 1415 h 1444"/>
                  <a:gd name="T58" fmla="*/ 21 w 859"/>
                  <a:gd name="T59" fmla="*/ 1422 h 1444"/>
                  <a:gd name="T60" fmla="*/ 21 w 859"/>
                  <a:gd name="T61" fmla="*/ 1357 h 1444"/>
                  <a:gd name="T62" fmla="*/ 28 w 859"/>
                  <a:gd name="T63" fmla="*/ 1285 h 1444"/>
                  <a:gd name="T64" fmla="*/ 28 w 859"/>
                  <a:gd name="T65" fmla="*/ 1220 h 1444"/>
                  <a:gd name="T66" fmla="*/ 28 w 859"/>
                  <a:gd name="T67" fmla="*/ 1155 h 1444"/>
                  <a:gd name="T68" fmla="*/ 28 w 859"/>
                  <a:gd name="T69" fmla="*/ 1090 h 1444"/>
                  <a:gd name="T70" fmla="*/ 28 w 859"/>
                  <a:gd name="T71" fmla="*/ 1011 h 1444"/>
                  <a:gd name="T72" fmla="*/ 28 w 859"/>
                  <a:gd name="T73" fmla="*/ 931 h 1444"/>
                  <a:gd name="T74" fmla="*/ 21 w 859"/>
                  <a:gd name="T75" fmla="*/ 866 h 1444"/>
                  <a:gd name="T76" fmla="*/ 21 w 859"/>
                  <a:gd name="T77" fmla="*/ 794 h 1444"/>
                  <a:gd name="T78" fmla="*/ 7 w 859"/>
                  <a:gd name="T79" fmla="*/ 729 h 1444"/>
                  <a:gd name="T80" fmla="*/ 0 w 859"/>
                  <a:gd name="T81" fmla="*/ 671 h 1444"/>
                  <a:gd name="T82" fmla="*/ 0 w 859"/>
                  <a:gd name="T83" fmla="*/ 607 h 1444"/>
                  <a:gd name="T84" fmla="*/ 0 w 859"/>
                  <a:gd name="T85" fmla="*/ 535 h 1444"/>
                  <a:gd name="T86" fmla="*/ 0 w 859"/>
                  <a:gd name="T87" fmla="*/ 469 h 1444"/>
                  <a:gd name="T88" fmla="*/ 0 w 859"/>
                  <a:gd name="T89" fmla="*/ 397 h 1444"/>
                  <a:gd name="T90" fmla="*/ 7 w 859"/>
                  <a:gd name="T91" fmla="*/ 339 h 1444"/>
                  <a:gd name="T92" fmla="*/ 14 w 859"/>
                  <a:gd name="T93" fmla="*/ 274 h 1444"/>
                  <a:gd name="T94" fmla="*/ 14 w 859"/>
                  <a:gd name="T95" fmla="*/ 210 h 1444"/>
                  <a:gd name="T96" fmla="*/ 21 w 859"/>
                  <a:gd name="T97" fmla="*/ 138 h 1444"/>
                  <a:gd name="T98" fmla="*/ 21 w 859"/>
                  <a:gd name="T99" fmla="*/ 73 h 1444"/>
                  <a:gd name="T100" fmla="*/ 43 w 859"/>
                  <a:gd name="T101" fmla="*/ 22 h 1444"/>
                  <a:gd name="T102" fmla="*/ 115 w 859"/>
                  <a:gd name="T103" fmla="*/ 0 h 1444"/>
                  <a:gd name="T104" fmla="*/ 188 w 859"/>
                  <a:gd name="T105" fmla="*/ 0 h 1444"/>
                  <a:gd name="T106" fmla="*/ 281 w 859"/>
                  <a:gd name="T107" fmla="*/ 0 h 1444"/>
                  <a:gd name="T108" fmla="*/ 389 w 859"/>
                  <a:gd name="T109" fmla="*/ 0 h 1444"/>
                  <a:gd name="T110" fmla="*/ 491 w 859"/>
                  <a:gd name="T111" fmla="*/ 7 h 1444"/>
                  <a:gd name="T112" fmla="*/ 606 w 859"/>
                  <a:gd name="T113" fmla="*/ 7 h 1444"/>
                  <a:gd name="T114" fmla="*/ 693 w 859"/>
                  <a:gd name="T115" fmla="*/ 7 h 1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9" h="1444">
                    <a:moveTo>
                      <a:pt x="740" y="46"/>
                    </a:moveTo>
                    <a:lnTo>
                      <a:pt x="765" y="0"/>
                    </a:lnTo>
                    <a:lnTo>
                      <a:pt x="772" y="7"/>
                    </a:lnTo>
                    <a:lnTo>
                      <a:pt x="801" y="36"/>
                    </a:lnTo>
                    <a:lnTo>
                      <a:pt x="816" y="43"/>
                    </a:lnTo>
                    <a:lnTo>
                      <a:pt x="823" y="58"/>
                    </a:lnTo>
                    <a:lnTo>
                      <a:pt x="823" y="65"/>
                    </a:lnTo>
                    <a:lnTo>
                      <a:pt x="829" y="73"/>
                    </a:lnTo>
                    <a:lnTo>
                      <a:pt x="838" y="79"/>
                    </a:lnTo>
                    <a:lnTo>
                      <a:pt x="838" y="86"/>
                    </a:lnTo>
                    <a:lnTo>
                      <a:pt x="838" y="94"/>
                    </a:lnTo>
                    <a:lnTo>
                      <a:pt x="844" y="101"/>
                    </a:lnTo>
                    <a:lnTo>
                      <a:pt x="844" y="108"/>
                    </a:lnTo>
                    <a:lnTo>
                      <a:pt x="844" y="116"/>
                    </a:lnTo>
                    <a:lnTo>
                      <a:pt x="844" y="123"/>
                    </a:lnTo>
                    <a:lnTo>
                      <a:pt x="851" y="138"/>
                    </a:lnTo>
                    <a:lnTo>
                      <a:pt x="851" y="145"/>
                    </a:lnTo>
                    <a:lnTo>
                      <a:pt x="859" y="151"/>
                    </a:lnTo>
                    <a:lnTo>
                      <a:pt x="859" y="159"/>
                    </a:lnTo>
                    <a:lnTo>
                      <a:pt x="859" y="166"/>
                    </a:lnTo>
                    <a:lnTo>
                      <a:pt x="859" y="173"/>
                    </a:lnTo>
                    <a:lnTo>
                      <a:pt x="859" y="181"/>
                    </a:lnTo>
                    <a:lnTo>
                      <a:pt x="859" y="188"/>
                    </a:lnTo>
                    <a:lnTo>
                      <a:pt x="859" y="195"/>
                    </a:lnTo>
                    <a:lnTo>
                      <a:pt x="859" y="202"/>
                    </a:lnTo>
                    <a:lnTo>
                      <a:pt x="859" y="210"/>
                    </a:lnTo>
                    <a:lnTo>
                      <a:pt x="859" y="217"/>
                    </a:lnTo>
                    <a:lnTo>
                      <a:pt x="859" y="224"/>
                    </a:lnTo>
                    <a:lnTo>
                      <a:pt x="859" y="231"/>
                    </a:lnTo>
                    <a:lnTo>
                      <a:pt x="859" y="238"/>
                    </a:lnTo>
                    <a:lnTo>
                      <a:pt x="859" y="246"/>
                    </a:lnTo>
                    <a:lnTo>
                      <a:pt x="859" y="253"/>
                    </a:lnTo>
                    <a:lnTo>
                      <a:pt x="859" y="260"/>
                    </a:lnTo>
                    <a:lnTo>
                      <a:pt x="859" y="267"/>
                    </a:lnTo>
                    <a:lnTo>
                      <a:pt x="859" y="274"/>
                    </a:lnTo>
                    <a:lnTo>
                      <a:pt x="859" y="282"/>
                    </a:lnTo>
                    <a:lnTo>
                      <a:pt x="851" y="289"/>
                    </a:lnTo>
                    <a:lnTo>
                      <a:pt x="851" y="296"/>
                    </a:lnTo>
                    <a:lnTo>
                      <a:pt x="851" y="303"/>
                    </a:lnTo>
                    <a:lnTo>
                      <a:pt x="844" y="310"/>
                    </a:lnTo>
                    <a:lnTo>
                      <a:pt x="844" y="318"/>
                    </a:lnTo>
                    <a:lnTo>
                      <a:pt x="844" y="325"/>
                    </a:lnTo>
                    <a:lnTo>
                      <a:pt x="838" y="332"/>
                    </a:lnTo>
                    <a:lnTo>
                      <a:pt x="838" y="339"/>
                    </a:lnTo>
                    <a:lnTo>
                      <a:pt x="838" y="346"/>
                    </a:lnTo>
                    <a:lnTo>
                      <a:pt x="829" y="346"/>
                    </a:lnTo>
                    <a:lnTo>
                      <a:pt x="829" y="354"/>
                    </a:lnTo>
                    <a:lnTo>
                      <a:pt x="823" y="354"/>
                    </a:lnTo>
                    <a:lnTo>
                      <a:pt x="823" y="361"/>
                    </a:lnTo>
                    <a:lnTo>
                      <a:pt x="823" y="368"/>
                    </a:lnTo>
                    <a:lnTo>
                      <a:pt x="816" y="368"/>
                    </a:lnTo>
                    <a:lnTo>
                      <a:pt x="808" y="376"/>
                    </a:lnTo>
                    <a:lnTo>
                      <a:pt x="801" y="376"/>
                    </a:lnTo>
                    <a:lnTo>
                      <a:pt x="794" y="382"/>
                    </a:lnTo>
                    <a:lnTo>
                      <a:pt x="786" y="382"/>
                    </a:lnTo>
                    <a:lnTo>
                      <a:pt x="779" y="382"/>
                    </a:lnTo>
                    <a:lnTo>
                      <a:pt x="779" y="390"/>
                    </a:lnTo>
                    <a:lnTo>
                      <a:pt x="772" y="390"/>
                    </a:lnTo>
                    <a:lnTo>
                      <a:pt x="765" y="390"/>
                    </a:lnTo>
                    <a:lnTo>
                      <a:pt x="757" y="397"/>
                    </a:lnTo>
                    <a:lnTo>
                      <a:pt x="751" y="397"/>
                    </a:lnTo>
                    <a:lnTo>
                      <a:pt x="743" y="404"/>
                    </a:lnTo>
                    <a:lnTo>
                      <a:pt x="736" y="404"/>
                    </a:lnTo>
                    <a:lnTo>
                      <a:pt x="721" y="404"/>
                    </a:lnTo>
                    <a:lnTo>
                      <a:pt x="714" y="411"/>
                    </a:lnTo>
                    <a:lnTo>
                      <a:pt x="707" y="411"/>
                    </a:lnTo>
                    <a:lnTo>
                      <a:pt x="700" y="411"/>
                    </a:lnTo>
                    <a:lnTo>
                      <a:pt x="693" y="411"/>
                    </a:lnTo>
                    <a:lnTo>
                      <a:pt x="685" y="411"/>
                    </a:lnTo>
                    <a:lnTo>
                      <a:pt x="678" y="411"/>
                    </a:lnTo>
                    <a:lnTo>
                      <a:pt x="678" y="419"/>
                    </a:lnTo>
                    <a:lnTo>
                      <a:pt x="671" y="419"/>
                    </a:lnTo>
                    <a:lnTo>
                      <a:pt x="664" y="419"/>
                    </a:lnTo>
                    <a:lnTo>
                      <a:pt x="657" y="426"/>
                    </a:lnTo>
                    <a:lnTo>
                      <a:pt x="649" y="426"/>
                    </a:lnTo>
                    <a:lnTo>
                      <a:pt x="642" y="426"/>
                    </a:lnTo>
                    <a:lnTo>
                      <a:pt x="635" y="433"/>
                    </a:lnTo>
                    <a:lnTo>
                      <a:pt x="628" y="433"/>
                    </a:lnTo>
                    <a:lnTo>
                      <a:pt x="621" y="433"/>
                    </a:lnTo>
                    <a:lnTo>
                      <a:pt x="613" y="441"/>
                    </a:lnTo>
                    <a:lnTo>
                      <a:pt x="606" y="441"/>
                    </a:lnTo>
                    <a:lnTo>
                      <a:pt x="599" y="441"/>
                    </a:lnTo>
                    <a:lnTo>
                      <a:pt x="592" y="441"/>
                    </a:lnTo>
                    <a:lnTo>
                      <a:pt x="592" y="448"/>
                    </a:lnTo>
                    <a:lnTo>
                      <a:pt x="585" y="448"/>
                    </a:lnTo>
                    <a:lnTo>
                      <a:pt x="577" y="454"/>
                    </a:lnTo>
                    <a:lnTo>
                      <a:pt x="570" y="463"/>
                    </a:lnTo>
                    <a:lnTo>
                      <a:pt x="563" y="469"/>
                    </a:lnTo>
                    <a:lnTo>
                      <a:pt x="556" y="476"/>
                    </a:lnTo>
                    <a:lnTo>
                      <a:pt x="548" y="484"/>
                    </a:lnTo>
                    <a:lnTo>
                      <a:pt x="548" y="491"/>
                    </a:lnTo>
                    <a:lnTo>
                      <a:pt x="541" y="491"/>
                    </a:lnTo>
                    <a:lnTo>
                      <a:pt x="534" y="498"/>
                    </a:lnTo>
                    <a:lnTo>
                      <a:pt x="526" y="506"/>
                    </a:lnTo>
                    <a:lnTo>
                      <a:pt x="526" y="513"/>
                    </a:lnTo>
                    <a:lnTo>
                      <a:pt x="520" y="520"/>
                    </a:lnTo>
                    <a:lnTo>
                      <a:pt x="513" y="527"/>
                    </a:lnTo>
                    <a:lnTo>
                      <a:pt x="513" y="535"/>
                    </a:lnTo>
                    <a:lnTo>
                      <a:pt x="505" y="541"/>
                    </a:lnTo>
                    <a:lnTo>
                      <a:pt x="505" y="549"/>
                    </a:lnTo>
                    <a:lnTo>
                      <a:pt x="498" y="549"/>
                    </a:lnTo>
                    <a:lnTo>
                      <a:pt x="498" y="556"/>
                    </a:lnTo>
                    <a:lnTo>
                      <a:pt x="491" y="563"/>
                    </a:lnTo>
                    <a:lnTo>
                      <a:pt x="491" y="571"/>
                    </a:lnTo>
                    <a:lnTo>
                      <a:pt x="491" y="578"/>
                    </a:lnTo>
                    <a:lnTo>
                      <a:pt x="483" y="578"/>
                    </a:lnTo>
                    <a:lnTo>
                      <a:pt x="483" y="585"/>
                    </a:lnTo>
                    <a:lnTo>
                      <a:pt x="483" y="592"/>
                    </a:lnTo>
                    <a:lnTo>
                      <a:pt x="476" y="599"/>
                    </a:lnTo>
                    <a:lnTo>
                      <a:pt x="476" y="607"/>
                    </a:lnTo>
                    <a:lnTo>
                      <a:pt x="476" y="614"/>
                    </a:lnTo>
                    <a:lnTo>
                      <a:pt x="469" y="614"/>
                    </a:lnTo>
                    <a:lnTo>
                      <a:pt x="469" y="621"/>
                    </a:lnTo>
                    <a:lnTo>
                      <a:pt x="469" y="628"/>
                    </a:lnTo>
                    <a:lnTo>
                      <a:pt x="469" y="635"/>
                    </a:lnTo>
                    <a:lnTo>
                      <a:pt x="461" y="635"/>
                    </a:lnTo>
                    <a:lnTo>
                      <a:pt x="461" y="643"/>
                    </a:lnTo>
                    <a:lnTo>
                      <a:pt x="461" y="650"/>
                    </a:lnTo>
                    <a:lnTo>
                      <a:pt x="454" y="650"/>
                    </a:lnTo>
                    <a:lnTo>
                      <a:pt x="454" y="657"/>
                    </a:lnTo>
                    <a:lnTo>
                      <a:pt x="454" y="664"/>
                    </a:lnTo>
                    <a:lnTo>
                      <a:pt x="454" y="671"/>
                    </a:lnTo>
                    <a:lnTo>
                      <a:pt x="454" y="679"/>
                    </a:lnTo>
                    <a:lnTo>
                      <a:pt x="448" y="679"/>
                    </a:lnTo>
                    <a:lnTo>
                      <a:pt x="448" y="686"/>
                    </a:lnTo>
                    <a:lnTo>
                      <a:pt x="448" y="693"/>
                    </a:lnTo>
                    <a:lnTo>
                      <a:pt x="448" y="700"/>
                    </a:lnTo>
                    <a:lnTo>
                      <a:pt x="448" y="707"/>
                    </a:lnTo>
                    <a:lnTo>
                      <a:pt x="448" y="715"/>
                    </a:lnTo>
                    <a:lnTo>
                      <a:pt x="448" y="722"/>
                    </a:lnTo>
                    <a:lnTo>
                      <a:pt x="448" y="729"/>
                    </a:lnTo>
                    <a:lnTo>
                      <a:pt x="440" y="729"/>
                    </a:lnTo>
                    <a:lnTo>
                      <a:pt x="440" y="736"/>
                    </a:lnTo>
                    <a:lnTo>
                      <a:pt x="440" y="744"/>
                    </a:lnTo>
                    <a:lnTo>
                      <a:pt x="440" y="751"/>
                    </a:lnTo>
                    <a:lnTo>
                      <a:pt x="440" y="758"/>
                    </a:lnTo>
                    <a:lnTo>
                      <a:pt x="440" y="766"/>
                    </a:lnTo>
                    <a:lnTo>
                      <a:pt x="440" y="772"/>
                    </a:lnTo>
                    <a:lnTo>
                      <a:pt x="440" y="779"/>
                    </a:lnTo>
                    <a:lnTo>
                      <a:pt x="440" y="787"/>
                    </a:lnTo>
                    <a:lnTo>
                      <a:pt x="440" y="794"/>
                    </a:lnTo>
                    <a:lnTo>
                      <a:pt x="440" y="801"/>
                    </a:lnTo>
                    <a:lnTo>
                      <a:pt x="440" y="809"/>
                    </a:lnTo>
                    <a:lnTo>
                      <a:pt x="440" y="816"/>
                    </a:lnTo>
                    <a:lnTo>
                      <a:pt x="440" y="823"/>
                    </a:lnTo>
                    <a:lnTo>
                      <a:pt x="440" y="831"/>
                    </a:lnTo>
                    <a:lnTo>
                      <a:pt x="440" y="844"/>
                    </a:lnTo>
                    <a:lnTo>
                      <a:pt x="440" y="852"/>
                    </a:lnTo>
                    <a:lnTo>
                      <a:pt x="440" y="859"/>
                    </a:lnTo>
                    <a:lnTo>
                      <a:pt x="440" y="866"/>
                    </a:lnTo>
                    <a:lnTo>
                      <a:pt x="440" y="874"/>
                    </a:lnTo>
                    <a:lnTo>
                      <a:pt x="440" y="881"/>
                    </a:lnTo>
                    <a:lnTo>
                      <a:pt x="440" y="888"/>
                    </a:lnTo>
                    <a:lnTo>
                      <a:pt x="440" y="896"/>
                    </a:lnTo>
                    <a:lnTo>
                      <a:pt x="440" y="903"/>
                    </a:lnTo>
                    <a:lnTo>
                      <a:pt x="440" y="910"/>
                    </a:lnTo>
                    <a:lnTo>
                      <a:pt x="440" y="917"/>
                    </a:lnTo>
                    <a:lnTo>
                      <a:pt x="440" y="924"/>
                    </a:lnTo>
                    <a:lnTo>
                      <a:pt x="440" y="931"/>
                    </a:lnTo>
                    <a:lnTo>
                      <a:pt x="440" y="939"/>
                    </a:lnTo>
                    <a:lnTo>
                      <a:pt x="440" y="946"/>
                    </a:lnTo>
                    <a:lnTo>
                      <a:pt x="440" y="953"/>
                    </a:lnTo>
                    <a:lnTo>
                      <a:pt x="440" y="960"/>
                    </a:lnTo>
                    <a:lnTo>
                      <a:pt x="440" y="968"/>
                    </a:lnTo>
                    <a:lnTo>
                      <a:pt x="433" y="975"/>
                    </a:lnTo>
                    <a:lnTo>
                      <a:pt x="433" y="982"/>
                    </a:lnTo>
                    <a:lnTo>
                      <a:pt x="433" y="989"/>
                    </a:lnTo>
                    <a:lnTo>
                      <a:pt x="433" y="996"/>
                    </a:lnTo>
                    <a:lnTo>
                      <a:pt x="433" y="1003"/>
                    </a:lnTo>
                    <a:lnTo>
                      <a:pt x="426" y="1003"/>
                    </a:lnTo>
                    <a:lnTo>
                      <a:pt x="426" y="1011"/>
                    </a:lnTo>
                    <a:lnTo>
                      <a:pt x="426" y="1018"/>
                    </a:lnTo>
                    <a:lnTo>
                      <a:pt x="426" y="1025"/>
                    </a:lnTo>
                    <a:lnTo>
                      <a:pt x="418" y="1032"/>
                    </a:lnTo>
                    <a:lnTo>
                      <a:pt x="418" y="1040"/>
                    </a:lnTo>
                    <a:lnTo>
                      <a:pt x="418" y="1047"/>
                    </a:lnTo>
                    <a:lnTo>
                      <a:pt x="418" y="1054"/>
                    </a:lnTo>
                    <a:lnTo>
                      <a:pt x="411" y="1061"/>
                    </a:lnTo>
                    <a:lnTo>
                      <a:pt x="411" y="1068"/>
                    </a:lnTo>
                    <a:lnTo>
                      <a:pt x="411" y="1075"/>
                    </a:lnTo>
                    <a:lnTo>
                      <a:pt x="404" y="1075"/>
                    </a:lnTo>
                    <a:lnTo>
                      <a:pt x="404" y="1083"/>
                    </a:lnTo>
                    <a:lnTo>
                      <a:pt x="397" y="1090"/>
                    </a:lnTo>
                    <a:lnTo>
                      <a:pt x="397" y="1097"/>
                    </a:lnTo>
                    <a:lnTo>
                      <a:pt x="389" y="1097"/>
                    </a:lnTo>
                    <a:lnTo>
                      <a:pt x="389" y="1104"/>
                    </a:lnTo>
                    <a:lnTo>
                      <a:pt x="382" y="1112"/>
                    </a:lnTo>
                    <a:lnTo>
                      <a:pt x="375" y="1112"/>
                    </a:lnTo>
                    <a:lnTo>
                      <a:pt x="375" y="1119"/>
                    </a:lnTo>
                    <a:lnTo>
                      <a:pt x="368" y="1126"/>
                    </a:lnTo>
                    <a:lnTo>
                      <a:pt x="361" y="1134"/>
                    </a:lnTo>
                    <a:lnTo>
                      <a:pt x="353" y="1140"/>
                    </a:lnTo>
                    <a:lnTo>
                      <a:pt x="346" y="1147"/>
                    </a:lnTo>
                    <a:lnTo>
                      <a:pt x="339" y="1147"/>
                    </a:lnTo>
                    <a:lnTo>
                      <a:pt x="332" y="1155"/>
                    </a:lnTo>
                    <a:lnTo>
                      <a:pt x="332" y="1162"/>
                    </a:lnTo>
                    <a:lnTo>
                      <a:pt x="325" y="1162"/>
                    </a:lnTo>
                    <a:lnTo>
                      <a:pt x="317" y="1169"/>
                    </a:lnTo>
                    <a:lnTo>
                      <a:pt x="317" y="1177"/>
                    </a:lnTo>
                    <a:lnTo>
                      <a:pt x="310" y="1177"/>
                    </a:lnTo>
                    <a:lnTo>
                      <a:pt x="310" y="1184"/>
                    </a:lnTo>
                    <a:lnTo>
                      <a:pt x="303" y="1184"/>
                    </a:lnTo>
                    <a:lnTo>
                      <a:pt x="303" y="1191"/>
                    </a:lnTo>
                    <a:lnTo>
                      <a:pt x="296" y="1191"/>
                    </a:lnTo>
                    <a:lnTo>
                      <a:pt x="296" y="1199"/>
                    </a:lnTo>
                    <a:lnTo>
                      <a:pt x="289" y="1206"/>
                    </a:lnTo>
                    <a:lnTo>
                      <a:pt x="281" y="1206"/>
                    </a:lnTo>
                    <a:lnTo>
                      <a:pt x="281" y="1212"/>
                    </a:lnTo>
                    <a:lnTo>
                      <a:pt x="274" y="1212"/>
                    </a:lnTo>
                    <a:lnTo>
                      <a:pt x="274" y="1220"/>
                    </a:lnTo>
                    <a:lnTo>
                      <a:pt x="267" y="1220"/>
                    </a:lnTo>
                    <a:lnTo>
                      <a:pt x="267" y="1227"/>
                    </a:lnTo>
                    <a:lnTo>
                      <a:pt x="260" y="1227"/>
                    </a:lnTo>
                    <a:lnTo>
                      <a:pt x="260" y="1234"/>
                    </a:lnTo>
                    <a:lnTo>
                      <a:pt x="253" y="1234"/>
                    </a:lnTo>
                    <a:lnTo>
                      <a:pt x="245" y="1242"/>
                    </a:lnTo>
                    <a:lnTo>
                      <a:pt x="238" y="1249"/>
                    </a:lnTo>
                    <a:lnTo>
                      <a:pt x="231" y="1249"/>
                    </a:lnTo>
                    <a:lnTo>
                      <a:pt x="231" y="1256"/>
                    </a:lnTo>
                    <a:lnTo>
                      <a:pt x="223" y="1256"/>
                    </a:lnTo>
                    <a:lnTo>
                      <a:pt x="223" y="1264"/>
                    </a:lnTo>
                    <a:lnTo>
                      <a:pt x="217" y="1264"/>
                    </a:lnTo>
                    <a:lnTo>
                      <a:pt x="217" y="1271"/>
                    </a:lnTo>
                    <a:lnTo>
                      <a:pt x="209" y="1271"/>
                    </a:lnTo>
                    <a:lnTo>
                      <a:pt x="209" y="1278"/>
                    </a:lnTo>
                    <a:lnTo>
                      <a:pt x="202" y="1278"/>
                    </a:lnTo>
                    <a:lnTo>
                      <a:pt x="195" y="1285"/>
                    </a:lnTo>
                    <a:lnTo>
                      <a:pt x="188" y="1285"/>
                    </a:lnTo>
                    <a:lnTo>
                      <a:pt x="188" y="1292"/>
                    </a:lnTo>
                    <a:lnTo>
                      <a:pt x="180" y="1292"/>
                    </a:lnTo>
                    <a:lnTo>
                      <a:pt x="180" y="1299"/>
                    </a:lnTo>
                    <a:lnTo>
                      <a:pt x="173" y="1299"/>
                    </a:lnTo>
                    <a:lnTo>
                      <a:pt x="173" y="1307"/>
                    </a:lnTo>
                    <a:lnTo>
                      <a:pt x="166" y="1307"/>
                    </a:lnTo>
                    <a:lnTo>
                      <a:pt x="158" y="1307"/>
                    </a:lnTo>
                    <a:lnTo>
                      <a:pt x="158" y="1314"/>
                    </a:lnTo>
                    <a:lnTo>
                      <a:pt x="151" y="1321"/>
                    </a:lnTo>
                    <a:lnTo>
                      <a:pt x="145" y="1328"/>
                    </a:lnTo>
                    <a:lnTo>
                      <a:pt x="137" y="1328"/>
                    </a:lnTo>
                    <a:lnTo>
                      <a:pt x="137" y="1336"/>
                    </a:lnTo>
                    <a:lnTo>
                      <a:pt x="130" y="1336"/>
                    </a:lnTo>
                    <a:lnTo>
                      <a:pt x="130" y="1343"/>
                    </a:lnTo>
                    <a:lnTo>
                      <a:pt x="123" y="1350"/>
                    </a:lnTo>
                    <a:lnTo>
                      <a:pt x="115" y="1350"/>
                    </a:lnTo>
                    <a:lnTo>
                      <a:pt x="115" y="1357"/>
                    </a:lnTo>
                    <a:lnTo>
                      <a:pt x="108" y="1357"/>
                    </a:lnTo>
                    <a:lnTo>
                      <a:pt x="101" y="1364"/>
                    </a:lnTo>
                    <a:lnTo>
                      <a:pt x="93" y="1364"/>
                    </a:lnTo>
                    <a:lnTo>
                      <a:pt x="93" y="1372"/>
                    </a:lnTo>
                    <a:lnTo>
                      <a:pt x="86" y="1372"/>
                    </a:lnTo>
                    <a:lnTo>
                      <a:pt x="86" y="1379"/>
                    </a:lnTo>
                    <a:lnTo>
                      <a:pt x="79" y="1379"/>
                    </a:lnTo>
                    <a:lnTo>
                      <a:pt x="79" y="1386"/>
                    </a:lnTo>
                    <a:lnTo>
                      <a:pt x="72" y="1386"/>
                    </a:lnTo>
                    <a:lnTo>
                      <a:pt x="72" y="1393"/>
                    </a:lnTo>
                    <a:lnTo>
                      <a:pt x="65" y="1393"/>
                    </a:lnTo>
                    <a:lnTo>
                      <a:pt x="65" y="1400"/>
                    </a:lnTo>
                    <a:lnTo>
                      <a:pt x="58" y="1400"/>
                    </a:lnTo>
                    <a:lnTo>
                      <a:pt x="58" y="1408"/>
                    </a:lnTo>
                    <a:lnTo>
                      <a:pt x="50" y="1408"/>
                    </a:lnTo>
                    <a:lnTo>
                      <a:pt x="43" y="1415"/>
                    </a:lnTo>
                    <a:lnTo>
                      <a:pt x="43" y="1422"/>
                    </a:lnTo>
                    <a:lnTo>
                      <a:pt x="36" y="1429"/>
                    </a:lnTo>
                    <a:lnTo>
                      <a:pt x="36" y="1437"/>
                    </a:lnTo>
                    <a:lnTo>
                      <a:pt x="28" y="1437"/>
                    </a:lnTo>
                    <a:lnTo>
                      <a:pt x="28" y="1444"/>
                    </a:lnTo>
                    <a:lnTo>
                      <a:pt x="21" y="1444"/>
                    </a:lnTo>
                    <a:lnTo>
                      <a:pt x="21" y="1437"/>
                    </a:lnTo>
                    <a:lnTo>
                      <a:pt x="21" y="1429"/>
                    </a:lnTo>
                    <a:lnTo>
                      <a:pt x="21" y="1422"/>
                    </a:lnTo>
                    <a:lnTo>
                      <a:pt x="21" y="1415"/>
                    </a:lnTo>
                    <a:lnTo>
                      <a:pt x="21" y="1408"/>
                    </a:lnTo>
                    <a:lnTo>
                      <a:pt x="21" y="1400"/>
                    </a:lnTo>
                    <a:lnTo>
                      <a:pt x="21" y="1393"/>
                    </a:lnTo>
                    <a:lnTo>
                      <a:pt x="21" y="1386"/>
                    </a:lnTo>
                    <a:lnTo>
                      <a:pt x="21" y="1379"/>
                    </a:lnTo>
                    <a:lnTo>
                      <a:pt x="21" y="1372"/>
                    </a:lnTo>
                    <a:lnTo>
                      <a:pt x="21" y="1364"/>
                    </a:lnTo>
                    <a:lnTo>
                      <a:pt x="21" y="1357"/>
                    </a:lnTo>
                    <a:lnTo>
                      <a:pt x="21" y="1350"/>
                    </a:lnTo>
                    <a:lnTo>
                      <a:pt x="21" y="1343"/>
                    </a:lnTo>
                    <a:lnTo>
                      <a:pt x="21" y="1336"/>
                    </a:lnTo>
                    <a:lnTo>
                      <a:pt x="21" y="1328"/>
                    </a:lnTo>
                    <a:lnTo>
                      <a:pt x="21" y="1321"/>
                    </a:lnTo>
                    <a:lnTo>
                      <a:pt x="21" y="1307"/>
                    </a:lnTo>
                    <a:lnTo>
                      <a:pt x="28" y="1299"/>
                    </a:lnTo>
                    <a:lnTo>
                      <a:pt x="28" y="1292"/>
                    </a:lnTo>
                    <a:lnTo>
                      <a:pt x="28" y="1285"/>
                    </a:lnTo>
                    <a:lnTo>
                      <a:pt x="28" y="1278"/>
                    </a:lnTo>
                    <a:lnTo>
                      <a:pt x="28" y="1271"/>
                    </a:lnTo>
                    <a:lnTo>
                      <a:pt x="28" y="1264"/>
                    </a:lnTo>
                    <a:lnTo>
                      <a:pt x="28" y="1256"/>
                    </a:lnTo>
                    <a:lnTo>
                      <a:pt x="28" y="1249"/>
                    </a:lnTo>
                    <a:lnTo>
                      <a:pt x="28" y="1242"/>
                    </a:lnTo>
                    <a:lnTo>
                      <a:pt x="28" y="1234"/>
                    </a:lnTo>
                    <a:lnTo>
                      <a:pt x="28" y="1227"/>
                    </a:lnTo>
                    <a:lnTo>
                      <a:pt x="28" y="1220"/>
                    </a:lnTo>
                    <a:lnTo>
                      <a:pt x="28" y="1212"/>
                    </a:lnTo>
                    <a:lnTo>
                      <a:pt x="28" y="1206"/>
                    </a:lnTo>
                    <a:lnTo>
                      <a:pt x="28" y="1199"/>
                    </a:lnTo>
                    <a:lnTo>
                      <a:pt x="28" y="1191"/>
                    </a:lnTo>
                    <a:lnTo>
                      <a:pt x="28" y="1184"/>
                    </a:lnTo>
                    <a:lnTo>
                      <a:pt x="28" y="1177"/>
                    </a:lnTo>
                    <a:lnTo>
                      <a:pt x="28" y="1169"/>
                    </a:lnTo>
                    <a:lnTo>
                      <a:pt x="28" y="1162"/>
                    </a:lnTo>
                    <a:lnTo>
                      <a:pt x="28" y="1155"/>
                    </a:lnTo>
                    <a:lnTo>
                      <a:pt x="28" y="1147"/>
                    </a:lnTo>
                    <a:lnTo>
                      <a:pt x="28" y="1140"/>
                    </a:lnTo>
                    <a:lnTo>
                      <a:pt x="28" y="1134"/>
                    </a:lnTo>
                    <a:lnTo>
                      <a:pt x="28" y="1126"/>
                    </a:lnTo>
                    <a:lnTo>
                      <a:pt x="28" y="1119"/>
                    </a:lnTo>
                    <a:lnTo>
                      <a:pt x="28" y="1112"/>
                    </a:lnTo>
                    <a:lnTo>
                      <a:pt x="28" y="1104"/>
                    </a:lnTo>
                    <a:lnTo>
                      <a:pt x="28" y="1097"/>
                    </a:lnTo>
                    <a:lnTo>
                      <a:pt x="28" y="1090"/>
                    </a:lnTo>
                    <a:lnTo>
                      <a:pt x="28" y="1083"/>
                    </a:lnTo>
                    <a:lnTo>
                      <a:pt x="28" y="1075"/>
                    </a:lnTo>
                    <a:lnTo>
                      <a:pt x="28" y="1061"/>
                    </a:lnTo>
                    <a:lnTo>
                      <a:pt x="28" y="1054"/>
                    </a:lnTo>
                    <a:lnTo>
                      <a:pt x="28" y="1047"/>
                    </a:lnTo>
                    <a:lnTo>
                      <a:pt x="28" y="1032"/>
                    </a:lnTo>
                    <a:lnTo>
                      <a:pt x="28" y="1025"/>
                    </a:lnTo>
                    <a:lnTo>
                      <a:pt x="28" y="1018"/>
                    </a:lnTo>
                    <a:lnTo>
                      <a:pt x="28" y="1011"/>
                    </a:lnTo>
                    <a:lnTo>
                      <a:pt x="28" y="1003"/>
                    </a:lnTo>
                    <a:lnTo>
                      <a:pt x="28" y="989"/>
                    </a:lnTo>
                    <a:lnTo>
                      <a:pt x="28" y="982"/>
                    </a:lnTo>
                    <a:lnTo>
                      <a:pt x="28" y="968"/>
                    </a:lnTo>
                    <a:lnTo>
                      <a:pt x="28" y="960"/>
                    </a:lnTo>
                    <a:lnTo>
                      <a:pt x="28" y="953"/>
                    </a:lnTo>
                    <a:lnTo>
                      <a:pt x="28" y="946"/>
                    </a:lnTo>
                    <a:lnTo>
                      <a:pt x="28" y="939"/>
                    </a:lnTo>
                    <a:lnTo>
                      <a:pt x="28" y="931"/>
                    </a:lnTo>
                    <a:lnTo>
                      <a:pt x="28" y="924"/>
                    </a:lnTo>
                    <a:lnTo>
                      <a:pt x="28" y="917"/>
                    </a:lnTo>
                    <a:lnTo>
                      <a:pt x="28" y="910"/>
                    </a:lnTo>
                    <a:lnTo>
                      <a:pt x="28" y="903"/>
                    </a:lnTo>
                    <a:lnTo>
                      <a:pt x="28" y="896"/>
                    </a:lnTo>
                    <a:lnTo>
                      <a:pt x="28" y="888"/>
                    </a:lnTo>
                    <a:lnTo>
                      <a:pt x="28" y="881"/>
                    </a:lnTo>
                    <a:lnTo>
                      <a:pt x="28" y="874"/>
                    </a:lnTo>
                    <a:lnTo>
                      <a:pt x="21" y="866"/>
                    </a:lnTo>
                    <a:lnTo>
                      <a:pt x="21" y="852"/>
                    </a:lnTo>
                    <a:lnTo>
                      <a:pt x="21" y="844"/>
                    </a:lnTo>
                    <a:lnTo>
                      <a:pt x="21" y="838"/>
                    </a:lnTo>
                    <a:lnTo>
                      <a:pt x="21" y="831"/>
                    </a:lnTo>
                    <a:lnTo>
                      <a:pt x="21" y="823"/>
                    </a:lnTo>
                    <a:lnTo>
                      <a:pt x="21" y="816"/>
                    </a:lnTo>
                    <a:lnTo>
                      <a:pt x="21" y="809"/>
                    </a:lnTo>
                    <a:lnTo>
                      <a:pt x="21" y="801"/>
                    </a:lnTo>
                    <a:lnTo>
                      <a:pt x="21" y="794"/>
                    </a:lnTo>
                    <a:lnTo>
                      <a:pt x="21" y="787"/>
                    </a:lnTo>
                    <a:lnTo>
                      <a:pt x="14" y="779"/>
                    </a:lnTo>
                    <a:lnTo>
                      <a:pt x="14" y="772"/>
                    </a:lnTo>
                    <a:lnTo>
                      <a:pt x="14" y="766"/>
                    </a:lnTo>
                    <a:lnTo>
                      <a:pt x="14" y="758"/>
                    </a:lnTo>
                    <a:lnTo>
                      <a:pt x="14" y="751"/>
                    </a:lnTo>
                    <a:lnTo>
                      <a:pt x="14" y="744"/>
                    </a:lnTo>
                    <a:lnTo>
                      <a:pt x="14" y="736"/>
                    </a:lnTo>
                    <a:lnTo>
                      <a:pt x="7" y="729"/>
                    </a:lnTo>
                    <a:lnTo>
                      <a:pt x="7" y="722"/>
                    </a:lnTo>
                    <a:lnTo>
                      <a:pt x="7" y="715"/>
                    </a:lnTo>
                    <a:lnTo>
                      <a:pt x="7" y="707"/>
                    </a:lnTo>
                    <a:lnTo>
                      <a:pt x="7" y="700"/>
                    </a:lnTo>
                    <a:lnTo>
                      <a:pt x="7" y="693"/>
                    </a:lnTo>
                    <a:lnTo>
                      <a:pt x="7" y="686"/>
                    </a:lnTo>
                    <a:lnTo>
                      <a:pt x="7" y="679"/>
                    </a:lnTo>
                    <a:lnTo>
                      <a:pt x="0" y="679"/>
                    </a:lnTo>
                    <a:lnTo>
                      <a:pt x="0" y="671"/>
                    </a:lnTo>
                    <a:lnTo>
                      <a:pt x="0" y="664"/>
                    </a:lnTo>
                    <a:lnTo>
                      <a:pt x="0" y="657"/>
                    </a:lnTo>
                    <a:lnTo>
                      <a:pt x="0" y="650"/>
                    </a:lnTo>
                    <a:lnTo>
                      <a:pt x="0" y="643"/>
                    </a:lnTo>
                    <a:lnTo>
                      <a:pt x="0" y="635"/>
                    </a:lnTo>
                    <a:lnTo>
                      <a:pt x="0" y="628"/>
                    </a:lnTo>
                    <a:lnTo>
                      <a:pt x="0" y="621"/>
                    </a:lnTo>
                    <a:lnTo>
                      <a:pt x="0" y="614"/>
                    </a:lnTo>
                    <a:lnTo>
                      <a:pt x="0" y="607"/>
                    </a:lnTo>
                    <a:lnTo>
                      <a:pt x="0" y="599"/>
                    </a:lnTo>
                    <a:lnTo>
                      <a:pt x="0" y="592"/>
                    </a:lnTo>
                    <a:lnTo>
                      <a:pt x="0" y="585"/>
                    </a:lnTo>
                    <a:lnTo>
                      <a:pt x="0" y="578"/>
                    </a:lnTo>
                    <a:lnTo>
                      <a:pt x="0" y="571"/>
                    </a:lnTo>
                    <a:lnTo>
                      <a:pt x="0" y="563"/>
                    </a:lnTo>
                    <a:lnTo>
                      <a:pt x="0" y="556"/>
                    </a:lnTo>
                    <a:lnTo>
                      <a:pt x="0" y="541"/>
                    </a:lnTo>
                    <a:lnTo>
                      <a:pt x="0" y="535"/>
                    </a:lnTo>
                    <a:lnTo>
                      <a:pt x="0" y="527"/>
                    </a:lnTo>
                    <a:lnTo>
                      <a:pt x="0" y="520"/>
                    </a:lnTo>
                    <a:lnTo>
                      <a:pt x="0" y="513"/>
                    </a:lnTo>
                    <a:lnTo>
                      <a:pt x="0" y="506"/>
                    </a:lnTo>
                    <a:lnTo>
                      <a:pt x="0" y="498"/>
                    </a:lnTo>
                    <a:lnTo>
                      <a:pt x="0" y="491"/>
                    </a:lnTo>
                    <a:lnTo>
                      <a:pt x="0" y="484"/>
                    </a:lnTo>
                    <a:lnTo>
                      <a:pt x="0" y="476"/>
                    </a:lnTo>
                    <a:lnTo>
                      <a:pt x="0" y="469"/>
                    </a:lnTo>
                    <a:lnTo>
                      <a:pt x="0" y="463"/>
                    </a:lnTo>
                    <a:lnTo>
                      <a:pt x="0" y="454"/>
                    </a:lnTo>
                    <a:lnTo>
                      <a:pt x="0" y="441"/>
                    </a:lnTo>
                    <a:lnTo>
                      <a:pt x="0" y="433"/>
                    </a:lnTo>
                    <a:lnTo>
                      <a:pt x="0" y="426"/>
                    </a:lnTo>
                    <a:lnTo>
                      <a:pt x="0" y="419"/>
                    </a:lnTo>
                    <a:lnTo>
                      <a:pt x="0" y="411"/>
                    </a:lnTo>
                    <a:lnTo>
                      <a:pt x="0" y="404"/>
                    </a:lnTo>
                    <a:lnTo>
                      <a:pt x="0" y="397"/>
                    </a:lnTo>
                    <a:lnTo>
                      <a:pt x="0" y="390"/>
                    </a:lnTo>
                    <a:lnTo>
                      <a:pt x="0" y="382"/>
                    </a:lnTo>
                    <a:lnTo>
                      <a:pt x="0" y="376"/>
                    </a:lnTo>
                    <a:lnTo>
                      <a:pt x="7" y="376"/>
                    </a:lnTo>
                    <a:lnTo>
                      <a:pt x="7" y="368"/>
                    </a:lnTo>
                    <a:lnTo>
                      <a:pt x="7" y="361"/>
                    </a:lnTo>
                    <a:lnTo>
                      <a:pt x="7" y="354"/>
                    </a:lnTo>
                    <a:lnTo>
                      <a:pt x="7" y="346"/>
                    </a:lnTo>
                    <a:lnTo>
                      <a:pt x="7" y="339"/>
                    </a:lnTo>
                    <a:lnTo>
                      <a:pt x="7" y="332"/>
                    </a:lnTo>
                    <a:lnTo>
                      <a:pt x="7" y="325"/>
                    </a:lnTo>
                    <a:lnTo>
                      <a:pt x="7" y="318"/>
                    </a:lnTo>
                    <a:lnTo>
                      <a:pt x="7" y="310"/>
                    </a:lnTo>
                    <a:lnTo>
                      <a:pt x="7" y="303"/>
                    </a:lnTo>
                    <a:lnTo>
                      <a:pt x="7" y="296"/>
                    </a:lnTo>
                    <a:lnTo>
                      <a:pt x="7" y="289"/>
                    </a:lnTo>
                    <a:lnTo>
                      <a:pt x="7" y="282"/>
                    </a:lnTo>
                    <a:lnTo>
                      <a:pt x="14" y="274"/>
                    </a:lnTo>
                    <a:lnTo>
                      <a:pt x="14" y="267"/>
                    </a:lnTo>
                    <a:lnTo>
                      <a:pt x="14" y="260"/>
                    </a:lnTo>
                    <a:lnTo>
                      <a:pt x="14" y="253"/>
                    </a:lnTo>
                    <a:lnTo>
                      <a:pt x="14" y="246"/>
                    </a:lnTo>
                    <a:lnTo>
                      <a:pt x="14" y="238"/>
                    </a:lnTo>
                    <a:lnTo>
                      <a:pt x="14" y="231"/>
                    </a:lnTo>
                    <a:lnTo>
                      <a:pt x="14" y="224"/>
                    </a:lnTo>
                    <a:lnTo>
                      <a:pt x="14" y="217"/>
                    </a:lnTo>
                    <a:lnTo>
                      <a:pt x="14" y="210"/>
                    </a:lnTo>
                    <a:lnTo>
                      <a:pt x="14" y="202"/>
                    </a:lnTo>
                    <a:lnTo>
                      <a:pt x="14" y="195"/>
                    </a:lnTo>
                    <a:lnTo>
                      <a:pt x="21" y="188"/>
                    </a:lnTo>
                    <a:lnTo>
                      <a:pt x="21" y="181"/>
                    </a:lnTo>
                    <a:lnTo>
                      <a:pt x="21" y="173"/>
                    </a:lnTo>
                    <a:lnTo>
                      <a:pt x="21" y="159"/>
                    </a:lnTo>
                    <a:lnTo>
                      <a:pt x="21" y="151"/>
                    </a:lnTo>
                    <a:lnTo>
                      <a:pt x="21" y="145"/>
                    </a:lnTo>
                    <a:lnTo>
                      <a:pt x="21" y="138"/>
                    </a:lnTo>
                    <a:lnTo>
                      <a:pt x="21" y="130"/>
                    </a:lnTo>
                    <a:lnTo>
                      <a:pt x="21" y="123"/>
                    </a:lnTo>
                    <a:lnTo>
                      <a:pt x="21" y="116"/>
                    </a:lnTo>
                    <a:lnTo>
                      <a:pt x="21" y="108"/>
                    </a:lnTo>
                    <a:lnTo>
                      <a:pt x="21" y="101"/>
                    </a:lnTo>
                    <a:lnTo>
                      <a:pt x="21" y="94"/>
                    </a:lnTo>
                    <a:lnTo>
                      <a:pt x="21" y="86"/>
                    </a:lnTo>
                    <a:lnTo>
                      <a:pt x="21" y="79"/>
                    </a:lnTo>
                    <a:lnTo>
                      <a:pt x="21" y="73"/>
                    </a:lnTo>
                    <a:lnTo>
                      <a:pt x="21" y="65"/>
                    </a:lnTo>
                    <a:lnTo>
                      <a:pt x="21" y="58"/>
                    </a:lnTo>
                    <a:lnTo>
                      <a:pt x="21" y="51"/>
                    </a:lnTo>
                    <a:lnTo>
                      <a:pt x="21" y="43"/>
                    </a:lnTo>
                    <a:lnTo>
                      <a:pt x="21" y="36"/>
                    </a:lnTo>
                    <a:lnTo>
                      <a:pt x="21" y="29"/>
                    </a:lnTo>
                    <a:lnTo>
                      <a:pt x="21" y="22"/>
                    </a:lnTo>
                    <a:lnTo>
                      <a:pt x="36" y="22"/>
                    </a:lnTo>
                    <a:lnTo>
                      <a:pt x="43" y="22"/>
                    </a:lnTo>
                    <a:lnTo>
                      <a:pt x="50" y="14"/>
                    </a:lnTo>
                    <a:lnTo>
                      <a:pt x="58" y="14"/>
                    </a:lnTo>
                    <a:lnTo>
                      <a:pt x="72" y="7"/>
                    </a:lnTo>
                    <a:lnTo>
                      <a:pt x="79" y="7"/>
                    </a:lnTo>
                    <a:lnTo>
                      <a:pt x="86" y="7"/>
                    </a:lnTo>
                    <a:lnTo>
                      <a:pt x="93" y="7"/>
                    </a:lnTo>
                    <a:lnTo>
                      <a:pt x="101" y="7"/>
                    </a:lnTo>
                    <a:lnTo>
                      <a:pt x="108" y="0"/>
                    </a:lnTo>
                    <a:lnTo>
                      <a:pt x="115" y="0"/>
                    </a:lnTo>
                    <a:lnTo>
                      <a:pt x="123" y="0"/>
                    </a:lnTo>
                    <a:lnTo>
                      <a:pt x="137" y="0"/>
                    </a:lnTo>
                    <a:lnTo>
                      <a:pt x="145" y="0"/>
                    </a:lnTo>
                    <a:lnTo>
                      <a:pt x="151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3" y="0"/>
                    </a:lnTo>
                    <a:lnTo>
                      <a:pt x="180" y="0"/>
                    </a:lnTo>
                    <a:lnTo>
                      <a:pt x="188" y="0"/>
                    </a:lnTo>
                    <a:lnTo>
                      <a:pt x="195" y="0"/>
                    </a:lnTo>
                    <a:lnTo>
                      <a:pt x="202" y="0"/>
                    </a:lnTo>
                    <a:lnTo>
                      <a:pt x="217" y="0"/>
                    </a:lnTo>
                    <a:lnTo>
                      <a:pt x="223" y="0"/>
                    </a:lnTo>
                    <a:lnTo>
                      <a:pt x="238" y="0"/>
                    </a:lnTo>
                    <a:lnTo>
                      <a:pt x="245" y="0"/>
                    </a:lnTo>
                    <a:lnTo>
                      <a:pt x="260" y="0"/>
                    </a:lnTo>
                    <a:lnTo>
                      <a:pt x="267" y="0"/>
                    </a:lnTo>
                    <a:lnTo>
                      <a:pt x="281" y="0"/>
                    </a:lnTo>
                    <a:lnTo>
                      <a:pt x="289" y="0"/>
                    </a:lnTo>
                    <a:lnTo>
                      <a:pt x="296" y="0"/>
                    </a:lnTo>
                    <a:lnTo>
                      <a:pt x="303" y="0"/>
                    </a:lnTo>
                    <a:lnTo>
                      <a:pt x="317" y="0"/>
                    </a:lnTo>
                    <a:lnTo>
                      <a:pt x="325" y="0"/>
                    </a:lnTo>
                    <a:lnTo>
                      <a:pt x="339" y="0"/>
                    </a:lnTo>
                    <a:lnTo>
                      <a:pt x="353" y="0"/>
                    </a:lnTo>
                    <a:lnTo>
                      <a:pt x="375" y="0"/>
                    </a:lnTo>
                    <a:lnTo>
                      <a:pt x="389" y="0"/>
                    </a:lnTo>
                    <a:lnTo>
                      <a:pt x="397" y="0"/>
                    </a:lnTo>
                    <a:lnTo>
                      <a:pt x="411" y="0"/>
                    </a:lnTo>
                    <a:lnTo>
                      <a:pt x="426" y="0"/>
                    </a:lnTo>
                    <a:lnTo>
                      <a:pt x="440" y="0"/>
                    </a:lnTo>
                    <a:lnTo>
                      <a:pt x="454" y="7"/>
                    </a:lnTo>
                    <a:lnTo>
                      <a:pt x="469" y="7"/>
                    </a:lnTo>
                    <a:lnTo>
                      <a:pt x="476" y="7"/>
                    </a:lnTo>
                    <a:lnTo>
                      <a:pt x="483" y="7"/>
                    </a:lnTo>
                    <a:lnTo>
                      <a:pt x="491" y="7"/>
                    </a:lnTo>
                    <a:lnTo>
                      <a:pt x="505" y="7"/>
                    </a:lnTo>
                    <a:lnTo>
                      <a:pt x="520" y="7"/>
                    </a:lnTo>
                    <a:lnTo>
                      <a:pt x="534" y="7"/>
                    </a:lnTo>
                    <a:lnTo>
                      <a:pt x="556" y="7"/>
                    </a:lnTo>
                    <a:lnTo>
                      <a:pt x="563" y="7"/>
                    </a:lnTo>
                    <a:lnTo>
                      <a:pt x="585" y="7"/>
                    </a:lnTo>
                    <a:lnTo>
                      <a:pt x="592" y="7"/>
                    </a:lnTo>
                    <a:lnTo>
                      <a:pt x="599" y="7"/>
                    </a:lnTo>
                    <a:lnTo>
                      <a:pt x="606" y="7"/>
                    </a:lnTo>
                    <a:lnTo>
                      <a:pt x="613" y="7"/>
                    </a:lnTo>
                    <a:lnTo>
                      <a:pt x="621" y="7"/>
                    </a:lnTo>
                    <a:lnTo>
                      <a:pt x="628" y="7"/>
                    </a:lnTo>
                    <a:lnTo>
                      <a:pt x="642" y="7"/>
                    </a:lnTo>
                    <a:lnTo>
                      <a:pt x="657" y="7"/>
                    </a:lnTo>
                    <a:lnTo>
                      <a:pt x="664" y="7"/>
                    </a:lnTo>
                    <a:lnTo>
                      <a:pt x="678" y="7"/>
                    </a:lnTo>
                    <a:lnTo>
                      <a:pt x="685" y="7"/>
                    </a:lnTo>
                    <a:lnTo>
                      <a:pt x="693" y="7"/>
                    </a:lnTo>
                    <a:lnTo>
                      <a:pt x="693" y="14"/>
                    </a:lnTo>
                  </a:path>
                </a:pathLst>
              </a:cu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7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1" name="Line 105"/>
              <p:cNvSpPr>
                <a:spLocks noChangeShapeType="1"/>
              </p:cNvSpPr>
              <p:nvPr/>
            </p:nvSpPr>
            <p:spPr bwMode="auto">
              <a:xfrm>
                <a:off x="1298576" y="2219325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" name="Line 106"/>
              <p:cNvSpPr>
                <a:spLocks noChangeShapeType="1"/>
              </p:cNvSpPr>
              <p:nvPr/>
            </p:nvSpPr>
            <p:spPr bwMode="auto">
              <a:xfrm>
                <a:off x="1298576" y="26781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" name="Line 107"/>
              <p:cNvSpPr>
                <a:spLocks noChangeShapeType="1"/>
              </p:cNvSpPr>
              <p:nvPr/>
            </p:nvSpPr>
            <p:spPr bwMode="auto">
              <a:xfrm>
                <a:off x="1298576" y="24495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" name="Line 108"/>
              <p:cNvSpPr>
                <a:spLocks noChangeShapeType="1"/>
              </p:cNvSpPr>
              <p:nvPr/>
            </p:nvSpPr>
            <p:spPr bwMode="auto">
              <a:xfrm>
                <a:off x="1298576" y="29067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Line 109"/>
              <p:cNvSpPr>
                <a:spLocks noChangeShapeType="1"/>
              </p:cNvSpPr>
              <p:nvPr/>
            </p:nvSpPr>
            <p:spPr bwMode="auto">
              <a:xfrm>
                <a:off x="1298576" y="3135312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Line 110"/>
              <p:cNvSpPr>
                <a:spLocks noChangeShapeType="1"/>
              </p:cNvSpPr>
              <p:nvPr/>
            </p:nvSpPr>
            <p:spPr bwMode="auto">
              <a:xfrm>
                <a:off x="1298576" y="3360737"/>
                <a:ext cx="2741613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Line 111"/>
              <p:cNvSpPr>
                <a:spLocks noChangeShapeType="1"/>
              </p:cNvSpPr>
              <p:nvPr/>
            </p:nvSpPr>
            <p:spPr bwMode="auto">
              <a:xfrm>
                <a:off x="1296988" y="35893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8" name="Line 112"/>
              <p:cNvSpPr>
                <a:spLocks noChangeShapeType="1"/>
              </p:cNvSpPr>
              <p:nvPr/>
            </p:nvSpPr>
            <p:spPr bwMode="auto">
              <a:xfrm>
                <a:off x="1298576" y="40465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9" name="Line 113"/>
              <p:cNvSpPr>
                <a:spLocks noChangeShapeType="1"/>
              </p:cNvSpPr>
              <p:nvPr/>
            </p:nvSpPr>
            <p:spPr bwMode="auto">
              <a:xfrm>
                <a:off x="1298576" y="38179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0" name="Line 114"/>
              <p:cNvSpPr>
                <a:spLocks noChangeShapeType="1"/>
              </p:cNvSpPr>
              <p:nvPr/>
            </p:nvSpPr>
            <p:spPr bwMode="auto">
              <a:xfrm>
                <a:off x="1298576" y="42751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1" name="Line 115"/>
              <p:cNvSpPr>
                <a:spLocks noChangeShapeType="1"/>
              </p:cNvSpPr>
              <p:nvPr/>
            </p:nvSpPr>
            <p:spPr bwMode="auto">
              <a:xfrm>
                <a:off x="1298576" y="4503737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2" name="Line 116"/>
              <p:cNvSpPr>
                <a:spLocks noChangeShapeType="1"/>
              </p:cNvSpPr>
              <p:nvPr/>
            </p:nvSpPr>
            <p:spPr bwMode="auto">
              <a:xfrm>
                <a:off x="1298576" y="4730750"/>
                <a:ext cx="2740025" cy="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" name="Line 117"/>
              <p:cNvSpPr>
                <a:spLocks noChangeShapeType="1"/>
              </p:cNvSpPr>
              <p:nvPr/>
            </p:nvSpPr>
            <p:spPr bwMode="auto">
              <a:xfrm>
                <a:off x="4041776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Line 118"/>
              <p:cNvSpPr>
                <a:spLocks noChangeShapeType="1"/>
              </p:cNvSpPr>
              <p:nvPr/>
            </p:nvSpPr>
            <p:spPr bwMode="auto">
              <a:xfrm>
                <a:off x="38131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Line 119"/>
              <p:cNvSpPr>
                <a:spLocks noChangeShapeType="1"/>
              </p:cNvSpPr>
              <p:nvPr/>
            </p:nvSpPr>
            <p:spPr bwMode="auto">
              <a:xfrm>
                <a:off x="35845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6" name="Line 120"/>
              <p:cNvSpPr>
                <a:spLocks noChangeShapeType="1"/>
              </p:cNvSpPr>
              <p:nvPr/>
            </p:nvSpPr>
            <p:spPr bwMode="auto">
              <a:xfrm>
                <a:off x="33559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" name="Line 121"/>
              <p:cNvSpPr>
                <a:spLocks noChangeShapeType="1"/>
              </p:cNvSpPr>
              <p:nvPr/>
            </p:nvSpPr>
            <p:spPr bwMode="auto">
              <a:xfrm>
                <a:off x="3125788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8" name="Line 122"/>
              <p:cNvSpPr>
                <a:spLocks noChangeShapeType="1"/>
              </p:cNvSpPr>
              <p:nvPr/>
            </p:nvSpPr>
            <p:spPr bwMode="auto">
              <a:xfrm>
                <a:off x="28987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Line 123"/>
              <p:cNvSpPr>
                <a:spLocks noChangeShapeType="1"/>
              </p:cNvSpPr>
              <p:nvPr/>
            </p:nvSpPr>
            <p:spPr bwMode="auto">
              <a:xfrm>
                <a:off x="26701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0" name="Line 124"/>
              <p:cNvSpPr>
                <a:spLocks noChangeShapeType="1"/>
              </p:cNvSpPr>
              <p:nvPr/>
            </p:nvSpPr>
            <p:spPr bwMode="auto">
              <a:xfrm>
                <a:off x="24415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1" name="Line 125"/>
              <p:cNvSpPr>
                <a:spLocks noChangeShapeType="1"/>
              </p:cNvSpPr>
              <p:nvPr/>
            </p:nvSpPr>
            <p:spPr bwMode="auto">
              <a:xfrm>
                <a:off x="2211388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2" name="Line 126"/>
              <p:cNvSpPr>
                <a:spLocks noChangeShapeType="1"/>
              </p:cNvSpPr>
              <p:nvPr/>
            </p:nvSpPr>
            <p:spPr bwMode="auto">
              <a:xfrm>
                <a:off x="19843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3" name="Line 127"/>
              <p:cNvSpPr>
                <a:spLocks noChangeShapeType="1"/>
              </p:cNvSpPr>
              <p:nvPr/>
            </p:nvSpPr>
            <p:spPr bwMode="auto">
              <a:xfrm>
                <a:off x="17557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4" name="Line 128"/>
              <p:cNvSpPr>
                <a:spLocks noChangeShapeType="1"/>
              </p:cNvSpPr>
              <p:nvPr/>
            </p:nvSpPr>
            <p:spPr bwMode="auto">
              <a:xfrm>
                <a:off x="1527176" y="2217737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5" name="Line 129"/>
              <p:cNvSpPr>
                <a:spLocks noChangeShapeType="1"/>
              </p:cNvSpPr>
              <p:nvPr/>
            </p:nvSpPr>
            <p:spPr bwMode="auto">
              <a:xfrm>
                <a:off x="1298576" y="2219325"/>
                <a:ext cx="0" cy="2514600"/>
              </a:xfrm>
              <a:prstGeom prst="line">
                <a:avLst/>
              </a:prstGeom>
              <a:noFill/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6" name="Freeform 130"/>
              <p:cNvSpPr>
                <a:spLocks noChangeArrowheads="1"/>
              </p:cNvSpPr>
              <p:nvPr/>
            </p:nvSpPr>
            <p:spPr bwMode="auto">
              <a:xfrm>
                <a:off x="1296988" y="3589337"/>
                <a:ext cx="1588" cy="0"/>
              </a:xfrm>
              <a:custGeom>
                <a:avLst/>
                <a:gdLst>
                  <a:gd name="T0" fmla="*/ 0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accent1"/>
              </a:solidFill>
              <a:ln w="1">
                <a:solidFill>
                  <a:srgbClr val="00007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7" name="Rectangle 132"/>
              <p:cNvSpPr>
                <a:spLocks noChangeArrowheads="1"/>
              </p:cNvSpPr>
              <p:nvPr/>
            </p:nvSpPr>
            <p:spPr bwMode="auto">
              <a:xfrm rot="10800000">
                <a:off x="1068388" y="2217737"/>
                <a:ext cx="228600" cy="2514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7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8" name="Rectangle 133"/>
              <p:cNvSpPr>
                <a:spLocks noChangeArrowheads="1"/>
              </p:cNvSpPr>
              <p:nvPr/>
            </p:nvSpPr>
            <p:spPr bwMode="auto">
              <a:xfrm rot="10800000">
                <a:off x="1296988" y="2217737"/>
                <a:ext cx="2743200" cy="2514600"/>
              </a:xfrm>
              <a:prstGeom prst="rect">
                <a:avLst/>
              </a:prstGeom>
              <a:noFill/>
              <a:ln w="25400">
                <a:solidFill>
                  <a:srgbClr val="00007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" name="Line 134"/>
            <p:cNvSpPr>
              <a:spLocks noChangeShapeType="1"/>
            </p:cNvSpPr>
            <p:nvPr/>
          </p:nvSpPr>
          <p:spPr bwMode="auto">
            <a:xfrm flipV="1">
              <a:off x="3582988" y="1533525"/>
              <a:ext cx="1600200" cy="22860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Line 135"/>
            <p:cNvSpPr>
              <a:spLocks noChangeShapeType="1"/>
            </p:cNvSpPr>
            <p:nvPr/>
          </p:nvSpPr>
          <p:spPr bwMode="auto">
            <a:xfrm flipV="1">
              <a:off x="3582988" y="3362325"/>
              <a:ext cx="1600200" cy="4572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Line 136"/>
            <p:cNvSpPr>
              <a:spLocks noChangeShapeType="1"/>
            </p:cNvSpPr>
            <p:nvPr/>
          </p:nvSpPr>
          <p:spPr bwMode="auto">
            <a:xfrm flipV="1">
              <a:off x="3582988" y="3362325"/>
              <a:ext cx="3657600" cy="4572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Line 137"/>
            <p:cNvSpPr>
              <a:spLocks noChangeShapeType="1"/>
            </p:cNvSpPr>
            <p:nvPr/>
          </p:nvSpPr>
          <p:spPr bwMode="auto">
            <a:xfrm flipV="1">
              <a:off x="3582988" y="1533525"/>
              <a:ext cx="3657600" cy="2286000"/>
            </a:xfrm>
            <a:prstGeom prst="line">
              <a:avLst/>
            </a:prstGeom>
            <a:noFill/>
            <a:ln w="0">
              <a:solidFill>
                <a:schemeClr val="hlink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38"/>
            <p:cNvGrpSpPr>
              <a:grpSpLocks/>
            </p:cNvGrpSpPr>
            <p:nvPr/>
          </p:nvGrpSpPr>
          <p:grpSpPr bwMode="auto">
            <a:xfrm>
              <a:off x="5181600" y="1533525"/>
              <a:ext cx="2060575" cy="1830387"/>
              <a:chOff x="3311" y="1296"/>
              <a:chExt cx="1298" cy="1153"/>
            </a:xfrm>
          </p:grpSpPr>
          <p:sp>
            <p:nvSpPr>
              <p:cNvPr id="23" name="Rectangle 139"/>
              <p:cNvSpPr>
                <a:spLocks noChangeArrowheads="1"/>
              </p:cNvSpPr>
              <p:nvPr/>
            </p:nvSpPr>
            <p:spPr bwMode="auto">
              <a:xfrm rot="10800000">
                <a:off x="3312" y="1296"/>
                <a:ext cx="1296" cy="115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7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4" name="Group 140"/>
              <p:cNvGrpSpPr>
                <a:grpSpLocks/>
              </p:cNvGrpSpPr>
              <p:nvPr/>
            </p:nvGrpSpPr>
            <p:grpSpPr bwMode="auto">
              <a:xfrm>
                <a:off x="3311" y="1297"/>
                <a:ext cx="1298" cy="1152"/>
                <a:chOff x="3311" y="1297"/>
                <a:chExt cx="1298" cy="1152"/>
              </a:xfrm>
            </p:grpSpPr>
            <p:sp>
              <p:nvSpPr>
                <p:cNvPr id="25" name="Line 141"/>
                <p:cNvSpPr>
                  <a:spLocks noChangeShapeType="1"/>
                </p:cNvSpPr>
                <p:nvPr/>
              </p:nvSpPr>
              <p:spPr bwMode="auto">
                <a:xfrm>
                  <a:off x="3312" y="1298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Line 142"/>
                <p:cNvSpPr>
                  <a:spLocks noChangeShapeType="1"/>
                </p:cNvSpPr>
                <p:nvPr/>
              </p:nvSpPr>
              <p:spPr bwMode="auto">
                <a:xfrm>
                  <a:off x="3312" y="1586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Line 143"/>
                <p:cNvSpPr>
                  <a:spLocks noChangeShapeType="1"/>
                </p:cNvSpPr>
                <p:nvPr/>
              </p:nvSpPr>
              <p:spPr bwMode="auto">
                <a:xfrm>
                  <a:off x="3312" y="1442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Line 144"/>
                <p:cNvSpPr>
                  <a:spLocks noChangeShapeType="1"/>
                </p:cNvSpPr>
                <p:nvPr/>
              </p:nvSpPr>
              <p:spPr bwMode="auto">
                <a:xfrm>
                  <a:off x="3312" y="1730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Line 145"/>
                <p:cNvSpPr>
                  <a:spLocks noChangeShapeType="1"/>
                </p:cNvSpPr>
                <p:nvPr/>
              </p:nvSpPr>
              <p:spPr bwMode="auto">
                <a:xfrm>
                  <a:off x="3312" y="1874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Line 146"/>
                <p:cNvSpPr>
                  <a:spLocks noChangeShapeType="1"/>
                </p:cNvSpPr>
                <p:nvPr/>
              </p:nvSpPr>
              <p:spPr bwMode="auto">
                <a:xfrm>
                  <a:off x="3312" y="2017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" name="Line 147"/>
                <p:cNvSpPr>
                  <a:spLocks noChangeShapeType="1"/>
                </p:cNvSpPr>
                <p:nvPr/>
              </p:nvSpPr>
              <p:spPr bwMode="auto">
                <a:xfrm>
                  <a:off x="3312" y="2161"/>
                  <a:ext cx="1293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2" name="Line 148"/>
                <p:cNvSpPr>
                  <a:spLocks noChangeShapeType="1"/>
                </p:cNvSpPr>
                <p:nvPr/>
              </p:nvSpPr>
              <p:spPr bwMode="auto">
                <a:xfrm>
                  <a:off x="3312" y="2449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3" name="Line 149"/>
                <p:cNvSpPr>
                  <a:spLocks noChangeShapeType="1"/>
                </p:cNvSpPr>
                <p:nvPr/>
              </p:nvSpPr>
              <p:spPr bwMode="auto">
                <a:xfrm>
                  <a:off x="3312" y="2305"/>
                  <a:ext cx="1294" cy="0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Line 150"/>
                <p:cNvSpPr>
                  <a:spLocks noChangeShapeType="1"/>
                </p:cNvSpPr>
                <p:nvPr/>
              </p:nvSpPr>
              <p:spPr bwMode="auto">
                <a:xfrm>
                  <a:off x="4609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Line 151"/>
                <p:cNvSpPr>
                  <a:spLocks noChangeShapeType="1"/>
                </p:cNvSpPr>
                <p:nvPr/>
              </p:nvSpPr>
              <p:spPr bwMode="auto">
                <a:xfrm>
                  <a:off x="4463" y="1297"/>
                  <a:ext cx="0" cy="1152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Line 152"/>
                <p:cNvSpPr>
                  <a:spLocks noChangeShapeType="1"/>
                </p:cNvSpPr>
                <p:nvPr/>
              </p:nvSpPr>
              <p:spPr bwMode="auto">
                <a:xfrm>
                  <a:off x="4320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" name="Line 153"/>
                <p:cNvSpPr>
                  <a:spLocks noChangeShapeType="1"/>
                </p:cNvSpPr>
                <p:nvPr/>
              </p:nvSpPr>
              <p:spPr bwMode="auto">
                <a:xfrm>
                  <a:off x="4176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" name="Line 154"/>
                <p:cNvSpPr>
                  <a:spLocks noChangeShapeType="1"/>
                </p:cNvSpPr>
                <p:nvPr/>
              </p:nvSpPr>
              <p:spPr bwMode="auto">
                <a:xfrm>
                  <a:off x="4032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" name="Line 155"/>
                <p:cNvSpPr>
                  <a:spLocks noChangeShapeType="1"/>
                </p:cNvSpPr>
                <p:nvPr/>
              </p:nvSpPr>
              <p:spPr bwMode="auto">
                <a:xfrm>
                  <a:off x="3887" y="1297"/>
                  <a:ext cx="0" cy="1152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0" name="Line 156"/>
                <p:cNvSpPr>
                  <a:spLocks noChangeShapeType="1"/>
                </p:cNvSpPr>
                <p:nvPr/>
              </p:nvSpPr>
              <p:spPr bwMode="auto">
                <a:xfrm>
                  <a:off x="3744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" name="Line 157"/>
                <p:cNvSpPr>
                  <a:spLocks noChangeShapeType="1"/>
                </p:cNvSpPr>
                <p:nvPr/>
              </p:nvSpPr>
              <p:spPr bwMode="auto">
                <a:xfrm>
                  <a:off x="3600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Line 158"/>
                <p:cNvSpPr>
                  <a:spLocks noChangeShapeType="1"/>
                </p:cNvSpPr>
                <p:nvPr/>
              </p:nvSpPr>
              <p:spPr bwMode="auto">
                <a:xfrm>
                  <a:off x="3456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Line 159"/>
                <p:cNvSpPr>
                  <a:spLocks noChangeShapeType="1"/>
                </p:cNvSpPr>
                <p:nvPr/>
              </p:nvSpPr>
              <p:spPr bwMode="auto">
                <a:xfrm>
                  <a:off x="3311" y="1297"/>
                  <a:ext cx="0" cy="1151"/>
                </a:xfrm>
                <a:prstGeom prst="line">
                  <a:avLst/>
                </a:prstGeom>
                <a:noFill/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" name="Freeform 160"/>
                <p:cNvSpPr>
                  <a:spLocks noChangeArrowheads="1"/>
                </p:cNvSpPr>
                <p:nvPr/>
              </p:nvSpPr>
              <p:spPr bwMode="auto">
                <a:xfrm>
                  <a:off x="3312" y="216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chemeClr val="accent1"/>
                </a:solidFill>
                <a:ln w="1">
                  <a:solidFill>
                    <a:srgbClr val="00007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17" name="Text Box 161"/>
            <p:cNvSpPr txBox="1">
              <a:spLocks noChangeArrowheads="1"/>
            </p:cNvSpPr>
            <p:nvPr/>
          </p:nvSpPr>
          <p:spPr bwMode="auto">
            <a:xfrm>
              <a:off x="1525588" y="1566862"/>
              <a:ext cx="228600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14300" tIns="56692" rIns="114300" bIns="228600"/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Physical space</a:t>
              </a:r>
            </a:p>
          </p:txBody>
        </p:sp>
        <p:sp>
          <p:nvSpPr>
            <p:cNvPr id="18" name="Text Box 162"/>
            <p:cNvSpPr txBox="1">
              <a:spLocks noChangeArrowheads="1"/>
            </p:cNvSpPr>
            <p:nvPr/>
          </p:nvSpPr>
          <p:spPr bwMode="auto">
            <a:xfrm>
              <a:off x="5060950" y="1185862"/>
              <a:ext cx="228600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14300" tIns="56692" rIns="114300" bIns="228600"/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Spectral space</a:t>
              </a:r>
            </a:p>
          </p:txBody>
        </p:sp>
        <p:sp>
          <p:nvSpPr>
            <p:cNvPr id="19" name="Rectangle 163"/>
            <p:cNvSpPr>
              <a:spLocks noChangeArrowheads="1"/>
            </p:cNvSpPr>
            <p:nvPr/>
          </p:nvSpPr>
          <p:spPr bwMode="auto">
            <a:xfrm rot="10800000">
              <a:off x="5253038" y="1816100"/>
              <a:ext cx="285750" cy="1066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 Box 164"/>
            <p:cNvSpPr txBox="1">
              <a:spLocks noChangeArrowheads="1"/>
            </p:cNvSpPr>
            <p:nvPr/>
          </p:nvSpPr>
          <p:spPr bwMode="auto">
            <a:xfrm rot="-5400000">
              <a:off x="4940301" y="2297112"/>
              <a:ext cx="887412" cy="160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eaLnBrk="0" hangingPunct="0">
                <a:lnSpc>
                  <a:spcPts val="1800"/>
                </a:lnSpc>
              </a:pPr>
              <a:r>
                <a:rPr lang="en-US" sz="1800" dirty="0">
                  <a:latin typeface="Times New Roman" pitchFamily="18" charset="0"/>
                  <a:cs typeface="Times New Roman" pitchFamily="18" charset="0"/>
                </a:rPr>
                <a:t>directions</a:t>
              </a:r>
            </a:p>
          </p:txBody>
        </p:sp>
        <p:sp>
          <p:nvSpPr>
            <p:cNvPr id="21" name="Rectangle 165"/>
            <p:cNvSpPr>
              <a:spLocks noChangeArrowheads="1"/>
            </p:cNvSpPr>
            <p:nvPr/>
          </p:nvSpPr>
          <p:spPr bwMode="auto">
            <a:xfrm rot="10800000">
              <a:off x="5551488" y="2973387"/>
              <a:ext cx="1317625" cy="285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166"/>
            <p:cNvSpPr txBox="1">
              <a:spLocks noChangeArrowheads="1"/>
            </p:cNvSpPr>
            <p:nvPr/>
          </p:nvSpPr>
          <p:spPr bwMode="auto">
            <a:xfrm>
              <a:off x="5622925" y="2997200"/>
              <a:ext cx="1041400" cy="206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 eaLnBrk="0" hangingPunct="0">
                <a:lnSpc>
                  <a:spcPts val="1800"/>
                </a:lnSpc>
              </a:pPr>
              <a:r>
                <a:rPr lang="en-US" sz="1800" dirty="0">
                  <a:latin typeface="Times New Roman" pitchFamily="18" charset="0"/>
                  <a:cs typeface="Times New Roman" pitchFamily="18" charset="0"/>
                </a:rPr>
                <a:t>frequencies</a:t>
              </a:r>
            </a:p>
          </p:txBody>
        </p:sp>
      </p:grpSp>
      <p:grpSp>
        <p:nvGrpSpPr>
          <p:cNvPr id="159" name="Group 61"/>
          <p:cNvGrpSpPr/>
          <p:nvPr/>
        </p:nvGrpSpPr>
        <p:grpSpPr>
          <a:xfrm>
            <a:off x="7386069" y="5766990"/>
            <a:ext cx="4296825" cy="479747"/>
            <a:chOff x="2528575" y="4501849"/>
            <a:chExt cx="4296825" cy="479747"/>
          </a:xfrm>
        </p:grpSpPr>
        <p:sp>
          <p:nvSpPr>
            <p:cNvPr id="160" name="0.04118 x [1.1, 1.1, 1.1 ………… 1.1  ]"/>
            <p:cNvSpPr/>
            <p:nvPr/>
          </p:nvSpPr>
          <p:spPr>
            <a:xfrm>
              <a:off x="3452682" y="4601572"/>
              <a:ext cx="337271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r>
                <a:rPr dirty="0" smtClean="0">
                  <a:latin typeface="Times New Roman" pitchFamily="18" charset="0"/>
                  <a:ea typeface="Calibri" charset="0"/>
                  <a:cs typeface="Times New Roman" pitchFamily="18" charset="0"/>
                </a:rPr>
                <a:t>0.04x </a:t>
              </a:r>
              <a:r>
                <a:rPr dirty="0">
                  <a:latin typeface="Times New Roman" pitchFamily="18" charset="0"/>
                  <a:ea typeface="Calibri" charset="0"/>
                  <a:cs typeface="Times New Roman" pitchFamily="18" charset="0"/>
                </a:rPr>
                <a:t>[1.1, 1.1, 1.1 ………… 1.1  ]</a:t>
              </a:r>
            </a:p>
          </p:txBody>
        </p:sp>
        <p:sp>
          <p:nvSpPr>
            <p:cNvPr id="161" name="0"/>
            <p:cNvSpPr/>
            <p:nvPr/>
          </p:nvSpPr>
          <p:spPr>
            <a:xfrm>
              <a:off x="4299677" y="4501849"/>
              <a:ext cx="174728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ea typeface="Calibri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162" name="1"/>
            <p:cNvSpPr/>
            <p:nvPr/>
          </p:nvSpPr>
          <p:spPr>
            <a:xfrm>
              <a:off x="4754503" y="4526419"/>
              <a:ext cx="173124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63" name="2"/>
            <p:cNvSpPr/>
            <p:nvPr/>
          </p:nvSpPr>
          <p:spPr>
            <a:xfrm>
              <a:off x="5134834" y="4526419"/>
              <a:ext cx="173124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64" name="24"/>
            <p:cNvSpPr/>
            <p:nvPr/>
          </p:nvSpPr>
          <p:spPr>
            <a:xfrm>
              <a:off x="6429813" y="4512195"/>
              <a:ext cx="24686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100" dirty="0">
                  <a:latin typeface="Times New Roman" pitchFamily="18" charset="0"/>
                  <a:ea typeface="Calibri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165" name="頻率域"/>
            <p:cNvSpPr/>
            <p:nvPr/>
          </p:nvSpPr>
          <p:spPr>
            <a:xfrm>
              <a:off x="2528575" y="4602005"/>
              <a:ext cx="1025922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頻率域</a:t>
              </a:r>
              <a:r>
                <a:rPr lang="zh-TW" altLang="en-US" dirty="0" smtClean="0">
                  <a:latin typeface="Times New Roman" pitchFamily="18" charset="0"/>
                  <a:ea typeface="Microsoft JhengHei" charset="-120"/>
                  <a:cs typeface="Times New Roman" pitchFamily="18" charset="0"/>
                </a:rPr>
                <a:t>：</a:t>
              </a:r>
              <a:endParaRPr dirty="0">
                <a:latin typeface="Times New Roman" pitchFamily="18" charset="0"/>
                <a:ea typeface="Microsoft JhengHei" charset="-120"/>
                <a:cs typeface="Times New Roman" pitchFamily="18" charset="0"/>
              </a:endParaRPr>
            </a:p>
          </p:txBody>
        </p:sp>
      </p:grpSp>
      <p:sp>
        <p:nvSpPr>
          <p:cNvPr id="180" name="[全域最大時間步階]…"/>
          <p:cNvSpPr/>
          <p:nvPr/>
        </p:nvSpPr>
        <p:spPr>
          <a:xfrm>
            <a:off x="6288281" y="1684965"/>
            <a:ext cx="590371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/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波浪的能量密度頻譜是空間、頻率與波傳角度的函數。</a:t>
            </a:r>
            <a:endParaRPr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81" name="角度域"/>
          <p:cNvSpPr/>
          <p:nvPr/>
        </p:nvSpPr>
        <p:spPr>
          <a:xfrm>
            <a:off x="7385993" y="5479439"/>
            <a:ext cx="44258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角度域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：計算角度共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24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個，起始偏移量為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</a:t>
            </a:r>
          </a:p>
        </p:txBody>
      </p:sp>
      <p:grpSp>
        <p:nvGrpSpPr>
          <p:cNvPr id="166" name="Group"/>
          <p:cNvGrpSpPr/>
          <p:nvPr/>
        </p:nvGrpSpPr>
        <p:grpSpPr>
          <a:xfrm>
            <a:off x="10024407" y="3978225"/>
            <a:ext cx="1235774" cy="1224890"/>
            <a:chOff x="0" y="0"/>
            <a:chExt cx="2122535" cy="2141337"/>
          </a:xfrm>
        </p:grpSpPr>
        <p:sp>
          <p:nvSpPr>
            <p:cNvPr id="167" name="Oval"/>
            <p:cNvSpPr/>
            <p:nvPr/>
          </p:nvSpPr>
          <p:spPr>
            <a:xfrm>
              <a:off x="0" y="0"/>
              <a:ext cx="2122535" cy="2141338"/>
            </a:xfrm>
            <a:prstGeom prst="ellipse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8" name="Line"/>
            <p:cNvSpPr/>
            <p:nvPr/>
          </p:nvSpPr>
          <p:spPr>
            <a:xfrm>
              <a:off x="0" y="1070668"/>
              <a:ext cx="212253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9" name="Line"/>
            <p:cNvSpPr/>
            <p:nvPr/>
          </p:nvSpPr>
          <p:spPr>
            <a:xfrm flipV="1">
              <a:off x="1061267" y="9401"/>
              <a:ext cx="1" cy="21225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0" name="Line"/>
            <p:cNvSpPr/>
            <p:nvPr/>
          </p:nvSpPr>
          <p:spPr>
            <a:xfrm flipV="1">
              <a:off x="36161" y="799678"/>
              <a:ext cx="2050213" cy="5493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1" name="Line"/>
            <p:cNvSpPr/>
            <p:nvPr/>
          </p:nvSpPr>
          <p:spPr>
            <a:xfrm flipV="1">
              <a:off x="530633" y="151584"/>
              <a:ext cx="1061269" cy="18381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Line"/>
            <p:cNvSpPr/>
            <p:nvPr/>
          </p:nvSpPr>
          <p:spPr>
            <a:xfrm flipV="1">
              <a:off x="310838" y="320239"/>
              <a:ext cx="1500859" cy="15008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3" name="Line"/>
            <p:cNvSpPr/>
            <p:nvPr/>
          </p:nvSpPr>
          <p:spPr>
            <a:xfrm flipV="1">
              <a:off x="142182" y="540035"/>
              <a:ext cx="1838171" cy="10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Line"/>
            <p:cNvSpPr/>
            <p:nvPr/>
          </p:nvSpPr>
          <p:spPr>
            <a:xfrm flipV="1">
              <a:off x="786591" y="45563"/>
              <a:ext cx="549353" cy="20502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" name="Line"/>
            <p:cNvSpPr/>
            <p:nvPr/>
          </p:nvSpPr>
          <p:spPr>
            <a:xfrm>
              <a:off x="36161" y="795992"/>
              <a:ext cx="2050213" cy="5493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Line"/>
            <p:cNvSpPr/>
            <p:nvPr/>
          </p:nvSpPr>
          <p:spPr>
            <a:xfrm>
              <a:off x="142182" y="540035"/>
              <a:ext cx="1838171" cy="10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Line"/>
            <p:cNvSpPr/>
            <p:nvPr/>
          </p:nvSpPr>
          <p:spPr>
            <a:xfrm>
              <a:off x="310838" y="320239"/>
              <a:ext cx="1500859" cy="15008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8" name="Line"/>
            <p:cNvSpPr/>
            <p:nvPr/>
          </p:nvSpPr>
          <p:spPr>
            <a:xfrm>
              <a:off x="786591" y="45563"/>
              <a:ext cx="549353" cy="20502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" name="Line"/>
            <p:cNvSpPr/>
            <p:nvPr/>
          </p:nvSpPr>
          <p:spPr>
            <a:xfrm>
              <a:off x="530633" y="151584"/>
              <a:ext cx="1061269" cy="18381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2" name="矩形 181"/>
          <p:cNvSpPr/>
          <p:nvPr/>
        </p:nvSpPr>
        <p:spPr>
          <a:xfrm>
            <a:off x="1709628" y="796701"/>
            <a:ext cx="10177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the statistics of the sea surface is computed (on points of a grid the action or energy spectra are computed).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8421" y="1659861"/>
            <a:ext cx="4906192" cy="598205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8" name="Table 122"/>
          <p:cNvGraphicFramePr/>
          <p:nvPr>
            <p:extLst>
              <p:ext uri="{D42A27DB-BD31-4B8C-83A1-F6EECF244321}">
                <p14:modId xmlns:p14="http://schemas.microsoft.com/office/powerpoint/2010/main" val="1644491768"/>
              </p:ext>
            </p:extLst>
          </p:nvPr>
        </p:nvGraphicFramePr>
        <p:xfrm>
          <a:off x="883921" y="1696781"/>
          <a:ext cx="5364479" cy="4681266"/>
        </p:xfrm>
        <a:graphic>
          <a:graphicData uri="http://schemas.openxmlformats.org/drawingml/2006/table">
            <a:tbl>
              <a:tblPr firstRow="1" firstCol="1" bandRow="1"/>
              <a:tblGrid>
                <a:gridCol w="1348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20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730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地形資料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解析度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範圍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492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DBDB2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2分(3.6km)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en-US" altLang="zh-TW"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-3</a:t>
                      </a: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0~60N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100~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0E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730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ETOPO2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2分(3.6km)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全球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730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GEBCO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30秒(0.9km)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全球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492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TW500m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500公尺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18~27N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defTabSz="914400">
                        <a:defRPr sz="2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4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117~125E</a:t>
                      </a:r>
                      <a:endParaRPr sz="24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492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TW200m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200公尺</a:t>
                      </a: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dirty="0" smtClean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21~26N</a:t>
                      </a:r>
                      <a:r>
                        <a:rPr sz="2400" dirty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
</a:t>
                      </a:r>
                      <a:r>
                        <a:rPr sz="2400" dirty="0" smtClean="0">
                          <a:solidFill>
                            <a:srgbClr val="FF2600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  <a:sym typeface="Helvetica Neue"/>
                        </a:rPr>
                        <a:t>119~123E</a:t>
                      </a:r>
                      <a:endParaRPr sz="2400" dirty="0">
                        <a:solidFill>
                          <a:srgbClr val="FF26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gradFill>
                      <a:gsLst>
                        <a:gs pos="0">
                          <a:schemeClr val="bg2">
                            <a:tint val="90000"/>
                            <a:satMod val="92000"/>
                            <a:lumMod val="120000"/>
                          </a:schemeClr>
                        </a:gs>
                        <a:gs pos="100000">
                          <a:schemeClr val="bg2">
                            <a:shade val="98000"/>
                            <a:satMod val="120000"/>
                            <a:lumMod val="98000"/>
                          </a:schemeClr>
                        </a:gs>
                      </a:gsLst>
                      <a:path path="circle">
                        <a:fillToRect l="50000" t="50000"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98420" y="2258067"/>
            <a:ext cx="530402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資料整合步驟如下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把高解析度資料粗化至低解析度。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將粗化後的地形資料取代跟低解析度資料重疊的區域。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將高低解析度交界區域，地形資料變化很大的地方平滑化。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1760004" y="720203"/>
            <a:ext cx="2488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III.</a:t>
            </a:r>
            <a:r>
              <a:rPr lang="zh-TW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地形的描述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地型資料整合 </a:t>
            </a:r>
            <a:endParaRPr 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8780" y="1399550"/>
            <a:ext cx="964583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高解析度資料降階至低解析度，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將重疊區域網格內的高解析度資料取平均，取代該網格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內粗解析度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資料。</a:t>
            </a:r>
            <a:endParaRPr 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23831" y="3964975"/>
            <a:ext cx="298323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高解析度地形資料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低解析度地形資料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84637" y="4032289"/>
            <a:ext cx="259080" cy="2438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061777" y="4800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4416" y="2788920"/>
            <a:ext cx="4907280" cy="4023360"/>
            <a:chOff x="1774416" y="2788920"/>
            <a:chExt cx="4907280" cy="4023360"/>
          </a:xfrm>
        </p:grpSpPr>
        <p:grpSp>
          <p:nvGrpSpPr>
            <p:cNvPr id="30" name="Group 29"/>
            <p:cNvGrpSpPr/>
            <p:nvPr/>
          </p:nvGrpSpPr>
          <p:grpSpPr>
            <a:xfrm>
              <a:off x="1774416" y="2788920"/>
              <a:ext cx="4907280" cy="4023360"/>
              <a:chOff x="3108960" y="2286000"/>
              <a:chExt cx="4907280" cy="402336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108960" y="429768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62600" y="429768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108960" y="228600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62600" y="2286000"/>
                <a:ext cx="2453640" cy="20116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6606540" y="3139440"/>
                <a:ext cx="48006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183380" y="313944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160520" y="513588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637020" y="515112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019800" y="271465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330440" y="271465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057900" y="372811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330440" y="3733800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057900" y="467777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057900" y="573979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330440" y="467015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330440" y="5741730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766310" y="271181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766310" y="375097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455670" y="271181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461385" y="3756266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766310" y="467777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766310" y="574741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455670" y="4677772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461385" y="5747415"/>
                <a:ext cx="259080" cy="24384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5214846" y="5577840"/>
              <a:ext cx="48006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738346" y="3546886"/>
              <a:ext cx="48006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761206" y="5597114"/>
              <a:ext cx="48006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3967</TotalTime>
  <Words>1147</Words>
  <Application>Microsoft Macintosh PowerPoint</Application>
  <PresentationFormat>Widescreen</PresentationFormat>
  <Paragraphs>328</Paragraphs>
  <Slides>36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 Unicode MS</vt:lpstr>
      <vt:lpstr>Calibri</vt:lpstr>
      <vt:lpstr>Century Gothic</vt:lpstr>
      <vt:lpstr>Courier</vt:lpstr>
      <vt:lpstr>Helvetica</vt:lpstr>
      <vt:lpstr>Helvetica Light</vt:lpstr>
      <vt:lpstr>Helvetica Neue</vt:lpstr>
      <vt:lpstr>Microsoft JhengHei</vt:lpstr>
      <vt:lpstr>Times New Roman</vt:lpstr>
      <vt:lpstr>Wingdings 3</vt:lpstr>
      <vt:lpstr>微軟正黑體</vt:lpstr>
      <vt:lpstr>新細明體</vt:lpstr>
      <vt:lpstr>標楷體</vt:lpstr>
      <vt:lpstr>Arial</vt:lpstr>
      <vt:lpstr>Wisp</vt:lpstr>
      <vt:lpstr>Wave Watch III 波浪模式 建置暨預報作業說明</vt:lpstr>
      <vt:lpstr>大綱</vt:lpstr>
      <vt:lpstr>PowerPoint Presentation</vt:lpstr>
      <vt:lpstr>PowerPoint Presentation</vt:lpstr>
      <vt:lpstr>PowerPoint Presentation</vt:lpstr>
      <vt:lpstr>WaveWatch III 波浪模式及格網建置工具之下載</vt:lpstr>
      <vt:lpstr>About Wave Watch III (Phase averaging model)</vt:lpstr>
      <vt:lpstr>地型資料整合 </vt:lpstr>
      <vt:lpstr>地型資料整合 </vt:lpstr>
      <vt:lpstr>地型資料整合 </vt:lpstr>
      <vt:lpstr>地型資料整合 </vt:lpstr>
      <vt:lpstr>PowerPoint Presentation</vt:lpstr>
      <vt:lpstr>網格地形輔助前處理(Gridgen)</vt:lpstr>
      <vt:lpstr>網格地形輔助前處理⎯ create_grid.m</vt:lpstr>
      <vt:lpstr>PowerPoint Presentation</vt:lpstr>
      <vt:lpstr>Two-way Nesting 雙向巢狀網格(網格地形處理 ⎯ mask_mod.m)</vt:lpstr>
      <vt:lpstr>PowerPoint Presentation</vt:lpstr>
      <vt:lpstr>PowerPoint Presentation</vt:lpstr>
      <vt:lpstr>波浪於深水區與淺水區能量的成長與消散</vt:lpstr>
      <vt:lpstr>雙向多重網格波浪模擬 </vt:lpstr>
      <vt:lpstr>PowerPoint Presentation</vt:lpstr>
      <vt:lpstr>PowerPoint Presentation</vt:lpstr>
      <vt:lpstr>PowerPoint Presentation</vt:lpstr>
      <vt:lpstr>PowerPoint Presentation</vt:lpstr>
      <vt:lpstr>波浪作業預報系統排程 ⎯ 作業時間</vt:lpstr>
      <vt:lpstr>波浪作業預報系統排程 ⎯ 執行流程</vt:lpstr>
      <vt:lpstr>波浪作業預報系統排程 ⎯ main.sh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波浪預報作業展示系統</vt:lpstr>
      <vt:lpstr>PowerPoint Presentation</vt:lpstr>
      <vt:lpstr>Thanks for your attention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Watch III 模式執行暨預報作業排程實作</dc:title>
  <dc:creator>Microsoft Office User</dc:creator>
  <cp:lastModifiedBy>Microsoft Office User</cp:lastModifiedBy>
  <cp:revision>296</cp:revision>
  <dcterms:created xsi:type="dcterms:W3CDTF">2017-04-14T08:37:31Z</dcterms:created>
  <dcterms:modified xsi:type="dcterms:W3CDTF">2017-04-22T11:04:53Z</dcterms:modified>
</cp:coreProperties>
</file>