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82" r:id="rId3"/>
    <p:sldId id="281" r:id="rId4"/>
    <p:sldId id="259" r:id="rId5"/>
    <p:sldId id="260" r:id="rId6"/>
    <p:sldId id="261" r:id="rId7"/>
    <p:sldId id="280" r:id="rId8"/>
    <p:sldId id="263" r:id="rId9"/>
    <p:sldId id="264" r:id="rId10"/>
    <p:sldId id="268" r:id="rId11"/>
    <p:sldId id="265" r:id="rId12"/>
    <p:sldId id="266" r:id="rId13"/>
    <p:sldId id="267" r:id="rId14"/>
    <p:sldId id="269" r:id="rId15"/>
    <p:sldId id="273" r:id="rId16"/>
    <p:sldId id="274" r:id="rId17"/>
    <p:sldId id="275" r:id="rId18"/>
    <p:sldId id="276" r:id="rId19"/>
    <p:sldId id="277" r:id="rId20"/>
    <p:sldId id="285" r:id="rId21"/>
    <p:sldId id="283" r:id="rId22"/>
    <p:sldId id="284" r:id="rId23"/>
    <p:sldId id="286" r:id="rId24"/>
    <p:sldId id="287" r:id="rId25"/>
    <p:sldId id="270" r:id="rId26"/>
    <p:sldId id="278" r:id="rId27"/>
    <p:sldId id="279" r:id="rId28"/>
    <p:sldId id="257" r:id="rId29"/>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9900"/>
    <a:srgbClr val="FF0066"/>
    <a:srgbClr val="CC66FF"/>
    <a:srgbClr val="5F5F5F"/>
    <a:srgbClr val="FF33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92266" autoAdjust="0"/>
  </p:normalViewPr>
  <p:slideViewPr>
    <p:cSldViewPr>
      <p:cViewPr>
        <p:scale>
          <a:sx n="50" d="100"/>
          <a:sy n="50" d="100"/>
        </p:scale>
        <p:origin x="-1944" y="-355"/>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E89455-78FE-4125-A896-996C2460568F}" type="datetimeFigureOut">
              <a:rPr lang="zh-TW" altLang="en-US" smtClean="0"/>
              <a:pPr/>
              <a:t>2012/12/15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06D745-E438-4029-AB07-4B3801E504C3}" type="slidenum">
              <a:rPr lang="zh-TW" altLang="en-US" smtClean="0"/>
              <a:pPr/>
              <a:t>‹#›</a:t>
            </a:fld>
            <a:endParaRPr lang="zh-TW" altLang="en-US"/>
          </a:p>
        </p:txBody>
      </p:sp>
    </p:spTree>
    <p:extLst>
      <p:ext uri="{BB962C8B-B14F-4D97-AF65-F5344CB8AC3E}">
        <p14:creationId xmlns:p14="http://schemas.microsoft.com/office/powerpoint/2010/main" val="92381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fld id="{268A4F4B-0159-4AD9-898A-E6609E328272}" type="slidenum">
              <a:rPr lang="en-US" altLang="zh-TW"/>
              <a:pPr/>
              <a:t>2</a:t>
            </a:fld>
            <a:endParaRPr lang="en-US" altLang="zh-TW"/>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p:txBody>
          <a:bodyPr/>
          <a:lstStyle/>
          <a:p>
            <a:pPr eaLnBrk="1" hangingPunct="1"/>
            <a:r>
              <a:rPr lang="en-US" altLang="zh-TW" smtClean="0">
                <a:ea typeface="新細明體" charset="-120"/>
              </a:rPr>
              <a:t>We applied the multiple-grids approach to simulate circulations in the Mediterranean Sea and North Atlantic Ocean. Resolution varies from ¼ to 1/24. This allows the model toe resolve small features efficiently in a multi-basin model.</a:t>
            </a:r>
          </a:p>
          <a:p>
            <a:pPr eaLnBrk="1" hangingPunct="1"/>
            <a:r>
              <a:rPr lang="en-US" altLang="zh-TW" smtClean="0">
                <a:ea typeface="新細明體" charset="-120"/>
              </a:rPr>
              <a:t>Such small features affect all scales because of nonlinearity and low dissipation. No instant convective adjustment or other highly diffusive process is used.</a:t>
            </a:r>
          </a:p>
          <a:p>
            <a:pPr eaLnBrk="1" hangingPunct="1"/>
            <a:r>
              <a:rPr lang="en-US" altLang="zh-TW" smtClean="0">
                <a:ea typeface="新細明體" charset="-120"/>
              </a:rPr>
              <a:t>We can accurately simulate the downslope migration of MOW water which is well-known to be important for the global climate system. The MOW is dense due to its high salinity. Although the transport is small, the MOW has significant effect on the deep North Atlantic heat and salt budget. This is a challenging problem for ocean model. A focus of this study is to simulate the dense MOW that spills over the Strait of Gibraltar sill.</a:t>
            </a:r>
          </a:p>
          <a:p>
            <a:pPr eaLnBrk="1" hangingPunct="1"/>
            <a:endParaRPr lang="en-US" altLang="zh-TW" smtClean="0">
              <a:ea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p:txBody>
          <a:bodyPr/>
          <a:lstStyle/>
          <a:p>
            <a:fld id="{56EAA922-F604-45FC-95B6-3E8F05C7A7FF}" type="slidenum">
              <a:rPr lang="en-US" altLang="zh-TW"/>
              <a:pPr/>
              <a:t>3</a:t>
            </a:fld>
            <a:endParaRPr lang="en-US" altLang="zh-TW"/>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p:txBody>
          <a:bodyPr/>
          <a:lstStyle/>
          <a:p>
            <a:pPr eaLnBrk="1" hangingPunct="1"/>
            <a:r>
              <a:rPr lang="en-US" altLang="zh-TW" smtClean="0">
                <a:ea typeface="新細明體" charset="-120"/>
              </a:rPr>
              <a:t>The modeled MOW material, concentrated near 1000m depth, is clearly seen in the vertical salinity cross-section at 43N.The consistency implies the realistic MOW penetration, dilution and propagation can be resolved in the 1/8 eastern NA grid.</a:t>
            </a:r>
          </a:p>
          <a:p>
            <a:pPr eaLnBrk="1" hangingPunct="1"/>
            <a:r>
              <a:rPr lang="en-US" altLang="zh-TW" smtClean="0">
                <a:ea typeface="新細明體" charset="-120"/>
              </a:rPr>
              <a:t>We also observe meddies and other advection-diffusion effects gradually spread the MOW offshore near its equilibrium level.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6706D745-E438-4029-AB07-4B3801E504C3}" type="slidenum">
              <a:rPr lang="zh-TW" altLang="en-US" smtClean="0"/>
              <a:pPr/>
              <a:t>8</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a:xfrm>
            <a:off x="1143000" y="685800"/>
            <a:ext cx="4572000" cy="3429000"/>
          </a:xfrm>
          <a:ln/>
        </p:spPr>
      </p:sp>
      <p:sp>
        <p:nvSpPr>
          <p:cNvPr id="133123" name="備忘稿版面配置區 2"/>
          <p:cNvSpPr>
            <a:spLocks noGrp="1"/>
          </p:cNvSpPr>
          <p:nvPr>
            <p:ph type="body" idx="1"/>
          </p:nvPr>
        </p:nvSpPr>
        <p:spPr>
          <a:xfrm>
            <a:off x="685494" y="4342939"/>
            <a:ext cx="5487013"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endParaRPr lang="zh-TW" altLang="en-US" smtClean="0"/>
          </a:p>
        </p:txBody>
      </p:sp>
      <p:sp>
        <p:nvSpPr>
          <p:cNvPr id="133124" name="投影片編號版面配置區 3"/>
          <p:cNvSpPr txBox="1">
            <a:spLocks noGrp="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90600" eaLnBrk="0" hangingPunct="0">
              <a:defRPr kumimoji="1">
                <a:solidFill>
                  <a:schemeClr val="tx1"/>
                </a:solidFill>
                <a:latin typeface="Arial" charset="0"/>
                <a:ea typeface="新細明體" pitchFamily="18" charset="-120"/>
              </a:defRPr>
            </a:lvl1pPr>
            <a:lvl2pPr marL="804863" indent="-309563" defTabSz="990600" eaLnBrk="0" hangingPunct="0">
              <a:defRPr kumimoji="1">
                <a:solidFill>
                  <a:schemeClr val="tx1"/>
                </a:solidFill>
                <a:latin typeface="Arial" charset="0"/>
                <a:ea typeface="新細明體" pitchFamily="18" charset="-120"/>
              </a:defRPr>
            </a:lvl2pPr>
            <a:lvl3pPr marL="1238250" indent="-247650" defTabSz="990600" eaLnBrk="0" hangingPunct="0">
              <a:defRPr kumimoji="1">
                <a:solidFill>
                  <a:schemeClr val="tx1"/>
                </a:solidFill>
                <a:latin typeface="Arial" charset="0"/>
                <a:ea typeface="新細明體" pitchFamily="18" charset="-120"/>
              </a:defRPr>
            </a:lvl3pPr>
            <a:lvl4pPr marL="1733550" indent="-247650" defTabSz="990600" eaLnBrk="0" hangingPunct="0">
              <a:defRPr kumimoji="1">
                <a:solidFill>
                  <a:schemeClr val="tx1"/>
                </a:solidFill>
                <a:latin typeface="Arial" charset="0"/>
                <a:ea typeface="新細明體" pitchFamily="18" charset="-120"/>
              </a:defRPr>
            </a:lvl4pPr>
            <a:lvl5pPr marL="2228850" indent="-247650" defTabSz="990600" eaLnBrk="0" hangingPunct="0">
              <a:defRPr kumimoji="1">
                <a:solidFill>
                  <a:schemeClr val="tx1"/>
                </a:solidFill>
                <a:latin typeface="Arial" charset="0"/>
                <a:ea typeface="新細明體" pitchFamily="18" charset="-120"/>
              </a:defRPr>
            </a:lvl5pPr>
            <a:lvl6pPr marL="2686050" indent="-247650" defTabSz="990600" eaLnBrk="0" fontAlgn="base" hangingPunct="0">
              <a:spcBef>
                <a:spcPct val="0"/>
              </a:spcBef>
              <a:spcAft>
                <a:spcPct val="0"/>
              </a:spcAft>
              <a:defRPr kumimoji="1">
                <a:solidFill>
                  <a:schemeClr val="tx1"/>
                </a:solidFill>
                <a:latin typeface="Arial" charset="0"/>
                <a:ea typeface="新細明體" pitchFamily="18" charset="-120"/>
              </a:defRPr>
            </a:lvl6pPr>
            <a:lvl7pPr marL="3143250" indent="-247650" defTabSz="990600" eaLnBrk="0" fontAlgn="base" hangingPunct="0">
              <a:spcBef>
                <a:spcPct val="0"/>
              </a:spcBef>
              <a:spcAft>
                <a:spcPct val="0"/>
              </a:spcAft>
              <a:defRPr kumimoji="1">
                <a:solidFill>
                  <a:schemeClr val="tx1"/>
                </a:solidFill>
                <a:latin typeface="Arial" charset="0"/>
                <a:ea typeface="新細明體" pitchFamily="18" charset="-120"/>
              </a:defRPr>
            </a:lvl7pPr>
            <a:lvl8pPr marL="3600450" indent="-247650" defTabSz="990600" eaLnBrk="0" fontAlgn="base" hangingPunct="0">
              <a:spcBef>
                <a:spcPct val="0"/>
              </a:spcBef>
              <a:spcAft>
                <a:spcPct val="0"/>
              </a:spcAft>
              <a:defRPr kumimoji="1">
                <a:solidFill>
                  <a:schemeClr val="tx1"/>
                </a:solidFill>
                <a:latin typeface="Arial" charset="0"/>
                <a:ea typeface="新細明體" pitchFamily="18" charset="-120"/>
              </a:defRPr>
            </a:lvl8pPr>
            <a:lvl9pPr marL="4057650" indent="-247650" defTabSz="990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fld id="{D96BFFB0-844F-40BF-AD5C-2DAAEA0F3EEA}" type="slidenum">
              <a:rPr lang="en-US" altLang="zh-TW" sz="1200"/>
              <a:pPr algn="r" eaLnBrk="1" hangingPunct="1"/>
              <a:t>15</a:t>
            </a:fld>
            <a:endParaRPr lang="en-US" altLang="zh-TW"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txBox="1">
            <a:spLocks noGrp="1" noChangeArrowheads="1"/>
          </p:cNvSpPr>
          <p:nvPr/>
        </p:nvSpPr>
        <p:spPr bwMode="auto">
          <a:xfrm>
            <a:off x="3884463" y="8685878"/>
            <a:ext cx="2972004" cy="456704"/>
          </a:xfrm>
          <a:prstGeom prst="rect">
            <a:avLst/>
          </a:prstGeom>
          <a:noFill/>
          <a:ln w="9525">
            <a:noFill/>
            <a:miter lim="800000"/>
            <a:headEnd/>
            <a:tailEnd/>
          </a:ln>
        </p:spPr>
        <p:txBody>
          <a:bodyPr lIns="91431" tIns="45716" rIns="91431" bIns="45716" anchor="b"/>
          <a:lstStyle/>
          <a:p>
            <a:pPr algn="r" defTabSz="914423"/>
            <a:fld id="{2D9F5829-4E39-4518-9FC5-0A9A04C64C44}" type="slidenum">
              <a:rPr lang="en-US" altLang="zh-TW" sz="1200"/>
              <a:pPr algn="r" defTabSz="914423"/>
              <a:t>16</a:t>
            </a:fld>
            <a:endParaRPr lang="en-US" altLang="zh-TW" sz="1200"/>
          </a:p>
        </p:txBody>
      </p:sp>
      <p:sp>
        <p:nvSpPr>
          <p:cNvPr id="33794" name="投影片圖像版面配置區 1"/>
          <p:cNvSpPr>
            <a:spLocks noGrp="1" noRot="1" noChangeAspect="1" noTextEdit="1"/>
          </p:cNvSpPr>
          <p:nvPr>
            <p:ph type="sldImg"/>
          </p:nvPr>
        </p:nvSpPr>
        <p:spPr>
          <a:xfrm>
            <a:off x="1143000" y="685800"/>
            <a:ext cx="4572000" cy="3429000"/>
          </a:xfrm>
          <a:ln/>
        </p:spPr>
      </p:sp>
      <p:sp>
        <p:nvSpPr>
          <p:cNvPr id="33795" name="備忘稿版面配置區 2"/>
          <p:cNvSpPr>
            <a:spLocks noGrp="1"/>
          </p:cNvSpPr>
          <p:nvPr>
            <p:ph type="body" idx="1"/>
          </p:nvPr>
        </p:nvSpPr>
        <p:spPr>
          <a:xfrm>
            <a:off x="685494" y="4342939"/>
            <a:ext cx="5487013" cy="4114587"/>
          </a:xfrm>
          <a:noFill/>
          <a:ln/>
        </p:spPr>
        <p:txBody>
          <a:bodyPr lIns="91431" tIns="45716" rIns="91431" bIns="45716"/>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zh-TW" dirty="0" smtClean="0">
                <a:ea typeface="新細明體" charset="-120"/>
              </a:rPr>
              <a:t>Here, we will focus more on the results based on the pure OGCM simulation.</a:t>
            </a:r>
          </a:p>
          <a:p>
            <a:pPr eaLnBrk="1" hangingPunct="1">
              <a:spcBef>
                <a:spcPct val="0"/>
              </a:spcBef>
            </a:pPr>
            <a:endParaRPr lang="en-US" altLang="zh-TW" dirty="0" smtClean="0">
              <a:ea typeface="新細明體" charset="-120"/>
            </a:endParaRPr>
          </a:p>
        </p:txBody>
      </p:sp>
      <p:sp>
        <p:nvSpPr>
          <p:cNvPr id="33796" name="投影片編號版面配置區 3"/>
          <p:cNvSpPr txBox="1">
            <a:spLocks noGrp="1"/>
          </p:cNvSpPr>
          <p:nvPr/>
        </p:nvSpPr>
        <p:spPr bwMode="auto">
          <a:xfrm>
            <a:off x="3884463" y="8685878"/>
            <a:ext cx="2972004" cy="456704"/>
          </a:xfrm>
          <a:prstGeom prst="rect">
            <a:avLst/>
          </a:prstGeom>
          <a:noFill/>
          <a:ln w="9525">
            <a:noFill/>
            <a:miter lim="800000"/>
            <a:headEnd/>
            <a:tailEnd/>
          </a:ln>
        </p:spPr>
        <p:txBody>
          <a:bodyPr lIns="91431" tIns="45716" rIns="91431" bIns="45716" anchor="b"/>
          <a:lstStyle/>
          <a:p>
            <a:pPr algn="r" defTabSz="914423"/>
            <a:fld id="{2C6C031C-D289-4FD2-8A9D-7AC0B27E7716}" type="slidenum">
              <a:rPr lang="en-US" altLang="zh-TW" sz="1200">
                <a:latin typeface="Calibri" pitchFamily="34" charset="0"/>
              </a:rPr>
              <a:pPr algn="r" defTabSz="914423"/>
              <a:t>16</a:t>
            </a:fld>
            <a:endParaRPr lang="en-US" altLang="zh-TW"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miter lim="800000"/>
            <a:headEnd/>
            <a:tailEnd/>
          </a:ln>
        </p:spPr>
        <p:txBody>
          <a:bodyPr/>
          <a:lstStyle/>
          <a:p>
            <a:fld id="{90C0826C-E039-4632-83D3-0AB19CC8EEF1}" type="slidenum">
              <a:rPr lang="en-US" altLang="zh-TW" smtClean="0">
                <a:ea typeface="新細明體" charset="-120"/>
              </a:rPr>
              <a:pPr/>
              <a:t>17</a:t>
            </a:fld>
            <a:endParaRPr lang="en-US" altLang="zh-TW" smtClean="0">
              <a:ea typeface="新細明體" charset="-120"/>
            </a:endParaRPr>
          </a:p>
        </p:txBody>
      </p:sp>
      <p:sp>
        <p:nvSpPr>
          <p:cNvPr id="29698" name="投影片圖像版面配置區 1"/>
          <p:cNvSpPr>
            <a:spLocks noGrp="1" noRot="1" noChangeAspect="1" noTextEdit="1"/>
          </p:cNvSpPr>
          <p:nvPr>
            <p:ph type="sldImg"/>
          </p:nvPr>
        </p:nvSpPr>
        <p:spPr>
          <a:ln/>
        </p:spPr>
      </p:sp>
      <p:sp>
        <p:nvSpPr>
          <p:cNvPr id="29699" name="備忘稿版面配置區 2"/>
          <p:cNvSpPr>
            <a:spLocks noGrp="1"/>
          </p:cNvSpPr>
          <p:nvPr>
            <p:ph type="body" idx="1"/>
          </p:nvPr>
        </p:nvSpPr>
        <p:spPr>
          <a:noFill/>
        </p:spPr>
        <p:txBody>
          <a:bodyPr/>
          <a:lstStyle/>
          <a:p>
            <a:pPr eaLnBrk="1" hangingPunct="1">
              <a:spcBef>
                <a:spcPct val="0"/>
              </a:spcBef>
            </a:pPr>
            <a:endParaRPr lang="zh-TW" altLang="zh-TW" smtClean="0">
              <a:ea typeface="新細明體" charset="-120"/>
            </a:endParaRPr>
          </a:p>
        </p:txBody>
      </p:sp>
      <p:sp>
        <p:nvSpPr>
          <p:cNvPr id="29700"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798CAE6-6B56-447D-A0FF-A96B17AAEA5F}" type="slidenum">
              <a:rPr kumimoji="0" lang="en-US" altLang="zh-TW" sz="1200">
                <a:latin typeface="Calibri" pitchFamily="34" charset="0"/>
              </a:rPr>
              <a:pPr algn="r"/>
              <a:t>17</a:t>
            </a:fld>
            <a:endParaRPr kumimoji="0" lang="en-US" altLang="zh-TW"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7C43EDBF-E758-4EBF-B245-BB2D770F6C7A}" type="datetimeFigureOut">
              <a:rPr lang="zh-TW" altLang="en-US" smtClean="0"/>
              <a:pPr/>
              <a:t>2012/12/15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0F7808-3485-4A69-B260-71455956CD4E}"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C43EDBF-E758-4EBF-B245-BB2D770F6C7A}" type="datetimeFigureOut">
              <a:rPr lang="zh-TW" altLang="en-US" smtClean="0"/>
              <a:pPr/>
              <a:t>2012/12/15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0F7808-3485-4A69-B260-71455956CD4E}"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C43EDBF-E758-4EBF-B245-BB2D770F6C7A}" type="datetimeFigureOut">
              <a:rPr lang="zh-TW" altLang="en-US" smtClean="0"/>
              <a:pPr/>
              <a:t>2012/12/15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0F7808-3485-4A69-B260-71455956CD4E}"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C43EDBF-E758-4EBF-B245-BB2D770F6C7A}" type="datetimeFigureOut">
              <a:rPr lang="zh-TW" altLang="en-US" smtClean="0"/>
              <a:pPr/>
              <a:t>2012/12/15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0F7808-3485-4A69-B260-71455956CD4E}"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7C43EDBF-E758-4EBF-B245-BB2D770F6C7A}" type="datetimeFigureOut">
              <a:rPr lang="zh-TW" altLang="en-US" smtClean="0"/>
              <a:pPr/>
              <a:t>2012/12/15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0F7808-3485-4A69-B260-71455956CD4E}"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7C43EDBF-E758-4EBF-B245-BB2D770F6C7A}" type="datetimeFigureOut">
              <a:rPr lang="zh-TW" altLang="en-US" smtClean="0"/>
              <a:pPr/>
              <a:t>2012/12/15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0F7808-3485-4A69-B260-71455956CD4E}"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7C43EDBF-E758-4EBF-B245-BB2D770F6C7A}" type="datetimeFigureOut">
              <a:rPr lang="zh-TW" altLang="en-US" smtClean="0"/>
              <a:pPr/>
              <a:t>2012/12/15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50F7808-3485-4A69-B260-71455956CD4E}"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C43EDBF-E758-4EBF-B245-BB2D770F6C7A}" type="datetimeFigureOut">
              <a:rPr lang="zh-TW" altLang="en-US" smtClean="0"/>
              <a:pPr/>
              <a:t>2012/12/15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50F7808-3485-4A69-B260-71455956CD4E}"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C43EDBF-E758-4EBF-B245-BB2D770F6C7A}" type="datetimeFigureOut">
              <a:rPr lang="zh-TW" altLang="en-US" smtClean="0"/>
              <a:pPr/>
              <a:t>2012/12/15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50F7808-3485-4A69-B260-71455956CD4E}"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C43EDBF-E758-4EBF-B245-BB2D770F6C7A}" type="datetimeFigureOut">
              <a:rPr lang="zh-TW" altLang="en-US" smtClean="0"/>
              <a:pPr/>
              <a:t>2012/12/15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0F7808-3485-4A69-B260-71455956CD4E}"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C43EDBF-E758-4EBF-B245-BB2D770F6C7A}" type="datetimeFigureOut">
              <a:rPr lang="zh-TW" altLang="en-US" smtClean="0"/>
              <a:pPr/>
              <a:t>2012/12/15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0F7808-3485-4A69-B260-71455956CD4E}"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3EDBF-E758-4EBF-B245-BB2D770F6C7A}" type="datetimeFigureOut">
              <a:rPr lang="zh-TW" altLang="en-US" smtClean="0"/>
              <a:pPr/>
              <a:t>2012/12/15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F7808-3485-4A69-B260-71455956CD4E}"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efdl.as.ntu.edu.tw/research/tim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efdl.as.ntu.edu.tw/research/timcom/FRAME/PDTIMCOM.html" TargetMode="External"/><Relationship Id="rId2" Type="http://schemas.openxmlformats.org/officeDocument/2006/relationships/hyperlink" Target="http://efdl.as.ntu.edu.tw/research/diecast" TargetMode="External"/><Relationship Id="rId1" Type="http://schemas.openxmlformats.org/officeDocument/2006/relationships/slideLayout" Target="../slideLayouts/slideLayout2.xml"/><Relationship Id="rId6" Type="http://schemas.openxmlformats.org/officeDocument/2006/relationships/hyperlink" Target="http://stormy.msrc.sunysb.edu/diecast/GoM_surface_height_year43_day180-360.avi" TargetMode="External"/><Relationship Id="rId5" Type="http://schemas.openxmlformats.org/officeDocument/2006/relationships/hyperlink" Target="http://stormy.msrc.sunysb.edu/diecast/GoM/126040-129600.avi" TargetMode="External"/><Relationship Id="rId4" Type="http://schemas.openxmlformats.org/officeDocument/2006/relationships/hyperlink" Target="http://albertomestas.com/research/gulf-of-mexico-circulation-with-diecast-model/"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www.roffs.com/deepwaterhorizon.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GoM_surface_height_year43_day180-360.avi"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0"/>
            <a:ext cx="9144000" cy="1124744"/>
          </a:xfrm>
        </p:spPr>
        <p:txBody>
          <a:bodyPr>
            <a:noAutofit/>
          </a:bodyPr>
          <a:lstStyle/>
          <a:p>
            <a:r>
              <a:rPr lang="en-US" altLang="zh-TW" sz="3600" b="1" dirty="0" smtClean="0">
                <a:solidFill>
                  <a:srgbClr val="FF0000"/>
                </a:solidFill>
                <a:effectLst>
                  <a:outerShdw blurRad="38100" dist="38100" dir="2700000" algn="tl">
                    <a:srgbClr val="000000">
                      <a:alpha val="43137"/>
                    </a:srgbClr>
                  </a:outerShdw>
                </a:effectLst>
                <a:latin typeface="Comic Sans MS" pitchFamily="66" charset="0"/>
                <a:ea typeface="Gungsuh" pitchFamily="18" charset="-127"/>
              </a:rPr>
              <a:t>Gulf of Mexico Blowout:</a:t>
            </a:r>
            <a:r>
              <a:rPr lang="en-US" altLang="zh-TW" sz="3600" b="1" dirty="0" smtClean="0">
                <a:effectLst>
                  <a:outerShdw blurRad="38100" dist="38100" dir="2700000" algn="tl">
                    <a:srgbClr val="000000">
                      <a:alpha val="43137"/>
                    </a:srgbClr>
                  </a:outerShdw>
                </a:effectLst>
                <a:latin typeface="Comic Sans MS" pitchFamily="66" charset="0"/>
                <a:ea typeface="Gungsuh" pitchFamily="18" charset="-127"/>
              </a:rPr>
              <a:t> </a:t>
            </a:r>
            <a:br>
              <a:rPr lang="en-US" altLang="zh-TW" sz="3600" b="1" dirty="0" smtClean="0">
                <a:effectLst>
                  <a:outerShdw blurRad="38100" dist="38100" dir="2700000" algn="tl">
                    <a:srgbClr val="000000">
                      <a:alpha val="43137"/>
                    </a:srgbClr>
                  </a:outerShdw>
                </a:effectLst>
                <a:latin typeface="Comic Sans MS" pitchFamily="66" charset="0"/>
                <a:ea typeface="Gungsuh" pitchFamily="18" charset="-127"/>
              </a:rPr>
            </a:br>
            <a:r>
              <a:rPr lang="en-US" altLang="zh-TW" sz="3600" b="1" dirty="0" smtClean="0">
                <a:solidFill>
                  <a:srgbClr val="FF0000"/>
                </a:solidFill>
                <a:effectLst>
                  <a:outerShdw blurRad="38100" dist="38100" dir="2700000" algn="tl">
                    <a:srgbClr val="000000">
                      <a:alpha val="43137"/>
                    </a:srgbClr>
                  </a:outerShdw>
                </a:effectLst>
                <a:latin typeface="Comic Sans MS" pitchFamily="66" charset="0"/>
                <a:ea typeface="Gungsuh" pitchFamily="18" charset="-127"/>
              </a:rPr>
              <a:t>Initialization and Predictability</a:t>
            </a:r>
            <a:endParaRPr lang="zh-TW" altLang="en-US" sz="3600" b="1" dirty="0">
              <a:solidFill>
                <a:srgbClr val="FF0000"/>
              </a:solidFill>
              <a:effectLst>
                <a:outerShdw blurRad="38100" dist="38100" dir="2700000" algn="tl">
                  <a:srgbClr val="000000">
                    <a:alpha val="43137"/>
                  </a:srgbClr>
                </a:outerShdw>
              </a:effectLst>
              <a:latin typeface="Comic Sans MS" pitchFamily="66" charset="0"/>
              <a:ea typeface="Gungsuh" pitchFamily="18" charset="-127"/>
            </a:endParaRPr>
          </a:p>
        </p:txBody>
      </p:sp>
      <p:sp>
        <p:nvSpPr>
          <p:cNvPr id="3" name="副標題 2"/>
          <p:cNvSpPr>
            <a:spLocks noGrp="1"/>
          </p:cNvSpPr>
          <p:nvPr>
            <p:ph type="subTitle" idx="1"/>
          </p:nvPr>
        </p:nvSpPr>
        <p:spPr>
          <a:xfrm>
            <a:off x="0" y="1196752"/>
            <a:ext cx="9144000" cy="5661248"/>
          </a:xfrm>
        </p:spPr>
        <p:txBody>
          <a:bodyPr>
            <a:noAutofit/>
          </a:bodyPr>
          <a:lstStyle/>
          <a:p>
            <a:r>
              <a:rPr lang="en-US" altLang="zh-TW" sz="1800" dirty="0" smtClean="0">
                <a:solidFill>
                  <a:srgbClr val="0066FF"/>
                </a:solidFill>
                <a:latin typeface="Comic Sans MS" pitchFamily="66" charset="0"/>
              </a:rPr>
              <a:t>by </a:t>
            </a:r>
          </a:p>
          <a:p>
            <a:r>
              <a:rPr lang="en-US" altLang="zh-TW" sz="2400" b="1" dirty="0" smtClean="0">
                <a:solidFill>
                  <a:srgbClr val="0066FF"/>
                </a:solidFill>
                <a:latin typeface="Comic Sans MS" pitchFamily="66" charset="0"/>
              </a:rPr>
              <a:t>David Dietrich</a:t>
            </a:r>
            <a:r>
              <a:rPr lang="en-US" altLang="zh-TW" sz="2400" dirty="0" smtClean="0">
                <a:solidFill>
                  <a:srgbClr val="0066FF"/>
                </a:solidFill>
                <a:latin typeface="Comic Sans MS" pitchFamily="66" charset="0"/>
              </a:rPr>
              <a:t>,</a:t>
            </a:r>
            <a:r>
              <a:rPr lang="en-US" altLang="zh-TW" sz="2400" b="1" dirty="0" smtClean="0">
                <a:solidFill>
                  <a:srgbClr val="0066FF"/>
                </a:solidFill>
                <a:latin typeface="Comic Sans MS" pitchFamily="66" charset="0"/>
              </a:rPr>
              <a:t> </a:t>
            </a:r>
          </a:p>
          <a:p>
            <a:r>
              <a:rPr lang="en-US" altLang="zh-TW" sz="2000" i="1" dirty="0" smtClean="0">
                <a:solidFill>
                  <a:srgbClr val="0066FF"/>
                </a:solidFill>
                <a:latin typeface="Comic Sans MS" pitchFamily="66" charset="0"/>
              </a:rPr>
              <a:t>Computational Science Research Center, San Diego State U. </a:t>
            </a:r>
          </a:p>
          <a:p>
            <a:r>
              <a:rPr lang="en-US" altLang="zh-TW" sz="2400" b="1" dirty="0" smtClean="0">
                <a:solidFill>
                  <a:srgbClr val="0066FF"/>
                </a:solidFill>
                <a:latin typeface="Comic Sans MS" pitchFamily="66" charset="0"/>
              </a:rPr>
              <a:t>Yu-</a:t>
            </a:r>
            <a:r>
              <a:rPr lang="en-US" altLang="zh-TW" sz="2400" b="1" dirty="0" err="1" smtClean="0">
                <a:solidFill>
                  <a:srgbClr val="0066FF"/>
                </a:solidFill>
                <a:latin typeface="Comic Sans MS" pitchFamily="66" charset="0"/>
              </a:rPr>
              <a:t>heng</a:t>
            </a:r>
            <a:r>
              <a:rPr lang="en-US" altLang="zh-TW" sz="2400" b="1" dirty="0" smtClean="0">
                <a:solidFill>
                  <a:srgbClr val="0066FF"/>
                </a:solidFill>
                <a:latin typeface="Comic Sans MS" pitchFamily="66" charset="0"/>
              </a:rPr>
              <a:t> Tseng</a:t>
            </a:r>
            <a:r>
              <a:rPr lang="en-US" altLang="zh-TW" sz="2400" dirty="0" smtClean="0">
                <a:solidFill>
                  <a:srgbClr val="0066FF"/>
                </a:solidFill>
                <a:latin typeface="Comic Sans MS" pitchFamily="66" charset="0"/>
              </a:rPr>
              <a:t>, </a:t>
            </a:r>
          </a:p>
          <a:p>
            <a:r>
              <a:rPr lang="en-US" altLang="zh-TW" sz="2000" i="1" dirty="0" smtClean="0">
                <a:solidFill>
                  <a:srgbClr val="0066FF"/>
                </a:solidFill>
                <a:latin typeface="Comic Sans MS" pitchFamily="66" charset="0"/>
              </a:rPr>
              <a:t>National Center for Atmospheric Research</a:t>
            </a:r>
          </a:p>
          <a:p>
            <a:r>
              <a:rPr lang="en-US" altLang="zh-TW" sz="2400" b="1" dirty="0" smtClean="0">
                <a:solidFill>
                  <a:srgbClr val="0066FF"/>
                </a:solidFill>
                <a:latin typeface="Comic Sans MS" pitchFamily="66" charset="0"/>
              </a:rPr>
              <a:t>Konstantin </a:t>
            </a:r>
            <a:r>
              <a:rPr lang="en-US" altLang="zh-TW" sz="2400" b="1" dirty="0" err="1" smtClean="0">
                <a:solidFill>
                  <a:srgbClr val="0066FF"/>
                </a:solidFill>
                <a:latin typeface="Comic Sans MS" pitchFamily="66" charset="0"/>
              </a:rPr>
              <a:t>Korotenko</a:t>
            </a:r>
            <a:r>
              <a:rPr lang="en-US" altLang="zh-TW" sz="2400" b="1" dirty="0" smtClean="0">
                <a:solidFill>
                  <a:srgbClr val="0066FF"/>
                </a:solidFill>
                <a:latin typeface="Comic Sans MS" pitchFamily="66" charset="0"/>
              </a:rPr>
              <a:t>,</a:t>
            </a:r>
          </a:p>
          <a:p>
            <a:r>
              <a:rPr lang="en-US" altLang="zh-TW" sz="2000" i="1" dirty="0" smtClean="0">
                <a:solidFill>
                  <a:srgbClr val="0066FF"/>
                </a:solidFill>
                <a:latin typeface="Comic Sans MS" pitchFamily="66" charset="0"/>
              </a:rPr>
              <a:t>P.P. </a:t>
            </a:r>
            <a:r>
              <a:rPr lang="en-US" altLang="zh-TW" sz="2000" i="1" dirty="0" err="1" smtClean="0">
                <a:solidFill>
                  <a:srgbClr val="0066FF"/>
                </a:solidFill>
                <a:latin typeface="Comic Sans MS" pitchFamily="66" charset="0"/>
              </a:rPr>
              <a:t>Shirshov</a:t>
            </a:r>
            <a:r>
              <a:rPr lang="en-US" altLang="zh-TW" sz="2000" i="1" dirty="0" smtClean="0">
                <a:solidFill>
                  <a:srgbClr val="0066FF"/>
                </a:solidFill>
                <a:latin typeface="Comic Sans MS" pitchFamily="66" charset="0"/>
              </a:rPr>
              <a:t> Institute of </a:t>
            </a:r>
            <a:r>
              <a:rPr lang="en-US" altLang="zh-TW" sz="2000" i="1" dirty="0" err="1" smtClean="0">
                <a:solidFill>
                  <a:srgbClr val="0066FF"/>
                </a:solidFill>
                <a:latin typeface="Comic Sans MS" pitchFamily="66" charset="0"/>
              </a:rPr>
              <a:t>Oceanology</a:t>
            </a:r>
            <a:r>
              <a:rPr lang="en-US" altLang="zh-TW" sz="2000" i="1" dirty="0" smtClean="0">
                <a:solidFill>
                  <a:srgbClr val="0066FF"/>
                </a:solidFill>
                <a:latin typeface="Comic Sans MS" pitchFamily="66" charset="0"/>
              </a:rPr>
              <a:t> </a:t>
            </a:r>
          </a:p>
          <a:p>
            <a:r>
              <a:rPr lang="en-US" altLang="zh-TW" sz="2400" b="1" dirty="0" smtClean="0">
                <a:solidFill>
                  <a:srgbClr val="0066FF"/>
                </a:solidFill>
                <a:latin typeface="Comic Sans MS" pitchFamily="66" charset="0"/>
              </a:rPr>
              <a:t>Malcolm Bowman</a:t>
            </a:r>
            <a:r>
              <a:rPr lang="en-US" altLang="zh-TW" sz="2000" dirty="0" smtClean="0">
                <a:solidFill>
                  <a:srgbClr val="0066FF"/>
                </a:solidFill>
                <a:latin typeface="Comic Sans MS" pitchFamily="66" charset="0"/>
              </a:rPr>
              <a:t>, </a:t>
            </a:r>
          </a:p>
          <a:p>
            <a:r>
              <a:rPr lang="en-US" altLang="zh-TW" sz="2000" i="1" dirty="0" smtClean="0">
                <a:solidFill>
                  <a:srgbClr val="0066FF"/>
                </a:solidFill>
                <a:latin typeface="Comic Sans MS" pitchFamily="66" charset="0"/>
              </a:rPr>
              <a:t>School of Marine Sciences, State U. of New York/Stony Brook </a:t>
            </a:r>
          </a:p>
          <a:p>
            <a:endParaRPr lang="en-US" altLang="zh-TW" sz="1000" i="1" dirty="0" smtClean="0">
              <a:solidFill>
                <a:schemeClr val="tx1"/>
              </a:solidFill>
              <a:latin typeface="Comic Sans MS" pitchFamily="66" charset="0"/>
            </a:endParaRPr>
          </a:p>
          <a:p>
            <a:r>
              <a:rPr lang="en-US" altLang="zh-TW" sz="1600" i="1" dirty="0" smtClean="0">
                <a:solidFill>
                  <a:schemeClr val="tx1"/>
                </a:solidFill>
                <a:latin typeface="Comic Sans MS" pitchFamily="66" charset="0"/>
              </a:rPr>
              <a:t>http://efdl.as.ntu.edu.tw/research/diecast http://efdl.as.ntu.edu.tw/research/timcom/FRAME/PDTIMCOM.html </a:t>
            </a:r>
          </a:p>
          <a:p>
            <a:endParaRPr lang="en-US" altLang="zh-TW" sz="1000" i="1" dirty="0" smtClean="0">
              <a:solidFill>
                <a:schemeClr val="tx1"/>
              </a:solidFill>
              <a:latin typeface="Comic Sans MS" pitchFamily="66" charset="0"/>
            </a:endParaRPr>
          </a:p>
          <a:p>
            <a:r>
              <a:rPr lang="en-US" altLang="zh-TW" sz="1800" i="1" dirty="0" smtClean="0">
                <a:solidFill>
                  <a:schemeClr val="tx1"/>
                </a:solidFill>
                <a:latin typeface="Comic Sans MS" pitchFamily="66" charset="0"/>
              </a:rPr>
              <a:t>Acknowledgement :</a:t>
            </a:r>
          </a:p>
          <a:p>
            <a:r>
              <a:rPr lang="en-US" altLang="zh-TW" sz="1800" i="1" dirty="0" smtClean="0">
                <a:solidFill>
                  <a:schemeClr val="tx1"/>
                </a:solidFill>
                <a:latin typeface="Comic Sans MS" pitchFamily="66" charset="0"/>
              </a:rPr>
              <a:t>We </a:t>
            </a:r>
            <a:r>
              <a:rPr lang="en-US" altLang="zh-TW" sz="1800" i="1" dirty="0">
                <a:solidFill>
                  <a:schemeClr val="tx1"/>
                </a:solidFill>
                <a:latin typeface="Comic Sans MS" pitchFamily="66" charset="0"/>
              </a:rPr>
              <a:t>acknowledge Bob Haney, </a:t>
            </a:r>
            <a:r>
              <a:rPr lang="en-US" altLang="zh-TW" sz="1800" i="1" dirty="0" err="1">
                <a:solidFill>
                  <a:schemeClr val="tx1"/>
                </a:solidFill>
                <a:latin typeface="Comic Sans MS" pitchFamily="66" charset="0"/>
              </a:rPr>
              <a:t>Avichal</a:t>
            </a:r>
            <a:r>
              <a:rPr lang="en-US" altLang="zh-TW" sz="1800" i="1" dirty="0">
                <a:solidFill>
                  <a:schemeClr val="tx1"/>
                </a:solidFill>
                <a:latin typeface="Comic Sans MS" pitchFamily="66" charset="0"/>
              </a:rPr>
              <a:t> </a:t>
            </a:r>
            <a:r>
              <a:rPr lang="en-US" altLang="zh-TW" sz="1800" i="1" dirty="0" smtClean="0">
                <a:solidFill>
                  <a:schemeClr val="tx1"/>
                </a:solidFill>
                <a:latin typeface="Comic Sans MS" pitchFamily="66" charset="0"/>
              </a:rPr>
              <a:t> </a:t>
            </a:r>
            <a:r>
              <a:rPr lang="en-US" altLang="zh-TW" sz="1800" i="1" dirty="0" err="1" smtClean="0">
                <a:solidFill>
                  <a:schemeClr val="tx1"/>
                </a:solidFill>
                <a:latin typeface="Comic Sans MS" pitchFamily="66" charset="0"/>
              </a:rPr>
              <a:t>Mehra</a:t>
            </a:r>
            <a:r>
              <a:rPr lang="en-US" altLang="zh-TW" sz="1800" i="1" dirty="0">
                <a:solidFill>
                  <a:schemeClr val="tx1"/>
                </a:solidFill>
                <a:latin typeface="Comic Sans MS" pitchFamily="66" charset="0"/>
              </a:rPr>
              <a:t>, George </a:t>
            </a:r>
            <a:r>
              <a:rPr lang="en-US" altLang="zh-TW" sz="1800" i="1" dirty="0" err="1">
                <a:solidFill>
                  <a:schemeClr val="tx1"/>
                </a:solidFill>
                <a:latin typeface="Comic Sans MS" pitchFamily="66" charset="0"/>
              </a:rPr>
              <a:t>Carnevale</a:t>
            </a:r>
            <a:r>
              <a:rPr lang="en-US" altLang="zh-TW" sz="1800" i="1" dirty="0">
                <a:solidFill>
                  <a:schemeClr val="tx1"/>
                </a:solidFill>
                <a:latin typeface="Comic Sans MS" pitchFamily="66" charset="0"/>
              </a:rPr>
              <a:t> </a:t>
            </a:r>
            <a:endParaRPr lang="en-US" altLang="zh-TW" sz="1800" i="1" dirty="0" smtClean="0">
              <a:solidFill>
                <a:schemeClr val="tx1"/>
              </a:solidFill>
              <a:latin typeface="Comic Sans MS" pitchFamily="66" charset="0"/>
            </a:endParaRPr>
          </a:p>
          <a:p>
            <a:r>
              <a:rPr lang="en-US" altLang="zh-TW" sz="1800" i="1" dirty="0" smtClean="0">
                <a:solidFill>
                  <a:schemeClr val="tx1"/>
                </a:solidFill>
                <a:latin typeface="Comic Sans MS" pitchFamily="66" charset="0"/>
              </a:rPr>
              <a:t>and </a:t>
            </a:r>
            <a:r>
              <a:rPr lang="en-US" altLang="zh-TW" sz="1800" i="1" dirty="0">
                <a:solidFill>
                  <a:schemeClr val="tx1"/>
                </a:solidFill>
                <a:latin typeface="Comic Sans MS" pitchFamily="66" charset="0"/>
              </a:rPr>
              <a:t>Keith Thompson for valuable comments and suggestions. </a:t>
            </a:r>
            <a:r>
              <a:rPr lang="en-US" altLang="zh-TW" sz="1800" dirty="0" smtClean="0">
                <a:latin typeface="Comic Sans MS" pitchFamily="66" charset="0"/>
              </a:rPr>
              <a:t/>
            </a:r>
            <a:br>
              <a:rPr lang="en-US" altLang="zh-TW" sz="1800" dirty="0" smtClean="0">
                <a:latin typeface="Comic Sans MS" pitchFamily="66" charset="0"/>
              </a:rPr>
            </a:br>
            <a:endParaRPr lang="zh-TW" altLang="en-US" sz="1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srcRect/>
          <a:stretch>
            <a:fillRect/>
          </a:stretch>
        </p:blipFill>
        <p:spPr bwMode="auto">
          <a:xfrm>
            <a:off x="4535106" y="1988839"/>
            <a:ext cx="4608894" cy="4869161"/>
          </a:xfrm>
          <a:prstGeom prst="rect">
            <a:avLst/>
          </a:prstGeom>
          <a:noFill/>
          <a:ln w="9525">
            <a:noFill/>
            <a:miter lim="800000"/>
            <a:headEnd/>
            <a:tailEnd/>
          </a:ln>
        </p:spPr>
      </p:pic>
      <p:sp>
        <p:nvSpPr>
          <p:cNvPr id="4" name="Rectangle 1"/>
          <p:cNvSpPr>
            <a:spLocks noChangeArrowheads="1"/>
          </p:cNvSpPr>
          <p:nvPr/>
        </p:nvSpPr>
        <p:spPr bwMode="auto">
          <a:xfrm>
            <a:off x="0" y="1124744"/>
            <a:ext cx="9144000" cy="486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ctr" fontAlgn="base">
              <a:lnSpc>
                <a:spcPct val="80000"/>
              </a:lnSpc>
              <a:spcBef>
                <a:spcPts val="525"/>
              </a:spcBef>
              <a:spcAft>
                <a:spcPct val="0"/>
              </a:spcAft>
              <a:buClr>
                <a:srgbClr val="C0504D"/>
              </a:buClr>
              <a:buSzTx/>
              <a:buFontTx/>
              <a:buNone/>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zh-TW" sz="3200" b="1" dirty="0" smtClean="0">
                <a:solidFill>
                  <a:schemeClr val="bg1"/>
                </a:solidFill>
                <a:latin typeface="Comic Sans MS" charset="0"/>
                <a:ea typeface="新細明體" charset="-120"/>
              </a:rPr>
              <a:t>S</a:t>
            </a:r>
            <a:r>
              <a:rPr lang="zh-TW" altLang="zh-TW" sz="3200" b="1" dirty="0" smtClean="0">
                <a:solidFill>
                  <a:schemeClr val="bg1"/>
                </a:solidFill>
                <a:latin typeface="Comic Sans MS" charset="0"/>
                <a:ea typeface="新細明體" charset="-120"/>
              </a:rPr>
              <a:t>napshot </a:t>
            </a:r>
            <a:r>
              <a:rPr lang="zh-TW" altLang="zh-TW" sz="3200" b="1" dirty="0">
                <a:solidFill>
                  <a:schemeClr val="bg1"/>
                </a:solidFill>
                <a:latin typeface="Comic Sans MS" charset="0"/>
                <a:ea typeface="新細明體" charset="-120"/>
              </a:rPr>
              <a:t>at </a:t>
            </a:r>
            <a:r>
              <a:rPr lang="zh-TW" altLang="zh-TW" sz="3200" b="1" dirty="0" smtClean="0">
                <a:solidFill>
                  <a:schemeClr val="bg1"/>
                </a:solidFill>
                <a:latin typeface="Comic Sans MS" charset="0"/>
                <a:ea typeface="新細明體" charset="-120"/>
              </a:rPr>
              <a:t>day </a:t>
            </a:r>
            <a:r>
              <a:rPr lang="en-US" altLang="zh-TW" sz="3200" b="1" dirty="0" smtClean="0">
                <a:solidFill>
                  <a:schemeClr val="bg1"/>
                </a:solidFill>
                <a:latin typeface="Comic Sans MS" charset="0"/>
                <a:ea typeface="新細明體" charset="-120"/>
              </a:rPr>
              <a:t>26</a:t>
            </a:r>
            <a:r>
              <a:rPr lang="zh-TW" altLang="zh-TW" sz="3200" b="1" dirty="0" smtClean="0">
                <a:solidFill>
                  <a:schemeClr val="bg1"/>
                </a:solidFill>
                <a:latin typeface="Comic Sans MS" charset="0"/>
                <a:ea typeface="新細明體" charset="-120"/>
              </a:rPr>
              <a:t>0 of year </a:t>
            </a:r>
            <a:r>
              <a:rPr lang="en-US" altLang="zh-TW" sz="3200" b="1" dirty="0" smtClean="0">
                <a:solidFill>
                  <a:schemeClr val="bg1"/>
                </a:solidFill>
                <a:latin typeface="Comic Sans MS" charset="0"/>
                <a:ea typeface="新細明體" charset="-120"/>
              </a:rPr>
              <a:t>356</a:t>
            </a:r>
            <a:r>
              <a:rPr lang="zh-TW" altLang="zh-TW" sz="3200" b="1" dirty="0" smtClean="0">
                <a:solidFill>
                  <a:schemeClr val="bg1"/>
                </a:solidFill>
                <a:latin typeface="Comic Sans MS" charset="0"/>
                <a:ea typeface="新細明體" charset="-120"/>
              </a:rPr>
              <a:t> </a:t>
            </a:r>
            <a:endParaRPr lang="zh-TW" altLang="zh-TW" sz="3200" b="1" dirty="0">
              <a:solidFill>
                <a:schemeClr val="bg1"/>
              </a:solidFill>
              <a:latin typeface="Comic Sans MS" charset="0"/>
              <a:ea typeface="新細明體" charset="-120"/>
            </a:endParaRPr>
          </a:p>
        </p:txBody>
      </p:sp>
      <p:pic>
        <p:nvPicPr>
          <p:cNvPr id="24578" name="Picture 2"/>
          <p:cNvPicPr>
            <a:picLocks noChangeAspect="1" noChangeArrowheads="1"/>
          </p:cNvPicPr>
          <p:nvPr/>
        </p:nvPicPr>
        <p:blipFill>
          <a:blip r:embed="rId3" cstate="print"/>
          <a:srcRect/>
          <a:stretch>
            <a:fillRect/>
          </a:stretch>
        </p:blipFill>
        <p:spPr bwMode="auto">
          <a:xfrm>
            <a:off x="0" y="1935991"/>
            <a:ext cx="4572000" cy="4922009"/>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35496" y="1988840"/>
            <a:ext cx="4571050" cy="4896000"/>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4572000" y="1970314"/>
            <a:ext cx="4572000" cy="4887686"/>
          </a:xfrm>
          <a:prstGeom prst="rect">
            <a:avLst/>
          </a:prstGeom>
          <a:noFill/>
          <a:ln w="9525">
            <a:noFill/>
            <a:miter lim="800000"/>
            <a:headEnd/>
            <a:tailEnd/>
          </a:ln>
        </p:spPr>
      </p:pic>
      <p:sp>
        <p:nvSpPr>
          <p:cNvPr id="6" name="Rectangle 1"/>
          <p:cNvSpPr>
            <a:spLocks noChangeArrowheads="1"/>
          </p:cNvSpPr>
          <p:nvPr/>
        </p:nvSpPr>
        <p:spPr bwMode="auto">
          <a:xfrm>
            <a:off x="0" y="1124744"/>
            <a:ext cx="9144000" cy="486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ctr" fontAlgn="base">
              <a:lnSpc>
                <a:spcPct val="80000"/>
              </a:lnSpc>
              <a:spcBef>
                <a:spcPts val="525"/>
              </a:spcBef>
              <a:spcAft>
                <a:spcPct val="0"/>
              </a:spcAft>
              <a:buClr>
                <a:srgbClr val="C0504D"/>
              </a:buClr>
              <a:buSzTx/>
              <a:buFontTx/>
              <a:buNone/>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zh-TW" sz="3200" b="1" dirty="0" smtClean="0">
                <a:solidFill>
                  <a:schemeClr val="bg1"/>
                </a:solidFill>
                <a:latin typeface="Comic Sans MS" charset="0"/>
                <a:ea typeface="新細明體" charset="-120"/>
              </a:rPr>
              <a:t>S</a:t>
            </a:r>
            <a:r>
              <a:rPr lang="zh-TW" altLang="zh-TW" sz="3200" b="1" dirty="0" smtClean="0">
                <a:solidFill>
                  <a:schemeClr val="bg1"/>
                </a:solidFill>
                <a:latin typeface="Comic Sans MS" charset="0"/>
                <a:ea typeface="新細明體" charset="-120"/>
              </a:rPr>
              <a:t>napshot </a:t>
            </a:r>
            <a:r>
              <a:rPr lang="zh-TW" altLang="zh-TW" sz="3200" b="1" dirty="0">
                <a:solidFill>
                  <a:schemeClr val="bg1"/>
                </a:solidFill>
                <a:latin typeface="Comic Sans MS" charset="0"/>
                <a:ea typeface="新細明體" charset="-120"/>
              </a:rPr>
              <a:t>at </a:t>
            </a:r>
            <a:r>
              <a:rPr lang="zh-TW" altLang="zh-TW" sz="3200" b="1" dirty="0" smtClean="0">
                <a:solidFill>
                  <a:schemeClr val="bg1"/>
                </a:solidFill>
                <a:latin typeface="Comic Sans MS" charset="0"/>
                <a:ea typeface="新細明體" charset="-120"/>
              </a:rPr>
              <a:t>day </a:t>
            </a:r>
            <a:r>
              <a:rPr lang="en-US" altLang="zh-TW" sz="3200" b="1" dirty="0" smtClean="0">
                <a:solidFill>
                  <a:schemeClr val="bg1"/>
                </a:solidFill>
                <a:latin typeface="Comic Sans MS" charset="0"/>
                <a:ea typeface="新細明體" charset="-120"/>
              </a:rPr>
              <a:t>32</a:t>
            </a:r>
            <a:r>
              <a:rPr lang="zh-TW" altLang="zh-TW" sz="3200" b="1" dirty="0" smtClean="0">
                <a:solidFill>
                  <a:schemeClr val="bg1"/>
                </a:solidFill>
                <a:latin typeface="Comic Sans MS" charset="0"/>
                <a:ea typeface="新細明體" charset="-120"/>
              </a:rPr>
              <a:t>0 of year </a:t>
            </a:r>
            <a:r>
              <a:rPr lang="en-US" altLang="zh-TW" sz="3200" b="1" dirty="0" smtClean="0">
                <a:solidFill>
                  <a:schemeClr val="bg1"/>
                </a:solidFill>
                <a:latin typeface="Comic Sans MS" charset="0"/>
                <a:ea typeface="新細明體" charset="-120"/>
              </a:rPr>
              <a:t>356</a:t>
            </a:r>
            <a:r>
              <a:rPr lang="zh-TW" altLang="zh-TW" sz="3200" b="1" dirty="0" smtClean="0">
                <a:solidFill>
                  <a:schemeClr val="bg1"/>
                </a:solidFill>
                <a:latin typeface="Comic Sans MS" charset="0"/>
                <a:ea typeface="新細明體" charset="-120"/>
              </a:rPr>
              <a:t> </a:t>
            </a:r>
            <a:endParaRPr lang="zh-TW" altLang="zh-TW" sz="3200" b="1" dirty="0">
              <a:solidFill>
                <a:schemeClr val="bg1"/>
              </a:solidFill>
              <a:latin typeface="Comic Sans MS" charset="0"/>
              <a:ea typeface="新細明體"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1962000"/>
            <a:ext cx="4591360" cy="4896000"/>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4568294" y="1988840"/>
            <a:ext cx="4575706" cy="4869160"/>
          </a:xfrm>
          <a:prstGeom prst="rect">
            <a:avLst/>
          </a:prstGeom>
          <a:noFill/>
          <a:ln w="9525">
            <a:noFill/>
            <a:miter lim="800000"/>
            <a:headEnd/>
            <a:tailEnd/>
          </a:ln>
        </p:spPr>
      </p:pic>
      <p:sp>
        <p:nvSpPr>
          <p:cNvPr id="4" name="Rectangle 1"/>
          <p:cNvSpPr>
            <a:spLocks noChangeArrowheads="1"/>
          </p:cNvSpPr>
          <p:nvPr/>
        </p:nvSpPr>
        <p:spPr bwMode="auto">
          <a:xfrm>
            <a:off x="0" y="1124744"/>
            <a:ext cx="9144000" cy="486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ctr" fontAlgn="base">
              <a:lnSpc>
                <a:spcPct val="80000"/>
              </a:lnSpc>
              <a:spcBef>
                <a:spcPts val="525"/>
              </a:spcBef>
              <a:spcAft>
                <a:spcPct val="0"/>
              </a:spcAft>
              <a:buClr>
                <a:srgbClr val="C0504D"/>
              </a:buClr>
              <a:buSzTx/>
              <a:buFontTx/>
              <a:buNone/>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zh-TW" sz="3200" b="1" dirty="0" smtClean="0">
                <a:solidFill>
                  <a:schemeClr val="bg1"/>
                </a:solidFill>
                <a:latin typeface="Comic Sans MS" charset="0"/>
                <a:ea typeface="新細明體" charset="-120"/>
              </a:rPr>
              <a:t>S</a:t>
            </a:r>
            <a:r>
              <a:rPr lang="zh-TW" altLang="zh-TW" sz="3200" b="1" dirty="0" smtClean="0">
                <a:solidFill>
                  <a:schemeClr val="bg1"/>
                </a:solidFill>
                <a:latin typeface="Comic Sans MS" charset="0"/>
                <a:ea typeface="新細明體" charset="-120"/>
              </a:rPr>
              <a:t>napshot </a:t>
            </a:r>
            <a:r>
              <a:rPr lang="zh-TW" altLang="zh-TW" sz="3200" b="1" dirty="0">
                <a:solidFill>
                  <a:schemeClr val="bg1"/>
                </a:solidFill>
                <a:latin typeface="Comic Sans MS" charset="0"/>
                <a:ea typeface="新細明體" charset="-120"/>
              </a:rPr>
              <a:t>at </a:t>
            </a:r>
            <a:r>
              <a:rPr lang="zh-TW" altLang="zh-TW" sz="3200" b="1" dirty="0" smtClean="0">
                <a:solidFill>
                  <a:schemeClr val="bg1"/>
                </a:solidFill>
                <a:latin typeface="Comic Sans MS" charset="0"/>
                <a:ea typeface="新細明體" charset="-120"/>
              </a:rPr>
              <a:t>day </a:t>
            </a:r>
            <a:r>
              <a:rPr lang="en-US" altLang="zh-TW" sz="3200" b="1" dirty="0" smtClean="0">
                <a:solidFill>
                  <a:schemeClr val="bg1"/>
                </a:solidFill>
                <a:latin typeface="Comic Sans MS" charset="0"/>
                <a:ea typeface="新細明體" charset="-120"/>
              </a:rPr>
              <a:t>02</a:t>
            </a:r>
            <a:r>
              <a:rPr lang="zh-TW" altLang="zh-TW" sz="3200" b="1" dirty="0" smtClean="0">
                <a:solidFill>
                  <a:schemeClr val="bg1"/>
                </a:solidFill>
                <a:latin typeface="Comic Sans MS" charset="0"/>
                <a:ea typeface="新細明體" charset="-120"/>
              </a:rPr>
              <a:t>0 of year </a:t>
            </a:r>
            <a:r>
              <a:rPr lang="en-US" altLang="zh-TW" sz="3200" b="1" dirty="0" smtClean="0">
                <a:solidFill>
                  <a:schemeClr val="bg1"/>
                </a:solidFill>
                <a:latin typeface="Comic Sans MS" charset="0"/>
                <a:ea typeface="新細明體" charset="-120"/>
              </a:rPr>
              <a:t>357</a:t>
            </a:r>
            <a:r>
              <a:rPr lang="zh-TW" altLang="zh-TW" sz="3200" b="1" dirty="0" smtClean="0">
                <a:solidFill>
                  <a:schemeClr val="bg1"/>
                </a:solidFill>
                <a:latin typeface="Comic Sans MS" charset="0"/>
                <a:ea typeface="新細明體" charset="-120"/>
              </a:rPr>
              <a:t> </a:t>
            </a:r>
            <a:endParaRPr lang="zh-TW" altLang="zh-TW" sz="3200" b="1" dirty="0">
              <a:solidFill>
                <a:schemeClr val="bg1"/>
              </a:solidFill>
              <a:latin typeface="Comic Sans MS" charset="0"/>
              <a:ea typeface="新細明體" charset="-12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1962000"/>
            <a:ext cx="4547060" cy="4896000"/>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4572000" y="1947737"/>
            <a:ext cx="4572000" cy="4910263"/>
          </a:xfrm>
          <a:prstGeom prst="rect">
            <a:avLst/>
          </a:prstGeom>
          <a:noFill/>
          <a:ln w="9525">
            <a:noFill/>
            <a:miter lim="800000"/>
            <a:headEnd/>
            <a:tailEnd/>
          </a:ln>
        </p:spPr>
      </p:pic>
      <p:sp>
        <p:nvSpPr>
          <p:cNvPr id="4" name="Rectangle 1"/>
          <p:cNvSpPr>
            <a:spLocks noChangeArrowheads="1"/>
          </p:cNvSpPr>
          <p:nvPr/>
        </p:nvSpPr>
        <p:spPr bwMode="auto">
          <a:xfrm>
            <a:off x="0" y="1124744"/>
            <a:ext cx="9144000" cy="486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ctr" fontAlgn="base">
              <a:lnSpc>
                <a:spcPct val="80000"/>
              </a:lnSpc>
              <a:spcBef>
                <a:spcPts val="525"/>
              </a:spcBef>
              <a:spcAft>
                <a:spcPct val="0"/>
              </a:spcAft>
              <a:buClr>
                <a:srgbClr val="C0504D"/>
              </a:buClr>
              <a:buSzTx/>
              <a:buFontTx/>
              <a:buNone/>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zh-TW" sz="3200" b="1" dirty="0" smtClean="0">
                <a:solidFill>
                  <a:schemeClr val="bg1"/>
                </a:solidFill>
                <a:latin typeface="Comic Sans MS" charset="0"/>
                <a:ea typeface="新細明體" charset="-120"/>
              </a:rPr>
              <a:t>S</a:t>
            </a:r>
            <a:r>
              <a:rPr lang="zh-TW" altLang="zh-TW" sz="3200" b="1" dirty="0" smtClean="0">
                <a:solidFill>
                  <a:schemeClr val="bg1"/>
                </a:solidFill>
                <a:latin typeface="Comic Sans MS" charset="0"/>
                <a:ea typeface="新細明體" charset="-120"/>
              </a:rPr>
              <a:t>napshot </a:t>
            </a:r>
            <a:r>
              <a:rPr lang="zh-TW" altLang="zh-TW" sz="3200" b="1" dirty="0">
                <a:solidFill>
                  <a:schemeClr val="bg1"/>
                </a:solidFill>
                <a:latin typeface="Comic Sans MS" charset="0"/>
                <a:ea typeface="新細明體" charset="-120"/>
              </a:rPr>
              <a:t>at </a:t>
            </a:r>
            <a:r>
              <a:rPr lang="zh-TW" altLang="zh-TW" sz="3200" b="1" dirty="0" smtClean="0">
                <a:solidFill>
                  <a:schemeClr val="bg1"/>
                </a:solidFill>
                <a:latin typeface="Comic Sans MS" charset="0"/>
                <a:ea typeface="新細明體" charset="-120"/>
              </a:rPr>
              <a:t>day </a:t>
            </a:r>
            <a:r>
              <a:rPr lang="en-US" altLang="zh-TW" sz="3200" b="1" dirty="0" smtClean="0">
                <a:solidFill>
                  <a:schemeClr val="bg1"/>
                </a:solidFill>
                <a:latin typeface="Comic Sans MS" charset="0"/>
                <a:ea typeface="新細明體" charset="-120"/>
              </a:rPr>
              <a:t>08</a:t>
            </a:r>
            <a:r>
              <a:rPr lang="zh-TW" altLang="zh-TW" sz="3200" b="1" dirty="0" smtClean="0">
                <a:solidFill>
                  <a:schemeClr val="bg1"/>
                </a:solidFill>
                <a:latin typeface="Comic Sans MS" charset="0"/>
                <a:ea typeface="新細明體" charset="-120"/>
              </a:rPr>
              <a:t>0 of year </a:t>
            </a:r>
            <a:r>
              <a:rPr lang="en-US" altLang="zh-TW" sz="3200" b="1" dirty="0" smtClean="0">
                <a:solidFill>
                  <a:schemeClr val="bg1"/>
                </a:solidFill>
                <a:latin typeface="Comic Sans MS" charset="0"/>
                <a:ea typeface="新細明體" charset="-120"/>
              </a:rPr>
              <a:t>357</a:t>
            </a:r>
            <a:r>
              <a:rPr lang="zh-TW" altLang="zh-TW" sz="3200" b="1" dirty="0" smtClean="0">
                <a:solidFill>
                  <a:schemeClr val="bg1"/>
                </a:solidFill>
                <a:latin typeface="Comic Sans MS" charset="0"/>
                <a:ea typeface="新細明體" charset="-120"/>
              </a:rPr>
              <a:t> </a:t>
            </a:r>
            <a:endParaRPr lang="zh-TW" altLang="zh-TW" sz="3200" b="1" dirty="0">
              <a:solidFill>
                <a:schemeClr val="bg1"/>
              </a:solidFill>
              <a:latin typeface="Comic Sans MS" charset="0"/>
              <a:ea typeface="新細明體" charset="-12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6" name="Picture 4"/>
          <p:cNvPicPr>
            <a:picLocks noChangeAspect="1" noChangeArrowheads="1"/>
          </p:cNvPicPr>
          <p:nvPr/>
        </p:nvPicPr>
        <p:blipFill>
          <a:blip r:embed="rId2" cstate="print"/>
          <a:srcRect/>
          <a:stretch>
            <a:fillRect/>
          </a:stretch>
        </p:blipFill>
        <p:spPr bwMode="auto">
          <a:xfrm>
            <a:off x="4499992" y="1916832"/>
            <a:ext cx="4655678" cy="4941168"/>
          </a:xfrm>
          <a:prstGeom prst="rect">
            <a:avLst/>
          </a:prstGeom>
          <a:noFill/>
          <a:ln w="9525">
            <a:noFill/>
            <a:miter lim="800000"/>
            <a:headEnd/>
            <a:tailEnd/>
          </a:ln>
        </p:spPr>
      </p:pic>
      <p:pic>
        <p:nvPicPr>
          <p:cNvPr id="28674" name="Picture 2"/>
          <p:cNvPicPr>
            <a:picLocks noChangeAspect="1" noChangeArrowheads="1"/>
          </p:cNvPicPr>
          <p:nvPr/>
        </p:nvPicPr>
        <p:blipFill>
          <a:blip r:embed="rId3" cstate="print"/>
          <a:srcRect/>
          <a:stretch>
            <a:fillRect/>
          </a:stretch>
        </p:blipFill>
        <p:spPr bwMode="auto">
          <a:xfrm>
            <a:off x="0" y="1916832"/>
            <a:ext cx="4572000" cy="4898572"/>
          </a:xfrm>
          <a:prstGeom prst="rect">
            <a:avLst/>
          </a:prstGeom>
          <a:noFill/>
          <a:ln w="9525">
            <a:noFill/>
            <a:miter lim="800000"/>
            <a:headEnd/>
            <a:tailEnd/>
          </a:ln>
        </p:spPr>
      </p:pic>
      <p:sp>
        <p:nvSpPr>
          <p:cNvPr id="5" name="Rectangle 1"/>
          <p:cNvSpPr>
            <a:spLocks noChangeArrowheads="1"/>
          </p:cNvSpPr>
          <p:nvPr/>
        </p:nvSpPr>
        <p:spPr bwMode="auto">
          <a:xfrm>
            <a:off x="0" y="1124744"/>
            <a:ext cx="9144000" cy="486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ctr" fontAlgn="base">
              <a:lnSpc>
                <a:spcPct val="80000"/>
              </a:lnSpc>
              <a:spcBef>
                <a:spcPts val="525"/>
              </a:spcBef>
              <a:spcAft>
                <a:spcPct val="0"/>
              </a:spcAft>
              <a:buClr>
                <a:srgbClr val="C0504D"/>
              </a:buClr>
              <a:buSzTx/>
              <a:buFontTx/>
              <a:buNone/>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zh-TW" sz="3200" b="1" dirty="0" smtClean="0">
                <a:solidFill>
                  <a:schemeClr val="bg1"/>
                </a:solidFill>
                <a:latin typeface="Comic Sans MS" charset="0"/>
                <a:ea typeface="新細明體" charset="-120"/>
              </a:rPr>
              <a:t>S</a:t>
            </a:r>
            <a:r>
              <a:rPr lang="zh-TW" altLang="zh-TW" sz="3200" b="1" dirty="0" smtClean="0">
                <a:solidFill>
                  <a:schemeClr val="bg1"/>
                </a:solidFill>
                <a:latin typeface="Comic Sans MS" charset="0"/>
                <a:ea typeface="新細明體" charset="-120"/>
              </a:rPr>
              <a:t>napshot </a:t>
            </a:r>
            <a:r>
              <a:rPr lang="zh-TW" altLang="zh-TW" sz="3200" b="1" dirty="0">
                <a:solidFill>
                  <a:schemeClr val="bg1"/>
                </a:solidFill>
                <a:latin typeface="Comic Sans MS" charset="0"/>
                <a:ea typeface="新細明體" charset="-120"/>
              </a:rPr>
              <a:t>at </a:t>
            </a:r>
            <a:r>
              <a:rPr lang="zh-TW" altLang="zh-TW" sz="3200" b="1" dirty="0" smtClean="0">
                <a:solidFill>
                  <a:schemeClr val="bg1"/>
                </a:solidFill>
                <a:latin typeface="Comic Sans MS" charset="0"/>
                <a:ea typeface="新細明體" charset="-120"/>
              </a:rPr>
              <a:t>day </a:t>
            </a:r>
            <a:r>
              <a:rPr lang="en-US" altLang="zh-TW" sz="3200" b="1" dirty="0" smtClean="0">
                <a:solidFill>
                  <a:schemeClr val="bg1"/>
                </a:solidFill>
                <a:latin typeface="Comic Sans MS" charset="0"/>
                <a:ea typeface="新細明體" charset="-120"/>
              </a:rPr>
              <a:t>14</a:t>
            </a:r>
            <a:r>
              <a:rPr lang="zh-TW" altLang="zh-TW" sz="3200" b="1" dirty="0" smtClean="0">
                <a:solidFill>
                  <a:schemeClr val="bg1"/>
                </a:solidFill>
                <a:latin typeface="Comic Sans MS" charset="0"/>
                <a:ea typeface="新細明體" charset="-120"/>
              </a:rPr>
              <a:t>0 of year </a:t>
            </a:r>
            <a:r>
              <a:rPr lang="en-US" altLang="zh-TW" sz="3200" b="1" dirty="0" smtClean="0">
                <a:solidFill>
                  <a:schemeClr val="bg1"/>
                </a:solidFill>
                <a:latin typeface="Comic Sans MS" charset="0"/>
                <a:ea typeface="新細明體" charset="-120"/>
              </a:rPr>
              <a:t>357</a:t>
            </a:r>
            <a:r>
              <a:rPr lang="zh-TW" altLang="zh-TW" sz="3200" b="1" dirty="0" smtClean="0">
                <a:solidFill>
                  <a:schemeClr val="bg1"/>
                </a:solidFill>
                <a:latin typeface="Comic Sans MS" charset="0"/>
                <a:ea typeface="新細明體" charset="-120"/>
              </a:rPr>
              <a:t> </a:t>
            </a:r>
            <a:endParaRPr lang="zh-TW" altLang="zh-TW" sz="3200" b="1" dirty="0">
              <a:solidFill>
                <a:schemeClr val="bg1"/>
              </a:solidFill>
              <a:latin typeface="Comic Sans MS" charset="0"/>
              <a:ea typeface="新細明體" charset="-12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標題 1"/>
          <p:cNvSpPr txBox="1">
            <a:spLocks/>
          </p:cNvSpPr>
          <p:nvPr/>
        </p:nvSpPr>
        <p:spPr bwMode="auto">
          <a:xfrm>
            <a:off x="417512" y="130175"/>
            <a:ext cx="78120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kumimoji="0" lang="en-US" altLang="zh-TW" sz="2600" b="1" dirty="0">
                <a:solidFill>
                  <a:srgbClr val="FF0000"/>
                </a:solidFill>
                <a:latin typeface="Comic Sans MS" pitchFamily="66" charset="0"/>
              </a:rPr>
              <a:t>Parallel Domain-Decomposed Taiwan </a:t>
            </a:r>
            <a:br>
              <a:rPr kumimoji="0" lang="en-US" altLang="zh-TW" sz="2600" b="1" dirty="0">
                <a:solidFill>
                  <a:srgbClr val="FF0000"/>
                </a:solidFill>
                <a:latin typeface="Comic Sans MS" pitchFamily="66" charset="0"/>
              </a:rPr>
            </a:br>
            <a:r>
              <a:rPr kumimoji="0" lang="en-US" altLang="zh-TW" sz="2600" b="1" dirty="0">
                <a:solidFill>
                  <a:srgbClr val="FF0000"/>
                </a:solidFill>
                <a:latin typeface="Comic Sans MS" pitchFamily="66" charset="0"/>
              </a:rPr>
              <a:t>Multi-Scale Community Model (PD-TIMCOM)</a:t>
            </a:r>
          </a:p>
        </p:txBody>
      </p:sp>
      <p:grpSp>
        <p:nvGrpSpPr>
          <p:cNvPr id="3" name="群組 148"/>
          <p:cNvGrpSpPr>
            <a:grpSpLocks/>
          </p:cNvGrpSpPr>
          <p:nvPr/>
        </p:nvGrpSpPr>
        <p:grpSpPr bwMode="auto">
          <a:xfrm>
            <a:off x="76200" y="3026875"/>
            <a:ext cx="5573712" cy="3602525"/>
            <a:chOff x="21769" y="1163561"/>
            <a:chExt cx="7504560" cy="5505621"/>
          </a:xfrm>
        </p:grpSpPr>
        <p:pic>
          <p:nvPicPr>
            <p:cNvPr id="132100" name="Picture 3" descr="C:\Users\comet\Desktop\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69" y="1163561"/>
              <a:ext cx="7504560" cy="550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橢圓 147"/>
            <p:cNvSpPr/>
            <p:nvPr/>
          </p:nvSpPr>
          <p:spPr>
            <a:xfrm>
              <a:off x="4946437" y="5705888"/>
              <a:ext cx="1296270" cy="730386"/>
            </a:xfrm>
            <a:prstGeom prst="ellipse">
              <a:avLst/>
            </a:prstGeom>
            <a:noFill/>
            <a:ln w="508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sp>
        <p:nvSpPr>
          <p:cNvPr id="132102" name="文字方塊 5"/>
          <p:cNvSpPr txBox="1">
            <a:spLocks noChangeArrowheads="1"/>
          </p:cNvSpPr>
          <p:nvPr/>
        </p:nvSpPr>
        <p:spPr bwMode="auto">
          <a:xfrm>
            <a:off x="5638800" y="4850249"/>
            <a:ext cx="350608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1400" dirty="0" smtClean="0"/>
              <a:t>Tseng </a:t>
            </a:r>
            <a:r>
              <a:rPr lang="en-US" altLang="zh-TW" sz="1400" dirty="0"/>
              <a:t>and Chien (2011), Comp. Fluids</a:t>
            </a:r>
          </a:p>
          <a:p>
            <a:pPr eaLnBrk="1" hangingPunct="1"/>
            <a:r>
              <a:rPr lang="en-US" altLang="zh-TW" sz="1400" dirty="0" smtClean="0"/>
              <a:t>Shen et al. (2011), J. Mar. Sys.</a:t>
            </a:r>
          </a:p>
          <a:p>
            <a:pPr eaLnBrk="1" hangingPunct="1"/>
            <a:r>
              <a:rPr lang="en-US" altLang="zh-TW" sz="1400" dirty="0" smtClean="0"/>
              <a:t>Tseng et al. (2012), </a:t>
            </a:r>
            <a:r>
              <a:rPr lang="en-US" altLang="zh-TW" sz="1400" dirty="0" err="1" smtClean="0"/>
              <a:t>Prog</a:t>
            </a:r>
            <a:r>
              <a:rPr lang="en-US" altLang="zh-TW" sz="1400" dirty="0" smtClean="0"/>
              <a:t>. Ocean</a:t>
            </a:r>
          </a:p>
          <a:p>
            <a:pPr eaLnBrk="1" hangingPunct="1"/>
            <a:r>
              <a:rPr lang="en-US" altLang="zh-TW" sz="1400" dirty="0" smtClean="0"/>
              <a:t>Young </a:t>
            </a:r>
            <a:r>
              <a:rPr lang="en-US" altLang="zh-TW" sz="1400" dirty="0"/>
              <a:t>et al. (</a:t>
            </a:r>
            <a:r>
              <a:rPr lang="en-US" altLang="zh-TW" sz="1400" dirty="0" smtClean="0"/>
              <a:t>2012), </a:t>
            </a:r>
            <a:r>
              <a:rPr lang="en-US" altLang="zh-TW" sz="1400" dirty="0" err="1"/>
              <a:t>Env</a:t>
            </a:r>
            <a:r>
              <a:rPr lang="en-US" altLang="zh-TW" sz="1400" dirty="0"/>
              <a:t>. Modell. Soft</a:t>
            </a:r>
            <a:r>
              <a:rPr lang="en-US" altLang="zh-TW" sz="1400" dirty="0" smtClean="0"/>
              <a:t>.</a:t>
            </a:r>
          </a:p>
          <a:p>
            <a:pPr eaLnBrk="1" hangingPunct="1"/>
            <a:r>
              <a:rPr lang="en-US" altLang="zh-TW" sz="1400" dirty="0" smtClean="0"/>
              <a:t>Shen et al. (2012),  </a:t>
            </a:r>
            <a:r>
              <a:rPr lang="en-US" altLang="zh-TW" sz="1400" dirty="0" err="1" smtClean="0"/>
              <a:t>Prog</a:t>
            </a:r>
            <a:r>
              <a:rPr lang="en-US" altLang="zh-TW" sz="1400" dirty="0" smtClean="0"/>
              <a:t>. Ocean (revised)</a:t>
            </a:r>
          </a:p>
        </p:txBody>
      </p:sp>
      <p:sp>
        <p:nvSpPr>
          <p:cNvPr id="132103" name="Text Box 7"/>
          <p:cNvSpPr txBox="1">
            <a:spLocks noChangeArrowheads="1"/>
          </p:cNvSpPr>
          <p:nvPr/>
        </p:nvSpPr>
        <p:spPr bwMode="auto">
          <a:xfrm>
            <a:off x="5638800" y="6096000"/>
            <a:ext cx="337502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1400">
                <a:hlinkClick r:id="rId4"/>
              </a:rPr>
              <a:t>http://efdl.as.ntu.edu.tw/research/timcom</a:t>
            </a:r>
            <a:endParaRPr lang="en-US" altLang="zh-TW" sz="1400"/>
          </a:p>
        </p:txBody>
      </p:sp>
      <p:sp>
        <p:nvSpPr>
          <p:cNvPr id="2" name="文字方塊 1"/>
          <p:cNvSpPr txBox="1"/>
          <p:nvPr/>
        </p:nvSpPr>
        <p:spPr>
          <a:xfrm>
            <a:off x="228600" y="1109008"/>
            <a:ext cx="8610600" cy="1938992"/>
          </a:xfrm>
          <a:prstGeom prst="rect">
            <a:avLst/>
          </a:prstGeom>
          <a:noFill/>
        </p:spPr>
        <p:txBody>
          <a:bodyPr wrap="square" rtlCol="0">
            <a:spAutoFit/>
          </a:bodyPr>
          <a:lstStyle/>
          <a:p>
            <a:pPr marL="342900" indent="-342900">
              <a:buFont typeface="Arial" pitchFamily="34" charset="0"/>
              <a:buChar char="•"/>
            </a:pPr>
            <a:r>
              <a:rPr lang="en-US" altLang="zh-TW" sz="2400" dirty="0" smtClean="0"/>
              <a:t>1/4 and 1/16 degree global models are in the production mode. </a:t>
            </a:r>
          </a:p>
          <a:p>
            <a:pPr marL="342900" indent="-342900">
              <a:buFont typeface="Arial" pitchFamily="34" charset="0"/>
              <a:buChar char="•"/>
            </a:pPr>
            <a:r>
              <a:rPr lang="en-US" altLang="zh-TW" sz="2400" dirty="0" smtClean="0"/>
              <a:t>1/32 and 1/64 degree global model settings can be done as we obtain enough computational resource (need &gt; 3200 cores for better performance)</a:t>
            </a:r>
          </a:p>
          <a:p>
            <a:pPr marL="342900" indent="-342900">
              <a:buFont typeface="Arial" pitchFamily="34" charset="0"/>
              <a:buChar char="•"/>
            </a:pPr>
            <a:r>
              <a:rPr lang="en-US" altLang="zh-TW" sz="2400" dirty="0" smtClean="0"/>
              <a:t>Scalable with </a:t>
            </a:r>
            <a:r>
              <a:rPr lang="en-US" altLang="zh-TW" sz="2400" dirty="0" err="1" smtClean="0"/>
              <a:t>cpu</a:t>
            </a:r>
            <a:r>
              <a:rPr lang="en-US" altLang="zh-TW" sz="2400" dirty="0" smtClean="0"/>
              <a:t> cores (no bottleneck in I/O and parallelization).</a:t>
            </a:r>
            <a:endParaRPr lang="zh-TW" altLang="en-US" sz="2400" dirty="0"/>
          </a:p>
        </p:txBody>
      </p:sp>
    </p:spTree>
    <p:extLst>
      <p:ext uri="{BB962C8B-B14F-4D97-AF65-F5344CB8AC3E}">
        <p14:creationId xmlns:p14="http://schemas.microsoft.com/office/powerpoint/2010/main" val="463862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標題 1"/>
          <p:cNvSpPr>
            <a:spLocks noGrp="1"/>
          </p:cNvSpPr>
          <p:nvPr>
            <p:ph type="title" idx="4294967295"/>
          </p:nvPr>
        </p:nvSpPr>
        <p:spPr>
          <a:xfrm>
            <a:off x="0" y="44450"/>
            <a:ext cx="7812088" cy="1081088"/>
          </a:xfrm>
        </p:spPr>
        <p:txBody>
          <a:bodyPr/>
          <a:lstStyle/>
          <a:p>
            <a:pPr eaLnBrk="1" hangingPunct="1">
              <a:defRPr/>
            </a:pPr>
            <a:r>
              <a:rPr kumimoji="0" lang="en-US" altLang="zh-TW" sz="2600" b="1" kern="1200" dirty="0" smtClean="0">
                <a:solidFill>
                  <a:srgbClr val="FF0000"/>
                </a:solidFill>
                <a:latin typeface="Comic Sans MS" pitchFamily="66" charset="0"/>
                <a:cs typeface="+mn-cs"/>
              </a:rPr>
              <a:t>Parallel Domain-Decomposed Taiwan </a:t>
            </a:r>
            <a:br>
              <a:rPr kumimoji="0" lang="en-US" altLang="zh-TW" sz="2600" b="1" kern="1200" dirty="0" smtClean="0">
                <a:solidFill>
                  <a:srgbClr val="FF0000"/>
                </a:solidFill>
                <a:latin typeface="Comic Sans MS" pitchFamily="66" charset="0"/>
                <a:cs typeface="+mn-cs"/>
              </a:rPr>
            </a:br>
            <a:r>
              <a:rPr kumimoji="0" lang="en-US" altLang="zh-TW" sz="2600" b="1" kern="1200" dirty="0" smtClean="0">
                <a:solidFill>
                  <a:srgbClr val="FF0000"/>
                </a:solidFill>
                <a:latin typeface="Comic Sans MS" pitchFamily="66" charset="0"/>
                <a:cs typeface="+mn-cs"/>
              </a:rPr>
              <a:t>Multi-Scale Community Model (PD-TIMCOM)</a:t>
            </a:r>
          </a:p>
        </p:txBody>
      </p:sp>
      <p:sp>
        <p:nvSpPr>
          <p:cNvPr id="32770" name="文字方塊 2"/>
          <p:cNvSpPr txBox="1">
            <a:spLocks noChangeArrowheads="1"/>
          </p:cNvSpPr>
          <p:nvPr/>
        </p:nvSpPr>
        <p:spPr bwMode="auto">
          <a:xfrm>
            <a:off x="250825" y="4987925"/>
            <a:ext cx="8245475" cy="1465263"/>
          </a:xfrm>
          <a:prstGeom prst="rect">
            <a:avLst/>
          </a:prstGeom>
          <a:noFill/>
          <a:ln w="9525">
            <a:noFill/>
            <a:miter lim="800000"/>
            <a:headEnd/>
            <a:tailEnd/>
          </a:ln>
        </p:spPr>
        <p:txBody>
          <a:bodyPr>
            <a:spAutoFit/>
          </a:bodyPr>
          <a:lstStyle/>
          <a:p>
            <a:pPr marL="285750" indent="-285750">
              <a:buFont typeface="Arial" charset="0"/>
              <a:buChar char="•"/>
            </a:pPr>
            <a:r>
              <a:rPr kumimoji="0" lang="en-US" altLang="zh-TW" dirty="0">
                <a:latin typeface="Comic Sans MS" pitchFamily="66" charset="0"/>
              </a:rPr>
              <a:t>1/16°and 1/4° horizontal resolution, latitudes covers from 72°S  to 72°N.</a:t>
            </a:r>
            <a:br>
              <a:rPr kumimoji="0" lang="en-US" altLang="zh-TW" dirty="0">
                <a:latin typeface="Comic Sans MS" pitchFamily="66" charset="0"/>
              </a:rPr>
            </a:br>
            <a:r>
              <a:rPr kumimoji="0" lang="en-US" altLang="zh-TW" dirty="0">
                <a:latin typeface="Comic Sans MS" pitchFamily="66" charset="0"/>
              </a:rPr>
              <a:t>with 51 linear exponential levels </a:t>
            </a:r>
            <a:r>
              <a:rPr kumimoji="0" lang="en-US" altLang="zh-TW" dirty="0" smtClean="0">
                <a:latin typeface="Comic Sans MS" pitchFamily="66" charset="0"/>
              </a:rPr>
              <a:t>vertically</a:t>
            </a:r>
            <a:endParaRPr kumimoji="0" lang="en-US" altLang="zh-TW" dirty="0">
              <a:latin typeface="Comic Sans MS" pitchFamily="66" charset="0"/>
            </a:endParaRPr>
          </a:p>
          <a:p>
            <a:pPr marL="285750" indent="-285750">
              <a:buFont typeface="Arial" charset="0"/>
              <a:buChar char="•"/>
            </a:pPr>
            <a:r>
              <a:rPr kumimoji="0" lang="en-US" altLang="zh-TW" dirty="0">
                <a:latin typeface="Comic Sans MS" pitchFamily="66" charset="0"/>
              </a:rPr>
              <a:t>Primitive, hydrostatic equation</a:t>
            </a:r>
          </a:p>
          <a:p>
            <a:pPr marL="285750" indent="-285750">
              <a:buFont typeface="Arial" charset="0"/>
              <a:buChar char="•"/>
            </a:pPr>
            <a:r>
              <a:rPr kumimoji="0" lang="en-US" altLang="zh-TW" dirty="0">
                <a:latin typeface="Comic Sans MS" pitchFamily="66" charset="0"/>
              </a:rPr>
              <a:t>Fourth-order </a:t>
            </a:r>
            <a:r>
              <a:rPr kumimoji="0" lang="en-US" altLang="zh-TW" dirty="0" err="1">
                <a:latin typeface="Comic Sans MS" pitchFamily="66" charset="0"/>
              </a:rPr>
              <a:t>numerics</a:t>
            </a:r>
            <a:r>
              <a:rPr kumimoji="0" lang="en-US" altLang="zh-TW" dirty="0">
                <a:latin typeface="Comic Sans MS" pitchFamily="66" charset="0"/>
              </a:rPr>
              <a:t> combined Arakawa A and C-grid </a:t>
            </a:r>
            <a:endParaRPr kumimoji="0" lang="en-US" altLang="zh-TW" dirty="0" smtClean="0">
              <a:latin typeface="Comic Sans MS" pitchFamily="66" charset="0"/>
            </a:endParaRPr>
          </a:p>
          <a:p>
            <a:pPr marL="285750" indent="-285750">
              <a:buFont typeface="Arial" charset="0"/>
              <a:buChar char="•"/>
            </a:pPr>
            <a:r>
              <a:rPr kumimoji="0" lang="en-US" altLang="zh-TW" dirty="0" smtClean="0">
                <a:latin typeface="Comic Sans MS" pitchFamily="66" charset="0"/>
              </a:rPr>
              <a:t>Rid-lid  </a:t>
            </a:r>
            <a:r>
              <a:rPr kumimoji="0" lang="en-US" altLang="zh-TW" dirty="0">
                <a:latin typeface="Comic Sans MS" pitchFamily="66" charset="0"/>
              </a:rPr>
              <a:t>approx. and Free surface are used (Yang et al., </a:t>
            </a:r>
            <a:r>
              <a:rPr lang="en-US" altLang="zh-TW" dirty="0" smtClean="0">
                <a:latin typeface="Comic Sans MS" pitchFamily="66" charset="0"/>
              </a:rPr>
              <a:t>2012</a:t>
            </a:r>
            <a:r>
              <a:rPr kumimoji="0" lang="en-US" altLang="zh-TW" dirty="0" smtClean="0">
                <a:latin typeface="Comic Sans MS" pitchFamily="66" charset="0"/>
              </a:rPr>
              <a:t>).</a:t>
            </a:r>
            <a:endParaRPr kumimoji="0" lang="en-US" altLang="zh-TW" dirty="0">
              <a:latin typeface="Comic Sans MS" pitchFamily="66" charset="0"/>
            </a:endParaRPr>
          </a:p>
        </p:txBody>
      </p:sp>
      <p:pic>
        <p:nvPicPr>
          <p:cNvPr id="32771" name="Picture 2"/>
          <p:cNvPicPr>
            <a:picLocks noGrp="1" noChangeAspect="1" noChangeArrowheads="1"/>
          </p:cNvPicPr>
          <p:nvPr>
            <p:ph idx="4294967295"/>
          </p:nvPr>
        </p:nvPicPr>
        <p:blipFill>
          <a:blip r:embed="rId3" cstate="print"/>
          <a:srcRect r="2187"/>
          <a:stretch>
            <a:fillRect/>
          </a:stretch>
        </p:blipFill>
        <p:spPr>
          <a:xfrm>
            <a:off x="0" y="1196975"/>
            <a:ext cx="6189663" cy="3744913"/>
          </a:xfrm>
        </p:spPr>
      </p:pic>
      <p:sp>
        <p:nvSpPr>
          <p:cNvPr id="3078" name="文字方塊 3"/>
          <p:cNvSpPr txBox="1">
            <a:spLocks noChangeArrowheads="1"/>
          </p:cNvSpPr>
          <p:nvPr/>
        </p:nvSpPr>
        <p:spPr bwMode="auto">
          <a:xfrm>
            <a:off x="5940425" y="1268413"/>
            <a:ext cx="3168650" cy="3416300"/>
          </a:xfrm>
          <a:prstGeom prst="rect">
            <a:avLst/>
          </a:prstGeom>
          <a:noFill/>
          <a:ln w="9525">
            <a:noFill/>
            <a:miter lim="800000"/>
            <a:headEnd/>
            <a:tailEnd/>
          </a:ln>
        </p:spPr>
        <p:txBody>
          <a:bodyPr>
            <a:spAutoFit/>
          </a:bodyPr>
          <a:lstStyle/>
          <a:p>
            <a:pPr marL="285750" indent="-285750">
              <a:buFont typeface="Arial" charset="0"/>
              <a:buChar char="•"/>
              <a:defRPr/>
            </a:pPr>
            <a:r>
              <a:rPr kumimoji="0" lang="en-US" altLang="zh-TW" dirty="0">
                <a:solidFill>
                  <a:schemeClr val="accent2">
                    <a:lumMod val="75000"/>
                  </a:schemeClr>
                </a:solidFill>
                <a:latin typeface="Comic Sans MS" pitchFamily="66" charset="0"/>
                <a:ea typeface="新細明體" pitchFamily="18" charset="-120"/>
              </a:rPr>
              <a:t>Bathymetry from 1-min Etopo1</a:t>
            </a:r>
          </a:p>
          <a:p>
            <a:pPr marL="285750" indent="-285750">
              <a:buFont typeface="Arial" charset="0"/>
              <a:buChar char="•"/>
              <a:defRPr/>
            </a:pPr>
            <a:r>
              <a:rPr kumimoji="0" lang="en-US" altLang="zh-TW" dirty="0" err="1">
                <a:solidFill>
                  <a:schemeClr val="accent2">
                    <a:lumMod val="75000"/>
                  </a:schemeClr>
                </a:solidFill>
                <a:latin typeface="Comic Sans MS" pitchFamily="66" charset="0"/>
                <a:ea typeface="新細明體" pitchFamily="18" charset="-120"/>
              </a:rPr>
              <a:t>Pacanowski</a:t>
            </a:r>
            <a:r>
              <a:rPr kumimoji="0" lang="en-US" altLang="zh-TW" dirty="0">
                <a:solidFill>
                  <a:schemeClr val="accent2">
                    <a:lumMod val="75000"/>
                  </a:schemeClr>
                </a:solidFill>
                <a:latin typeface="Comic Sans MS" pitchFamily="66" charset="0"/>
                <a:ea typeface="新細明體" pitchFamily="18" charset="-120"/>
              </a:rPr>
              <a:t> and Philander Vertical mixing (1982) and </a:t>
            </a:r>
            <a:r>
              <a:rPr kumimoji="0" lang="en-US" altLang="zh-TW" dirty="0" err="1">
                <a:solidFill>
                  <a:schemeClr val="accent2">
                    <a:lumMod val="75000"/>
                  </a:schemeClr>
                </a:solidFill>
                <a:latin typeface="Comic Sans MS" pitchFamily="66" charset="0"/>
                <a:ea typeface="新細明體" pitchFamily="18" charset="-120"/>
              </a:rPr>
              <a:t>Smagorinsky</a:t>
            </a:r>
            <a:r>
              <a:rPr kumimoji="0" lang="en-US" altLang="zh-TW" dirty="0">
                <a:solidFill>
                  <a:schemeClr val="accent2">
                    <a:lumMod val="75000"/>
                  </a:schemeClr>
                </a:solidFill>
                <a:latin typeface="Comic Sans MS" pitchFamily="66" charset="0"/>
                <a:ea typeface="新細明體" pitchFamily="18" charset="-120"/>
              </a:rPr>
              <a:t> horizontal mixing (1993).</a:t>
            </a:r>
          </a:p>
          <a:p>
            <a:pPr marL="285750" indent="-285750">
              <a:buFont typeface="Arial" charset="0"/>
              <a:buChar char="•"/>
              <a:defRPr/>
            </a:pPr>
            <a:r>
              <a:rPr kumimoji="0" lang="en-US" altLang="zh-TW" dirty="0">
                <a:solidFill>
                  <a:schemeClr val="accent2">
                    <a:lumMod val="75000"/>
                  </a:schemeClr>
                </a:solidFill>
                <a:latin typeface="Comic Sans MS" pitchFamily="66" charset="0"/>
                <a:ea typeface="新細明體" pitchFamily="18" charset="-120"/>
              </a:rPr>
              <a:t>Initial Temperature and Salinity from NOAA WOA 09.</a:t>
            </a:r>
          </a:p>
          <a:p>
            <a:pPr marL="285750" indent="-285750">
              <a:buFont typeface="Arial" charset="0"/>
              <a:buChar char="•"/>
              <a:defRPr/>
            </a:pPr>
            <a:r>
              <a:rPr kumimoji="0" lang="en-US" altLang="zh-TW" dirty="0">
                <a:solidFill>
                  <a:schemeClr val="accent2">
                    <a:lumMod val="75000"/>
                  </a:schemeClr>
                </a:solidFill>
                <a:latin typeface="Comic Sans MS" pitchFamily="66" charset="0"/>
                <a:ea typeface="新細明體" pitchFamily="18" charset="-120"/>
              </a:rPr>
              <a:t>Surface wind forcing from </a:t>
            </a:r>
            <a:r>
              <a:rPr kumimoji="0" lang="en-US" altLang="zh-TW" dirty="0" err="1">
                <a:solidFill>
                  <a:schemeClr val="accent2">
                    <a:lumMod val="75000"/>
                  </a:schemeClr>
                </a:solidFill>
                <a:latin typeface="Comic Sans MS" pitchFamily="66" charset="0"/>
                <a:ea typeface="新細明體" pitchFamily="18" charset="-120"/>
              </a:rPr>
              <a:t>Hellerman</a:t>
            </a:r>
            <a:r>
              <a:rPr kumimoji="0" lang="en-US" altLang="zh-TW" dirty="0">
                <a:solidFill>
                  <a:schemeClr val="accent2">
                    <a:lumMod val="75000"/>
                  </a:schemeClr>
                </a:solidFill>
                <a:latin typeface="Comic Sans MS" pitchFamily="66" charset="0"/>
                <a:ea typeface="新細明體" pitchFamily="18" charset="-120"/>
              </a:rPr>
              <a:t> and Rosenstein (1983)</a:t>
            </a:r>
          </a:p>
        </p:txBody>
      </p:sp>
      <p:sp>
        <p:nvSpPr>
          <p:cNvPr id="3081" name="文字方塊 6"/>
          <p:cNvSpPr txBox="1">
            <a:spLocks noChangeArrowheads="1"/>
          </p:cNvSpPr>
          <p:nvPr/>
        </p:nvSpPr>
        <p:spPr bwMode="auto">
          <a:xfrm>
            <a:off x="6191250" y="-4763"/>
            <a:ext cx="2952750" cy="338138"/>
          </a:xfrm>
          <a:prstGeom prst="rect">
            <a:avLst/>
          </a:prstGeom>
          <a:noFill/>
          <a:ln w="9525">
            <a:noFill/>
            <a:miter lim="800000"/>
            <a:headEnd/>
            <a:tailEnd/>
          </a:ln>
        </p:spPr>
        <p:txBody>
          <a:bodyPr>
            <a:spAutoFit/>
          </a:bodyPr>
          <a:lstStyle/>
          <a:p>
            <a:pPr algn="r">
              <a:defRPr/>
            </a:pPr>
            <a:r>
              <a:rPr kumimoji="0" lang="en-US" altLang="zh-TW" sz="1600" dirty="0">
                <a:solidFill>
                  <a:schemeClr val="accent2">
                    <a:lumMod val="75000"/>
                  </a:schemeClr>
                </a:solidFill>
                <a:latin typeface="Comic Sans MS" pitchFamily="66" charset="0"/>
                <a:ea typeface="新細明體" pitchFamily="18" charset="-120"/>
              </a:rPr>
              <a:t>Tseng and </a:t>
            </a:r>
            <a:r>
              <a:rPr kumimoji="0" lang="en-US" altLang="zh-TW" sz="1600" dirty="0" err="1">
                <a:solidFill>
                  <a:schemeClr val="accent2">
                    <a:lumMod val="75000"/>
                  </a:schemeClr>
                </a:solidFill>
                <a:latin typeface="Comic Sans MS" pitchFamily="66" charset="0"/>
                <a:ea typeface="新細明體" pitchFamily="18" charset="-120"/>
              </a:rPr>
              <a:t>Chien</a:t>
            </a:r>
            <a:r>
              <a:rPr kumimoji="0" lang="en-US" altLang="zh-TW" sz="1600" dirty="0">
                <a:solidFill>
                  <a:schemeClr val="accent2">
                    <a:lumMod val="75000"/>
                  </a:schemeClr>
                </a:solidFill>
                <a:latin typeface="Comic Sans MS" pitchFamily="66" charset="0"/>
                <a:ea typeface="新細明體" pitchFamily="18" charset="-120"/>
              </a:rPr>
              <a:t> (2011)</a:t>
            </a:r>
          </a:p>
        </p:txBody>
      </p:sp>
    </p:spTree>
    <p:extLst>
      <p:ext uri="{BB962C8B-B14F-4D97-AF65-F5344CB8AC3E}">
        <p14:creationId xmlns:p14="http://schemas.microsoft.com/office/powerpoint/2010/main" val="3843915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內容版面配置區 8"/>
          <p:cNvGraphicFramePr>
            <a:graphicFrameLocks noGrp="1"/>
          </p:cNvGraphicFramePr>
          <p:nvPr>
            <p:ph idx="4294967295"/>
          </p:nvPr>
        </p:nvGraphicFramePr>
        <p:xfrm>
          <a:off x="34925" y="5084763"/>
          <a:ext cx="6624638" cy="1439863"/>
        </p:xfrm>
        <a:graphic>
          <a:graphicData uri="http://schemas.openxmlformats.org/drawingml/2006/table">
            <a:tbl>
              <a:tblPr/>
              <a:tblGrid>
                <a:gridCol w="823913"/>
                <a:gridCol w="644525"/>
                <a:gridCol w="644525"/>
                <a:gridCol w="641350"/>
                <a:gridCol w="668337"/>
                <a:gridCol w="669925"/>
                <a:gridCol w="669925"/>
                <a:gridCol w="669925"/>
                <a:gridCol w="595313"/>
                <a:gridCol w="596900"/>
              </a:tblGrid>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600" b="1" i="0" u="none" strike="noStrike" cap="none" normalizeH="0" baseline="0" dirty="0" smtClean="0">
                        <a:ln>
                          <a:noFill/>
                        </a:ln>
                        <a:solidFill>
                          <a:srgbClr val="FFFFFF"/>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192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384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r>
              <a:tr h="509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Comp.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295.83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139.03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55.11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31.34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20.05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14.41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6.88</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3.91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2.27</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98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Comm.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0.49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0.29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0.26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0.35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0.65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0.42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0.55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0.36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aphicFrame>
        <p:nvGraphicFramePr>
          <p:cNvPr id="10" name="表格 9"/>
          <p:cNvGraphicFramePr>
            <a:graphicFrameLocks noGrp="1"/>
          </p:cNvGraphicFramePr>
          <p:nvPr/>
        </p:nvGraphicFramePr>
        <p:xfrm>
          <a:off x="6659563" y="3049588"/>
          <a:ext cx="2463800" cy="3763012"/>
        </p:xfrm>
        <a:graphic>
          <a:graphicData uri="http://schemas.openxmlformats.org/drawingml/2006/table">
            <a:tbl>
              <a:tblPr/>
              <a:tblGrid>
                <a:gridCol w="692150"/>
                <a:gridCol w="946150"/>
                <a:gridCol w="825500"/>
              </a:tblGrid>
              <a:tr h="36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zh-TW" sz="1600" b="1" i="0" u="none" strike="noStrike" cap="none" normalizeH="0" baseline="0" dirty="0" smtClean="0">
                        <a:ln>
                          <a:noFill/>
                        </a:ln>
                        <a:solidFill>
                          <a:srgbClr val="FFFFFF"/>
                        </a:solidFill>
                        <a:effectLst/>
                        <a:latin typeface="Arial" charset="0"/>
                        <a:ea typeface="新細明體" pitchFamily="18"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Comp.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1" i="0" u="none" strike="noStrike" cap="none" normalizeH="0" baseline="0" dirty="0" smtClean="0">
                          <a:ln>
                            <a:noFill/>
                          </a:ln>
                          <a:solidFill>
                            <a:srgbClr val="FFFFFF"/>
                          </a:solidFill>
                          <a:effectLst/>
                          <a:latin typeface="Arial" charset="0"/>
                          <a:ea typeface="新細明體" pitchFamily="18" charset="-120"/>
                        </a:rPr>
                        <a:t>Comm.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384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2673.4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 95.9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631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768</a:t>
                      </a:r>
                      <a:br>
                        <a:rPr kumimoji="1" lang="en-US" altLang="zh-TW" sz="1600" b="0" i="0" u="none" strike="noStrike" cap="none" normalizeH="0" baseline="0" smtClean="0">
                          <a:ln>
                            <a:noFill/>
                          </a:ln>
                          <a:solidFill>
                            <a:srgbClr val="000000"/>
                          </a:solidFill>
                          <a:effectLst/>
                          <a:latin typeface="Arial" charset="0"/>
                          <a:ea typeface="新細明體" pitchFamily="18" charset="-120"/>
                        </a:rPr>
                      </a:br>
                      <a:r>
                        <a:rPr kumimoji="1" lang="en-US" altLang="zh-TW" sz="1600" b="0" i="0" u="none" strike="noStrike" cap="none" normalizeH="0" baseline="0" smtClean="0">
                          <a:ln>
                            <a:noFill/>
                          </a:ln>
                          <a:solidFill>
                            <a:srgbClr val="000000"/>
                          </a:solidFill>
                          <a:effectLst/>
                          <a:latin typeface="Arial" charset="0"/>
                          <a:ea typeface="新細明體" pitchFamily="18" charset="-120"/>
                        </a:rPr>
                        <a:t>(24)</a:t>
                      </a:r>
                      <a:br>
                        <a:rPr kumimoji="1" lang="en-US" altLang="zh-TW" sz="1600" b="0" i="0" u="none" strike="noStrike" cap="none" normalizeH="0" baseline="0" smtClean="0">
                          <a:ln>
                            <a:noFill/>
                          </a:ln>
                          <a:solidFill>
                            <a:srgbClr val="000000"/>
                          </a:solidFill>
                          <a:effectLst/>
                          <a:latin typeface="Arial" charset="0"/>
                          <a:ea typeface="新細明體" pitchFamily="18" charset="-120"/>
                        </a:rPr>
                      </a:br>
                      <a:r>
                        <a:rPr kumimoji="1" lang="en-US" altLang="zh-TW" sz="1600" b="0" i="0" u="none" strike="noStrike" cap="none" normalizeH="0" baseline="0" smtClean="0">
                          <a:ln>
                            <a:noFill/>
                          </a:ln>
                          <a:solidFill>
                            <a:srgbClr val="000000"/>
                          </a:solidFill>
                          <a:effectLst/>
                          <a:latin typeface="Arial" charset="0"/>
                          <a:ea typeface="新細明體" pitchFamily="18" charset="-12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1624.0</a:t>
                      </a:r>
                      <a:br>
                        <a:rPr kumimoji="1" lang="en-US" altLang="zh-TW" sz="1600" b="0" i="0" u="none" strike="noStrike" cap="none" normalizeH="0" baseline="0" smtClean="0">
                          <a:ln>
                            <a:noFill/>
                          </a:ln>
                          <a:solidFill>
                            <a:srgbClr val="000000"/>
                          </a:solidFill>
                          <a:effectLst/>
                          <a:latin typeface="Arial" charset="0"/>
                          <a:ea typeface="新細明體" pitchFamily="18" charset="-120"/>
                        </a:rPr>
                      </a:br>
                      <a:r>
                        <a:rPr kumimoji="1" lang="en-US" altLang="zh-TW" sz="1600" b="0" i="0" u="none" strike="noStrike" cap="none" normalizeH="0" baseline="0" smtClean="0">
                          <a:ln>
                            <a:noFill/>
                          </a:ln>
                          <a:solidFill>
                            <a:srgbClr val="000000"/>
                          </a:solidFill>
                          <a:effectLst/>
                          <a:latin typeface="Arial" charset="0"/>
                          <a:ea typeface="新細明體" pitchFamily="18" charset="-120"/>
                        </a:rPr>
                        <a:t>1045.6</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897.4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87.7</a:t>
                      </a:r>
                      <a:br>
                        <a:rPr kumimoji="1" lang="en-US" altLang="zh-TW" sz="1600" b="0" i="0" u="none" strike="noStrike" cap="none" normalizeH="0" baseline="0" smtClean="0">
                          <a:ln>
                            <a:noFill/>
                          </a:ln>
                          <a:solidFill>
                            <a:srgbClr val="000000"/>
                          </a:solidFill>
                          <a:effectLst/>
                          <a:latin typeface="Arial" charset="0"/>
                          <a:ea typeface="新細明體" pitchFamily="18" charset="-120"/>
                        </a:rPr>
                      </a:br>
                      <a:r>
                        <a:rPr kumimoji="1" lang="en-US" altLang="zh-TW" sz="1600" b="0" i="0" u="none" strike="noStrike" cap="none" normalizeH="0" baseline="0" smtClean="0">
                          <a:ln>
                            <a:noFill/>
                          </a:ln>
                          <a:solidFill>
                            <a:srgbClr val="000000"/>
                          </a:solidFill>
                          <a:effectLst/>
                          <a:latin typeface="Arial" charset="0"/>
                          <a:ea typeface="新細明體" pitchFamily="18" charset="-120"/>
                        </a:rPr>
                        <a:t>38.7</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26.0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r h="631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1024</a:t>
                      </a:r>
                      <a:br>
                        <a:rPr kumimoji="1" lang="en-US" altLang="zh-TW" sz="1600" b="0" i="0" u="none" strike="noStrike" cap="none" normalizeH="0" baseline="0" dirty="0" smtClean="0">
                          <a:ln>
                            <a:noFill/>
                          </a:ln>
                          <a:solidFill>
                            <a:srgbClr val="000000"/>
                          </a:solidFill>
                          <a:effectLst/>
                          <a:latin typeface="Arial" charset="0"/>
                          <a:ea typeface="新細明體" pitchFamily="18" charset="-120"/>
                        </a:rPr>
                      </a:br>
                      <a:r>
                        <a:rPr kumimoji="1" lang="en-US" altLang="zh-TW" sz="1600" b="0" i="0" u="none" strike="noStrike" cap="none" normalizeH="0" baseline="0" dirty="0" smtClean="0">
                          <a:ln>
                            <a:noFill/>
                          </a:ln>
                          <a:solidFill>
                            <a:srgbClr val="000000"/>
                          </a:solidFill>
                          <a:effectLst/>
                          <a:latin typeface="Arial" charset="0"/>
                          <a:ea typeface="新細明體" pitchFamily="18" charset="-12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1183.5</a:t>
                      </a:r>
                      <a:br>
                        <a:rPr kumimoji="1" lang="en-US" altLang="zh-TW" sz="1600" b="0" i="0" u="none" strike="noStrike" cap="none" normalizeH="0" baseline="0" dirty="0" smtClean="0">
                          <a:ln>
                            <a:noFill/>
                          </a:ln>
                          <a:solidFill>
                            <a:srgbClr val="000000"/>
                          </a:solidFill>
                          <a:effectLst/>
                          <a:latin typeface="Arial" charset="0"/>
                          <a:ea typeface="新細明體" pitchFamily="18" charset="-120"/>
                        </a:rPr>
                      </a:br>
                      <a:r>
                        <a:rPr kumimoji="1" lang="en-US" altLang="zh-TW" sz="1600" b="0" i="0" u="none" strike="noStrike" cap="none" normalizeH="0" baseline="0" dirty="0" smtClean="0">
                          <a:ln>
                            <a:noFill/>
                          </a:ln>
                          <a:solidFill>
                            <a:srgbClr val="000000"/>
                          </a:solidFill>
                          <a:effectLst/>
                          <a:latin typeface="Arial" charset="0"/>
                          <a:ea typeface="新細明體" pitchFamily="18" charset="-120"/>
                        </a:rPr>
                        <a:t>843.8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62.7</a:t>
                      </a:r>
                      <a:br>
                        <a:rPr kumimoji="1" lang="en-US" altLang="zh-TW" sz="1600" b="0" i="0" u="none" strike="noStrike" cap="none" normalizeH="0" baseline="0" dirty="0" smtClean="0">
                          <a:ln>
                            <a:noFill/>
                          </a:ln>
                          <a:solidFill>
                            <a:srgbClr val="000000"/>
                          </a:solidFill>
                          <a:effectLst/>
                          <a:latin typeface="Arial" charset="0"/>
                          <a:ea typeface="新細明體" pitchFamily="18" charset="-120"/>
                        </a:rPr>
                      </a:br>
                      <a:r>
                        <a:rPr kumimoji="1" lang="en-US" altLang="zh-TW" sz="1600" b="0" i="0" u="none" strike="noStrike" cap="none" normalizeH="0" baseline="0" dirty="0" smtClean="0">
                          <a:ln>
                            <a:noFill/>
                          </a:ln>
                          <a:solidFill>
                            <a:srgbClr val="000000"/>
                          </a:solidFill>
                          <a:effectLst/>
                          <a:latin typeface="Arial" charset="0"/>
                          <a:ea typeface="新細明體" pitchFamily="18" charset="-120"/>
                        </a:rPr>
                        <a:t>28.2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631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1536</a:t>
                      </a:r>
                      <a:br>
                        <a:rPr kumimoji="1" lang="en-US" altLang="zh-TW" sz="1600" b="0" i="0" u="none" strike="noStrike" cap="none" normalizeH="0" baseline="0" smtClean="0">
                          <a:ln>
                            <a:noFill/>
                          </a:ln>
                          <a:solidFill>
                            <a:srgbClr val="000000"/>
                          </a:solidFill>
                          <a:effectLst/>
                          <a:latin typeface="Arial" charset="0"/>
                          <a:ea typeface="新細明體" pitchFamily="18" charset="-120"/>
                        </a:rPr>
                      </a:br>
                      <a:r>
                        <a:rPr kumimoji="1" lang="en-US" altLang="zh-TW" sz="1600" b="0" i="0" u="none" strike="noStrike" cap="none" normalizeH="0" baseline="0" smtClean="0">
                          <a:ln>
                            <a:noFill/>
                          </a:ln>
                          <a:solidFill>
                            <a:srgbClr val="000000"/>
                          </a:solidFill>
                          <a:effectLst/>
                          <a:latin typeface="Arial" charset="0"/>
                          <a:ea typeface="新細明體" pitchFamily="18" charset="-12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1109.5</a:t>
                      </a:r>
                      <a:br>
                        <a:rPr kumimoji="1" lang="en-US" altLang="zh-TW" sz="1600" b="0" i="0" u="none" strike="noStrike" cap="none" normalizeH="0" baseline="0" dirty="0" smtClean="0">
                          <a:ln>
                            <a:noFill/>
                          </a:ln>
                          <a:solidFill>
                            <a:srgbClr val="000000"/>
                          </a:solidFill>
                          <a:effectLst/>
                          <a:latin typeface="Arial" charset="0"/>
                          <a:ea typeface="新細明體" pitchFamily="18" charset="-120"/>
                        </a:rPr>
                      </a:br>
                      <a:r>
                        <a:rPr kumimoji="1" lang="en-US" altLang="zh-TW" sz="1600" b="0" i="0" u="none" strike="noStrike" cap="none" normalizeH="0" baseline="0" dirty="0" smtClean="0">
                          <a:ln>
                            <a:noFill/>
                          </a:ln>
                          <a:solidFill>
                            <a:srgbClr val="000000"/>
                          </a:solidFill>
                          <a:effectLst/>
                          <a:latin typeface="Arial" charset="0"/>
                          <a:ea typeface="新細明體" pitchFamily="18" charset="-120"/>
                        </a:rPr>
                        <a:t>558.3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28.3</a:t>
                      </a:r>
                      <a:br>
                        <a:rPr kumimoji="1" lang="en-US" altLang="zh-TW" sz="1600" b="0" i="0" u="none" strike="noStrike" cap="none" normalizeH="0" baseline="0" dirty="0" smtClean="0">
                          <a:ln>
                            <a:noFill/>
                          </a:ln>
                          <a:solidFill>
                            <a:srgbClr val="000000"/>
                          </a:solidFill>
                          <a:effectLst/>
                          <a:latin typeface="Arial" charset="0"/>
                          <a:ea typeface="新細明體" pitchFamily="18" charset="-120"/>
                        </a:rPr>
                      </a:br>
                      <a:r>
                        <a:rPr kumimoji="1" lang="en-US" altLang="zh-TW" sz="1600" b="0" i="0" u="none" strike="noStrike" cap="none" normalizeH="0" baseline="0" dirty="0" smtClean="0">
                          <a:ln>
                            <a:noFill/>
                          </a:ln>
                          <a:solidFill>
                            <a:srgbClr val="000000"/>
                          </a:solidFill>
                          <a:effectLst/>
                          <a:latin typeface="Arial" charset="0"/>
                          <a:ea typeface="新細明體" pitchFamily="18" charset="-120"/>
                        </a:rPr>
                        <a:t>13.0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2048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941.9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34.8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3072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rgbClr val="000000"/>
                          </a:solidFill>
                          <a:effectLst/>
                          <a:latin typeface="Arial" charset="0"/>
                          <a:ea typeface="新細明體" pitchFamily="18" charset="-120"/>
                        </a:rPr>
                        <a:t>829.6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rgbClr val="000000"/>
                          </a:solidFill>
                          <a:effectLst/>
                          <a:latin typeface="Arial" charset="0"/>
                          <a:ea typeface="新細明體" pitchFamily="18" charset="-120"/>
                        </a:rPr>
                        <a:t>26.1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bl>
          </a:graphicData>
        </a:graphic>
      </p:graphicFrame>
      <p:grpSp>
        <p:nvGrpSpPr>
          <p:cNvPr id="2" name="群組 6"/>
          <p:cNvGrpSpPr>
            <a:grpSpLocks/>
          </p:cNvGrpSpPr>
          <p:nvPr/>
        </p:nvGrpSpPr>
        <p:grpSpPr bwMode="auto">
          <a:xfrm>
            <a:off x="-396875" y="476250"/>
            <a:ext cx="9267825" cy="4465638"/>
            <a:chOff x="-396875" y="476250"/>
            <a:chExt cx="9267825" cy="4465638"/>
          </a:xfrm>
        </p:grpSpPr>
        <p:pic>
          <p:nvPicPr>
            <p:cNvPr id="28754" name="Picture 3"/>
            <p:cNvPicPr>
              <a:picLocks noChangeAspect="1" noChangeArrowheads="1"/>
            </p:cNvPicPr>
            <p:nvPr/>
          </p:nvPicPr>
          <p:blipFill>
            <a:blip r:embed="rId3" cstate="print"/>
            <a:srcRect/>
            <a:stretch>
              <a:fillRect/>
            </a:stretch>
          </p:blipFill>
          <p:spPr bwMode="auto">
            <a:xfrm>
              <a:off x="-396875" y="476250"/>
              <a:ext cx="9267825" cy="4465638"/>
            </a:xfrm>
            <a:prstGeom prst="rect">
              <a:avLst/>
            </a:prstGeom>
            <a:noFill/>
            <a:ln w="9525">
              <a:noFill/>
              <a:miter lim="800000"/>
              <a:headEnd/>
              <a:tailEnd/>
            </a:ln>
          </p:spPr>
        </p:pic>
        <p:pic>
          <p:nvPicPr>
            <p:cNvPr id="28755" name="Picture 2" descr="C:\Users\comet\Desktop\圖片1.tif"/>
            <p:cNvPicPr>
              <a:picLocks noChangeAspect="1" noChangeArrowheads="1"/>
            </p:cNvPicPr>
            <p:nvPr/>
          </p:nvPicPr>
          <p:blipFill>
            <a:blip cstate="print"/>
            <a:srcRect l="7954" r="16737" b="2657"/>
            <a:stretch>
              <a:fillRect/>
            </a:stretch>
          </p:blipFill>
          <p:spPr bwMode="auto">
            <a:xfrm rot="-5400000">
              <a:off x="-924536" y="2553336"/>
              <a:ext cx="2232249" cy="383177"/>
            </a:xfrm>
            <a:prstGeom prst="rect">
              <a:avLst/>
            </a:prstGeom>
            <a:noFill/>
            <a:ln w="9525">
              <a:noFill/>
              <a:miter lim="800000"/>
              <a:headEnd/>
              <a:tailEnd/>
            </a:ln>
          </p:spPr>
        </p:pic>
      </p:grpSp>
    </p:spTree>
    <p:extLst>
      <p:ext uri="{BB962C8B-B14F-4D97-AF65-F5344CB8AC3E}">
        <p14:creationId xmlns:p14="http://schemas.microsoft.com/office/powerpoint/2010/main" val="421698689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C:\Documents and Settings\謝佩媛\桌面\T_1_16.gif"/>
          <p:cNvPicPr>
            <a:picLocks noChangeAspect="1" noChangeArrowheads="1" noCrop="1"/>
          </p:cNvPicPr>
          <p:nvPr/>
        </p:nvPicPr>
        <p:blipFill>
          <a:blip cstate="print"/>
          <a:srcRect/>
          <a:stretch>
            <a:fillRect/>
          </a:stretch>
        </p:blipFill>
        <p:spPr bwMode="auto">
          <a:xfrm>
            <a:off x="0" y="0"/>
            <a:ext cx="9144000" cy="6465888"/>
          </a:xfrm>
          <a:prstGeom prst="rect">
            <a:avLst/>
          </a:prstGeom>
          <a:noFill/>
          <a:ln w="9525">
            <a:noFill/>
            <a:miter lim="800000"/>
            <a:headEnd/>
            <a:tailEnd/>
          </a:ln>
        </p:spPr>
      </p:pic>
    </p:spTree>
    <p:extLst>
      <p:ext uri="{BB962C8B-B14F-4D97-AF65-F5344CB8AC3E}">
        <p14:creationId xmlns:p14="http://schemas.microsoft.com/office/powerpoint/2010/main" val="4288312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C:\Documents and Settings\謝佩媛\桌面\T_1_16_GULF.gif"/>
          <p:cNvPicPr>
            <a:picLocks noChangeAspect="1" noChangeArrowheads="1" noCrop="1"/>
          </p:cNvPicPr>
          <p:nvPr/>
        </p:nvPicPr>
        <p:blipFill>
          <a:blip r:embed="rId2" cstate="print"/>
          <a:srcRect/>
          <a:stretch>
            <a:fillRect/>
          </a:stretch>
        </p:blipFill>
        <p:spPr bwMode="auto">
          <a:xfrm>
            <a:off x="0" y="908050"/>
            <a:ext cx="9144000" cy="5075238"/>
          </a:xfrm>
          <a:prstGeom prst="rect">
            <a:avLst/>
          </a:prstGeom>
          <a:noFill/>
          <a:ln w="9525">
            <a:noFill/>
            <a:miter lim="800000"/>
            <a:headEnd/>
            <a:tailEnd/>
          </a:ln>
        </p:spPr>
      </p:pic>
    </p:spTree>
    <p:extLst>
      <p:ext uri="{BB962C8B-B14F-4D97-AF65-F5344CB8AC3E}">
        <p14:creationId xmlns:p14="http://schemas.microsoft.com/office/powerpoint/2010/main" val="3988970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2339975" y="776288"/>
            <a:ext cx="6804025" cy="5389562"/>
            <a:chOff x="1680" y="960"/>
            <a:chExt cx="3864" cy="3168"/>
          </a:xfrm>
        </p:grpSpPr>
        <p:pic>
          <p:nvPicPr>
            <p:cNvPr id="8199" name="Picture 5"/>
            <p:cNvPicPr>
              <a:picLocks noChangeAspect="1" noChangeArrowheads="1"/>
            </p:cNvPicPr>
            <p:nvPr/>
          </p:nvPicPr>
          <p:blipFill>
            <a:blip r:embed="rId3" cstate="print"/>
            <a:srcRect/>
            <a:stretch>
              <a:fillRect/>
            </a:stretch>
          </p:blipFill>
          <p:spPr bwMode="auto">
            <a:xfrm>
              <a:off x="1680" y="960"/>
              <a:ext cx="3864" cy="3168"/>
            </a:xfrm>
            <a:prstGeom prst="rect">
              <a:avLst/>
            </a:prstGeom>
            <a:noFill/>
            <a:ln w="9525">
              <a:noFill/>
              <a:miter lim="800000"/>
              <a:headEnd/>
              <a:tailEnd/>
            </a:ln>
          </p:spPr>
        </p:pic>
        <p:sp>
          <p:nvSpPr>
            <p:cNvPr id="8200" name="Rectangle 6"/>
            <p:cNvSpPr>
              <a:spLocks noChangeArrowheads="1"/>
            </p:cNvSpPr>
            <p:nvPr/>
          </p:nvSpPr>
          <p:spPr bwMode="auto">
            <a:xfrm>
              <a:off x="2040" y="2441"/>
              <a:ext cx="882" cy="1019"/>
            </a:xfrm>
            <a:prstGeom prst="rect">
              <a:avLst/>
            </a:prstGeom>
            <a:noFill/>
            <a:ln w="38100">
              <a:solidFill>
                <a:srgbClr val="FF0000"/>
              </a:solidFill>
              <a:miter lim="800000"/>
              <a:headEnd/>
              <a:tailEnd/>
            </a:ln>
          </p:spPr>
          <p:txBody>
            <a:bodyPr wrap="none" anchor="ctr"/>
            <a:lstStyle/>
            <a:p>
              <a:endParaRPr lang="zh-TW" altLang="en-US"/>
            </a:p>
          </p:txBody>
        </p:sp>
        <p:sp>
          <p:nvSpPr>
            <p:cNvPr id="8201" name="Rectangle 7"/>
            <p:cNvSpPr>
              <a:spLocks noChangeArrowheads="1"/>
            </p:cNvSpPr>
            <p:nvPr/>
          </p:nvSpPr>
          <p:spPr bwMode="auto">
            <a:xfrm>
              <a:off x="2920" y="1300"/>
              <a:ext cx="946" cy="2372"/>
            </a:xfrm>
            <a:prstGeom prst="rect">
              <a:avLst/>
            </a:prstGeom>
            <a:noFill/>
            <a:ln w="38100">
              <a:solidFill>
                <a:schemeClr val="accent2"/>
              </a:solidFill>
              <a:miter lim="800000"/>
              <a:headEnd/>
              <a:tailEnd/>
            </a:ln>
          </p:spPr>
          <p:txBody>
            <a:bodyPr wrap="none" anchor="ctr"/>
            <a:lstStyle/>
            <a:p>
              <a:endParaRPr lang="zh-TW" altLang="en-US"/>
            </a:p>
          </p:txBody>
        </p:sp>
        <p:sp>
          <p:nvSpPr>
            <p:cNvPr id="8202" name="Rectangle 8"/>
            <p:cNvSpPr>
              <a:spLocks noChangeArrowheads="1"/>
            </p:cNvSpPr>
            <p:nvPr/>
          </p:nvSpPr>
          <p:spPr bwMode="auto">
            <a:xfrm>
              <a:off x="3863" y="1300"/>
              <a:ext cx="243" cy="2367"/>
            </a:xfrm>
            <a:prstGeom prst="rect">
              <a:avLst/>
            </a:prstGeom>
            <a:noFill/>
            <a:ln w="38100">
              <a:solidFill>
                <a:srgbClr val="FF6600"/>
              </a:solidFill>
              <a:miter lim="800000"/>
              <a:headEnd/>
              <a:tailEnd/>
            </a:ln>
          </p:spPr>
          <p:txBody>
            <a:bodyPr wrap="none" anchor="ctr"/>
            <a:lstStyle/>
            <a:p>
              <a:endParaRPr lang="zh-TW" altLang="en-US"/>
            </a:p>
          </p:txBody>
        </p:sp>
        <p:sp>
          <p:nvSpPr>
            <p:cNvPr id="8203" name="Rectangle 9"/>
            <p:cNvSpPr>
              <a:spLocks noChangeArrowheads="1"/>
            </p:cNvSpPr>
            <p:nvPr/>
          </p:nvSpPr>
          <p:spPr bwMode="auto">
            <a:xfrm>
              <a:off x="4105" y="2727"/>
              <a:ext cx="154" cy="111"/>
            </a:xfrm>
            <a:prstGeom prst="rect">
              <a:avLst/>
            </a:prstGeom>
            <a:noFill/>
            <a:ln w="38100">
              <a:solidFill>
                <a:srgbClr val="FF0000"/>
              </a:solidFill>
              <a:miter lim="800000"/>
              <a:headEnd/>
              <a:tailEnd/>
            </a:ln>
          </p:spPr>
          <p:txBody>
            <a:bodyPr wrap="none" anchor="ctr"/>
            <a:lstStyle/>
            <a:p>
              <a:endParaRPr lang="zh-TW" altLang="en-US"/>
            </a:p>
          </p:txBody>
        </p:sp>
        <p:sp>
          <p:nvSpPr>
            <p:cNvPr id="8204" name="Rectangle 10"/>
            <p:cNvSpPr>
              <a:spLocks noChangeArrowheads="1"/>
            </p:cNvSpPr>
            <p:nvPr/>
          </p:nvSpPr>
          <p:spPr bwMode="auto">
            <a:xfrm>
              <a:off x="4107" y="2296"/>
              <a:ext cx="102" cy="225"/>
            </a:xfrm>
            <a:prstGeom prst="rect">
              <a:avLst/>
            </a:prstGeom>
            <a:noFill/>
            <a:ln w="38100">
              <a:solidFill>
                <a:srgbClr val="CC3300"/>
              </a:solidFill>
              <a:miter lim="800000"/>
              <a:headEnd/>
              <a:tailEnd/>
            </a:ln>
          </p:spPr>
          <p:txBody>
            <a:bodyPr wrap="none" anchor="ctr"/>
            <a:lstStyle/>
            <a:p>
              <a:endParaRPr lang="zh-TW" altLang="en-US"/>
            </a:p>
          </p:txBody>
        </p:sp>
        <p:sp>
          <p:nvSpPr>
            <p:cNvPr id="8205" name="Rectangle 11"/>
            <p:cNvSpPr>
              <a:spLocks noChangeArrowheads="1"/>
            </p:cNvSpPr>
            <p:nvPr/>
          </p:nvSpPr>
          <p:spPr bwMode="auto">
            <a:xfrm>
              <a:off x="4257" y="2453"/>
              <a:ext cx="899" cy="481"/>
            </a:xfrm>
            <a:prstGeom prst="rect">
              <a:avLst/>
            </a:prstGeom>
            <a:noFill/>
            <a:ln w="38100">
              <a:solidFill>
                <a:srgbClr val="FFCC00"/>
              </a:solidFill>
              <a:miter lim="800000"/>
              <a:headEnd/>
              <a:tailEnd/>
            </a:ln>
          </p:spPr>
          <p:txBody>
            <a:bodyPr wrap="none" anchor="ctr"/>
            <a:lstStyle/>
            <a:p>
              <a:pPr algn="ctr"/>
              <a:endParaRPr lang="zh-TW" altLang="zh-TW"/>
            </a:p>
          </p:txBody>
        </p:sp>
        <p:sp>
          <p:nvSpPr>
            <p:cNvPr id="8206" name="Text Box 12"/>
            <p:cNvSpPr txBox="1">
              <a:spLocks noChangeArrowheads="1"/>
            </p:cNvSpPr>
            <p:nvPr/>
          </p:nvSpPr>
          <p:spPr bwMode="auto">
            <a:xfrm>
              <a:off x="2107" y="2817"/>
              <a:ext cx="801" cy="269"/>
            </a:xfrm>
            <a:prstGeom prst="rect">
              <a:avLst/>
            </a:prstGeom>
            <a:noFill/>
            <a:ln w="9525">
              <a:noFill/>
              <a:miter lim="800000"/>
              <a:headEnd/>
              <a:tailEnd/>
            </a:ln>
          </p:spPr>
          <p:txBody>
            <a:bodyPr wrap="none">
              <a:spAutoFit/>
            </a:bodyPr>
            <a:lstStyle/>
            <a:p>
              <a:r>
                <a:rPr lang="en-US" altLang="zh-TW" sz="2400">
                  <a:solidFill>
                    <a:srgbClr val="FF0000"/>
                  </a:solidFill>
                </a:rPr>
                <a:t>1/8</a:t>
              </a:r>
              <a:r>
                <a:rPr lang="en-US" altLang="zh-TW" sz="2400" baseline="30000">
                  <a:solidFill>
                    <a:srgbClr val="FF0000"/>
                  </a:solidFill>
                </a:rPr>
                <a:t>o</a:t>
              </a:r>
              <a:r>
                <a:rPr lang="en-US" altLang="zh-TW" sz="2400">
                  <a:solidFill>
                    <a:srgbClr val="FF0000"/>
                  </a:solidFill>
                </a:rPr>
                <a:t>x1/8</a:t>
              </a:r>
              <a:r>
                <a:rPr lang="en-US" altLang="zh-TW" sz="2400" baseline="30000">
                  <a:solidFill>
                    <a:srgbClr val="FF0000"/>
                  </a:solidFill>
                </a:rPr>
                <a:t>o</a:t>
              </a:r>
            </a:p>
          </p:txBody>
        </p:sp>
        <p:sp>
          <p:nvSpPr>
            <p:cNvPr id="8207" name="Text Box 13"/>
            <p:cNvSpPr txBox="1">
              <a:spLocks noChangeArrowheads="1"/>
            </p:cNvSpPr>
            <p:nvPr/>
          </p:nvSpPr>
          <p:spPr bwMode="auto">
            <a:xfrm>
              <a:off x="3048" y="2544"/>
              <a:ext cx="800" cy="269"/>
            </a:xfrm>
            <a:prstGeom prst="rect">
              <a:avLst/>
            </a:prstGeom>
            <a:noFill/>
            <a:ln w="9525">
              <a:noFill/>
              <a:miter lim="800000"/>
              <a:headEnd/>
              <a:tailEnd/>
            </a:ln>
          </p:spPr>
          <p:txBody>
            <a:bodyPr wrap="none">
              <a:spAutoFit/>
            </a:bodyPr>
            <a:lstStyle/>
            <a:p>
              <a:r>
                <a:rPr lang="en-US" altLang="zh-TW" sz="2400"/>
                <a:t>1/4</a:t>
              </a:r>
              <a:r>
                <a:rPr lang="en-US" altLang="zh-TW" sz="2400" baseline="30000"/>
                <a:t>o</a:t>
              </a:r>
              <a:r>
                <a:rPr lang="en-US" altLang="zh-TW" sz="2400"/>
                <a:t>x1/4</a:t>
              </a:r>
              <a:r>
                <a:rPr lang="en-US" altLang="zh-TW" sz="2400" baseline="30000"/>
                <a:t>o</a:t>
              </a:r>
            </a:p>
          </p:txBody>
        </p:sp>
        <p:sp>
          <p:nvSpPr>
            <p:cNvPr id="8208" name="Text Box 15"/>
            <p:cNvSpPr txBox="1">
              <a:spLocks noChangeArrowheads="1"/>
            </p:cNvSpPr>
            <p:nvPr/>
          </p:nvSpPr>
          <p:spPr bwMode="auto">
            <a:xfrm rot="-5400000">
              <a:off x="3549" y="2001"/>
              <a:ext cx="828" cy="260"/>
            </a:xfrm>
            <a:prstGeom prst="rect">
              <a:avLst/>
            </a:prstGeom>
            <a:noFill/>
            <a:ln w="9525">
              <a:noFill/>
              <a:miter lim="800000"/>
              <a:headEnd/>
              <a:tailEnd/>
            </a:ln>
          </p:spPr>
          <p:txBody>
            <a:bodyPr wrap="none">
              <a:spAutoFit/>
            </a:bodyPr>
            <a:lstStyle/>
            <a:p>
              <a:r>
                <a:rPr lang="en-US" altLang="zh-TW" sz="2400" dirty="0"/>
                <a:t>1/8</a:t>
              </a:r>
              <a:r>
                <a:rPr lang="en-US" altLang="zh-TW" sz="2400" baseline="30000" dirty="0"/>
                <a:t>o</a:t>
              </a:r>
              <a:r>
                <a:rPr lang="en-US" altLang="zh-TW" sz="2400" dirty="0"/>
                <a:t>x1/8</a:t>
              </a:r>
              <a:r>
                <a:rPr lang="en-US" altLang="zh-TW" sz="2400" baseline="30000" dirty="0"/>
                <a:t>o</a:t>
              </a:r>
            </a:p>
          </p:txBody>
        </p:sp>
        <p:sp>
          <p:nvSpPr>
            <p:cNvPr id="8209" name="Text Box 16"/>
            <p:cNvSpPr txBox="1">
              <a:spLocks noChangeArrowheads="1"/>
            </p:cNvSpPr>
            <p:nvPr/>
          </p:nvSpPr>
          <p:spPr bwMode="auto">
            <a:xfrm>
              <a:off x="4176" y="3051"/>
              <a:ext cx="770" cy="216"/>
            </a:xfrm>
            <a:prstGeom prst="rect">
              <a:avLst/>
            </a:prstGeom>
            <a:noFill/>
            <a:ln w="9525">
              <a:noFill/>
              <a:miter lim="800000"/>
              <a:headEnd/>
              <a:tailEnd/>
            </a:ln>
          </p:spPr>
          <p:txBody>
            <a:bodyPr wrap="none">
              <a:spAutoFit/>
            </a:bodyPr>
            <a:lstStyle/>
            <a:p>
              <a:r>
                <a:rPr lang="en-US" altLang="zh-TW">
                  <a:solidFill>
                    <a:schemeClr val="bg1"/>
                  </a:solidFill>
                </a:rPr>
                <a:t>1/24</a:t>
              </a:r>
              <a:r>
                <a:rPr lang="en-US" altLang="zh-TW" baseline="30000">
                  <a:solidFill>
                    <a:schemeClr val="bg1"/>
                  </a:solidFill>
                </a:rPr>
                <a:t>o</a:t>
              </a:r>
              <a:r>
                <a:rPr lang="en-US" altLang="zh-TW">
                  <a:solidFill>
                    <a:schemeClr val="bg1"/>
                  </a:solidFill>
                </a:rPr>
                <a:t>x1/24</a:t>
              </a:r>
              <a:r>
                <a:rPr lang="en-US" altLang="zh-TW" baseline="30000">
                  <a:solidFill>
                    <a:schemeClr val="bg1"/>
                  </a:solidFill>
                </a:rPr>
                <a:t>o</a:t>
              </a:r>
            </a:p>
          </p:txBody>
        </p:sp>
        <p:sp>
          <p:nvSpPr>
            <p:cNvPr id="8210" name="Text Box 17"/>
            <p:cNvSpPr txBox="1">
              <a:spLocks noChangeArrowheads="1"/>
            </p:cNvSpPr>
            <p:nvPr/>
          </p:nvSpPr>
          <p:spPr bwMode="auto">
            <a:xfrm>
              <a:off x="4185" y="2212"/>
              <a:ext cx="770" cy="216"/>
            </a:xfrm>
            <a:prstGeom prst="rect">
              <a:avLst/>
            </a:prstGeom>
            <a:noFill/>
            <a:ln w="9525">
              <a:noFill/>
              <a:miter lim="800000"/>
              <a:headEnd/>
              <a:tailEnd/>
            </a:ln>
          </p:spPr>
          <p:txBody>
            <a:bodyPr wrap="none">
              <a:spAutoFit/>
            </a:bodyPr>
            <a:lstStyle/>
            <a:p>
              <a:r>
                <a:rPr lang="en-US" altLang="zh-TW">
                  <a:solidFill>
                    <a:schemeClr val="bg1"/>
                  </a:solidFill>
                </a:rPr>
                <a:t>1/16</a:t>
              </a:r>
              <a:r>
                <a:rPr lang="en-US" altLang="zh-TW" baseline="30000">
                  <a:solidFill>
                    <a:schemeClr val="bg1"/>
                  </a:solidFill>
                </a:rPr>
                <a:t>o</a:t>
              </a:r>
              <a:r>
                <a:rPr lang="en-US" altLang="zh-TW">
                  <a:solidFill>
                    <a:schemeClr val="bg1"/>
                  </a:solidFill>
                </a:rPr>
                <a:t>x1/16</a:t>
              </a:r>
              <a:r>
                <a:rPr lang="en-US" altLang="zh-TW" baseline="30000">
                  <a:solidFill>
                    <a:schemeClr val="bg1"/>
                  </a:solidFill>
                </a:rPr>
                <a:t>o</a:t>
              </a:r>
            </a:p>
          </p:txBody>
        </p:sp>
        <p:sp>
          <p:nvSpPr>
            <p:cNvPr id="8211" name="Text Box 18"/>
            <p:cNvSpPr txBox="1">
              <a:spLocks noChangeArrowheads="1"/>
            </p:cNvSpPr>
            <p:nvPr/>
          </p:nvSpPr>
          <p:spPr bwMode="auto">
            <a:xfrm>
              <a:off x="3134" y="1296"/>
              <a:ext cx="574" cy="179"/>
            </a:xfrm>
            <a:prstGeom prst="rect">
              <a:avLst/>
            </a:prstGeom>
            <a:noFill/>
            <a:ln w="9525">
              <a:noFill/>
              <a:miter lim="800000"/>
              <a:headEnd/>
              <a:tailEnd/>
            </a:ln>
          </p:spPr>
          <p:txBody>
            <a:bodyPr wrap="none">
              <a:spAutoFit/>
            </a:bodyPr>
            <a:lstStyle/>
            <a:p>
              <a:r>
                <a:rPr lang="en-US" altLang="zh-TW" sz="1400"/>
                <a:t>Greenland</a:t>
              </a:r>
            </a:p>
          </p:txBody>
        </p:sp>
        <p:sp>
          <p:nvSpPr>
            <p:cNvPr id="8212" name="Line 19"/>
            <p:cNvSpPr>
              <a:spLocks noChangeShapeType="1"/>
            </p:cNvSpPr>
            <p:nvPr/>
          </p:nvSpPr>
          <p:spPr bwMode="auto">
            <a:xfrm flipH="1" flipV="1">
              <a:off x="4187" y="2791"/>
              <a:ext cx="85" cy="281"/>
            </a:xfrm>
            <a:prstGeom prst="line">
              <a:avLst/>
            </a:prstGeom>
            <a:noFill/>
            <a:ln w="28575">
              <a:solidFill>
                <a:schemeClr val="bg1"/>
              </a:solidFill>
              <a:round/>
              <a:headEnd/>
              <a:tailEnd type="triangle" w="med" len="med"/>
            </a:ln>
          </p:spPr>
          <p:txBody>
            <a:bodyPr>
              <a:spAutoFit/>
            </a:bodyPr>
            <a:lstStyle/>
            <a:p>
              <a:endParaRPr lang="en-US"/>
            </a:p>
          </p:txBody>
        </p:sp>
      </p:grpSp>
      <p:sp>
        <p:nvSpPr>
          <p:cNvPr id="8195" name="Text Box 2"/>
          <p:cNvSpPr txBox="1">
            <a:spLocks noChangeArrowheads="1"/>
          </p:cNvSpPr>
          <p:nvPr/>
        </p:nvSpPr>
        <p:spPr bwMode="auto">
          <a:xfrm>
            <a:off x="152400" y="304800"/>
            <a:ext cx="8740775" cy="946150"/>
          </a:xfrm>
          <a:prstGeom prst="rect">
            <a:avLst/>
          </a:prstGeom>
          <a:noFill/>
          <a:ln w="9525">
            <a:noFill/>
            <a:miter lim="800000"/>
            <a:headEnd/>
            <a:tailEnd/>
          </a:ln>
        </p:spPr>
        <p:txBody>
          <a:bodyPr>
            <a:spAutoFit/>
          </a:bodyPr>
          <a:lstStyle/>
          <a:p>
            <a:pPr>
              <a:spcBef>
                <a:spcPct val="50000"/>
              </a:spcBef>
            </a:pPr>
            <a:r>
              <a:rPr kumimoji="0" lang="en-US" altLang="zh-TW" sz="2800" b="1">
                <a:solidFill>
                  <a:schemeClr val="hlink"/>
                </a:solidFill>
                <a:latin typeface="Comic Sans MS" pitchFamily="66" charset="0"/>
              </a:rPr>
              <a:t>MEDiNA model: Bathymetry (km)  and sub-domains</a:t>
            </a:r>
            <a:r>
              <a:rPr kumimoji="0" lang="en-US" altLang="zh-TW" sz="2400">
                <a:solidFill>
                  <a:schemeClr val="hlink"/>
                </a:solidFill>
                <a:latin typeface="Times New Roman" pitchFamily="18" charset="0"/>
              </a:rPr>
              <a:t> </a:t>
            </a:r>
          </a:p>
        </p:txBody>
      </p:sp>
      <p:sp>
        <p:nvSpPr>
          <p:cNvPr id="8196" name="Text Box 3"/>
          <p:cNvSpPr txBox="1">
            <a:spLocks noChangeArrowheads="1"/>
          </p:cNvSpPr>
          <p:nvPr/>
        </p:nvSpPr>
        <p:spPr bwMode="auto">
          <a:xfrm>
            <a:off x="179512" y="3501008"/>
            <a:ext cx="2743200" cy="942975"/>
          </a:xfrm>
          <a:prstGeom prst="rect">
            <a:avLst/>
          </a:prstGeom>
          <a:noFill/>
          <a:ln w="9525">
            <a:noFill/>
            <a:miter lim="800000"/>
            <a:headEnd/>
            <a:tailEnd/>
          </a:ln>
        </p:spPr>
        <p:txBody>
          <a:bodyPr>
            <a:spAutoFit/>
          </a:bodyPr>
          <a:lstStyle/>
          <a:p>
            <a:pPr>
              <a:spcBef>
                <a:spcPct val="50000"/>
              </a:spcBef>
            </a:pPr>
            <a:r>
              <a:rPr kumimoji="0" lang="en-US" altLang="zh-TW" sz="1400" b="1" dirty="0">
                <a:latin typeface="Comic Sans MS" pitchFamily="66" charset="0"/>
              </a:rPr>
              <a:t>30 vertical layers;</a:t>
            </a:r>
          </a:p>
          <a:p>
            <a:pPr>
              <a:spcBef>
                <a:spcPct val="50000"/>
              </a:spcBef>
            </a:pPr>
            <a:r>
              <a:rPr kumimoji="0" lang="en-US" altLang="zh-TW" sz="1400" b="1" dirty="0">
                <a:latin typeface="Comic Sans MS" pitchFamily="66" charset="0"/>
              </a:rPr>
              <a:t>top layer 11 m thick; </a:t>
            </a:r>
          </a:p>
          <a:p>
            <a:pPr>
              <a:spcBef>
                <a:spcPct val="50000"/>
              </a:spcBef>
            </a:pPr>
            <a:r>
              <a:rPr kumimoji="0" lang="en-US" altLang="zh-TW" sz="1400" b="1" dirty="0">
                <a:latin typeface="Comic Sans MS" pitchFamily="66" charset="0"/>
              </a:rPr>
              <a:t>bottom layer 750 m thick</a:t>
            </a:r>
          </a:p>
        </p:txBody>
      </p:sp>
      <p:sp>
        <p:nvSpPr>
          <p:cNvPr id="8197" name="Text Box 4"/>
          <p:cNvSpPr txBox="1">
            <a:spLocks noChangeArrowheads="1"/>
          </p:cNvSpPr>
          <p:nvPr/>
        </p:nvSpPr>
        <p:spPr bwMode="auto">
          <a:xfrm>
            <a:off x="179512" y="1268760"/>
            <a:ext cx="2362200" cy="2219325"/>
          </a:xfrm>
          <a:prstGeom prst="rect">
            <a:avLst/>
          </a:prstGeom>
          <a:noFill/>
          <a:ln w="9525">
            <a:noFill/>
            <a:miter lim="800000"/>
            <a:headEnd/>
            <a:tailEnd/>
          </a:ln>
        </p:spPr>
        <p:txBody>
          <a:bodyPr>
            <a:spAutoFit/>
          </a:bodyPr>
          <a:lstStyle/>
          <a:p>
            <a:pPr>
              <a:spcBef>
                <a:spcPct val="50000"/>
              </a:spcBef>
            </a:pPr>
            <a:r>
              <a:rPr kumimoji="0" lang="en-US" altLang="zh-TW" sz="1400" b="1" dirty="0">
                <a:latin typeface="Comic Sans MS" pitchFamily="66" charset="0"/>
              </a:rPr>
              <a:t>Six domain:</a:t>
            </a:r>
          </a:p>
          <a:p>
            <a:pPr>
              <a:spcBef>
                <a:spcPct val="50000"/>
              </a:spcBef>
            </a:pPr>
            <a:r>
              <a:rPr kumimoji="0" lang="en-US" altLang="zh-TW" sz="1400" b="1" dirty="0">
                <a:latin typeface="Comic Sans MS" pitchFamily="66" charset="0"/>
              </a:rPr>
              <a:t>  GOM (1/8</a:t>
            </a:r>
            <a:r>
              <a:rPr kumimoji="0" lang="en-US" altLang="zh-TW" sz="1400" b="1" baseline="30000" dirty="0">
                <a:latin typeface="Comic Sans MS" pitchFamily="66" charset="0"/>
              </a:rPr>
              <a:t>o</a:t>
            </a:r>
            <a:r>
              <a:rPr kumimoji="0" lang="en-US" altLang="zh-TW" sz="1400" b="1" dirty="0">
                <a:latin typeface="Comic Sans MS" pitchFamily="66" charset="0"/>
              </a:rPr>
              <a:t>) 304x336</a:t>
            </a:r>
          </a:p>
          <a:p>
            <a:pPr>
              <a:spcBef>
                <a:spcPct val="50000"/>
              </a:spcBef>
            </a:pPr>
            <a:r>
              <a:rPr kumimoji="0" lang="en-US" altLang="zh-TW" sz="1400" b="1" dirty="0">
                <a:latin typeface="Comic Sans MS" pitchFamily="66" charset="0"/>
              </a:rPr>
              <a:t>  NAB (1/4</a:t>
            </a:r>
            <a:r>
              <a:rPr kumimoji="0" lang="en-US" altLang="zh-TW" sz="1400" b="1" baseline="30000" dirty="0">
                <a:latin typeface="Comic Sans MS" pitchFamily="66" charset="0"/>
              </a:rPr>
              <a:t>o</a:t>
            </a:r>
            <a:r>
              <a:rPr kumimoji="0" lang="en-US" altLang="zh-TW" sz="1400" b="1" dirty="0">
                <a:latin typeface="Comic Sans MS" pitchFamily="66" charset="0"/>
              </a:rPr>
              <a:t>) 162x398</a:t>
            </a:r>
          </a:p>
          <a:p>
            <a:pPr>
              <a:spcBef>
                <a:spcPct val="50000"/>
              </a:spcBef>
            </a:pPr>
            <a:r>
              <a:rPr kumimoji="0" lang="en-US" altLang="zh-TW" sz="1400" b="1" dirty="0">
                <a:latin typeface="Comic Sans MS" pitchFamily="66" charset="0"/>
              </a:rPr>
              <a:t>  IBE (1/8</a:t>
            </a:r>
            <a:r>
              <a:rPr kumimoji="0" lang="en-US" altLang="zh-TW" sz="1400" b="1" baseline="30000" dirty="0">
                <a:latin typeface="Comic Sans MS" pitchFamily="66" charset="0"/>
              </a:rPr>
              <a:t>o</a:t>
            </a:r>
            <a:r>
              <a:rPr kumimoji="0" lang="en-US" altLang="zh-TW" sz="1400" b="1" dirty="0">
                <a:latin typeface="Comic Sans MS" pitchFamily="66" charset="0"/>
              </a:rPr>
              <a:t>) 100x794</a:t>
            </a:r>
          </a:p>
          <a:p>
            <a:pPr>
              <a:spcBef>
                <a:spcPct val="50000"/>
              </a:spcBef>
            </a:pPr>
            <a:r>
              <a:rPr kumimoji="0" lang="en-US" altLang="zh-TW" sz="1400" b="1" dirty="0">
                <a:latin typeface="Comic Sans MS" pitchFamily="66" charset="0"/>
              </a:rPr>
              <a:t>  VIS (1/16</a:t>
            </a:r>
            <a:r>
              <a:rPr kumimoji="0" lang="en-US" altLang="zh-TW" sz="1400" b="1" baseline="30000" dirty="0">
                <a:latin typeface="Comic Sans MS" pitchFamily="66" charset="0"/>
              </a:rPr>
              <a:t>o</a:t>
            </a:r>
            <a:r>
              <a:rPr kumimoji="0" lang="en-US" altLang="zh-TW" sz="1400" b="1" dirty="0">
                <a:latin typeface="Comic Sans MS" pitchFamily="66" charset="0"/>
              </a:rPr>
              <a:t>) 60x158</a:t>
            </a:r>
          </a:p>
          <a:p>
            <a:pPr>
              <a:spcBef>
                <a:spcPct val="50000"/>
              </a:spcBef>
            </a:pPr>
            <a:r>
              <a:rPr kumimoji="0" lang="en-US" altLang="zh-TW" sz="1400" b="1" dirty="0">
                <a:latin typeface="Comic Sans MS" pitchFamily="66" charset="0"/>
              </a:rPr>
              <a:t>  GIB (1/24</a:t>
            </a:r>
            <a:r>
              <a:rPr kumimoji="0" lang="en-US" altLang="zh-TW" sz="1400" b="1" baseline="30000" dirty="0">
                <a:latin typeface="Comic Sans MS" pitchFamily="66" charset="0"/>
              </a:rPr>
              <a:t>o</a:t>
            </a:r>
            <a:r>
              <a:rPr kumimoji="0" lang="en-US" altLang="zh-TW" sz="1400" b="1" dirty="0">
                <a:latin typeface="Comic Sans MS" pitchFamily="66" charset="0"/>
              </a:rPr>
              <a:t>) 125x107</a:t>
            </a:r>
          </a:p>
          <a:p>
            <a:pPr>
              <a:spcBef>
                <a:spcPct val="50000"/>
              </a:spcBef>
            </a:pPr>
            <a:r>
              <a:rPr kumimoji="0" lang="en-US" altLang="zh-TW" sz="1400" b="1" dirty="0">
                <a:latin typeface="Comic Sans MS" pitchFamily="66" charset="0"/>
              </a:rPr>
              <a:t>  MED (1/8</a:t>
            </a:r>
            <a:r>
              <a:rPr kumimoji="0" lang="en-US" altLang="zh-TW" sz="1400" b="1" baseline="30000" dirty="0">
                <a:latin typeface="Comic Sans MS" pitchFamily="66" charset="0"/>
              </a:rPr>
              <a:t>o</a:t>
            </a:r>
            <a:r>
              <a:rPr kumimoji="0" lang="en-US" altLang="zh-TW" sz="1400" b="1" dirty="0">
                <a:latin typeface="Comic Sans MS" pitchFamily="66" charset="0"/>
              </a:rPr>
              <a:t>) 316x157</a:t>
            </a:r>
          </a:p>
        </p:txBody>
      </p:sp>
      <p:sp>
        <p:nvSpPr>
          <p:cNvPr id="8198" name="Text Box 14"/>
          <p:cNvSpPr txBox="1">
            <a:spLocks noChangeArrowheads="1"/>
          </p:cNvSpPr>
          <p:nvPr/>
        </p:nvSpPr>
        <p:spPr bwMode="auto">
          <a:xfrm>
            <a:off x="6869113" y="4038600"/>
            <a:ext cx="1409700" cy="457200"/>
          </a:xfrm>
          <a:prstGeom prst="rect">
            <a:avLst/>
          </a:prstGeom>
          <a:noFill/>
          <a:ln w="9525">
            <a:noFill/>
            <a:miter lim="800000"/>
            <a:headEnd/>
            <a:tailEnd/>
          </a:ln>
        </p:spPr>
        <p:txBody>
          <a:bodyPr wrap="none">
            <a:spAutoFit/>
          </a:bodyPr>
          <a:lstStyle/>
          <a:p>
            <a:r>
              <a:rPr lang="en-US" altLang="zh-TW" sz="2400">
                <a:solidFill>
                  <a:srgbClr val="FF0000"/>
                </a:solidFill>
              </a:rPr>
              <a:t>1/8</a:t>
            </a:r>
            <a:r>
              <a:rPr lang="en-US" altLang="zh-TW" sz="2400" baseline="30000">
                <a:solidFill>
                  <a:srgbClr val="FF0000"/>
                </a:solidFill>
              </a:rPr>
              <a:t>o</a:t>
            </a:r>
            <a:r>
              <a:rPr lang="en-US" altLang="zh-TW" sz="2400">
                <a:solidFill>
                  <a:srgbClr val="FF0000"/>
                </a:solidFill>
              </a:rPr>
              <a:t>x1/8</a:t>
            </a:r>
            <a:r>
              <a:rPr lang="en-US" altLang="zh-TW" sz="2400" baseline="30000">
                <a:solidFill>
                  <a:srgbClr val="FF0000"/>
                </a:solidFill>
              </a:rPr>
              <a:t>o</a:t>
            </a:r>
          </a:p>
        </p:txBody>
      </p:sp>
      <p:sp>
        <p:nvSpPr>
          <p:cNvPr id="21" name="Rectangle 20"/>
          <p:cNvSpPr/>
          <p:nvPr/>
        </p:nvSpPr>
        <p:spPr>
          <a:xfrm>
            <a:off x="2555776" y="6228020"/>
            <a:ext cx="5976664" cy="369332"/>
          </a:xfrm>
          <a:prstGeom prst="rect">
            <a:avLst/>
          </a:prstGeom>
        </p:spPr>
        <p:txBody>
          <a:bodyPr wrap="square">
            <a:spAutoFit/>
          </a:bodyPr>
          <a:lstStyle/>
          <a:p>
            <a:r>
              <a:rPr lang="en-US" altLang="zh-TW" dirty="0" smtClean="0">
                <a:solidFill>
                  <a:srgbClr val="FF0000"/>
                </a:solidFill>
                <a:latin typeface="Comic Sans MS" charset="0"/>
                <a:ea typeface="新細明體" charset="-120"/>
              </a:rPr>
              <a:t>Strait of Gibraltar is resolved (Dietrich et al., 2008) </a:t>
            </a:r>
            <a:endParaRPr lang="en-US" dirty="0"/>
          </a:p>
        </p:txBody>
      </p:sp>
      <p:pic>
        <p:nvPicPr>
          <p:cNvPr id="22" name="Picture 4" descr="fig2"/>
          <p:cNvPicPr>
            <a:picLocks noChangeAspect="1" noChangeArrowheads="1"/>
          </p:cNvPicPr>
          <p:nvPr/>
        </p:nvPicPr>
        <p:blipFill>
          <a:blip r:embed="rId4" cstate="print"/>
          <a:srcRect l="7938" r="5698" b="6561"/>
          <a:stretch>
            <a:fillRect/>
          </a:stretch>
        </p:blipFill>
        <p:spPr bwMode="auto">
          <a:xfrm>
            <a:off x="0" y="4732743"/>
            <a:ext cx="2627784" cy="21252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6626" y="25158"/>
            <a:ext cx="4423366" cy="3763882"/>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4601137" y="3068959"/>
            <a:ext cx="4435359" cy="3789041"/>
          </a:xfrm>
          <a:prstGeom prst="rect">
            <a:avLst/>
          </a:prstGeom>
          <a:noFill/>
          <a:ln w="9525">
            <a:noFill/>
            <a:miter lim="800000"/>
            <a:headEnd/>
            <a:tailEnd/>
          </a:ln>
        </p:spPr>
      </p:pic>
      <p:sp>
        <p:nvSpPr>
          <p:cNvPr id="2" name="文字方塊 1"/>
          <p:cNvSpPr txBox="1"/>
          <p:nvPr/>
        </p:nvSpPr>
        <p:spPr>
          <a:xfrm>
            <a:off x="4644008" y="314653"/>
            <a:ext cx="4427984" cy="954107"/>
          </a:xfrm>
          <a:prstGeom prst="rect">
            <a:avLst/>
          </a:prstGeom>
          <a:noFill/>
        </p:spPr>
        <p:txBody>
          <a:bodyPr wrap="square" rtlCol="0">
            <a:spAutoFit/>
          </a:bodyPr>
          <a:lstStyle/>
          <a:p>
            <a:r>
              <a:rPr lang="en-US" altLang="zh-TW" sz="2800" dirty="0" err="1" smtClean="0">
                <a:solidFill>
                  <a:schemeClr val="accent5">
                    <a:lumMod val="20000"/>
                    <a:lumOff val="80000"/>
                  </a:schemeClr>
                </a:solidFill>
                <a:latin typeface="Comic Sans MS" pitchFamily="66" charset="0"/>
              </a:rPr>
              <a:t>Kuroshio</a:t>
            </a:r>
            <a:r>
              <a:rPr lang="en-US" altLang="zh-TW" sz="2800" dirty="0" smtClean="0">
                <a:solidFill>
                  <a:schemeClr val="accent5">
                    <a:lumMod val="20000"/>
                    <a:lumOff val="80000"/>
                  </a:schemeClr>
                </a:solidFill>
                <a:latin typeface="Comic Sans MS" pitchFamily="66" charset="0"/>
              </a:rPr>
              <a:t> extension east of Japan</a:t>
            </a:r>
            <a:endParaRPr lang="zh-TW" altLang="en-US" sz="2800" dirty="0">
              <a:solidFill>
                <a:schemeClr val="accent5">
                  <a:lumMod val="20000"/>
                  <a:lumOff val="80000"/>
                </a:schemeClr>
              </a:solidFill>
              <a:latin typeface="Comic Sans MS" pitchFamily="66" charset="0"/>
            </a:endParaRPr>
          </a:p>
        </p:txBody>
      </p:sp>
      <p:sp>
        <p:nvSpPr>
          <p:cNvPr id="5" name="文字方塊 4"/>
          <p:cNvSpPr txBox="1"/>
          <p:nvPr/>
        </p:nvSpPr>
        <p:spPr>
          <a:xfrm>
            <a:off x="1487782" y="5427244"/>
            <a:ext cx="3084218" cy="523220"/>
          </a:xfrm>
          <a:prstGeom prst="rect">
            <a:avLst/>
          </a:prstGeom>
          <a:noFill/>
        </p:spPr>
        <p:txBody>
          <a:bodyPr wrap="square" rtlCol="0">
            <a:spAutoFit/>
          </a:bodyPr>
          <a:lstStyle/>
          <a:p>
            <a:r>
              <a:rPr lang="en-US" altLang="zh-TW" sz="2800" dirty="0" err="1">
                <a:solidFill>
                  <a:schemeClr val="accent5">
                    <a:lumMod val="20000"/>
                    <a:lumOff val="80000"/>
                  </a:schemeClr>
                </a:solidFill>
                <a:latin typeface="Comic Sans MS" pitchFamily="66" charset="0"/>
              </a:rPr>
              <a:t>r</a:t>
            </a:r>
            <a:r>
              <a:rPr lang="en-US" altLang="zh-TW" sz="2800" dirty="0" err="1" smtClean="0">
                <a:solidFill>
                  <a:schemeClr val="accent5">
                    <a:lumMod val="20000"/>
                    <a:lumOff val="80000"/>
                  </a:schemeClr>
                </a:solidFill>
                <a:latin typeface="Comic Sans MS" pitchFamily="66" charset="0"/>
              </a:rPr>
              <a:t>ms</a:t>
            </a:r>
            <a:r>
              <a:rPr lang="en-US" altLang="zh-TW" sz="2800" dirty="0" smtClean="0">
                <a:solidFill>
                  <a:schemeClr val="accent5">
                    <a:lumMod val="20000"/>
                    <a:lumOff val="80000"/>
                  </a:schemeClr>
                </a:solidFill>
                <a:latin typeface="Comic Sans MS" pitchFamily="66" charset="0"/>
              </a:rPr>
              <a:t> </a:t>
            </a:r>
            <a:r>
              <a:rPr lang="en-US" altLang="zh-TW" sz="2800" dirty="0" err="1" smtClean="0">
                <a:solidFill>
                  <a:schemeClr val="accent5">
                    <a:lumMod val="20000"/>
                    <a:lumOff val="80000"/>
                  </a:schemeClr>
                </a:solidFill>
                <a:latin typeface="Comic Sans MS" pitchFamily="66" charset="0"/>
              </a:rPr>
              <a:t>SSh</a:t>
            </a:r>
            <a:r>
              <a:rPr lang="en-US" altLang="zh-TW" sz="2800" dirty="0" smtClean="0">
                <a:solidFill>
                  <a:schemeClr val="accent5">
                    <a:lumMod val="20000"/>
                    <a:lumOff val="80000"/>
                  </a:schemeClr>
                </a:solidFill>
                <a:latin typeface="Comic Sans MS" pitchFamily="66" charset="0"/>
              </a:rPr>
              <a:t> anomaly</a:t>
            </a:r>
            <a:endParaRPr lang="zh-TW" altLang="en-US" sz="2800" dirty="0">
              <a:solidFill>
                <a:schemeClr val="accent5">
                  <a:lumMod val="20000"/>
                  <a:lumOff val="80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6769" y="2132856"/>
            <a:ext cx="4507283" cy="3861048"/>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572000" y="2132856"/>
            <a:ext cx="4469437" cy="3799828"/>
          </a:xfrm>
          <a:prstGeom prst="rect">
            <a:avLst/>
          </a:prstGeom>
          <a:noFill/>
          <a:ln w="9525">
            <a:noFill/>
            <a:miter lim="800000"/>
            <a:headEnd/>
            <a:tailEnd/>
          </a:ln>
        </p:spPr>
      </p:pic>
      <p:sp>
        <p:nvSpPr>
          <p:cNvPr id="4" name="文字方塊 3"/>
          <p:cNvSpPr txBox="1"/>
          <p:nvPr/>
        </p:nvSpPr>
        <p:spPr>
          <a:xfrm>
            <a:off x="179513" y="1106741"/>
            <a:ext cx="4248472" cy="954107"/>
          </a:xfrm>
          <a:prstGeom prst="rect">
            <a:avLst/>
          </a:prstGeom>
          <a:noFill/>
        </p:spPr>
        <p:txBody>
          <a:bodyPr wrap="square" rtlCol="0">
            <a:spAutoFit/>
          </a:bodyPr>
          <a:lstStyle/>
          <a:p>
            <a:r>
              <a:rPr lang="en-US" altLang="zh-TW" sz="2800" dirty="0" smtClean="0">
                <a:solidFill>
                  <a:schemeClr val="accent5">
                    <a:lumMod val="20000"/>
                    <a:lumOff val="80000"/>
                  </a:schemeClr>
                </a:solidFill>
                <a:latin typeface="Comic Sans MS" pitchFamily="66" charset="0"/>
              </a:rPr>
              <a:t>Time avg. h and velocity </a:t>
            </a:r>
            <a:r>
              <a:rPr lang="en-US" altLang="zh-TW" sz="2800" dirty="0">
                <a:solidFill>
                  <a:schemeClr val="accent5">
                    <a:lumMod val="20000"/>
                    <a:lumOff val="80000"/>
                  </a:schemeClr>
                </a:solidFill>
                <a:latin typeface="Comic Sans MS" pitchFamily="66" charset="0"/>
              </a:rPr>
              <a:t>v</a:t>
            </a:r>
            <a:r>
              <a:rPr lang="en-US" altLang="zh-TW" sz="2800" dirty="0" smtClean="0">
                <a:solidFill>
                  <a:schemeClr val="accent5">
                    <a:lumMod val="20000"/>
                    <a:lumOff val="80000"/>
                  </a:schemeClr>
                </a:solidFill>
                <a:latin typeface="Comic Sans MS" pitchFamily="66" charset="0"/>
              </a:rPr>
              <a:t>ector at 700m</a:t>
            </a:r>
            <a:endParaRPr lang="zh-TW" altLang="en-US" sz="2800" dirty="0">
              <a:solidFill>
                <a:schemeClr val="accent5">
                  <a:lumMod val="20000"/>
                  <a:lumOff val="80000"/>
                </a:schemeClr>
              </a:solidFill>
              <a:latin typeface="Comic Sans MS" pitchFamily="66" charset="0"/>
            </a:endParaRPr>
          </a:p>
        </p:txBody>
      </p:sp>
      <p:sp>
        <p:nvSpPr>
          <p:cNvPr id="5" name="文字方塊 4"/>
          <p:cNvSpPr txBox="1"/>
          <p:nvPr/>
        </p:nvSpPr>
        <p:spPr>
          <a:xfrm>
            <a:off x="4932040" y="1124744"/>
            <a:ext cx="3960440" cy="954107"/>
          </a:xfrm>
          <a:prstGeom prst="rect">
            <a:avLst/>
          </a:prstGeom>
          <a:noFill/>
        </p:spPr>
        <p:txBody>
          <a:bodyPr wrap="square" rtlCol="0">
            <a:spAutoFit/>
          </a:bodyPr>
          <a:lstStyle/>
          <a:p>
            <a:r>
              <a:rPr lang="en-US" altLang="zh-TW" sz="2800" dirty="0" smtClean="0">
                <a:solidFill>
                  <a:schemeClr val="accent5">
                    <a:lumMod val="20000"/>
                    <a:lumOff val="80000"/>
                  </a:schemeClr>
                </a:solidFill>
                <a:latin typeface="Comic Sans MS" pitchFamily="66" charset="0"/>
              </a:rPr>
              <a:t>Surface h and velocity vector</a:t>
            </a:r>
            <a:endParaRPr lang="zh-TW" altLang="en-US" sz="2800" dirty="0">
              <a:solidFill>
                <a:schemeClr val="accent5">
                  <a:lumMod val="20000"/>
                  <a:lumOff val="80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73152" y="2130552"/>
            <a:ext cx="4577278" cy="3861048"/>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572000" y="2132856"/>
            <a:ext cx="4526186" cy="3861048"/>
          </a:xfrm>
          <a:prstGeom prst="rect">
            <a:avLst/>
          </a:prstGeom>
          <a:noFill/>
          <a:ln w="9525">
            <a:noFill/>
            <a:miter lim="800000"/>
            <a:headEnd/>
            <a:tailEnd/>
          </a:ln>
        </p:spPr>
      </p:pic>
      <p:sp>
        <p:nvSpPr>
          <p:cNvPr id="4" name="文字方塊 3"/>
          <p:cNvSpPr txBox="1"/>
          <p:nvPr/>
        </p:nvSpPr>
        <p:spPr>
          <a:xfrm>
            <a:off x="683568" y="1465620"/>
            <a:ext cx="8136904" cy="523220"/>
          </a:xfrm>
          <a:prstGeom prst="rect">
            <a:avLst/>
          </a:prstGeom>
          <a:noFill/>
        </p:spPr>
        <p:txBody>
          <a:bodyPr wrap="square" rtlCol="0">
            <a:spAutoFit/>
          </a:bodyPr>
          <a:lstStyle/>
          <a:p>
            <a:r>
              <a:rPr lang="en-US" altLang="zh-TW" sz="2800" dirty="0">
                <a:solidFill>
                  <a:schemeClr val="accent5">
                    <a:lumMod val="20000"/>
                    <a:lumOff val="80000"/>
                  </a:schemeClr>
                </a:solidFill>
                <a:latin typeface="Comic Sans MS" pitchFamily="66" charset="0"/>
              </a:rPr>
              <a:t>Instantaneous </a:t>
            </a:r>
            <a:r>
              <a:rPr lang="en-US" altLang="zh-TW" sz="2800" dirty="0" smtClean="0">
                <a:solidFill>
                  <a:schemeClr val="accent5">
                    <a:lumMod val="20000"/>
                    <a:lumOff val="80000"/>
                  </a:schemeClr>
                </a:solidFill>
                <a:latin typeface="Comic Sans MS" pitchFamily="66" charset="0"/>
              </a:rPr>
              <a:t>and avg</a:t>
            </a:r>
            <a:r>
              <a:rPr lang="en-US" altLang="zh-TW" sz="2800" dirty="0">
                <a:solidFill>
                  <a:schemeClr val="accent5">
                    <a:lumMod val="20000"/>
                    <a:lumOff val="80000"/>
                  </a:schemeClr>
                </a:solidFill>
                <a:latin typeface="Comic Sans MS" pitchFamily="66" charset="0"/>
              </a:rPr>
              <a:t>. temperature at </a:t>
            </a:r>
            <a:r>
              <a:rPr lang="en-US" altLang="zh-TW" sz="2800" dirty="0" smtClean="0">
                <a:solidFill>
                  <a:schemeClr val="accent5">
                    <a:lumMod val="20000"/>
                    <a:lumOff val="80000"/>
                  </a:schemeClr>
                </a:solidFill>
                <a:latin typeface="Comic Sans MS" pitchFamily="66" charset="0"/>
              </a:rPr>
              <a:t>50m</a:t>
            </a:r>
            <a:endParaRPr lang="zh-TW" altLang="en-US" sz="2800" dirty="0">
              <a:solidFill>
                <a:schemeClr val="accent5">
                  <a:lumMod val="20000"/>
                  <a:lumOff val="80000"/>
                </a:schemeClr>
              </a:solidFill>
              <a:latin typeface="Comic Sans MS" pitchFamily="66" charset="0"/>
            </a:endParaRPr>
          </a:p>
        </p:txBody>
      </p:sp>
      <p:sp>
        <p:nvSpPr>
          <p:cNvPr id="6" name="文字方塊 5"/>
          <p:cNvSpPr txBox="1"/>
          <p:nvPr/>
        </p:nvSpPr>
        <p:spPr>
          <a:xfrm>
            <a:off x="936104" y="6002124"/>
            <a:ext cx="8604448" cy="523220"/>
          </a:xfrm>
          <a:prstGeom prst="rect">
            <a:avLst/>
          </a:prstGeom>
          <a:noFill/>
        </p:spPr>
        <p:txBody>
          <a:bodyPr wrap="square" rtlCol="0">
            <a:spAutoFit/>
          </a:bodyPr>
          <a:lstStyle/>
          <a:p>
            <a:r>
              <a:rPr lang="en-US" altLang="zh-TW" sz="2800" dirty="0">
                <a:solidFill>
                  <a:schemeClr val="accent5">
                    <a:lumMod val="20000"/>
                    <a:lumOff val="80000"/>
                  </a:schemeClr>
                </a:solidFill>
                <a:latin typeface="Comic Sans MS" pitchFamily="66" charset="0"/>
              </a:rPr>
              <a:t>Instantaneous </a:t>
            </a:r>
            <a:r>
              <a:rPr lang="en-US" altLang="zh-TW" sz="2800" dirty="0" smtClean="0">
                <a:solidFill>
                  <a:schemeClr val="accent5">
                    <a:lumMod val="20000"/>
                    <a:lumOff val="80000"/>
                  </a:schemeClr>
                </a:solidFill>
                <a:latin typeface="Comic Sans MS" pitchFamily="66" charset="0"/>
              </a:rPr>
              <a:t>			    Time </a:t>
            </a:r>
            <a:r>
              <a:rPr lang="en-US" altLang="zh-TW" sz="2800" dirty="0">
                <a:solidFill>
                  <a:schemeClr val="accent5">
                    <a:lumMod val="20000"/>
                    <a:lumOff val="80000"/>
                  </a:schemeClr>
                </a:solidFill>
                <a:latin typeface="Comic Sans MS" pitchFamily="66" charset="0"/>
              </a:rPr>
              <a:t>avg</a:t>
            </a:r>
            <a:r>
              <a:rPr lang="en-US" altLang="zh-TW" sz="2800" dirty="0" smtClean="0">
                <a:solidFill>
                  <a:schemeClr val="accent5">
                    <a:lumMod val="20000"/>
                    <a:lumOff val="80000"/>
                  </a:schemeClr>
                </a:solidFill>
                <a:latin typeface="Comic Sans MS" pitchFamily="66" charset="0"/>
              </a:rPr>
              <a:t>.</a:t>
            </a:r>
            <a:endParaRPr lang="zh-TW" altLang="en-US" sz="2800" dirty="0">
              <a:solidFill>
                <a:schemeClr val="accent5">
                  <a:lumMod val="20000"/>
                  <a:lumOff val="80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73152" y="2130552"/>
            <a:ext cx="4572000" cy="387052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618950" y="2160240"/>
            <a:ext cx="4525049" cy="3861048"/>
          </a:xfrm>
          <a:prstGeom prst="rect">
            <a:avLst/>
          </a:prstGeom>
          <a:noFill/>
          <a:ln w="9525">
            <a:noFill/>
            <a:miter lim="800000"/>
            <a:headEnd/>
            <a:tailEnd/>
          </a:ln>
        </p:spPr>
      </p:pic>
      <p:sp>
        <p:nvSpPr>
          <p:cNvPr id="4" name="文字方塊 3"/>
          <p:cNvSpPr txBox="1"/>
          <p:nvPr/>
        </p:nvSpPr>
        <p:spPr>
          <a:xfrm>
            <a:off x="683568" y="1465620"/>
            <a:ext cx="8136904" cy="523220"/>
          </a:xfrm>
          <a:prstGeom prst="rect">
            <a:avLst/>
          </a:prstGeom>
          <a:noFill/>
        </p:spPr>
        <p:txBody>
          <a:bodyPr wrap="square" rtlCol="0">
            <a:spAutoFit/>
          </a:bodyPr>
          <a:lstStyle/>
          <a:p>
            <a:r>
              <a:rPr lang="en-US" altLang="zh-TW" sz="2800" dirty="0">
                <a:solidFill>
                  <a:schemeClr val="accent5">
                    <a:lumMod val="20000"/>
                    <a:lumOff val="80000"/>
                  </a:schemeClr>
                </a:solidFill>
                <a:latin typeface="Comic Sans MS" pitchFamily="66" charset="0"/>
              </a:rPr>
              <a:t>Instantaneous </a:t>
            </a:r>
            <a:r>
              <a:rPr lang="en-US" altLang="zh-TW" sz="2800" dirty="0" smtClean="0">
                <a:solidFill>
                  <a:schemeClr val="accent5">
                    <a:lumMod val="20000"/>
                    <a:lumOff val="80000"/>
                  </a:schemeClr>
                </a:solidFill>
                <a:latin typeface="Comic Sans MS" pitchFamily="66" charset="0"/>
              </a:rPr>
              <a:t>and avg</a:t>
            </a:r>
            <a:r>
              <a:rPr lang="en-US" altLang="zh-TW" sz="2800" dirty="0">
                <a:solidFill>
                  <a:schemeClr val="accent5">
                    <a:lumMod val="20000"/>
                    <a:lumOff val="80000"/>
                  </a:schemeClr>
                </a:solidFill>
                <a:latin typeface="Comic Sans MS" pitchFamily="66" charset="0"/>
              </a:rPr>
              <a:t>. </a:t>
            </a:r>
            <a:r>
              <a:rPr lang="en-US" altLang="zh-TW" sz="2800" dirty="0" smtClean="0">
                <a:solidFill>
                  <a:schemeClr val="accent5">
                    <a:lumMod val="20000"/>
                    <a:lumOff val="80000"/>
                  </a:schemeClr>
                </a:solidFill>
                <a:latin typeface="Comic Sans MS" pitchFamily="66" charset="0"/>
              </a:rPr>
              <a:t>temperature at 150m</a:t>
            </a:r>
            <a:endParaRPr lang="zh-TW" altLang="en-US" sz="2800" dirty="0">
              <a:solidFill>
                <a:schemeClr val="accent5">
                  <a:lumMod val="20000"/>
                  <a:lumOff val="80000"/>
                </a:schemeClr>
              </a:solidFill>
              <a:latin typeface="Comic Sans MS" pitchFamily="66" charset="0"/>
            </a:endParaRPr>
          </a:p>
        </p:txBody>
      </p:sp>
      <p:sp>
        <p:nvSpPr>
          <p:cNvPr id="5" name="文字方塊 4"/>
          <p:cNvSpPr txBox="1"/>
          <p:nvPr/>
        </p:nvSpPr>
        <p:spPr>
          <a:xfrm>
            <a:off x="936104" y="6002124"/>
            <a:ext cx="8604448" cy="523220"/>
          </a:xfrm>
          <a:prstGeom prst="rect">
            <a:avLst/>
          </a:prstGeom>
          <a:noFill/>
        </p:spPr>
        <p:txBody>
          <a:bodyPr wrap="square" rtlCol="0">
            <a:spAutoFit/>
          </a:bodyPr>
          <a:lstStyle/>
          <a:p>
            <a:r>
              <a:rPr lang="en-US" altLang="zh-TW" sz="2800" dirty="0">
                <a:solidFill>
                  <a:schemeClr val="accent5">
                    <a:lumMod val="20000"/>
                    <a:lumOff val="80000"/>
                  </a:schemeClr>
                </a:solidFill>
                <a:latin typeface="Comic Sans MS" pitchFamily="66" charset="0"/>
              </a:rPr>
              <a:t>Instantaneous </a:t>
            </a:r>
            <a:r>
              <a:rPr lang="en-US" altLang="zh-TW" sz="2800" dirty="0" smtClean="0">
                <a:solidFill>
                  <a:schemeClr val="accent5">
                    <a:lumMod val="20000"/>
                    <a:lumOff val="80000"/>
                  </a:schemeClr>
                </a:solidFill>
                <a:latin typeface="Comic Sans MS" pitchFamily="66" charset="0"/>
              </a:rPr>
              <a:t>			    Time </a:t>
            </a:r>
            <a:r>
              <a:rPr lang="en-US" altLang="zh-TW" sz="2800" dirty="0">
                <a:solidFill>
                  <a:schemeClr val="accent5">
                    <a:lumMod val="20000"/>
                    <a:lumOff val="80000"/>
                  </a:schemeClr>
                </a:solidFill>
                <a:latin typeface="Comic Sans MS" pitchFamily="66" charset="0"/>
              </a:rPr>
              <a:t>avg</a:t>
            </a:r>
            <a:r>
              <a:rPr lang="en-US" altLang="zh-TW" sz="2800" dirty="0" smtClean="0">
                <a:solidFill>
                  <a:schemeClr val="accent5">
                    <a:lumMod val="20000"/>
                    <a:lumOff val="80000"/>
                  </a:schemeClr>
                </a:solidFill>
                <a:latin typeface="Comic Sans MS" pitchFamily="66" charset="0"/>
              </a:rPr>
              <a:t>.</a:t>
            </a:r>
            <a:endParaRPr lang="zh-TW" altLang="en-US" sz="2800" dirty="0">
              <a:solidFill>
                <a:schemeClr val="accent5">
                  <a:lumMod val="20000"/>
                  <a:lumOff val="80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2009" y="2130552"/>
            <a:ext cx="4499991" cy="3822134"/>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572000" y="2088232"/>
            <a:ext cx="4522243" cy="3861048"/>
          </a:xfrm>
          <a:prstGeom prst="rect">
            <a:avLst/>
          </a:prstGeom>
          <a:noFill/>
          <a:ln w="9525">
            <a:noFill/>
            <a:miter lim="800000"/>
            <a:headEnd/>
            <a:tailEnd/>
          </a:ln>
        </p:spPr>
      </p:pic>
      <p:sp>
        <p:nvSpPr>
          <p:cNvPr id="4" name="文字方塊 3"/>
          <p:cNvSpPr txBox="1"/>
          <p:nvPr/>
        </p:nvSpPr>
        <p:spPr>
          <a:xfrm>
            <a:off x="683568" y="1465620"/>
            <a:ext cx="8136904" cy="523220"/>
          </a:xfrm>
          <a:prstGeom prst="rect">
            <a:avLst/>
          </a:prstGeom>
          <a:noFill/>
        </p:spPr>
        <p:txBody>
          <a:bodyPr wrap="square" rtlCol="0">
            <a:spAutoFit/>
          </a:bodyPr>
          <a:lstStyle/>
          <a:p>
            <a:r>
              <a:rPr lang="en-US" altLang="zh-TW" sz="2800" dirty="0">
                <a:solidFill>
                  <a:schemeClr val="accent5">
                    <a:lumMod val="20000"/>
                    <a:lumOff val="80000"/>
                  </a:schemeClr>
                </a:solidFill>
                <a:latin typeface="Comic Sans MS" pitchFamily="66" charset="0"/>
              </a:rPr>
              <a:t>Instantaneous </a:t>
            </a:r>
            <a:r>
              <a:rPr lang="en-US" altLang="zh-TW" sz="2800" dirty="0" smtClean="0">
                <a:solidFill>
                  <a:schemeClr val="accent5">
                    <a:lumMod val="20000"/>
                    <a:lumOff val="80000"/>
                  </a:schemeClr>
                </a:solidFill>
                <a:latin typeface="Comic Sans MS" pitchFamily="66" charset="0"/>
              </a:rPr>
              <a:t>and avg</a:t>
            </a:r>
            <a:r>
              <a:rPr lang="en-US" altLang="zh-TW" sz="2800" dirty="0">
                <a:solidFill>
                  <a:schemeClr val="accent5">
                    <a:lumMod val="20000"/>
                    <a:lumOff val="80000"/>
                  </a:schemeClr>
                </a:solidFill>
                <a:latin typeface="Comic Sans MS" pitchFamily="66" charset="0"/>
              </a:rPr>
              <a:t>. </a:t>
            </a:r>
            <a:r>
              <a:rPr lang="en-US" altLang="zh-TW" sz="2800" dirty="0" smtClean="0">
                <a:solidFill>
                  <a:schemeClr val="accent5">
                    <a:lumMod val="20000"/>
                    <a:lumOff val="80000"/>
                  </a:schemeClr>
                </a:solidFill>
                <a:latin typeface="Comic Sans MS" pitchFamily="66" charset="0"/>
              </a:rPr>
              <a:t>temperature at 380m</a:t>
            </a:r>
            <a:endParaRPr lang="zh-TW" altLang="en-US" sz="2800" dirty="0">
              <a:solidFill>
                <a:schemeClr val="accent5">
                  <a:lumMod val="20000"/>
                  <a:lumOff val="80000"/>
                </a:schemeClr>
              </a:solidFill>
              <a:latin typeface="Comic Sans MS" pitchFamily="66" charset="0"/>
            </a:endParaRPr>
          </a:p>
        </p:txBody>
      </p:sp>
      <p:sp>
        <p:nvSpPr>
          <p:cNvPr id="5" name="文字方塊 4"/>
          <p:cNvSpPr txBox="1"/>
          <p:nvPr/>
        </p:nvSpPr>
        <p:spPr>
          <a:xfrm>
            <a:off x="936104" y="6002124"/>
            <a:ext cx="8604448" cy="523220"/>
          </a:xfrm>
          <a:prstGeom prst="rect">
            <a:avLst/>
          </a:prstGeom>
          <a:noFill/>
        </p:spPr>
        <p:txBody>
          <a:bodyPr wrap="square" rtlCol="0">
            <a:spAutoFit/>
          </a:bodyPr>
          <a:lstStyle/>
          <a:p>
            <a:r>
              <a:rPr lang="en-US" altLang="zh-TW" sz="2800" dirty="0">
                <a:solidFill>
                  <a:schemeClr val="accent5">
                    <a:lumMod val="20000"/>
                    <a:lumOff val="80000"/>
                  </a:schemeClr>
                </a:solidFill>
                <a:latin typeface="Comic Sans MS" pitchFamily="66" charset="0"/>
              </a:rPr>
              <a:t>Instantaneous </a:t>
            </a:r>
            <a:r>
              <a:rPr lang="en-US" altLang="zh-TW" sz="2800" dirty="0" smtClean="0">
                <a:solidFill>
                  <a:schemeClr val="accent5">
                    <a:lumMod val="20000"/>
                    <a:lumOff val="80000"/>
                  </a:schemeClr>
                </a:solidFill>
                <a:latin typeface="Comic Sans MS" pitchFamily="66" charset="0"/>
              </a:rPr>
              <a:t>			    Time </a:t>
            </a:r>
            <a:r>
              <a:rPr lang="en-US" altLang="zh-TW" sz="2800" dirty="0">
                <a:solidFill>
                  <a:schemeClr val="accent5">
                    <a:lumMod val="20000"/>
                    <a:lumOff val="80000"/>
                  </a:schemeClr>
                </a:solidFill>
                <a:latin typeface="Comic Sans MS" pitchFamily="66" charset="0"/>
              </a:rPr>
              <a:t>avg</a:t>
            </a:r>
            <a:r>
              <a:rPr lang="en-US" altLang="zh-TW" sz="2800" dirty="0" smtClean="0">
                <a:solidFill>
                  <a:schemeClr val="accent5">
                    <a:lumMod val="20000"/>
                    <a:lumOff val="80000"/>
                  </a:schemeClr>
                </a:solidFill>
                <a:latin typeface="Comic Sans MS" pitchFamily="66" charset="0"/>
              </a:rPr>
              <a:t>.</a:t>
            </a:r>
            <a:endParaRPr lang="zh-TW" altLang="en-US" sz="2800" dirty="0">
              <a:solidFill>
                <a:schemeClr val="accent5">
                  <a:lumMod val="20000"/>
                  <a:lumOff val="80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0" y="191155"/>
            <a:ext cx="9144000" cy="9335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just" fontAlgn="base">
              <a:lnSpc>
                <a:spcPct val="100000"/>
              </a:lnSpc>
              <a:spcBef>
                <a:spcPts val="750"/>
              </a:spcBef>
              <a:spcAft>
                <a:spcPct val="0"/>
              </a:spcAft>
              <a:buClrTx/>
              <a:buSz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TW" altLang="zh-TW" sz="2400" b="1" dirty="0">
                <a:solidFill>
                  <a:srgbClr val="FF0000"/>
                </a:solidFill>
                <a:latin typeface="Comic Sans MS" pitchFamily="66" charset="0"/>
                <a:ea typeface="新細明體" charset="-120"/>
              </a:rPr>
              <a:t>CONCLUDING </a:t>
            </a:r>
            <a:r>
              <a:rPr lang="zh-TW" altLang="zh-TW" sz="2400" b="1" dirty="0" smtClean="0">
                <a:solidFill>
                  <a:srgbClr val="FF0000"/>
                </a:solidFill>
                <a:latin typeface="Comic Sans MS" pitchFamily="66" charset="0"/>
                <a:ea typeface="新細明體" charset="-120"/>
              </a:rPr>
              <a:t>REMARK</a:t>
            </a:r>
            <a:r>
              <a:rPr lang="zh-TW" altLang="zh-TW" sz="2400" dirty="0" smtClean="0">
                <a:solidFill>
                  <a:srgbClr val="FF0000"/>
                </a:solidFill>
                <a:latin typeface="Comic Sans MS" charset="0"/>
                <a:ea typeface="新細明體" charset="-120"/>
              </a:rPr>
              <a:t>S</a:t>
            </a:r>
            <a:endParaRPr lang="en-US" altLang="zh-TW" sz="2400" dirty="0" smtClean="0">
              <a:solidFill>
                <a:srgbClr val="FF0000"/>
              </a:solidFill>
              <a:latin typeface="Comic Sans MS" charset="0"/>
              <a:ea typeface="新細明體" charset="-120"/>
            </a:endParaRPr>
          </a:p>
          <a:p>
            <a:pPr marR="0" lvl="0" indent="0" algn="just" fontAlgn="base">
              <a:lnSpc>
                <a:spcPct val="100000"/>
              </a:lnSpc>
              <a:spcBef>
                <a:spcPts val="750"/>
              </a:spcBef>
              <a:spcAft>
                <a:spcPct val="0"/>
              </a:spcAft>
              <a:buClrTx/>
              <a:buSz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TW" altLang="zh-TW" sz="2400" dirty="0" smtClean="0">
                <a:solidFill>
                  <a:srgbClr val="FF0000"/>
                </a:solidFill>
                <a:latin typeface="Comic Sans MS" charset="0"/>
                <a:ea typeface="新細明體" charset="-120"/>
              </a:rPr>
              <a:t> </a:t>
            </a:r>
            <a:endParaRPr lang="en-US" altLang="zh-TW" sz="2400" dirty="0">
              <a:solidFill>
                <a:srgbClr val="FF0000"/>
              </a:solidFill>
              <a:latin typeface="Comic Sans MS" charset="0"/>
              <a:ea typeface="新細明體" charset="-120"/>
            </a:endParaRPr>
          </a:p>
        </p:txBody>
      </p:sp>
      <p:sp>
        <p:nvSpPr>
          <p:cNvPr id="5" name="文字方塊 1"/>
          <p:cNvSpPr txBox="1"/>
          <p:nvPr/>
        </p:nvSpPr>
        <p:spPr>
          <a:xfrm>
            <a:off x="107504" y="620688"/>
            <a:ext cx="9036496" cy="6155531"/>
          </a:xfrm>
          <a:prstGeom prst="rect">
            <a:avLst/>
          </a:prstGeom>
          <a:noFill/>
        </p:spPr>
        <p:txBody>
          <a:bodyPr wrap="square" rtlCol="0">
            <a:spAutoFit/>
          </a:bodyPr>
          <a:lstStyle/>
          <a:p>
            <a:pPr marL="342900" indent="-342900">
              <a:spcBef>
                <a:spcPts val="1200"/>
              </a:spcBef>
              <a:buFont typeface="Arial" pitchFamily="34" charset="0"/>
              <a:buChar char="•"/>
            </a:pPr>
            <a:r>
              <a:rPr lang="en-US" sz="2200" dirty="0" smtClean="0">
                <a:latin typeface="Comic Sans MS" pitchFamily="66" charset="0"/>
              </a:rPr>
              <a:t>Successful simulation of the oil blowout surface plume requires accurate synoptic winds. It is thus limited by wind field prediction. However, our results suggest that our model can simulate the deep flow beyond the time scale of surface layer predictability. Thus, it may be useful for estimating long term effects of the large amount of blowout material that is deeply suspended, or </a:t>
            </a:r>
            <a:r>
              <a:rPr lang="en-US" sz="2200" dirty="0" err="1" smtClean="0">
                <a:latin typeface="Comic Sans MS" pitchFamily="66" charset="0"/>
              </a:rPr>
              <a:t>resuspended</a:t>
            </a:r>
            <a:r>
              <a:rPr lang="en-US" sz="2200" dirty="0" smtClean="0">
                <a:latin typeface="Comic Sans MS" pitchFamily="66" charset="0"/>
              </a:rPr>
              <a:t> from the bottom sediments, by storms.</a:t>
            </a:r>
          </a:p>
          <a:p>
            <a:pPr marL="342900" indent="-342900">
              <a:spcBef>
                <a:spcPts val="1200"/>
              </a:spcBef>
              <a:buFont typeface="Arial" pitchFamily="34" charset="0"/>
              <a:buChar char="•"/>
            </a:pPr>
            <a:r>
              <a:rPr lang="en-US" sz="2200" dirty="0" err="1" smtClean="0">
                <a:latin typeface="Comic Sans MS" pitchFamily="66" charset="0"/>
              </a:rPr>
              <a:t>Subthermocline</a:t>
            </a:r>
            <a:r>
              <a:rPr lang="en-US" sz="2200" dirty="0" smtClean="0">
                <a:latin typeface="Comic Sans MS" pitchFamily="66" charset="0"/>
              </a:rPr>
              <a:t> material is below the Florida Strait sill level, trapped in the Gulf of Mexico by rotation and buoyancy constraints, except during storm events such as 2012 category one hurricane Isaac that </a:t>
            </a:r>
            <a:r>
              <a:rPr lang="en-US" sz="2200" dirty="0" err="1" smtClean="0">
                <a:latin typeface="Comic Sans MS" pitchFamily="66" charset="0"/>
              </a:rPr>
              <a:t>upwelled</a:t>
            </a:r>
            <a:r>
              <a:rPr lang="en-US" sz="2200" dirty="0" smtClean="0">
                <a:latin typeface="Comic Sans MS" pitchFamily="66" charset="0"/>
              </a:rPr>
              <a:t> </a:t>
            </a:r>
            <a:r>
              <a:rPr lang="en-US" sz="2200" dirty="0" err="1" smtClean="0">
                <a:latin typeface="Comic Sans MS" pitchFamily="66" charset="0"/>
              </a:rPr>
              <a:t>tarballs</a:t>
            </a:r>
            <a:r>
              <a:rPr lang="en-US" sz="2200" dirty="0" smtClean="0">
                <a:latin typeface="Comic Sans MS" pitchFamily="66" charset="0"/>
              </a:rPr>
              <a:t> and blew them ashore. The average residence time of deep </a:t>
            </a:r>
            <a:r>
              <a:rPr lang="en-US" sz="2200" dirty="0" err="1" smtClean="0">
                <a:latin typeface="Comic Sans MS" pitchFamily="66" charset="0"/>
              </a:rPr>
              <a:t>subthermocline</a:t>
            </a:r>
            <a:r>
              <a:rPr lang="en-US" sz="2200" dirty="0" smtClean="0">
                <a:latin typeface="Comic Sans MS" pitchFamily="66" charset="0"/>
              </a:rPr>
              <a:t> material is 250 years.</a:t>
            </a:r>
          </a:p>
          <a:p>
            <a:pPr marL="342900" indent="-342900">
              <a:spcBef>
                <a:spcPts val="1200"/>
              </a:spcBef>
              <a:buFont typeface="Arial" pitchFamily="34" charset="0"/>
              <a:buChar char="•"/>
            </a:pPr>
            <a:r>
              <a:rPr lang="en-US" sz="2200" dirty="0" smtClean="0">
                <a:latin typeface="Comic Sans MS" pitchFamily="66" charset="0"/>
              </a:rPr>
              <a:t>High resolution (1/16˚and 1/32˚) global simulation will be useful to assess the regional phenomena and provide appropriate initial and boundary conditions.</a:t>
            </a:r>
            <a:endParaRPr lang="en-US" sz="2200" dirty="0">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764704"/>
            <a:ext cx="9144000" cy="25135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ts val="750"/>
              </a:spcBef>
              <a:spcAft>
                <a:spcPct val="0"/>
              </a:spcAft>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TW" sz="2400" dirty="0" smtClean="0">
                <a:latin typeface="Comic Sans MS" pitchFamily="66" charset="0"/>
                <a:ea typeface="新細明體" charset="-120"/>
              </a:rPr>
              <a:t> A</a:t>
            </a:r>
            <a:r>
              <a:rPr lang="zh-TW" altLang="zh-TW" sz="2400" dirty="0" smtClean="0">
                <a:latin typeface="Comic Sans MS" pitchFamily="66" charset="0"/>
                <a:ea typeface="新細明體" charset="-120"/>
              </a:rPr>
              <a:t>ssess the performance our simple model-data-based initialization/nowcast approach in the Gulf of Mexico, and use it to find predictability limits. </a:t>
            </a:r>
            <a:endParaRPr lang="en-US" altLang="zh-TW" sz="2400" dirty="0" smtClean="0">
              <a:latin typeface="Comic Sans MS" pitchFamily="66" charset="0"/>
              <a:ea typeface="新細明體" charset="-120"/>
            </a:endParaRPr>
          </a:p>
          <a:p>
            <a:pPr algn="just" fontAlgn="base">
              <a:spcBef>
                <a:spcPts val="750"/>
              </a:spcBef>
              <a:spcAft>
                <a:spcPct val="0"/>
              </a:spcAft>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TW" altLang="zh-TW" sz="2400" dirty="0" smtClean="0">
                <a:latin typeface="Comic Sans MS" pitchFamily="66" charset="0"/>
                <a:ea typeface="新細明體" charset="-120"/>
              </a:rPr>
              <a:t> </a:t>
            </a:r>
            <a:r>
              <a:rPr lang="en-US" altLang="zh-TW" sz="2400" dirty="0" smtClean="0">
                <a:latin typeface="Comic Sans MS" pitchFamily="66" charset="0"/>
                <a:ea typeface="新細明體" charset="-120"/>
              </a:rPr>
              <a:t>A</a:t>
            </a:r>
            <a:r>
              <a:rPr lang="zh-TW" altLang="zh-TW" sz="2400" dirty="0" smtClean="0">
                <a:latin typeface="Comic Sans MS" pitchFamily="66" charset="0"/>
                <a:ea typeface="新細明體" charset="-120"/>
              </a:rPr>
              <a:t>ssess </a:t>
            </a:r>
            <a:r>
              <a:rPr lang="zh-TW" altLang="zh-TW" sz="2400" dirty="0">
                <a:latin typeface="Comic Sans MS" pitchFamily="66" charset="0"/>
                <a:ea typeface="新細明體" charset="-120"/>
              </a:rPr>
              <a:t>long term effects of deeply suspended oil caused by dispersants </a:t>
            </a:r>
            <a:endParaRPr lang="en-US" altLang="zh-TW" sz="2400" dirty="0" smtClean="0">
              <a:latin typeface="Comic Sans MS" pitchFamily="66" charset="0"/>
              <a:ea typeface="新細明體" charset="-120"/>
            </a:endParaRPr>
          </a:p>
          <a:p>
            <a:pPr algn="just" fontAlgn="base">
              <a:spcBef>
                <a:spcPts val="750"/>
              </a:spcBef>
              <a:spcAft>
                <a:spcPct val="0"/>
              </a:spcAft>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zh-TW" altLang="zh-TW" sz="2400" dirty="0">
              <a:latin typeface="Comic Sans MS" pitchFamily="66" charset="0"/>
              <a:ea typeface="新細明體" charset="-120"/>
            </a:endParaRPr>
          </a:p>
        </p:txBody>
      </p:sp>
      <p:sp>
        <p:nvSpPr>
          <p:cNvPr id="4" name="Rectangle 1"/>
          <p:cNvSpPr>
            <a:spLocks noChangeArrowheads="1"/>
          </p:cNvSpPr>
          <p:nvPr/>
        </p:nvSpPr>
        <p:spPr bwMode="auto">
          <a:xfrm>
            <a:off x="0" y="191155"/>
            <a:ext cx="9144000" cy="9335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just" fontAlgn="base">
              <a:lnSpc>
                <a:spcPct val="100000"/>
              </a:lnSpc>
              <a:spcBef>
                <a:spcPts val="750"/>
              </a:spcBef>
              <a:spcAft>
                <a:spcPct val="0"/>
              </a:spcAft>
              <a:buClrTx/>
              <a:buSz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TW" sz="2400" b="1" dirty="0" smtClean="0">
                <a:solidFill>
                  <a:srgbClr val="FF0000"/>
                </a:solidFill>
                <a:latin typeface="Comic Sans MS" pitchFamily="66" charset="0"/>
                <a:ea typeface="新細明體" charset="-120"/>
              </a:rPr>
              <a:t>Future Work</a:t>
            </a:r>
            <a:endParaRPr lang="en-US" altLang="zh-TW" sz="2400" dirty="0" smtClean="0">
              <a:solidFill>
                <a:srgbClr val="FF0000"/>
              </a:solidFill>
              <a:latin typeface="Comic Sans MS" charset="0"/>
              <a:ea typeface="新細明體" charset="-120"/>
            </a:endParaRPr>
          </a:p>
          <a:p>
            <a:pPr marR="0" lvl="0" indent="0" algn="just" fontAlgn="base">
              <a:lnSpc>
                <a:spcPct val="100000"/>
              </a:lnSpc>
              <a:spcBef>
                <a:spcPts val="750"/>
              </a:spcBef>
              <a:spcAft>
                <a:spcPct val="0"/>
              </a:spcAft>
              <a:buClrTx/>
              <a:buSz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TW" altLang="zh-TW" sz="2400" dirty="0" smtClean="0">
                <a:solidFill>
                  <a:srgbClr val="FF0000"/>
                </a:solidFill>
                <a:latin typeface="Comic Sans MS" charset="0"/>
                <a:ea typeface="新細明體" charset="-120"/>
              </a:rPr>
              <a:t> </a:t>
            </a:r>
            <a:endParaRPr lang="en-US" altLang="zh-TW" sz="2400" dirty="0">
              <a:solidFill>
                <a:srgbClr val="FF0000"/>
              </a:solidFill>
              <a:latin typeface="Comic Sans MS" charset="0"/>
              <a:ea typeface="新細明體" charset="-120"/>
            </a:endParaRPr>
          </a:p>
        </p:txBody>
      </p:sp>
      <p:sp>
        <p:nvSpPr>
          <p:cNvPr id="5" name="Rectangle 4"/>
          <p:cNvSpPr/>
          <p:nvPr/>
        </p:nvSpPr>
        <p:spPr>
          <a:xfrm>
            <a:off x="216024" y="2852936"/>
            <a:ext cx="8892480" cy="3970318"/>
          </a:xfrm>
          <a:prstGeom prst="rect">
            <a:avLst/>
          </a:prstGeom>
        </p:spPr>
        <p:txBody>
          <a:bodyPr wrap="square">
            <a:spAutoFit/>
          </a:bodyPr>
          <a:lstStyle/>
          <a:p>
            <a:r>
              <a:rPr lang="en-US" dirty="0" smtClean="0"/>
              <a:t>National Taiwan University websites for the model used throughout this talk</a:t>
            </a:r>
          </a:p>
          <a:p>
            <a:r>
              <a:rPr lang="en-US" dirty="0" smtClean="0">
                <a:hlinkClick r:id="rId2"/>
              </a:rPr>
              <a:t>http://efdl.as.ntu.edu.tw/research/diecast</a:t>
            </a:r>
            <a:endParaRPr lang="en-US" dirty="0" smtClean="0"/>
          </a:p>
          <a:p>
            <a:r>
              <a:rPr lang="en-US" dirty="0" smtClean="0">
                <a:hlinkClick r:id="rId3"/>
              </a:rPr>
              <a:t>http://efdl.as.ntu.edu.tw/research/timcom/FRAME/PDTIMCOM.html</a:t>
            </a:r>
            <a:endParaRPr lang="en-US" dirty="0" smtClean="0"/>
          </a:p>
          <a:p>
            <a:endParaRPr lang="en-US" dirty="0" smtClean="0"/>
          </a:p>
          <a:p>
            <a:r>
              <a:rPr lang="en-US" dirty="0" smtClean="0"/>
              <a:t>1. from original </a:t>
            </a:r>
            <a:r>
              <a:rPr lang="en-US" dirty="0" err="1" smtClean="0"/>
              <a:t>GoM</a:t>
            </a:r>
            <a:r>
              <a:rPr lang="en-US" dirty="0" smtClean="0"/>
              <a:t> model that created snapshots and EOFs to be shown (model ran on vintage 1993 SGI workstation)</a:t>
            </a:r>
          </a:p>
          <a:p>
            <a:r>
              <a:rPr lang="en-US" dirty="0">
                <a:hlinkClick r:id="rId4"/>
              </a:rPr>
              <a:t>http://albertomestas.com/research/gulf-of-mexico-circulation-with-diecast-model</a:t>
            </a:r>
            <a:r>
              <a:rPr lang="en-US" dirty="0" smtClean="0">
                <a:hlinkClick r:id="rId4"/>
              </a:rPr>
              <a:t>/</a:t>
            </a:r>
            <a:endParaRPr lang="en-US" dirty="0" smtClean="0"/>
          </a:p>
          <a:p>
            <a:endParaRPr lang="en-US" dirty="0" smtClean="0"/>
          </a:p>
          <a:p>
            <a:r>
              <a:rPr lang="en-US" dirty="0" smtClean="0"/>
              <a:t>2. years 350-360 animation using special color band contour graphics (from 500-year Gulf of Mexico simulation ran on a desktop processor USING NO DATA ASSIMILATION)</a:t>
            </a:r>
          </a:p>
          <a:p>
            <a:r>
              <a:rPr lang="en-US" dirty="0" smtClean="0">
                <a:hlinkClick r:id="rId5"/>
              </a:rPr>
              <a:t>http://stormy.msrc.sunysb.edu/diecast/GoM/126040-129600.avi</a:t>
            </a:r>
            <a:endParaRPr lang="en-US" dirty="0" smtClean="0"/>
          </a:p>
          <a:p>
            <a:endParaRPr lang="en-US" dirty="0" smtClean="0"/>
          </a:p>
          <a:p>
            <a:r>
              <a:rPr lang="en-US" dirty="0" smtClean="0"/>
              <a:t>3. year 43 animation (uses high quality commercial graphics)</a:t>
            </a:r>
          </a:p>
          <a:p>
            <a:r>
              <a:rPr lang="en-US" dirty="0" smtClean="0">
                <a:hlinkClick r:id="rId6"/>
              </a:rPr>
              <a:t>http://stormy.msrc.sunysb.edu/diecast/GoM_surface_height_year43_day180-360.avi</a:t>
            </a: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vd-ppt-slideshow.com/images/ppt-background/background-15.jpg"/>
          <p:cNvPicPr>
            <a:picLocks noChangeAspect="1" noChangeArrowheads="1"/>
          </p:cNvPicPr>
          <p:nvPr/>
        </p:nvPicPr>
        <p:blipFill>
          <a:blip r:embed="rId2" cstate="print"/>
          <a:srcRect/>
          <a:stretch>
            <a:fillRect/>
          </a:stretch>
        </p:blipFill>
        <p:spPr bwMode="auto">
          <a:xfrm>
            <a:off x="-108520" y="-441636"/>
            <a:ext cx="9252520" cy="7399028"/>
          </a:xfrm>
          <a:prstGeom prst="rect">
            <a:avLst/>
          </a:prstGeom>
          <a:noFill/>
        </p:spPr>
      </p:pic>
      <p:sp>
        <p:nvSpPr>
          <p:cNvPr id="2" name="標題 1"/>
          <p:cNvSpPr>
            <a:spLocks noGrp="1"/>
          </p:cNvSpPr>
          <p:nvPr>
            <p:ph type="title"/>
          </p:nvPr>
        </p:nvSpPr>
        <p:spPr>
          <a:xfrm>
            <a:off x="467544" y="2708920"/>
            <a:ext cx="8229600" cy="1143000"/>
          </a:xfrm>
        </p:spPr>
        <p:txBody>
          <a:bodyPr>
            <a:normAutofit/>
          </a:bodyPr>
          <a:lstStyle/>
          <a:p>
            <a:r>
              <a:rPr lang="en-US" altLang="zh-TW" sz="6600" i="1" dirty="0" smtClean="0">
                <a:latin typeface="Comic Sans MS" pitchFamily="66" charset="0"/>
              </a:rPr>
              <a:t>Thank you!</a:t>
            </a:r>
            <a:endParaRPr lang="zh-TW" altLang="en-US" sz="6600" i="1" dirty="0">
              <a:latin typeface="Comic Sans MS" pitchFamily="66"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4416" t="7482" r="8591" b="8082"/>
          <a:stretch>
            <a:fillRect/>
          </a:stretch>
        </p:blipFill>
        <p:spPr bwMode="auto">
          <a:xfrm>
            <a:off x="539552" y="908720"/>
            <a:ext cx="7812360" cy="5688632"/>
          </a:xfrm>
          <a:prstGeom prst="rect">
            <a:avLst/>
          </a:prstGeom>
          <a:noFill/>
          <a:ln w="9525">
            <a:noFill/>
            <a:miter lim="800000"/>
            <a:headEnd/>
            <a:tailEnd/>
          </a:ln>
        </p:spPr>
      </p:pic>
      <p:sp>
        <p:nvSpPr>
          <p:cNvPr id="5" name="矩形 4"/>
          <p:cNvSpPr/>
          <p:nvPr/>
        </p:nvSpPr>
        <p:spPr>
          <a:xfrm>
            <a:off x="683568" y="116632"/>
            <a:ext cx="7704856" cy="800219"/>
          </a:xfrm>
          <a:prstGeom prst="rect">
            <a:avLst/>
          </a:prstGeom>
        </p:spPr>
        <p:txBody>
          <a:bodyPr wrap="square">
            <a:spAutoFit/>
          </a:bodyPr>
          <a:lstStyle/>
          <a:p>
            <a:pPr algn="just"/>
            <a:r>
              <a:rPr lang="en-US" altLang="zh-TW" sz="2800" b="1" dirty="0" smtClean="0">
                <a:latin typeface="Comic Sans MS" charset="0"/>
                <a:ea typeface="新細明體" charset="-120"/>
              </a:rPr>
              <a:t>Six-grids</a:t>
            </a:r>
            <a:r>
              <a:rPr lang="en-US" altLang="zh-TW" sz="2800" dirty="0" smtClean="0">
                <a:latin typeface="Comic Sans MS" charset="0"/>
                <a:ea typeface="新細明體" charset="-120"/>
              </a:rPr>
              <a:t> </a:t>
            </a:r>
            <a:r>
              <a:rPr lang="en-US" altLang="zh-TW" sz="2800" b="1" dirty="0" err="1">
                <a:latin typeface="Comic Sans MS" charset="0"/>
                <a:ea typeface="新細明體" charset="-120"/>
              </a:rPr>
              <a:t>MEDiNA</a:t>
            </a:r>
            <a:r>
              <a:rPr lang="en-US" altLang="zh-TW" sz="2800" b="1" dirty="0">
                <a:latin typeface="Comic Sans MS" charset="0"/>
                <a:ea typeface="新細明體" charset="-120"/>
              </a:rPr>
              <a:t> </a:t>
            </a:r>
            <a:r>
              <a:rPr lang="en-US" altLang="zh-TW" sz="2800" b="1" dirty="0" smtClean="0">
                <a:latin typeface="Comic Sans MS" charset="0"/>
                <a:ea typeface="新細明體" charset="-120"/>
              </a:rPr>
              <a:t>model</a:t>
            </a:r>
          </a:p>
          <a:p>
            <a:pPr algn="just"/>
            <a:r>
              <a:rPr lang="en-US" altLang="zh-TW" dirty="0" smtClean="0">
                <a:solidFill>
                  <a:srgbClr val="FF0000"/>
                </a:solidFill>
                <a:latin typeface="Comic Sans MS" charset="0"/>
                <a:ea typeface="新細明體" charset="-120"/>
              </a:rPr>
              <a:t>	-Strait of Gibraltar is resolved (Dietrich et al., 2008) </a:t>
            </a:r>
            <a:endParaRPr lang="zh-TW" altLang="en-US" dirty="0">
              <a:solidFill>
                <a:srgbClr val="FF0000"/>
              </a:solidFill>
              <a:latin typeface="Comic Sans MS" charset="0"/>
              <a:ea typeface="新細明體"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fig4_rev"/>
          <p:cNvPicPr>
            <a:picLocks noChangeArrowheads="1"/>
          </p:cNvPicPr>
          <p:nvPr/>
        </p:nvPicPr>
        <p:blipFill>
          <a:blip r:embed="rId3" cstate="print"/>
          <a:srcRect l="8820" r="6740" b="-8398"/>
          <a:stretch>
            <a:fillRect/>
          </a:stretch>
        </p:blipFill>
        <p:spPr bwMode="auto">
          <a:xfrm>
            <a:off x="251520" y="548680"/>
            <a:ext cx="4464496" cy="4968552"/>
          </a:xfrm>
          <a:prstGeom prst="rect">
            <a:avLst/>
          </a:prstGeom>
          <a:noFill/>
          <a:ln w="9525">
            <a:noFill/>
            <a:miter lim="800000"/>
            <a:headEnd/>
            <a:tailEnd/>
          </a:ln>
        </p:spPr>
      </p:pic>
      <p:pic>
        <p:nvPicPr>
          <p:cNvPr id="14339" name="Picture 4" descr="Fig4_b"/>
          <p:cNvPicPr>
            <a:picLocks noChangeArrowheads="1"/>
          </p:cNvPicPr>
          <p:nvPr/>
        </p:nvPicPr>
        <p:blipFill>
          <a:blip r:embed="rId4" cstate="print"/>
          <a:srcRect l="5086" t="1913" r="3044" b="3061"/>
          <a:stretch>
            <a:fillRect/>
          </a:stretch>
        </p:blipFill>
        <p:spPr bwMode="auto">
          <a:xfrm>
            <a:off x="4716016" y="620688"/>
            <a:ext cx="4427984" cy="4823941"/>
          </a:xfrm>
          <a:prstGeom prst="rect">
            <a:avLst/>
          </a:prstGeom>
          <a:noFill/>
          <a:ln w="9525">
            <a:noFill/>
            <a:miter lim="800000"/>
            <a:headEnd/>
            <a:tailEnd/>
          </a:ln>
        </p:spPr>
      </p:pic>
      <p:sp>
        <p:nvSpPr>
          <p:cNvPr id="14340" name="Rectangle 8"/>
          <p:cNvSpPr>
            <a:spLocks noChangeArrowheads="1"/>
          </p:cNvSpPr>
          <p:nvPr/>
        </p:nvSpPr>
        <p:spPr bwMode="auto">
          <a:xfrm>
            <a:off x="5688012" y="5294535"/>
            <a:ext cx="3455988" cy="366713"/>
          </a:xfrm>
          <a:prstGeom prst="rect">
            <a:avLst/>
          </a:prstGeom>
          <a:noFill/>
          <a:ln w="9525">
            <a:noFill/>
            <a:miter lim="800000"/>
            <a:headEnd/>
            <a:tailEnd/>
          </a:ln>
        </p:spPr>
        <p:txBody>
          <a:bodyPr anchor="ctr">
            <a:spAutoFit/>
          </a:bodyPr>
          <a:lstStyle/>
          <a:p>
            <a:r>
              <a:rPr lang="en-US" altLang="zh-TW" dirty="0">
                <a:latin typeface="Comic Sans MS" pitchFamily="66" charset="0"/>
              </a:rPr>
              <a:t>U. S. Navy’s GDEM climatology</a:t>
            </a:r>
          </a:p>
        </p:txBody>
      </p:sp>
      <p:sp>
        <p:nvSpPr>
          <p:cNvPr id="14341" name="Text Box 9"/>
          <p:cNvSpPr txBox="1">
            <a:spLocks noChangeArrowheads="1"/>
          </p:cNvSpPr>
          <p:nvPr/>
        </p:nvSpPr>
        <p:spPr bwMode="auto">
          <a:xfrm>
            <a:off x="2555875" y="4941168"/>
            <a:ext cx="2016125" cy="641350"/>
          </a:xfrm>
          <a:prstGeom prst="rect">
            <a:avLst/>
          </a:prstGeom>
          <a:noFill/>
          <a:ln w="9525">
            <a:noFill/>
            <a:miter lim="800000"/>
            <a:headEnd/>
            <a:tailEnd/>
          </a:ln>
        </p:spPr>
        <p:txBody>
          <a:bodyPr>
            <a:spAutoFit/>
          </a:bodyPr>
          <a:lstStyle/>
          <a:p>
            <a:r>
              <a:rPr lang="en-US" altLang="zh-TW" dirty="0">
                <a:latin typeface="Comic Sans MS" pitchFamily="66" charset="0"/>
              </a:rPr>
              <a:t>Annual averaged model results</a:t>
            </a:r>
          </a:p>
        </p:txBody>
      </p:sp>
      <p:sp>
        <p:nvSpPr>
          <p:cNvPr id="14342" name="Text Box 10"/>
          <p:cNvSpPr txBox="1">
            <a:spLocks noChangeArrowheads="1"/>
          </p:cNvSpPr>
          <p:nvPr/>
        </p:nvSpPr>
        <p:spPr bwMode="auto">
          <a:xfrm>
            <a:off x="179388" y="165100"/>
            <a:ext cx="7546975" cy="519113"/>
          </a:xfrm>
          <a:prstGeom prst="rect">
            <a:avLst/>
          </a:prstGeom>
          <a:noFill/>
          <a:ln w="9525">
            <a:noFill/>
            <a:miter lim="800000"/>
            <a:headEnd/>
            <a:tailEnd/>
          </a:ln>
        </p:spPr>
        <p:txBody>
          <a:bodyPr wrap="none">
            <a:spAutoFit/>
          </a:bodyPr>
          <a:lstStyle/>
          <a:p>
            <a:r>
              <a:rPr lang="en-US" altLang="zh-TW" sz="2800">
                <a:solidFill>
                  <a:schemeClr val="hlink"/>
                </a:solidFill>
                <a:latin typeface="Comic Sans MS" pitchFamily="66" charset="0"/>
              </a:rPr>
              <a:t>Vertical/longitudinal salinity section at 43°N</a:t>
            </a:r>
          </a:p>
        </p:txBody>
      </p:sp>
      <p:pic>
        <p:nvPicPr>
          <p:cNvPr id="14343" name="Picture 12"/>
          <p:cNvPicPr>
            <a:picLocks noChangeAspect="1" noChangeArrowheads="1"/>
          </p:cNvPicPr>
          <p:nvPr/>
        </p:nvPicPr>
        <p:blipFill>
          <a:blip r:embed="rId5" cstate="print"/>
          <a:srcRect l="50816" t="21178" b="28070"/>
          <a:stretch>
            <a:fillRect/>
          </a:stretch>
        </p:blipFill>
        <p:spPr bwMode="auto">
          <a:xfrm>
            <a:off x="0" y="4828234"/>
            <a:ext cx="2483767" cy="2029766"/>
          </a:xfrm>
          <a:prstGeom prst="rect">
            <a:avLst/>
          </a:prstGeom>
          <a:noFill/>
          <a:ln w="9525">
            <a:noFill/>
            <a:miter lim="800000"/>
            <a:headEnd/>
            <a:tailEnd/>
          </a:ln>
        </p:spPr>
      </p:pic>
      <p:sp>
        <p:nvSpPr>
          <p:cNvPr id="14344" name="Line 26"/>
          <p:cNvSpPr>
            <a:spLocks noChangeShapeType="1"/>
          </p:cNvSpPr>
          <p:nvPr/>
        </p:nvSpPr>
        <p:spPr bwMode="auto">
          <a:xfrm flipH="1">
            <a:off x="287140" y="6021288"/>
            <a:ext cx="252412" cy="0"/>
          </a:xfrm>
          <a:prstGeom prst="line">
            <a:avLst/>
          </a:prstGeom>
          <a:noFill/>
          <a:ln w="28575">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b="2869"/>
          <a:stretch>
            <a:fillRect/>
          </a:stretch>
        </p:blipFill>
        <p:spPr bwMode="auto">
          <a:xfrm>
            <a:off x="35496" y="999702"/>
            <a:ext cx="6264696" cy="5885682"/>
          </a:xfrm>
          <a:prstGeom prst="rect">
            <a:avLst/>
          </a:prstGeom>
          <a:noFill/>
          <a:ln w="9525">
            <a:noFill/>
            <a:round/>
            <a:headEnd/>
            <a:tailEnd/>
          </a:ln>
        </p:spPr>
      </p:pic>
      <p:sp>
        <p:nvSpPr>
          <p:cNvPr id="5" name="Text Box 2"/>
          <p:cNvSpPr txBox="1">
            <a:spLocks noChangeArrowheads="1"/>
          </p:cNvSpPr>
          <p:nvPr/>
        </p:nvSpPr>
        <p:spPr bwMode="auto">
          <a:xfrm>
            <a:off x="5616624" y="3861048"/>
            <a:ext cx="3419872" cy="1196975"/>
          </a:xfrm>
          <a:prstGeom prst="rect">
            <a:avLst/>
          </a:prstGeom>
          <a:noFill/>
          <a:ln w="9525">
            <a:noFill/>
            <a:round/>
            <a:headEnd/>
            <a:tailEnd/>
          </a:ln>
        </p:spPr>
        <p:txBody>
          <a:bodyPr/>
          <a:lstStyle/>
          <a:p>
            <a:pPr algn="just">
              <a:lnSpc>
                <a:spcPct val="80000"/>
              </a:lnSpc>
              <a:spcBef>
                <a:spcPts val="525"/>
              </a:spcBef>
              <a:buClr>
                <a:srgbClr val="C0504D"/>
              </a:buClr>
              <a:buFont typeface="Arial" pitchFamily="34" charset="0"/>
              <a:buChar cha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GB" altLang="zh-TW" sz="2100" dirty="0" smtClean="0">
                <a:solidFill>
                  <a:srgbClr val="C00000"/>
                </a:solidFill>
                <a:latin typeface="Comic Sans MS" charset="0"/>
                <a:ea typeface="新細明體" charset="-120"/>
              </a:rPr>
              <a:t> The total variance </a:t>
            </a:r>
            <a:r>
              <a:rPr lang="en-GB" altLang="zh-TW" sz="2100" dirty="0">
                <a:solidFill>
                  <a:srgbClr val="C00000"/>
                </a:solidFill>
                <a:latin typeface="Comic Sans MS" charset="0"/>
                <a:ea typeface="新細明體" charset="-120"/>
              </a:rPr>
              <a:t>represented by each EOF </a:t>
            </a:r>
            <a:r>
              <a:rPr lang="en-GB" altLang="zh-TW" sz="2100" dirty="0" smtClean="0">
                <a:solidFill>
                  <a:srgbClr val="C00000"/>
                </a:solidFill>
                <a:latin typeface="Comic Sans MS" charset="0"/>
                <a:ea typeface="新細明體" charset="-120"/>
              </a:rPr>
              <a:t>mode is similar between Model and Obs. </a:t>
            </a:r>
            <a:endParaRPr lang="en-GB" altLang="zh-TW" sz="2100" dirty="0">
              <a:solidFill>
                <a:srgbClr val="C00000"/>
              </a:solidFill>
              <a:latin typeface="Comic Sans MS" charset="0"/>
              <a:ea typeface="新細明體" charset="-120"/>
            </a:endParaRPr>
          </a:p>
        </p:txBody>
      </p:sp>
      <p:sp>
        <p:nvSpPr>
          <p:cNvPr id="6" name="Rectangle 5"/>
          <p:cNvSpPr/>
          <p:nvPr/>
        </p:nvSpPr>
        <p:spPr>
          <a:xfrm>
            <a:off x="395536" y="188640"/>
            <a:ext cx="8352928" cy="830997"/>
          </a:xfrm>
          <a:prstGeom prst="rect">
            <a:avLst/>
          </a:prstGeom>
        </p:spPr>
        <p:txBody>
          <a:bodyPr wrap="square">
            <a:spAutoFit/>
          </a:bodyPr>
          <a:lstStyle/>
          <a:p>
            <a:r>
              <a:rPr lang="en-GB" altLang="zh-TW" sz="2400" dirty="0" smtClean="0">
                <a:solidFill>
                  <a:srgbClr val="C00000"/>
                </a:solidFill>
                <a:latin typeface="Comic Sans MS" charset="0"/>
                <a:ea typeface="新細明體" charset="-120"/>
              </a:rPr>
              <a:t>Comparison of the vertical EOF modes of the model with those derived from observations</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4267200" y="990600"/>
            <a:ext cx="4419600" cy="3324225"/>
          </a:xfrm>
          <a:prstGeom prst="rect">
            <a:avLst/>
          </a:prstGeom>
          <a:noFill/>
          <a:ln w="9525">
            <a:noFill/>
            <a:round/>
            <a:headEnd/>
            <a:tailEnd/>
          </a:ln>
        </p:spPr>
      </p:pic>
      <p:pic>
        <p:nvPicPr>
          <p:cNvPr id="5" name="Picture 2"/>
          <p:cNvPicPr>
            <a:picLocks noChangeAspect="1" noChangeArrowheads="1"/>
          </p:cNvPicPr>
          <p:nvPr/>
        </p:nvPicPr>
        <p:blipFill>
          <a:blip r:embed="rId3" cstate="print"/>
          <a:srcRect/>
          <a:stretch>
            <a:fillRect/>
          </a:stretch>
        </p:blipFill>
        <p:spPr bwMode="auto">
          <a:xfrm>
            <a:off x="228600" y="457200"/>
            <a:ext cx="3987800" cy="4191000"/>
          </a:xfrm>
          <a:prstGeom prst="rect">
            <a:avLst/>
          </a:prstGeom>
          <a:noFill/>
          <a:ln w="9525">
            <a:noFill/>
            <a:round/>
            <a:headEnd/>
            <a:tailEnd/>
          </a:ln>
        </p:spPr>
      </p:pic>
      <p:sp>
        <p:nvSpPr>
          <p:cNvPr id="6" name="Text Box 3"/>
          <p:cNvSpPr txBox="1">
            <a:spLocks noChangeArrowheads="1"/>
          </p:cNvSpPr>
          <p:nvPr/>
        </p:nvSpPr>
        <p:spPr bwMode="auto">
          <a:xfrm>
            <a:off x="251520" y="4797152"/>
            <a:ext cx="3810000" cy="1859100"/>
          </a:xfrm>
          <a:prstGeom prst="rect">
            <a:avLst/>
          </a:prstGeom>
          <a:noFill/>
          <a:ln w="9525">
            <a:noFill/>
            <a:round/>
            <a:headEnd/>
            <a:tailEnd/>
          </a:ln>
        </p:spPr>
        <p:txBody>
          <a:bodyPr lIns="90000" tIns="46800" rIns="90000" bIns="46800">
            <a:spAutoFit/>
          </a:bodyPr>
          <a:lstStyle/>
          <a:p>
            <a:pPr algn="just">
              <a:spcBef>
                <a:spcPts val="75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TW" dirty="0">
                <a:latin typeface="Comic Sans MS" charset="0"/>
                <a:ea typeface="新細明體" charset="-120"/>
              </a:rPr>
              <a:t>Left: ROFFS analysis of Loop Current and Loop Current eddy 8 June 2010. </a:t>
            </a:r>
            <a:r>
              <a:rPr lang="en-GB" altLang="zh-TW" dirty="0" err="1">
                <a:latin typeface="Comic Sans MS" charset="0"/>
                <a:ea typeface="新細明體" charset="-120"/>
              </a:rPr>
              <a:t>Colors</a:t>
            </a:r>
            <a:r>
              <a:rPr lang="en-GB" altLang="zh-TW" dirty="0">
                <a:latin typeface="Comic Sans MS" charset="0"/>
                <a:ea typeface="新細明體" charset="-120"/>
              </a:rPr>
              <a:t> represent sea surface temperature. See</a:t>
            </a:r>
          </a:p>
          <a:p>
            <a:pPr>
              <a:spcBef>
                <a:spcPts val="75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TW" dirty="0">
                <a:latin typeface="Comic Sans MS" charset="0"/>
                <a:ea typeface="新細明體" charset="-120"/>
              </a:rPr>
              <a:t>&lt;</a:t>
            </a:r>
            <a:r>
              <a:rPr lang="en-GB" altLang="zh-TW" dirty="0">
                <a:latin typeface="Comic Sans MS" charset="0"/>
                <a:ea typeface="新細明體" charset="-120"/>
                <a:hlinkClick r:id="rId4"/>
              </a:rPr>
              <a:t>http://www.roffs.com/deepwaterhorizon.html</a:t>
            </a:r>
            <a:r>
              <a:rPr lang="en-GB" altLang="zh-TW" dirty="0">
                <a:latin typeface="Comic Sans MS" charset="0"/>
                <a:ea typeface="新細明體" charset="-120"/>
              </a:rPr>
              <a:t> &gt;.</a:t>
            </a:r>
          </a:p>
        </p:txBody>
      </p:sp>
      <p:sp>
        <p:nvSpPr>
          <p:cNvPr id="7" name="Text Box 4"/>
          <p:cNvSpPr txBox="1">
            <a:spLocks noChangeArrowheads="1"/>
          </p:cNvSpPr>
          <p:nvPr/>
        </p:nvSpPr>
        <p:spPr bwMode="auto">
          <a:xfrm>
            <a:off x="4499992" y="4869160"/>
            <a:ext cx="4495800" cy="1202510"/>
          </a:xfrm>
          <a:prstGeom prst="rect">
            <a:avLst/>
          </a:prstGeom>
          <a:noFill/>
          <a:ln w="9525">
            <a:noFill/>
            <a:round/>
            <a:headEnd/>
            <a:tailEnd/>
          </a:ln>
        </p:spPr>
        <p:txBody>
          <a:bodyPr lIns="90000" tIns="46800" rIns="90000" bIns="46800">
            <a:spAutoFit/>
          </a:bodyPr>
          <a:lstStyle/>
          <a:p>
            <a:pPr algn="just">
              <a:lnSpc>
                <a:spcPct val="80000"/>
              </a:lnSpc>
              <a:spcBef>
                <a:spcPts val="750"/>
              </a:spcBef>
              <a:buClr>
                <a:srgbClr val="C0504D"/>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TW" dirty="0">
                <a:latin typeface="Comic Sans MS" charset="0"/>
                <a:ea typeface="新細明體" charset="-120"/>
              </a:rPr>
              <a:t>Right: </a:t>
            </a:r>
            <a:r>
              <a:rPr lang="en-GB" altLang="zh-TW" dirty="0" err="1">
                <a:latin typeface="Comic Sans MS" charset="0"/>
                <a:ea typeface="新細明體" charset="-120"/>
              </a:rPr>
              <a:t>DieCAST</a:t>
            </a:r>
            <a:r>
              <a:rPr lang="en-GB" altLang="zh-TW" dirty="0">
                <a:latin typeface="Comic Sans MS" charset="0"/>
                <a:ea typeface="新細明體" charset="-120"/>
              </a:rPr>
              <a:t> simulation of Loop Current and Loop Current Eddy. The contour markers </a:t>
            </a:r>
            <a:r>
              <a:rPr lang="en-GB" altLang="zh-TW" dirty="0" smtClean="0">
                <a:latin typeface="Comic Sans MS" charset="0"/>
                <a:ea typeface="新細明體" charset="-120"/>
              </a:rPr>
              <a:t>are °C </a:t>
            </a:r>
            <a:r>
              <a:rPr lang="en-GB" altLang="zh-TW" dirty="0">
                <a:latin typeface="Comic Sans MS" charset="0"/>
                <a:ea typeface="新細明體" charset="-120"/>
              </a:rPr>
              <a:t>above 20 </a:t>
            </a:r>
            <a:r>
              <a:rPr lang="en-GB" altLang="zh-TW" dirty="0" smtClean="0">
                <a:latin typeface="Comic Sans MS" charset="0"/>
                <a:ea typeface="新細明體" charset="-120"/>
              </a:rPr>
              <a:t>°C </a:t>
            </a:r>
            <a:r>
              <a:rPr lang="en-GB" altLang="zh-TW" dirty="0">
                <a:latin typeface="Comic Sans MS" charset="0"/>
                <a:ea typeface="新細明體" charset="-120"/>
              </a:rPr>
              <a:t>., e.g., 7 = 27 </a:t>
            </a:r>
            <a:r>
              <a:rPr lang="en-GB" altLang="zh-TW" dirty="0" smtClean="0">
                <a:latin typeface="Comic Sans MS" charset="0"/>
                <a:ea typeface="新細明體" charset="-120"/>
              </a:rPr>
              <a:t>°C</a:t>
            </a:r>
            <a:r>
              <a:rPr lang="en-GB" altLang="zh-TW" dirty="0">
                <a:latin typeface="Comic Sans MS" charset="0"/>
                <a:ea typeface="新細明體" charset="-120"/>
              </a:rPr>
              <a:t>. From Dietrich et al., (1997).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b="1239"/>
          <a:stretch>
            <a:fillRect/>
          </a:stretch>
        </p:blipFill>
        <p:spPr bwMode="auto">
          <a:xfrm>
            <a:off x="1403648" y="0"/>
            <a:ext cx="6408712" cy="6081096"/>
          </a:xfrm>
          <a:prstGeom prst="rect">
            <a:avLst/>
          </a:prstGeom>
          <a:noFill/>
          <a:ln w="9525">
            <a:noFill/>
            <a:round/>
            <a:headEnd/>
            <a:tailEnd/>
          </a:ln>
        </p:spPr>
      </p:pic>
      <p:sp>
        <p:nvSpPr>
          <p:cNvPr id="5" name="Text Box 2"/>
          <p:cNvSpPr txBox="1">
            <a:spLocks noChangeArrowheads="1"/>
          </p:cNvSpPr>
          <p:nvPr/>
        </p:nvSpPr>
        <p:spPr bwMode="auto">
          <a:xfrm>
            <a:off x="216024" y="6065912"/>
            <a:ext cx="8820472" cy="747464"/>
          </a:xfrm>
          <a:prstGeom prst="rect">
            <a:avLst/>
          </a:prstGeom>
          <a:noFill/>
          <a:ln w="9525">
            <a:noFill/>
            <a:round/>
            <a:headEnd/>
            <a:tailEnd/>
          </a:ln>
        </p:spPr>
        <p:txBody>
          <a:bodyPr/>
          <a:lstStyle/>
          <a:p>
            <a:pPr algn="just">
              <a:lnSpc>
                <a:spcPct val="80000"/>
              </a:lnSpc>
              <a:spcBef>
                <a:spcPts val="525"/>
              </a:spcBef>
              <a:buClr>
                <a:srgbClr val="C0504D"/>
              </a:buClr>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GB" altLang="zh-TW" sz="2000" dirty="0">
                <a:solidFill>
                  <a:srgbClr val="C00000"/>
                </a:solidFill>
                <a:latin typeface="Comic Sans MS" charset="0"/>
                <a:ea typeface="新細明體" charset="-120"/>
              </a:rPr>
              <a:t>A comparison of analyzed satellite surface temperatures (top panels) and snapshots of the top layer (10 m depth) model temperature (bottom panels).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0" y="66826"/>
            <a:ext cx="4355976" cy="250518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02371" y="2636912"/>
            <a:ext cx="8462117" cy="2088232"/>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39552" y="4698463"/>
            <a:ext cx="8352928" cy="2159538"/>
          </a:xfrm>
          <a:prstGeom prst="rect">
            <a:avLst/>
          </a:prstGeom>
          <a:noFill/>
          <a:ln w="9525">
            <a:noFill/>
            <a:miter lim="800000"/>
            <a:headEnd/>
            <a:tailEnd/>
          </a:ln>
        </p:spPr>
      </p:pic>
      <p:sp>
        <p:nvSpPr>
          <p:cNvPr id="2" name="文字方塊 1"/>
          <p:cNvSpPr txBox="1"/>
          <p:nvPr/>
        </p:nvSpPr>
        <p:spPr>
          <a:xfrm>
            <a:off x="1547664" y="1033572"/>
            <a:ext cx="1846980" cy="523220"/>
          </a:xfrm>
          <a:prstGeom prst="rect">
            <a:avLst/>
          </a:prstGeom>
          <a:noFill/>
        </p:spPr>
        <p:txBody>
          <a:bodyPr wrap="none" rtlCol="0">
            <a:spAutoFit/>
          </a:bodyPr>
          <a:lstStyle/>
          <a:p>
            <a:r>
              <a:rPr lang="en-US" altLang="zh-TW" sz="2800" dirty="0" smtClean="0">
                <a:latin typeface="Comic Sans MS" pitchFamily="66" charset="0"/>
                <a:hlinkClick r:id="rId5" action="ppaction://hlinkfile"/>
              </a:rPr>
              <a:t>Animation</a:t>
            </a:r>
            <a:endParaRPr lang="zh-TW" alt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3" cstate="print"/>
          <a:srcRect/>
          <a:stretch>
            <a:fillRect/>
          </a:stretch>
        </p:blipFill>
        <p:spPr bwMode="auto">
          <a:xfrm>
            <a:off x="2699792" y="0"/>
            <a:ext cx="6417020" cy="6858000"/>
          </a:xfrm>
          <a:prstGeom prst="rect">
            <a:avLst/>
          </a:prstGeom>
          <a:noFill/>
          <a:ln w="9525">
            <a:noFill/>
            <a:miter lim="800000"/>
            <a:headEnd/>
            <a:tailEnd/>
          </a:ln>
        </p:spPr>
      </p:pic>
      <p:sp>
        <p:nvSpPr>
          <p:cNvPr id="8" name="Rectangle 1"/>
          <p:cNvSpPr>
            <a:spLocks noChangeArrowheads="1"/>
          </p:cNvSpPr>
          <p:nvPr/>
        </p:nvSpPr>
        <p:spPr bwMode="auto">
          <a:xfrm>
            <a:off x="0" y="365828"/>
            <a:ext cx="2757486" cy="140698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indent="0" algn="just" fontAlgn="base">
              <a:lnSpc>
                <a:spcPct val="80000"/>
              </a:lnSpc>
              <a:spcBef>
                <a:spcPts val="525"/>
              </a:spcBef>
              <a:spcAft>
                <a:spcPct val="0"/>
              </a:spcAft>
              <a:buClr>
                <a:srgbClr val="C0504D"/>
              </a:buClr>
              <a:buSzTx/>
              <a:buFontTx/>
              <a:buNone/>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zh-TW" sz="3200" b="1" dirty="0" smtClean="0">
                <a:solidFill>
                  <a:schemeClr val="bg1"/>
                </a:solidFill>
                <a:latin typeface="Comic Sans MS" charset="0"/>
                <a:ea typeface="新細明體" charset="-120"/>
              </a:rPr>
              <a:t>S</a:t>
            </a:r>
            <a:r>
              <a:rPr lang="zh-TW" altLang="zh-TW" sz="3200" b="1" dirty="0" smtClean="0">
                <a:solidFill>
                  <a:schemeClr val="bg1"/>
                </a:solidFill>
                <a:latin typeface="Comic Sans MS" charset="0"/>
                <a:ea typeface="新細明體" charset="-120"/>
              </a:rPr>
              <a:t>napshot </a:t>
            </a:r>
            <a:r>
              <a:rPr lang="zh-TW" altLang="zh-TW" sz="3200" b="1" dirty="0">
                <a:solidFill>
                  <a:schemeClr val="bg1"/>
                </a:solidFill>
                <a:latin typeface="Comic Sans MS" charset="0"/>
                <a:ea typeface="新細明體" charset="-120"/>
              </a:rPr>
              <a:t>at </a:t>
            </a:r>
            <a:endParaRPr lang="en-US" altLang="zh-TW" sz="3200" b="1" dirty="0" smtClean="0">
              <a:solidFill>
                <a:schemeClr val="bg1"/>
              </a:solidFill>
              <a:latin typeface="Comic Sans MS" charset="0"/>
              <a:ea typeface="新細明體" charset="-120"/>
            </a:endParaRPr>
          </a:p>
          <a:p>
            <a:pPr marR="0" lvl="0" indent="0" algn="just" fontAlgn="base">
              <a:lnSpc>
                <a:spcPct val="80000"/>
              </a:lnSpc>
              <a:spcBef>
                <a:spcPts val="525"/>
              </a:spcBef>
              <a:spcAft>
                <a:spcPct val="0"/>
              </a:spcAft>
              <a:buClr>
                <a:srgbClr val="C0504D"/>
              </a:buClr>
              <a:buSzTx/>
              <a:buFontTx/>
              <a:buNone/>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zh-TW" altLang="zh-TW" sz="3200" b="1" dirty="0" smtClean="0">
                <a:solidFill>
                  <a:schemeClr val="bg1"/>
                </a:solidFill>
                <a:latin typeface="Comic Sans MS" charset="0"/>
                <a:ea typeface="新細明體" charset="-120"/>
              </a:rPr>
              <a:t>day </a:t>
            </a:r>
            <a:r>
              <a:rPr lang="zh-TW" altLang="zh-TW" sz="3200" b="1" dirty="0">
                <a:solidFill>
                  <a:schemeClr val="bg1"/>
                </a:solidFill>
                <a:latin typeface="Comic Sans MS" charset="0"/>
                <a:ea typeface="新細明體" charset="-120"/>
              </a:rPr>
              <a:t>0 </a:t>
            </a:r>
            <a:r>
              <a:rPr lang="zh-TW" altLang="zh-TW" sz="3200" b="1" dirty="0" smtClean="0">
                <a:solidFill>
                  <a:schemeClr val="bg1"/>
                </a:solidFill>
                <a:latin typeface="Comic Sans MS" charset="0"/>
                <a:ea typeface="新細明體" charset="-120"/>
              </a:rPr>
              <a:t>of </a:t>
            </a:r>
            <a:endParaRPr lang="en-US" altLang="zh-TW" sz="3200" b="1" dirty="0" smtClean="0">
              <a:solidFill>
                <a:schemeClr val="bg1"/>
              </a:solidFill>
              <a:latin typeface="Comic Sans MS" charset="0"/>
              <a:ea typeface="新細明體" charset="-120"/>
            </a:endParaRPr>
          </a:p>
          <a:p>
            <a:pPr marR="0" lvl="0" indent="0" algn="just" fontAlgn="base">
              <a:lnSpc>
                <a:spcPct val="80000"/>
              </a:lnSpc>
              <a:spcBef>
                <a:spcPts val="525"/>
              </a:spcBef>
              <a:spcAft>
                <a:spcPct val="0"/>
              </a:spcAft>
              <a:buClr>
                <a:srgbClr val="C0504D"/>
              </a:buClr>
              <a:buSzTx/>
              <a:buFontTx/>
              <a:buNone/>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zh-TW" altLang="zh-TW" sz="3200" b="1" dirty="0" smtClean="0">
                <a:solidFill>
                  <a:schemeClr val="bg1"/>
                </a:solidFill>
                <a:latin typeface="Comic Sans MS" charset="0"/>
                <a:ea typeface="新細明體" charset="-120"/>
              </a:rPr>
              <a:t>year </a:t>
            </a:r>
            <a:r>
              <a:rPr lang="zh-TW" altLang="zh-TW" sz="3200" b="1" dirty="0">
                <a:solidFill>
                  <a:schemeClr val="bg1"/>
                </a:solidFill>
                <a:latin typeface="Comic Sans MS" charset="0"/>
                <a:ea typeface="新細明體" charset="-120"/>
              </a:rPr>
              <a:t>500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0" y="1969560"/>
            <a:ext cx="4572000" cy="4888440"/>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4573892" y="1961456"/>
            <a:ext cx="4570108" cy="4896544"/>
          </a:xfrm>
          <a:prstGeom prst="rect">
            <a:avLst/>
          </a:prstGeom>
          <a:noFill/>
          <a:ln w="9525">
            <a:noFill/>
            <a:miter lim="800000"/>
            <a:headEnd/>
            <a:tailEnd/>
          </a:ln>
        </p:spPr>
      </p:pic>
      <p:sp>
        <p:nvSpPr>
          <p:cNvPr id="7" name="Rectangle 1"/>
          <p:cNvSpPr>
            <a:spLocks noChangeArrowheads="1"/>
          </p:cNvSpPr>
          <p:nvPr/>
        </p:nvSpPr>
        <p:spPr bwMode="auto">
          <a:xfrm>
            <a:off x="0" y="1124744"/>
            <a:ext cx="9144000" cy="486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ctr" fontAlgn="base">
              <a:lnSpc>
                <a:spcPct val="80000"/>
              </a:lnSpc>
              <a:spcBef>
                <a:spcPts val="525"/>
              </a:spcBef>
              <a:spcAft>
                <a:spcPct val="0"/>
              </a:spcAft>
              <a:buClr>
                <a:srgbClr val="C0504D"/>
              </a:buClr>
              <a:buSzTx/>
              <a:buFontTx/>
              <a:buNone/>
              <a:tabLst>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zh-TW" sz="3200" b="1" dirty="0" smtClean="0">
                <a:solidFill>
                  <a:schemeClr val="bg1"/>
                </a:solidFill>
                <a:latin typeface="Comic Sans MS" charset="0"/>
                <a:ea typeface="新細明體" charset="-120"/>
              </a:rPr>
              <a:t>S</a:t>
            </a:r>
            <a:r>
              <a:rPr lang="zh-TW" altLang="zh-TW" sz="3200" b="1" dirty="0" smtClean="0">
                <a:solidFill>
                  <a:schemeClr val="bg1"/>
                </a:solidFill>
                <a:latin typeface="Comic Sans MS" charset="0"/>
                <a:ea typeface="新細明體" charset="-120"/>
              </a:rPr>
              <a:t>napshot </a:t>
            </a:r>
            <a:r>
              <a:rPr lang="zh-TW" altLang="zh-TW" sz="3200" b="1" dirty="0">
                <a:solidFill>
                  <a:schemeClr val="bg1"/>
                </a:solidFill>
                <a:latin typeface="Comic Sans MS" charset="0"/>
                <a:ea typeface="新細明體" charset="-120"/>
              </a:rPr>
              <a:t>at </a:t>
            </a:r>
            <a:r>
              <a:rPr lang="zh-TW" altLang="zh-TW" sz="3200" b="1" dirty="0" smtClean="0">
                <a:solidFill>
                  <a:schemeClr val="bg1"/>
                </a:solidFill>
                <a:latin typeface="Comic Sans MS" charset="0"/>
                <a:ea typeface="新細明體" charset="-120"/>
              </a:rPr>
              <a:t>day </a:t>
            </a:r>
            <a:r>
              <a:rPr lang="en-US" altLang="zh-TW" sz="3200" b="1" dirty="0" smtClean="0">
                <a:solidFill>
                  <a:schemeClr val="bg1"/>
                </a:solidFill>
                <a:latin typeface="Comic Sans MS" charset="0"/>
                <a:ea typeface="新細明體" charset="-120"/>
              </a:rPr>
              <a:t>20</a:t>
            </a:r>
            <a:r>
              <a:rPr lang="zh-TW" altLang="zh-TW" sz="3200" b="1" dirty="0" smtClean="0">
                <a:solidFill>
                  <a:schemeClr val="bg1"/>
                </a:solidFill>
                <a:latin typeface="Comic Sans MS" charset="0"/>
                <a:ea typeface="新細明體" charset="-120"/>
              </a:rPr>
              <a:t>0 of year </a:t>
            </a:r>
            <a:r>
              <a:rPr lang="en-US" altLang="zh-TW" sz="3200" b="1" dirty="0" smtClean="0">
                <a:solidFill>
                  <a:schemeClr val="bg1"/>
                </a:solidFill>
                <a:latin typeface="Comic Sans MS" charset="0"/>
                <a:ea typeface="新細明體" charset="-120"/>
              </a:rPr>
              <a:t>356</a:t>
            </a:r>
            <a:r>
              <a:rPr lang="zh-TW" altLang="zh-TW" sz="3200" b="1" dirty="0" smtClean="0">
                <a:solidFill>
                  <a:schemeClr val="bg1"/>
                </a:solidFill>
                <a:latin typeface="Comic Sans MS" charset="0"/>
                <a:ea typeface="新細明體" charset="-120"/>
              </a:rPr>
              <a:t> </a:t>
            </a:r>
            <a:endParaRPr lang="zh-TW" altLang="zh-TW" sz="3200" b="1" dirty="0">
              <a:solidFill>
                <a:schemeClr val="bg1"/>
              </a:solidFill>
              <a:latin typeface="Comic Sans MS" charset="0"/>
              <a:ea typeface="新細明體"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561</TotalTime>
  <Words>1190</Words>
  <Application>Microsoft Office PowerPoint</Application>
  <PresentationFormat>如螢幕大小 (4:3)</PresentationFormat>
  <Paragraphs>173</Paragraphs>
  <Slides>28</Slides>
  <Notes>6</Notes>
  <HiddenSlides>0</HiddenSlides>
  <MMClips>0</MMClips>
  <ScaleCrop>false</ScaleCrop>
  <HeadingPairs>
    <vt:vector size="4" baseType="variant">
      <vt:variant>
        <vt:lpstr>佈景主題</vt:lpstr>
      </vt:variant>
      <vt:variant>
        <vt:i4>1</vt:i4>
      </vt:variant>
      <vt:variant>
        <vt:lpstr>投影片標題</vt:lpstr>
      </vt:variant>
      <vt:variant>
        <vt:i4>28</vt:i4>
      </vt:variant>
    </vt:vector>
  </HeadingPairs>
  <TitlesOfParts>
    <vt:vector size="29" baseType="lpstr">
      <vt:lpstr>Office 佈景主題</vt:lpstr>
      <vt:lpstr>Gulf of Mexico Blowout:  Initialization and Predictability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Parallel Domain-Decomposed Taiwan  Multi-Scale Community Model (PD-TIMCOM)</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Thank you!</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Gulf of Mexico Blowout: Initialization and Predictability</dc:title>
  <dc:creator>comet</dc:creator>
  <cp:lastModifiedBy>TOPUSER</cp:lastModifiedBy>
  <cp:revision>78</cp:revision>
  <dcterms:created xsi:type="dcterms:W3CDTF">2012-12-05T13:15:40Z</dcterms:created>
  <dcterms:modified xsi:type="dcterms:W3CDTF">2012-12-16T04:58:07Z</dcterms:modified>
</cp:coreProperties>
</file>