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62" r:id="rId4"/>
    <p:sldId id="260" r:id="rId5"/>
    <p:sldId id="261" r:id="rId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13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7F5B0-1B3A-48B3-81E5-9C585108DA24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3FFB5-F658-4D4F-B30E-43D67DE270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99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3" name="備忘稿版面配置區 2"/>
          <p:cNvSpPr>
            <a:spLocks noGrp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/>
          <a:p>
            <a:endParaRPr lang="zh-TW" altLang="en-US" smtClean="0"/>
          </a:p>
        </p:txBody>
      </p:sp>
      <p:sp>
        <p:nvSpPr>
          <p:cNvPr id="133124" name="投影片編號版面配置區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4863" indent="-309563" defTabSz="990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38250" indent="-247650" defTabSz="990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33550" indent="-247650" defTabSz="990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28850" indent="-247650" defTabSz="990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D96BFFB0-844F-40BF-AD5C-2DAAEA0F3EEA}" type="slidenum">
              <a:rPr lang="en-US" altLang="zh-TW" sz="1200"/>
              <a:pPr algn="r" eaLnBrk="1" hangingPunct="1"/>
              <a:t>1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2D9F5829-4E39-4518-9FC5-0A9A04C64C44}" type="slidenum">
              <a:rPr lang="en-US" altLang="zh-TW" sz="1200"/>
              <a:pPr algn="r" defTabSz="914423"/>
              <a:t>2</a:t>
            </a:fld>
            <a:endParaRPr lang="en-US" altLang="zh-TW" sz="1200"/>
          </a:p>
        </p:txBody>
      </p:sp>
      <p:sp>
        <p:nvSpPr>
          <p:cNvPr id="337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備忘稿版面配置區 2"/>
          <p:cNvSpPr>
            <a:spLocks noGrp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lIns="91431" tIns="45716" rIns="91431" bIns="45716"/>
          <a:lstStyle/>
          <a:p>
            <a:pPr eaLnBrk="1" hangingPunct="1">
              <a:spcBef>
                <a:spcPct val="0"/>
              </a:spcBef>
            </a:pPr>
            <a:r>
              <a:rPr lang="en-US" altLang="zh-TW" smtClean="0">
                <a:ea typeface="新細明體" charset="-120"/>
              </a:rPr>
              <a:t>Here, we will focus more on the results based on the pure OGCM simulation.</a:t>
            </a:r>
          </a:p>
        </p:txBody>
      </p:sp>
      <p:sp>
        <p:nvSpPr>
          <p:cNvPr id="33796" name="投影片編號版面配置區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2C6C031C-D289-4FD2-8A9D-7AC0B27E7716}" type="slidenum">
              <a:rPr lang="en-US" altLang="zh-TW" sz="1200">
                <a:latin typeface="Calibri" pitchFamily="34" charset="0"/>
              </a:rPr>
              <a:pPr algn="r" defTabSz="914423"/>
              <a:t>2</a:t>
            </a:fld>
            <a:endParaRPr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C0826C-E039-4632-83D3-0AB19CC8EEF1}" type="slidenum">
              <a:rPr lang="en-US" altLang="zh-TW" smtClean="0">
                <a:ea typeface="新細明體" charset="-120"/>
              </a:rPr>
              <a:pPr/>
              <a:t>3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296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ea typeface="新細明體" charset="-120"/>
            </a:endParaRPr>
          </a:p>
        </p:txBody>
      </p:sp>
      <p:sp>
        <p:nvSpPr>
          <p:cNvPr id="2970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798CAE6-6B56-447D-A0FF-A96B17AAEA5F}" type="slidenum">
              <a:rPr kumimoji="0" lang="en-US" altLang="zh-TW" sz="1200">
                <a:latin typeface="Calibri" pitchFamily="34" charset="0"/>
              </a:rPr>
              <a:pPr algn="r"/>
              <a:t>3</a:t>
            </a:fld>
            <a:endParaRPr kumimoji="0"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57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448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23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290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093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42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83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686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248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37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09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1C054-280D-431E-AE91-96B7D964749A}" type="datetimeFigureOut">
              <a:rPr lang="zh-TW" altLang="en-US" smtClean="0"/>
              <a:t>2012/11/19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2AA5-0160-420A-A23D-FCDA980675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04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fdl.as.ntu.edu.tw/research/tim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標題 1"/>
          <p:cNvSpPr txBox="1">
            <a:spLocks/>
          </p:cNvSpPr>
          <p:nvPr/>
        </p:nvSpPr>
        <p:spPr bwMode="auto">
          <a:xfrm>
            <a:off x="417512" y="130175"/>
            <a:ext cx="78120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en-US" altLang="zh-TW" sz="2600" b="1" dirty="0">
                <a:solidFill>
                  <a:srgbClr val="FF0000"/>
                </a:solidFill>
                <a:latin typeface="Comic Sans MS" pitchFamily="66" charset="0"/>
              </a:rPr>
              <a:t>Parallel Domain-Decomposed Taiwan </a:t>
            </a:r>
            <a:br>
              <a:rPr kumimoji="0" lang="en-US" altLang="zh-TW" sz="26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kumimoji="0" lang="en-US" altLang="zh-TW" sz="2600" b="1" dirty="0">
                <a:solidFill>
                  <a:srgbClr val="FF0000"/>
                </a:solidFill>
                <a:latin typeface="Comic Sans MS" pitchFamily="66" charset="0"/>
              </a:rPr>
              <a:t>Multi-Scale Community Model (PD-TIMCOM)</a:t>
            </a:r>
          </a:p>
        </p:txBody>
      </p:sp>
      <p:grpSp>
        <p:nvGrpSpPr>
          <p:cNvPr id="132099" name="群組 148"/>
          <p:cNvGrpSpPr>
            <a:grpSpLocks/>
          </p:cNvGrpSpPr>
          <p:nvPr/>
        </p:nvGrpSpPr>
        <p:grpSpPr bwMode="auto">
          <a:xfrm>
            <a:off x="76200" y="3026875"/>
            <a:ext cx="5573712" cy="3602525"/>
            <a:chOff x="21769" y="1163561"/>
            <a:chExt cx="7504560" cy="5505621"/>
          </a:xfrm>
        </p:grpSpPr>
        <p:pic>
          <p:nvPicPr>
            <p:cNvPr id="132100" name="Picture 3" descr="C:\Users\comet\Desktop\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9" y="1163561"/>
              <a:ext cx="7504560" cy="5505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" name="橢圓 147"/>
            <p:cNvSpPr/>
            <p:nvPr/>
          </p:nvSpPr>
          <p:spPr>
            <a:xfrm>
              <a:off x="5723538" y="5615289"/>
              <a:ext cx="1296271" cy="730387"/>
            </a:xfrm>
            <a:prstGeom prst="ellipse">
              <a:avLst/>
            </a:prstGeom>
            <a:noFill/>
            <a:ln w="508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132102" name="文字方塊 5"/>
          <p:cNvSpPr txBox="1">
            <a:spLocks noChangeArrowheads="1"/>
          </p:cNvSpPr>
          <p:nvPr/>
        </p:nvSpPr>
        <p:spPr bwMode="auto">
          <a:xfrm>
            <a:off x="5638800" y="4850249"/>
            <a:ext cx="35060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 smtClean="0"/>
              <a:t>Tseng </a:t>
            </a:r>
            <a:r>
              <a:rPr lang="en-US" altLang="zh-TW" sz="1400" dirty="0"/>
              <a:t>and Chien (2011), Comp. Fluids</a:t>
            </a:r>
          </a:p>
          <a:p>
            <a:pPr eaLnBrk="1" hangingPunct="1"/>
            <a:r>
              <a:rPr lang="en-US" altLang="zh-TW" sz="1400" dirty="0" smtClean="0"/>
              <a:t>Shen et al. (2011), J. Mar. Sys.</a:t>
            </a:r>
          </a:p>
          <a:p>
            <a:pPr eaLnBrk="1" hangingPunct="1"/>
            <a:r>
              <a:rPr lang="en-US" altLang="zh-TW" sz="1400" dirty="0" smtClean="0"/>
              <a:t>Tseng et al. (2012), </a:t>
            </a:r>
            <a:r>
              <a:rPr lang="en-US" altLang="zh-TW" sz="1400" dirty="0" err="1" smtClean="0"/>
              <a:t>Prog</a:t>
            </a:r>
            <a:r>
              <a:rPr lang="en-US" altLang="zh-TW" sz="1400" dirty="0" smtClean="0"/>
              <a:t>. Ocean</a:t>
            </a:r>
          </a:p>
          <a:p>
            <a:pPr eaLnBrk="1" hangingPunct="1"/>
            <a:r>
              <a:rPr lang="en-US" altLang="zh-TW" sz="1400" dirty="0" smtClean="0"/>
              <a:t>Young </a:t>
            </a:r>
            <a:r>
              <a:rPr lang="en-US" altLang="zh-TW" sz="1400" dirty="0"/>
              <a:t>et al. (</a:t>
            </a:r>
            <a:r>
              <a:rPr lang="en-US" altLang="zh-TW" sz="1400" dirty="0" smtClean="0"/>
              <a:t>2012), </a:t>
            </a:r>
            <a:r>
              <a:rPr lang="en-US" altLang="zh-TW" sz="1400" dirty="0" err="1"/>
              <a:t>Env</a:t>
            </a:r>
            <a:r>
              <a:rPr lang="en-US" altLang="zh-TW" sz="1400" dirty="0"/>
              <a:t>. Modell. Soft</a:t>
            </a:r>
            <a:r>
              <a:rPr lang="en-US" altLang="zh-TW" sz="1400" dirty="0" smtClean="0"/>
              <a:t>.</a:t>
            </a:r>
          </a:p>
          <a:p>
            <a:pPr eaLnBrk="1" hangingPunct="1"/>
            <a:r>
              <a:rPr lang="en-US" altLang="zh-TW" sz="1400" dirty="0" smtClean="0"/>
              <a:t>Shen et al. (2012),  </a:t>
            </a:r>
            <a:r>
              <a:rPr lang="en-US" altLang="zh-TW" sz="1400" dirty="0" err="1" smtClean="0"/>
              <a:t>Prog</a:t>
            </a:r>
            <a:r>
              <a:rPr lang="en-US" altLang="zh-TW" sz="1400" dirty="0" smtClean="0"/>
              <a:t>. Ocean (revised)</a:t>
            </a: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5638800" y="6096000"/>
            <a:ext cx="337502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hlinkClick r:id="rId4"/>
              </a:rPr>
              <a:t>http://efdl.as.ntu.edu.tw/research/timcom</a:t>
            </a:r>
            <a:endParaRPr lang="en-US" altLang="zh-TW" sz="1400"/>
          </a:p>
        </p:txBody>
      </p:sp>
      <p:sp>
        <p:nvSpPr>
          <p:cNvPr id="2" name="文字方塊 1"/>
          <p:cNvSpPr txBox="1"/>
          <p:nvPr/>
        </p:nvSpPr>
        <p:spPr>
          <a:xfrm>
            <a:off x="228600" y="1109008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TW" sz="2400" dirty="0" smtClean="0"/>
              <a:t>1/4 and 1/16 degree global models are in the production mode.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TW" sz="2400" dirty="0" smtClean="0"/>
              <a:t>1/32 and 1/64 degree global model settings can be done as we obtain enough computational resource (need &gt; 3200 cores for better performance)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TW" sz="2400" dirty="0" smtClean="0"/>
              <a:t>Scalable with </a:t>
            </a:r>
            <a:r>
              <a:rPr lang="en-US" altLang="zh-TW" sz="2400" dirty="0" err="1" smtClean="0"/>
              <a:t>cpu</a:t>
            </a:r>
            <a:r>
              <a:rPr lang="en-US" altLang="zh-TW" sz="2400" dirty="0" smtClean="0"/>
              <a:t> cores (no bottleneck in I/O and parallelization).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638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標題 1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7812088" cy="1081088"/>
          </a:xfrm>
        </p:spPr>
        <p:txBody>
          <a:bodyPr/>
          <a:lstStyle/>
          <a:p>
            <a:pPr eaLnBrk="1" hangingPunct="1">
              <a:defRPr/>
            </a:pPr>
            <a:r>
              <a:rPr kumimoji="0" lang="en-US" altLang="zh-TW" sz="2600" b="1" kern="1200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Parallel Domain-Decomposed Taiwan </a:t>
            </a:r>
            <a:br>
              <a:rPr kumimoji="0" lang="en-US" altLang="zh-TW" sz="2600" b="1" kern="1200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</a:br>
            <a:r>
              <a:rPr kumimoji="0" lang="en-US" altLang="zh-TW" sz="2600" b="1" kern="1200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Multi-Scale Community Model (PD-TIMCOM)</a:t>
            </a:r>
          </a:p>
        </p:txBody>
      </p:sp>
      <p:sp>
        <p:nvSpPr>
          <p:cNvPr id="32770" name="文字方塊 2"/>
          <p:cNvSpPr txBox="1">
            <a:spLocks noChangeArrowheads="1"/>
          </p:cNvSpPr>
          <p:nvPr/>
        </p:nvSpPr>
        <p:spPr bwMode="auto">
          <a:xfrm>
            <a:off x="250825" y="4987925"/>
            <a:ext cx="824547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0" lang="en-US" altLang="zh-TW" dirty="0">
                <a:latin typeface="Comic Sans MS" pitchFamily="66" charset="0"/>
              </a:rPr>
              <a:t>1/16°and 1/4° horizontal resolution, latitudes covers from 72°S  to 72°N.</a:t>
            </a:r>
            <a:br>
              <a:rPr kumimoji="0" lang="en-US" altLang="zh-TW" dirty="0">
                <a:latin typeface="Comic Sans MS" pitchFamily="66" charset="0"/>
              </a:rPr>
            </a:br>
            <a:r>
              <a:rPr kumimoji="0" lang="en-US" altLang="zh-TW" dirty="0">
                <a:latin typeface="Comic Sans MS" pitchFamily="66" charset="0"/>
              </a:rPr>
              <a:t>with 51 linear exponential levels </a:t>
            </a:r>
            <a:r>
              <a:rPr kumimoji="0" lang="en-US" altLang="zh-TW" dirty="0" smtClean="0">
                <a:latin typeface="Comic Sans MS" pitchFamily="66" charset="0"/>
              </a:rPr>
              <a:t>vertically</a:t>
            </a:r>
            <a:endParaRPr kumimoji="0" lang="en-US" altLang="zh-TW" dirty="0">
              <a:latin typeface="Comic Sans MS" pitchFamily="66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kumimoji="0" lang="en-US" altLang="zh-TW" dirty="0">
                <a:latin typeface="Comic Sans MS" pitchFamily="66" charset="0"/>
              </a:rPr>
              <a:t>Primitive, hydrostatic equation</a:t>
            </a:r>
          </a:p>
          <a:p>
            <a:pPr marL="285750" indent="-285750">
              <a:buFont typeface="Arial" charset="0"/>
              <a:buChar char="•"/>
            </a:pPr>
            <a:r>
              <a:rPr kumimoji="0" lang="en-US" altLang="zh-TW" dirty="0">
                <a:latin typeface="Comic Sans MS" pitchFamily="66" charset="0"/>
              </a:rPr>
              <a:t>Fourth-order </a:t>
            </a:r>
            <a:r>
              <a:rPr kumimoji="0" lang="en-US" altLang="zh-TW" dirty="0" err="1">
                <a:latin typeface="Comic Sans MS" pitchFamily="66" charset="0"/>
              </a:rPr>
              <a:t>numerics</a:t>
            </a:r>
            <a:r>
              <a:rPr kumimoji="0" lang="en-US" altLang="zh-TW" dirty="0">
                <a:latin typeface="Comic Sans MS" pitchFamily="66" charset="0"/>
              </a:rPr>
              <a:t> combined Arakawa A and C-grid </a:t>
            </a:r>
            <a:endParaRPr kumimoji="0" lang="en-US" altLang="zh-TW" dirty="0" smtClean="0">
              <a:latin typeface="Comic Sans MS" pitchFamily="66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kumimoji="0" lang="en-US" altLang="zh-TW" dirty="0" smtClean="0">
                <a:latin typeface="Comic Sans MS" pitchFamily="66" charset="0"/>
              </a:rPr>
              <a:t>Rid-lid  </a:t>
            </a:r>
            <a:r>
              <a:rPr kumimoji="0" lang="en-US" altLang="zh-TW" dirty="0">
                <a:latin typeface="Comic Sans MS" pitchFamily="66" charset="0"/>
              </a:rPr>
              <a:t>approx. and Free surface are used (Yang et al., </a:t>
            </a:r>
            <a:r>
              <a:rPr lang="en-US" altLang="zh-TW" dirty="0" smtClean="0">
                <a:latin typeface="Comic Sans MS" pitchFamily="66" charset="0"/>
              </a:rPr>
              <a:t>2012</a:t>
            </a:r>
            <a:r>
              <a:rPr kumimoji="0" lang="en-US" altLang="zh-TW" dirty="0" smtClean="0">
                <a:latin typeface="Comic Sans MS" pitchFamily="66" charset="0"/>
              </a:rPr>
              <a:t>).</a:t>
            </a:r>
            <a:endParaRPr kumimoji="0" lang="en-US" altLang="zh-TW" dirty="0">
              <a:latin typeface="Comic Sans MS" pitchFamily="66" charset="0"/>
            </a:endParaRPr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r="2187"/>
          <a:stretch>
            <a:fillRect/>
          </a:stretch>
        </p:blipFill>
        <p:spPr>
          <a:xfrm>
            <a:off x="0" y="1196975"/>
            <a:ext cx="6189663" cy="3744913"/>
          </a:xfrm>
        </p:spPr>
      </p:pic>
      <p:sp>
        <p:nvSpPr>
          <p:cNvPr id="3078" name="文字方塊 3"/>
          <p:cNvSpPr txBox="1">
            <a:spLocks noChangeArrowheads="1"/>
          </p:cNvSpPr>
          <p:nvPr/>
        </p:nvSpPr>
        <p:spPr bwMode="auto">
          <a:xfrm>
            <a:off x="5940425" y="1268413"/>
            <a:ext cx="31686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kumimoji="0" lang="en-US" altLang="zh-TW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Bathymetry from 1-min Etopo1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kumimoji="0" lang="en-US" altLang="zh-TW" dirty="0" err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Pacanowski</a:t>
            </a:r>
            <a:r>
              <a:rPr kumimoji="0" lang="en-US" altLang="zh-TW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 and Philander Vertical mixing (1982) and </a:t>
            </a:r>
            <a:r>
              <a:rPr kumimoji="0" lang="en-US" altLang="zh-TW" dirty="0" err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Smagorinsky</a:t>
            </a:r>
            <a:r>
              <a:rPr kumimoji="0" lang="en-US" altLang="zh-TW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 horizontal mixing (1993).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kumimoji="0" lang="en-US" altLang="zh-TW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Initial Temperature and Salinity from NOAA WOA 09.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kumimoji="0" lang="en-US" altLang="zh-TW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Surface wind forcing from </a:t>
            </a:r>
            <a:r>
              <a:rPr kumimoji="0" lang="en-US" altLang="zh-TW" dirty="0" err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Hellerman</a:t>
            </a:r>
            <a:r>
              <a:rPr kumimoji="0" lang="en-US" altLang="zh-TW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 and Rosenstein (1983)</a:t>
            </a:r>
          </a:p>
        </p:txBody>
      </p:sp>
      <p:sp>
        <p:nvSpPr>
          <p:cNvPr id="3081" name="文字方塊 6"/>
          <p:cNvSpPr txBox="1">
            <a:spLocks noChangeArrowheads="1"/>
          </p:cNvSpPr>
          <p:nvPr/>
        </p:nvSpPr>
        <p:spPr bwMode="auto">
          <a:xfrm>
            <a:off x="6191250" y="-4763"/>
            <a:ext cx="2952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kumimoji="0" lang="en-US" altLang="zh-TW" sz="16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Tseng and </a:t>
            </a:r>
            <a:r>
              <a:rPr kumimoji="0" lang="en-US" altLang="zh-TW" sz="1600" dirty="0" err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Chien</a:t>
            </a:r>
            <a:r>
              <a:rPr kumimoji="0" lang="en-US" altLang="zh-TW" sz="16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38439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內容版面配置區 8"/>
          <p:cNvGraphicFramePr>
            <a:graphicFrameLocks noGrp="1"/>
          </p:cNvGraphicFramePr>
          <p:nvPr>
            <p:ph idx="4294967295"/>
          </p:nvPr>
        </p:nvGraphicFramePr>
        <p:xfrm>
          <a:off x="34925" y="5084763"/>
          <a:ext cx="6624638" cy="1439863"/>
        </p:xfrm>
        <a:graphic>
          <a:graphicData uri="http://schemas.openxmlformats.org/drawingml/2006/table">
            <a:tbl>
              <a:tblPr/>
              <a:tblGrid>
                <a:gridCol w="823913"/>
                <a:gridCol w="644525"/>
                <a:gridCol w="644525"/>
                <a:gridCol w="641350"/>
                <a:gridCol w="668337"/>
                <a:gridCol w="669925"/>
                <a:gridCol w="669925"/>
                <a:gridCol w="669925"/>
                <a:gridCol w="595313"/>
                <a:gridCol w="5969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384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Comp.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295.83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139.03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55.11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31.34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20.05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14.41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6.88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3.91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2.27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Comm.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0.49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0.29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0.26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0.35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0.65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0.42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0.55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0.36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6659563" y="3049588"/>
          <a:ext cx="2463800" cy="3763012"/>
        </p:xfrm>
        <a:graphic>
          <a:graphicData uri="http://schemas.openxmlformats.org/drawingml/2006/table">
            <a:tbl>
              <a:tblPr/>
              <a:tblGrid>
                <a:gridCol w="692150"/>
                <a:gridCol w="946150"/>
                <a:gridCol w="82550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Comp.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Comm.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384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2673.4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95.9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768</a:t>
                      </a:r>
                      <a:b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</a:b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(24)</a:t>
                      </a:r>
                      <a:b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</a:b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(12)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1624.0</a:t>
                      </a:r>
                      <a:b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</a:b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1045.6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897.4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87.7</a:t>
                      </a:r>
                      <a:b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</a:b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38.7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1024</a:t>
                      </a:r>
                      <a:b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</a:b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(24)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1183.5</a:t>
                      </a:r>
                      <a:b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</a:b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843.8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62.7</a:t>
                      </a:r>
                      <a:b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</a:b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1536</a:t>
                      </a:r>
                      <a:b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</a:b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(24)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1109.5</a:t>
                      </a:r>
                      <a:b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</a:b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558.3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28.3</a:t>
                      </a:r>
                      <a:b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</a:b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2048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941.9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34.8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3072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829.6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26.1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  <p:grpSp>
        <p:nvGrpSpPr>
          <p:cNvPr id="28753" name="群組 6"/>
          <p:cNvGrpSpPr>
            <a:grpSpLocks/>
          </p:cNvGrpSpPr>
          <p:nvPr/>
        </p:nvGrpSpPr>
        <p:grpSpPr bwMode="auto">
          <a:xfrm>
            <a:off x="-396875" y="476250"/>
            <a:ext cx="9267825" cy="4465638"/>
            <a:chOff x="-396875" y="476250"/>
            <a:chExt cx="9267825" cy="4465638"/>
          </a:xfrm>
        </p:grpSpPr>
        <p:pic>
          <p:nvPicPr>
            <p:cNvPr id="2875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396875" y="476250"/>
              <a:ext cx="9267825" cy="4465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55" name="Picture 2" descr="C:\Users\comet\Desktop\圖片1.tif"/>
            <p:cNvPicPr>
              <a:picLocks noChangeAspect="1" noChangeArrowheads="1"/>
            </p:cNvPicPr>
            <p:nvPr/>
          </p:nvPicPr>
          <p:blipFill>
            <a:blip r:embed="rId4"/>
            <a:srcRect l="7954" r="16737" b="2657"/>
            <a:stretch>
              <a:fillRect/>
            </a:stretch>
          </p:blipFill>
          <p:spPr bwMode="auto">
            <a:xfrm rot="-5400000">
              <a:off x="-924536" y="2553336"/>
              <a:ext cx="2232249" cy="38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169868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Documents and Settings\謝佩媛\桌面\T_1_1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831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Documents and Settings\謝佩媛\桌面\T_1_16_GUL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897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248</Words>
  <Application>Microsoft Office PowerPoint</Application>
  <PresentationFormat>如螢幕大小 (4:3)</PresentationFormat>
  <Paragraphs>77</Paragraphs>
  <Slides>5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6" baseType="lpstr">
      <vt:lpstr>Office 佈景主題</vt:lpstr>
      <vt:lpstr>PowerPoint 簡報</vt:lpstr>
      <vt:lpstr>Parallel Domain-Decomposed Taiwan  Multi-Scale Community Model (PD-TIMCOM)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TOPUSER</dc:creator>
  <cp:lastModifiedBy>TOPUSER</cp:lastModifiedBy>
  <cp:revision>6</cp:revision>
  <dcterms:created xsi:type="dcterms:W3CDTF">2012-11-19T05:31:10Z</dcterms:created>
  <dcterms:modified xsi:type="dcterms:W3CDTF">2012-11-19T08:13:56Z</dcterms:modified>
</cp:coreProperties>
</file>