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502" r:id="rId2"/>
    <p:sldId id="380" r:id="rId3"/>
    <p:sldId id="541" r:id="rId4"/>
    <p:sldId id="495" r:id="rId5"/>
    <p:sldId id="509" r:id="rId6"/>
    <p:sldId id="540" r:id="rId7"/>
    <p:sldId id="529" r:id="rId8"/>
    <p:sldId id="539" r:id="rId9"/>
    <p:sldId id="498" r:id="rId10"/>
    <p:sldId id="512" r:id="rId11"/>
    <p:sldId id="513" r:id="rId12"/>
    <p:sldId id="532" r:id="rId13"/>
    <p:sldId id="499" r:id="rId14"/>
    <p:sldId id="511" r:id="rId15"/>
    <p:sldId id="530" r:id="rId16"/>
    <p:sldId id="535" r:id="rId17"/>
    <p:sldId id="536" r:id="rId18"/>
    <p:sldId id="537" r:id="rId19"/>
    <p:sldId id="538" r:id="rId20"/>
    <p:sldId id="515" r:id="rId21"/>
    <p:sldId id="534" r:id="rId22"/>
    <p:sldId id="474" r:id="rId23"/>
    <p:sldId id="459" r:id="rId24"/>
    <p:sldId id="441" r:id="rId25"/>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6600"/>
    <a:srgbClr val="FF00FF"/>
    <a:srgbClr val="FF0000"/>
    <a:srgbClr val="FF9900"/>
    <a:srgbClr val="FFFFCC"/>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2" autoAdjust="0"/>
    <p:restoredTop sz="79303" autoAdjust="0"/>
  </p:normalViewPr>
  <p:slideViewPr>
    <p:cSldViewPr>
      <p:cViewPr varScale="1">
        <p:scale>
          <a:sx n="64" d="100"/>
          <a:sy n="64" d="100"/>
        </p:scale>
        <p:origin x="184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070" tIns="47535" rIns="95070" bIns="47535" numCol="1" anchor="t" anchorCtr="0" compatLnSpc="1">
            <a:prstTxWarp prst="textNoShape">
              <a:avLst/>
            </a:prstTxWarp>
          </a:bodyPr>
          <a:lstStyle>
            <a:lvl1pPr defTabSz="950913">
              <a:defRPr sz="1200">
                <a:ea typeface="新細明體" charset="-120"/>
              </a:defRPr>
            </a:lvl1pPr>
          </a:lstStyle>
          <a:p>
            <a:pPr>
              <a:defRPr/>
            </a:pPr>
            <a:endParaRPr lang="en-US" altLang="zh-TW"/>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5070" tIns="47535" rIns="95070" bIns="47535" numCol="1" anchor="t" anchorCtr="0" compatLnSpc="1">
            <a:prstTxWarp prst="textNoShape">
              <a:avLst/>
            </a:prstTxWarp>
          </a:bodyPr>
          <a:lstStyle>
            <a:lvl1pPr algn="r" defTabSz="950913">
              <a:defRPr sz="1200">
                <a:ea typeface="新細明體" charset="-120"/>
              </a:defRPr>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p:spPr>
        <p:txBody>
          <a:bodyPr vert="horz" wrap="square" lIns="95070" tIns="47535" rIns="95070" bIns="4753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5070" tIns="47535" rIns="95070" bIns="47535" numCol="1" anchor="b" anchorCtr="0" compatLnSpc="1">
            <a:prstTxWarp prst="textNoShape">
              <a:avLst/>
            </a:prstTxWarp>
          </a:bodyPr>
          <a:lstStyle>
            <a:lvl1pPr defTabSz="950913">
              <a:defRPr sz="1200">
                <a:ea typeface="新細明體" charset="-120"/>
              </a:defRPr>
            </a:lvl1pPr>
          </a:lstStyle>
          <a:p>
            <a:pPr>
              <a:defRPr/>
            </a:pPr>
            <a:endParaRPr lang="en-US" altLang="zh-TW"/>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5070" tIns="47535" rIns="95070" bIns="47535" numCol="1" anchor="b" anchorCtr="0" compatLnSpc="1">
            <a:prstTxWarp prst="textNoShape">
              <a:avLst/>
            </a:prstTxWarp>
          </a:bodyPr>
          <a:lstStyle>
            <a:lvl1pPr algn="r" defTabSz="950913">
              <a:defRPr sz="1200">
                <a:ea typeface="新細明體" charset="-120"/>
              </a:defRPr>
            </a:lvl1pPr>
          </a:lstStyle>
          <a:p>
            <a:pPr>
              <a:defRPr/>
            </a:pPr>
            <a:fld id="{8BD3B97D-80B7-43A1-9EA8-EBFD1DEC6052}" type="slidenum">
              <a:rPr lang="en-US" altLang="zh-TW"/>
              <a:pPr>
                <a:defRPr/>
              </a:pPr>
              <a:t>‹#›</a:t>
            </a:fld>
            <a:endParaRPr lang="en-US" altLang="zh-TW"/>
          </a:p>
        </p:txBody>
      </p:sp>
    </p:spTree>
    <p:extLst>
      <p:ext uri="{BB962C8B-B14F-4D97-AF65-F5344CB8AC3E}">
        <p14:creationId xmlns:p14="http://schemas.microsoft.com/office/powerpoint/2010/main" val="3322084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5070" tIns="47535" rIns="95070" bIns="47535" anchor="b"/>
          <a:lstStyle/>
          <a:p>
            <a:pPr algn="r" defTabSz="950913"/>
            <a:fld id="{AB300AD9-B957-4349-874E-BA062A65D2FC}" type="slidenum">
              <a:rPr lang="en-US" altLang="zh-TW" sz="1200"/>
              <a:pPr algn="r" defTabSz="950913"/>
              <a:t>1</a:t>
            </a:fld>
            <a:endParaRPr lang="en-US" altLang="zh-TW"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1025525" y="4946650"/>
            <a:ext cx="5284788" cy="2730500"/>
          </a:xfrm>
          <a:noFill/>
          <a:ln/>
        </p:spPr>
        <p:txBody>
          <a:bodyPr/>
          <a:lstStyle/>
          <a:p>
            <a:pPr eaLnBrk="1" hangingPunct="1"/>
            <a:r>
              <a:rPr lang="en-US" altLang="zh-TW" smtClean="0">
                <a:ea typeface="新細明體" charset="-120"/>
              </a:rPr>
              <a:t>1. It’s my great pleasure to provide an update of our recent development of multiple grids, fully coupled ocean modeling system in Taiwan. The is an collaborative work with my colleagues David and Jan Sen. </a:t>
            </a:r>
          </a:p>
          <a:p>
            <a:pPr eaLnBrk="1" hangingPunct="1"/>
            <a:r>
              <a:rPr kumimoji="0" lang="en-US" altLang="zh-TW" smtClean="0">
                <a:ea typeface="新細明體" charset="-120"/>
              </a:rPr>
              <a:t>2. I would like to thank ME to give me the opportunity to present my work here.</a:t>
            </a:r>
          </a:p>
          <a:p>
            <a:pPr eaLnBrk="1" hangingPunct="1"/>
            <a:r>
              <a:rPr kumimoji="0" lang="en-US" altLang="zh-TW" smtClean="0">
                <a:ea typeface="新細明體" charset="-120"/>
              </a:rPr>
              <a:t>3. Thanks!</a:t>
            </a:r>
          </a:p>
          <a:p>
            <a:pPr eaLnBrk="1" hangingPunct="1"/>
            <a:r>
              <a:rPr lang="en-US" altLang="zh-TW" smtClean="0">
                <a:ea typeface="新細明體" charset="-120"/>
              </a:rPr>
              <a:t>Thanks a lot for all of your coming!</a:t>
            </a:r>
          </a:p>
          <a:p>
            <a:pPr eaLnBrk="1" hangingPunct="1"/>
            <a:r>
              <a:rPr lang="en-US" altLang="zh-TW" smtClean="0">
                <a:ea typeface="新細明體" charset="-120"/>
              </a:rPr>
              <a:t>The sponsors are NSF, CTR. Thanks my advisors Joel and Bob.</a:t>
            </a:r>
          </a:p>
          <a:p>
            <a:pPr eaLnBrk="1" hangingPunct="1"/>
            <a:r>
              <a:rPr lang="en-US" altLang="zh-TW" smtClean="0">
                <a:ea typeface="新細明體" charset="-120"/>
              </a:rPr>
              <a:t>Thanks for my committee Jeff, Steve, and Paul.</a:t>
            </a:r>
          </a:p>
          <a:p>
            <a:pPr eaLnBrk="1" hangingPunct="1"/>
            <a:r>
              <a:rPr lang="en-US" altLang="zh-TW" smtClean="0">
                <a:ea typeface="新細明體" charset="-120"/>
              </a:rPr>
              <a:t>This is a beautiful overview of Monterey Bay taken from the sky.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5856691-8B6F-4DB6-8967-62E209DFE02E}" type="slidenum">
              <a:rPr lang="en-US"/>
              <a:pPr/>
              <a:t>16</a:t>
            </a:fld>
            <a:endParaRPr lang="en-US"/>
          </a:p>
        </p:txBody>
      </p:sp>
      <p:sp>
        <p:nvSpPr>
          <p:cNvPr id="10241" name="Rectangle 1"/>
          <p:cNvSpPr txBox="1">
            <a:spLocks noGrp="1" noRot="1" noChangeAspect="1" noChangeArrowheads="1"/>
          </p:cNvSpPr>
          <p:nvPr>
            <p:ph type="sldImg"/>
          </p:nvPr>
        </p:nvSpPr>
        <p:spPr bwMode="auto">
          <a:xfrm>
            <a:off x="990600" y="776288"/>
            <a:ext cx="5118100"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10510" y="4860473"/>
            <a:ext cx="5679730" cy="46052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54AA7B1-F962-44E2-B1AB-C3664EA1466A}" type="slidenum">
              <a:rPr lang="en-US"/>
              <a:pPr/>
              <a:t>17</a:t>
            </a:fld>
            <a:endParaRPr lang="en-US"/>
          </a:p>
        </p:txBody>
      </p:sp>
      <p:sp>
        <p:nvSpPr>
          <p:cNvPr id="11265" name="Rectangle 1"/>
          <p:cNvSpPr txBox="1">
            <a:spLocks noGrp="1" noRot="1" noChangeAspect="1" noChangeArrowheads="1"/>
          </p:cNvSpPr>
          <p:nvPr>
            <p:ph type="sldImg"/>
          </p:nvPr>
        </p:nvSpPr>
        <p:spPr bwMode="auto">
          <a:xfrm>
            <a:off x="990600" y="776288"/>
            <a:ext cx="5118100"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txBox="1">
            <a:spLocks noGrp="1" noChangeArrowheads="1"/>
          </p:cNvSpPr>
          <p:nvPr>
            <p:ph type="body" idx="1"/>
          </p:nvPr>
        </p:nvSpPr>
        <p:spPr bwMode="auto">
          <a:xfrm>
            <a:off x="710510" y="4860473"/>
            <a:ext cx="5679730" cy="46052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FCAE763-4FD6-4B25-9BB9-224C2C5DB4AA}" type="slidenum">
              <a:rPr lang="en-US"/>
              <a:pPr/>
              <a:t>18</a:t>
            </a:fld>
            <a:endParaRPr lang="en-US"/>
          </a:p>
        </p:txBody>
      </p:sp>
      <p:sp>
        <p:nvSpPr>
          <p:cNvPr id="12289" name="Rectangle 1"/>
          <p:cNvSpPr txBox="1">
            <a:spLocks noGrp="1" noRot="1" noChangeAspect="1" noChangeArrowheads="1"/>
          </p:cNvSpPr>
          <p:nvPr>
            <p:ph type="sldImg"/>
          </p:nvPr>
        </p:nvSpPr>
        <p:spPr bwMode="auto">
          <a:xfrm>
            <a:off x="990600" y="776288"/>
            <a:ext cx="5118100"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710510" y="4860473"/>
            <a:ext cx="5679730" cy="46052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512E522-8BF0-401D-A83E-105C39D6B679}" type="slidenum">
              <a:rPr lang="en-US"/>
              <a:pPr/>
              <a:t>19</a:t>
            </a:fld>
            <a:endParaRPr lang="en-US"/>
          </a:p>
        </p:txBody>
      </p:sp>
      <p:sp>
        <p:nvSpPr>
          <p:cNvPr id="13313" name="Rectangle 1"/>
          <p:cNvSpPr txBox="1">
            <a:spLocks noGrp="1" noRot="1" noChangeAspect="1" noChangeArrowheads="1"/>
          </p:cNvSpPr>
          <p:nvPr>
            <p:ph type="sldImg"/>
          </p:nvPr>
        </p:nvSpPr>
        <p:spPr bwMode="auto">
          <a:xfrm>
            <a:off x="990600" y="776288"/>
            <a:ext cx="5118100" cy="3838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10510" y="4860473"/>
            <a:ext cx="5679730" cy="46052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21ACE3EA-83FD-4455-9236-420C486080CC}" type="slidenum">
              <a:rPr lang="en-US" altLang="zh-TW" smtClean="0"/>
              <a:pPr/>
              <a:t>2</a:t>
            </a:fld>
            <a:endParaRPr lang="en-US" altLang="zh-TW"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altLang="zh-TW" smtClean="0">
                <a:ea typeface="新細明體" charset="-120"/>
              </a:rPr>
              <a:t>The main objective of this work is to build an efficient global ocean model which can simulate multi-scales dynamics using the latest multiple-grids technique. All grids are coupled together through a unique fully two-way coupling approach. No sponge or buffer layer is used. The short-term objective is … The long-term forecasting system.</a:t>
            </a:r>
          </a:p>
          <a:p>
            <a:pPr eaLnBrk="1" hangingPunct="1"/>
            <a:endParaRPr lang="en-US" altLang="zh-TW"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noTextEdit="1"/>
          </p:cNvSpPr>
          <p:nvPr>
            <p:ph type="sldImg"/>
          </p:nvPr>
        </p:nvSpPr>
        <p:spPr>
          <a:xfrm>
            <a:off x="992188" y="768350"/>
            <a:ext cx="5114925" cy="3836988"/>
          </a:xfrm>
          <a:ln/>
        </p:spPr>
      </p:sp>
      <p:sp>
        <p:nvSpPr>
          <p:cNvPr id="27650" name="備忘稿版面配置區 2"/>
          <p:cNvSpPr>
            <a:spLocks noGrp="1"/>
          </p:cNvSpPr>
          <p:nvPr>
            <p:ph type="body" idx="1"/>
          </p:nvPr>
        </p:nvSpPr>
        <p:spPr>
          <a:xfrm>
            <a:off x="709613" y="4860925"/>
            <a:ext cx="5680075" cy="4605338"/>
          </a:xfrm>
          <a:noFill/>
          <a:ln/>
        </p:spPr>
        <p:txBody>
          <a:bodyPr lIns="99048" tIns="49524" rIns="99048" bIns="49524"/>
          <a:lstStyle/>
          <a:p>
            <a:r>
              <a:rPr lang="en-US" altLang="zh-TW" smtClean="0">
                <a:ea typeface="新細明體" charset="-120"/>
              </a:rPr>
              <a:t>The parallel version of the OGCM is called PD-TIMCOM. It is actually a cousin of POP2. These models originate from the Bryan-Cox-Semtner type of model.</a:t>
            </a:r>
            <a:endParaRPr lang="zh-TW" altLang="en-US" smtClean="0">
              <a:ea typeface="新細明體" charset="-120"/>
            </a:endParaRPr>
          </a:p>
        </p:txBody>
      </p:sp>
      <p:sp>
        <p:nvSpPr>
          <p:cNvPr id="27651" name="投影片編號版面配置區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7E451AA1-91FE-42C5-B112-1F8CF0F72A6E}" type="slidenum">
              <a:rPr lang="en-US" altLang="zh-TW" sz="1300"/>
              <a:pPr algn="r" defTabSz="990600"/>
              <a:t>4</a:t>
            </a:fld>
            <a:endParaRPr lang="en-US" altLang="zh-TW"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p:cNvSpPr>
          <p:nvPr>
            <p:ph type="sldImg"/>
          </p:nvPr>
        </p:nvSpPr>
        <p:spPr>
          <a:ln/>
        </p:spPr>
      </p:sp>
      <p:sp>
        <p:nvSpPr>
          <p:cNvPr id="29698" name="備忘稿版面配置區 2"/>
          <p:cNvSpPr>
            <a:spLocks noGrp="1"/>
          </p:cNvSpPr>
          <p:nvPr>
            <p:ph type="body" idx="1"/>
          </p:nvPr>
        </p:nvSpPr>
        <p:spPr>
          <a:noFill/>
          <a:ln/>
        </p:spPr>
        <p:txBody>
          <a:bodyPr/>
          <a:lstStyle/>
          <a:p>
            <a:r>
              <a:rPr lang="en-US" altLang="zh-TW" smtClean="0">
                <a:ea typeface="新細明體" charset="-120"/>
              </a:rPr>
              <a:t>The Earth System model we design is mainly based on ECHAM. Note that this is different from the approach based on the coupler.</a:t>
            </a:r>
            <a:endParaRPr lang="zh-TW" altLang="en-US" smtClean="0">
              <a:ea typeface="新細明體" charset="-120"/>
            </a:endParaRPr>
          </a:p>
        </p:txBody>
      </p:sp>
      <p:sp>
        <p:nvSpPr>
          <p:cNvPr id="29699" name="投影片編號版面配置區 3"/>
          <p:cNvSpPr>
            <a:spLocks noGrp="1"/>
          </p:cNvSpPr>
          <p:nvPr>
            <p:ph type="sldNum" sz="quarter" idx="5"/>
          </p:nvPr>
        </p:nvSpPr>
        <p:spPr>
          <a:noFill/>
        </p:spPr>
        <p:txBody>
          <a:bodyPr/>
          <a:lstStyle/>
          <a:p>
            <a:fld id="{E9BF1CAD-DA7E-4D58-8F64-ED11D3EB110F}" type="slidenum">
              <a:rPr lang="en-US" altLang="zh-TW" smtClean="0"/>
              <a:pPr/>
              <a:t>5</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noTextEdit="1"/>
          </p:cNvSpPr>
          <p:nvPr>
            <p:ph type="sldImg"/>
          </p:nvPr>
        </p:nvSpPr>
        <p:spPr>
          <a:ln/>
        </p:spPr>
      </p:sp>
      <p:sp>
        <p:nvSpPr>
          <p:cNvPr id="31746" name="備忘稿版面配置區 2"/>
          <p:cNvSpPr>
            <a:spLocks noGrp="1"/>
          </p:cNvSpPr>
          <p:nvPr>
            <p:ph type="body" idx="1"/>
          </p:nvPr>
        </p:nvSpPr>
        <p:spPr>
          <a:noFill/>
          <a:ln/>
        </p:spPr>
        <p:txBody>
          <a:bodyPr/>
          <a:lstStyle/>
          <a:p>
            <a:r>
              <a:rPr lang="en-US" altLang="zh-TW" smtClean="0">
                <a:ea typeface="新細明體" charset="-120"/>
              </a:rPr>
              <a:t>In our design, the OGCM is embedded in the ECHAM framework, similar to the hydrology or land component within ECHAM. The data transfer is based on a so-called SIT (Snow/Ice/Thermocline) model. It has very thin layer in the upper layer. The depth-averaged heat and salinity fluxes are converted to the flux feeding into the ocean model. SIT is a one-column snow/ice/ocean model with 41-level ocean+ 2-level ice + 2-level snow. It reads surface energy fluxes and wind stress from AGCM, and reads below surface (&gt; 10 m depth) water temperature, salinity, current from OGCM. Then, it computes SST. Then, it passes SST to drive AGCM and OGCM. It has 12 layers in the upper 10 m of ocean. (Tu and Tsuang, GRL, 2005; Lan et al., TAO, 2010)</a:t>
            </a:r>
          </a:p>
        </p:txBody>
      </p:sp>
      <p:sp>
        <p:nvSpPr>
          <p:cNvPr id="31747" name="投影片編號版面配置區 3"/>
          <p:cNvSpPr>
            <a:spLocks noGrp="1"/>
          </p:cNvSpPr>
          <p:nvPr>
            <p:ph type="sldNum" sz="quarter" idx="5"/>
          </p:nvPr>
        </p:nvSpPr>
        <p:spPr>
          <a:noFill/>
        </p:spPr>
        <p:txBody>
          <a:bodyPr/>
          <a:lstStyle/>
          <a:p>
            <a:fld id="{B9D7D11D-377F-472E-B116-A3D1985D0322}" type="slidenum">
              <a:rPr lang="zh-TW" altLang="en-US" smtClean="0"/>
              <a:pPr/>
              <a:t>7</a:t>
            </a:fld>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2D9F5829-4E39-4518-9FC5-0A9A04C64C44}" type="slidenum">
              <a:rPr lang="en-US" altLang="zh-TW" sz="1300"/>
              <a:pPr algn="r" defTabSz="990600"/>
              <a:t>9</a:t>
            </a:fld>
            <a:endParaRPr lang="en-US" altLang="zh-TW" sz="1300"/>
          </a:p>
        </p:txBody>
      </p:sp>
      <p:sp>
        <p:nvSpPr>
          <p:cNvPr id="33794" name="投影片圖像版面配置區 1"/>
          <p:cNvSpPr>
            <a:spLocks noGrp="1" noRot="1" noChangeAspect="1" noTextEdit="1"/>
          </p:cNvSpPr>
          <p:nvPr>
            <p:ph type="sldImg"/>
          </p:nvPr>
        </p:nvSpPr>
        <p:spPr>
          <a:xfrm>
            <a:off x="992188" y="768350"/>
            <a:ext cx="5114925" cy="3836988"/>
          </a:xfrm>
          <a:ln/>
        </p:spPr>
      </p:sp>
      <p:sp>
        <p:nvSpPr>
          <p:cNvPr id="33795" name="備忘稿版面配置區 2"/>
          <p:cNvSpPr>
            <a:spLocks noGrp="1"/>
          </p:cNvSpPr>
          <p:nvPr>
            <p:ph type="body" idx="1"/>
          </p:nvPr>
        </p:nvSpPr>
        <p:spPr>
          <a:xfrm>
            <a:off x="709613" y="4860925"/>
            <a:ext cx="5680075" cy="4605338"/>
          </a:xfrm>
          <a:noFill/>
          <a:ln/>
        </p:spPr>
        <p:txBody>
          <a:bodyPr lIns="99048" tIns="49524" rIns="99048" bIns="49524"/>
          <a:lstStyle/>
          <a:p>
            <a:pPr eaLnBrk="1" hangingPunct="1">
              <a:spcBef>
                <a:spcPct val="0"/>
              </a:spcBef>
            </a:pPr>
            <a:r>
              <a:rPr lang="en-US" altLang="zh-TW" smtClean="0">
                <a:ea typeface="新細明體" charset="-120"/>
              </a:rPr>
              <a:t>Here, we will focus more on the results based on the pure OGCM simulation.</a:t>
            </a:r>
          </a:p>
        </p:txBody>
      </p:sp>
      <p:sp>
        <p:nvSpPr>
          <p:cNvPr id="33796" name="投影片編號版面配置區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2C6C031C-D289-4FD2-8A9D-7AC0B27E7716}" type="slidenum">
              <a:rPr kumimoji="0" lang="en-US" altLang="zh-TW" sz="1300">
                <a:latin typeface="Calibri" pitchFamily="34" charset="0"/>
              </a:rPr>
              <a:pPr algn="r" defTabSz="990600"/>
              <a:t>9</a:t>
            </a:fld>
            <a:endParaRPr kumimoji="0" lang="en-US" altLang="zh-TW" sz="13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p:cNvSpPr>
          <p:nvPr>
            <p:ph type="sldImg"/>
          </p:nvPr>
        </p:nvSpPr>
        <p:spPr>
          <a:ln/>
        </p:spPr>
      </p:sp>
      <p:sp>
        <p:nvSpPr>
          <p:cNvPr id="38914" name="備忘稿版面配置區 2"/>
          <p:cNvSpPr>
            <a:spLocks noGrp="1"/>
          </p:cNvSpPr>
          <p:nvPr>
            <p:ph type="body" idx="1"/>
          </p:nvPr>
        </p:nvSpPr>
        <p:spPr>
          <a:noFill/>
          <a:ln/>
        </p:spPr>
        <p:txBody>
          <a:bodyPr/>
          <a:lstStyle/>
          <a:p>
            <a:r>
              <a:rPr lang="en-US" altLang="zh-TW" smtClean="0">
                <a:ea typeface="新細明體" charset="-120"/>
              </a:rPr>
              <a:t>Robert-Asselin-Williams (Paul Williams). Kill two birds with one stone. Has been used in SPEEDY model and ECHAM. In ocean models,…..not sure.</a:t>
            </a:r>
            <a:endParaRPr lang="zh-TW" altLang="en-US" smtClean="0">
              <a:ea typeface="新細明體" charset="-120"/>
            </a:endParaRPr>
          </a:p>
        </p:txBody>
      </p:sp>
      <p:sp>
        <p:nvSpPr>
          <p:cNvPr id="38915" name="投影片編號版面配置區 3"/>
          <p:cNvSpPr>
            <a:spLocks noGrp="1"/>
          </p:cNvSpPr>
          <p:nvPr>
            <p:ph type="sldNum" sz="quarter" idx="5"/>
          </p:nvPr>
        </p:nvSpPr>
        <p:spPr>
          <a:noFill/>
        </p:spPr>
        <p:txBody>
          <a:bodyPr/>
          <a:lstStyle/>
          <a:p>
            <a:fld id="{C83FA477-6F52-4955-AAA1-EA4A30B83204}" type="slidenum">
              <a:rPr lang="en-US" altLang="zh-TW" smtClean="0"/>
              <a:pPr/>
              <a:t>11</a:t>
            </a:fld>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9205ED7-7F6B-4FB9-A24E-4E302E31E7A6}" type="slidenum">
              <a:rPr lang="en-US" altLang="zh-TW" sz="1300"/>
              <a:pPr algn="r" defTabSz="990600"/>
              <a:t>13</a:t>
            </a:fld>
            <a:endParaRPr lang="en-US" altLang="zh-TW" sz="1300"/>
          </a:p>
        </p:txBody>
      </p:sp>
      <p:sp>
        <p:nvSpPr>
          <p:cNvPr id="41986" name="投影片圖像版面配置區 1"/>
          <p:cNvSpPr>
            <a:spLocks noGrp="1" noRot="1" noChangeAspect="1" noTextEdit="1"/>
          </p:cNvSpPr>
          <p:nvPr>
            <p:ph type="sldImg"/>
          </p:nvPr>
        </p:nvSpPr>
        <p:spPr>
          <a:xfrm>
            <a:off x="992188" y="768350"/>
            <a:ext cx="5114925" cy="3836988"/>
          </a:xfrm>
          <a:ln/>
        </p:spPr>
      </p:sp>
      <p:sp>
        <p:nvSpPr>
          <p:cNvPr id="41987" name="備忘稿版面配置區 2"/>
          <p:cNvSpPr>
            <a:spLocks noGrp="1"/>
          </p:cNvSpPr>
          <p:nvPr>
            <p:ph type="body" idx="1"/>
          </p:nvPr>
        </p:nvSpPr>
        <p:spPr>
          <a:xfrm>
            <a:off x="709613" y="4860925"/>
            <a:ext cx="5680075" cy="4605338"/>
          </a:xfrm>
          <a:noFill/>
          <a:ln/>
        </p:spPr>
        <p:txBody>
          <a:bodyPr lIns="99048" tIns="49524" rIns="99048" bIns="49524"/>
          <a:lstStyle/>
          <a:p>
            <a:pPr eaLnBrk="1" hangingPunct="1">
              <a:spcBef>
                <a:spcPct val="0"/>
              </a:spcBef>
            </a:pPr>
            <a:endParaRPr lang="zh-TW" altLang="zh-TW" smtClean="0">
              <a:ea typeface="新細明體" charset="-120"/>
            </a:endParaRPr>
          </a:p>
        </p:txBody>
      </p:sp>
      <p:sp>
        <p:nvSpPr>
          <p:cNvPr id="41988" name="投影片編號版面配置區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8A3B9398-876F-4E50-9187-6087357F9684}" type="slidenum">
              <a:rPr kumimoji="0" lang="en-US" altLang="zh-TW" sz="1300">
                <a:latin typeface="Calibri" pitchFamily="34" charset="0"/>
              </a:rPr>
              <a:pPr algn="r" defTabSz="990600"/>
              <a:t>13</a:t>
            </a:fld>
            <a:endParaRPr kumimoji="0" lang="en-US" altLang="zh-TW" sz="13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AF4E9754-0488-45E2-98CF-7DC629977A0C}" type="slidenum">
              <a:rPr lang="en-US" altLang="zh-TW" smtClean="0"/>
              <a:pPr/>
              <a:t>14</a:t>
            </a:fld>
            <a:endParaRPr lang="en-US" altLang="zh-TW" smtClean="0"/>
          </a:p>
        </p:txBody>
      </p:sp>
      <p:sp>
        <p:nvSpPr>
          <p:cNvPr id="44034" name="投影片圖像版面配置區 1"/>
          <p:cNvSpPr>
            <a:spLocks noGrp="1" noRot="1" noChangeAspect="1" noTextEdit="1"/>
          </p:cNvSpPr>
          <p:nvPr>
            <p:ph type="sldImg"/>
          </p:nvPr>
        </p:nvSpPr>
        <p:spPr>
          <a:ln/>
        </p:spPr>
      </p:sp>
      <p:sp>
        <p:nvSpPr>
          <p:cNvPr id="44035" name="備忘稿版面配置區 2"/>
          <p:cNvSpPr>
            <a:spLocks noGrp="1"/>
          </p:cNvSpPr>
          <p:nvPr>
            <p:ph type="body" idx="1"/>
          </p:nvPr>
        </p:nvSpPr>
        <p:spPr>
          <a:noFill/>
          <a:ln/>
        </p:spPr>
        <p:txBody>
          <a:bodyPr/>
          <a:lstStyle/>
          <a:p>
            <a:pPr eaLnBrk="1" hangingPunct="1">
              <a:spcBef>
                <a:spcPct val="0"/>
              </a:spcBef>
            </a:pPr>
            <a:r>
              <a:rPr lang="en-US" altLang="zh-TW" smtClean="0">
                <a:ea typeface="新細明體" charset="-120"/>
              </a:rPr>
              <a:t>We are pretty sure the model has very good speed-up as long as we use the right hardwire. Each node has 4 cpus and each cpu has 12 cores. Infinite-band. The poor behavior is mainly due to the node architecture.</a:t>
            </a:r>
            <a:endParaRPr lang="zh-TW" altLang="zh-TW" smtClean="0">
              <a:ea typeface="新細明體" charset="-120"/>
            </a:endParaRPr>
          </a:p>
        </p:txBody>
      </p:sp>
      <p:sp>
        <p:nvSpPr>
          <p:cNvPr id="44036" name="投影片編號版面配置區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5E4E33E0-ADED-4F51-A0B4-C276FACEA1EB}" type="slidenum">
              <a:rPr kumimoji="0" lang="en-US" altLang="zh-TW" sz="1300">
                <a:latin typeface="Calibri" pitchFamily="34" charset="0"/>
              </a:rPr>
              <a:pPr algn="r"/>
              <a:t>14</a:t>
            </a:fld>
            <a:endParaRPr kumimoji="0" lang="en-US" altLang="zh-TW" sz="13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68E1B60-C055-4D9B-B26F-6CF9D92688FD}"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ADF8E1D-B35A-401B-9322-F6BC30B3A5CA}"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0993AA3-5F40-4853-A698-A41C80FED28A}"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8B704B1-0378-45C2-B110-A600EA6B2031}"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F20F6F2F-EAF3-4B35-8274-05BAC27BB358}"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B385847-8DB8-4C8E-9744-0E735A2AC9B9}"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AE9BB68-109A-4394-B5D7-BA9E871BFE66}"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D6FF243-E523-4EBD-8516-9E3DB728325F}"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45AA9B2-11F7-45EC-9D85-085331AD7CA1}"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E5CDC48-094C-4393-A38A-CEDD7EB95B4C}"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923484C3-E5E7-4E21-8398-5E5072248B5D}"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FC6BD4E-94CF-478F-A8DE-78216D98A508}"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8CF8874-97A9-4893-A4F3-9B6B4D01EB6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pPr>
              <a:defRPr/>
            </a:pPr>
            <a:fld id="{9BE50915-4BC2-496B-9F37-B0D8486D82E7}" type="slidenum">
              <a:rPr lang="en-US" altLang="zh-TW"/>
              <a:pPr>
                <a:defRPr/>
              </a:pPr>
              <a:t>‹#›</a:t>
            </a:fld>
            <a:endParaRPr lang="en-US" altLang="zh-TW"/>
          </a:p>
        </p:txBody>
      </p:sp>
      <p:sp>
        <p:nvSpPr>
          <p:cNvPr id="1031" name="Rectangle 7"/>
          <p:cNvSpPr>
            <a:spLocks noChangeArrowheads="1"/>
          </p:cNvSpPr>
          <p:nvPr/>
        </p:nvSpPr>
        <p:spPr bwMode="auto">
          <a:xfrm>
            <a:off x="-36513" y="6454775"/>
            <a:ext cx="8286751" cy="287338"/>
          </a:xfrm>
          <a:prstGeom prst="rect">
            <a:avLst/>
          </a:prstGeom>
          <a:noFill/>
          <a:ln w="9525">
            <a:noFill/>
            <a:miter lim="800000"/>
            <a:headEnd/>
            <a:tailEnd/>
          </a:ln>
          <a:effectLst/>
        </p:spPr>
        <p:txBody>
          <a:bodyPr/>
          <a:lstStyle/>
          <a:p>
            <a:pPr eaLnBrk="0" hangingPunct="0">
              <a:defRPr/>
            </a:pPr>
            <a:r>
              <a:rPr kumimoji="0" lang="en-US" altLang="zh-TW" sz="1600" b="1" i="1">
                <a:solidFill>
                  <a:srgbClr val="000066"/>
                </a:solidFill>
                <a:ea typeface="新細明體" pitchFamily="18" charset="-120"/>
              </a:rPr>
              <a:t>Yu-Heng Tseng						HC/EFDL, NTU</a:t>
            </a:r>
          </a:p>
        </p:txBody>
      </p:sp>
      <p:sp>
        <p:nvSpPr>
          <p:cNvPr id="1032" name="Line 8"/>
          <p:cNvSpPr>
            <a:spLocks noChangeShapeType="1"/>
          </p:cNvSpPr>
          <p:nvPr/>
        </p:nvSpPr>
        <p:spPr bwMode="auto">
          <a:xfrm flipV="1">
            <a:off x="179388" y="6453188"/>
            <a:ext cx="7632700" cy="0"/>
          </a:xfrm>
          <a:prstGeom prst="line">
            <a:avLst/>
          </a:prstGeom>
          <a:noFill/>
          <a:ln w="38100">
            <a:solidFill>
              <a:srgbClr val="000066"/>
            </a:solidFill>
            <a:round/>
            <a:headEnd/>
            <a:tailEnd/>
          </a:ln>
          <a:effectLst/>
        </p:spPr>
        <p:txBody>
          <a:bodyPr anchor="ctr">
            <a:spAutoFit/>
          </a:bodyPr>
          <a:lstStyle/>
          <a:p>
            <a:pPr>
              <a:defRPr/>
            </a:pPr>
            <a:endParaRPr lang="zh-TW" altLang="en-US">
              <a:ea typeface="新細明體" pitchFamily="18" charset="-120"/>
            </a:endParaRPr>
          </a:p>
        </p:txBody>
      </p:sp>
      <p:pic>
        <p:nvPicPr>
          <p:cNvPr id="35849" name="Picture 12" descr="EFDLmark_b"/>
          <p:cNvPicPr>
            <a:picLocks noChangeAspect="1" noChangeArrowheads="1"/>
          </p:cNvPicPr>
          <p:nvPr/>
        </p:nvPicPr>
        <p:blipFill>
          <a:blip r:embed="rId15"/>
          <a:srcRect l="4651" t="16891" r="2325" b="13513"/>
          <a:stretch>
            <a:fillRect/>
          </a:stretch>
        </p:blipFill>
        <p:spPr bwMode="auto">
          <a:xfrm>
            <a:off x="7812088" y="6119813"/>
            <a:ext cx="1368425" cy="738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1.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2.pn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7.tiff"/><Relationship Id="rId4" Type="http://schemas.openxmlformats.org/officeDocument/2006/relationships/image" Target="../media/image16.tiff"/><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140.112.66.144/wiki/index.php/Timcom_Wik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odb.oce.ulg.ac.be/mediawiki/index.php/Ocean_Assimilation_K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efdl.as.ntu.edu.tw/research/tim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bifurcation_small"/>
          <p:cNvPicPr>
            <a:picLocks noChangeAspect="1" noChangeArrowheads="1" noCrop="1"/>
          </p:cNvPicPr>
          <p:nvPr/>
        </p:nvPicPr>
        <p:blipFill>
          <a:blip r:embed="rId3"/>
          <a:srcRect/>
          <a:stretch>
            <a:fillRect/>
          </a:stretch>
        </p:blipFill>
        <p:spPr bwMode="auto">
          <a:xfrm>
            <a:off x="2555875" y="2619920"/>
            <a:ext cx="4103688" cy="2681288"/>
          </a:xfrm>
          <a:prstGeom prst="rect">
            <a:avLst/>
          </a:prstGeom>
          <a:noFill/>
          <a:ln w="9525">
            <a:noFill/>
            <a:miter lim="800000"/>
            <a:headEnd/>
            <a:tailEnd/>
          </a:ln>
        </p:spPr>
      </p:pic>
      <p:sp>
        <p:nvSpPr>
          <p:cNvPr id="16386" name="Rectangle 4"/>
          <p:cNvSpPr>
            <a:spLocks noGrp="1" noChangeArrowheads="1"/>
          </p:cNvSpPr>
          <p:nvPr>
            <p:ph type="subTitle" idx="4294967295"/>
          </p:nvPr>
        </p:nvSpPr>
        <p:spPr>
          <a:xfrm>
            <a:off x="0" y="5262299"/>
            <a:ext cx="8893175" cy="830997"/>
          </a:xfrm>
        </p:spPr>
        <p:txBody>
          <a:bodyPr anchor="ctr">
            <a:spAutoFit/>
          </a:bodyPr>
          <a:lstStyle/>
          <a:p>
            <a:pPr marL="0" indent="0" algn="ctr" eaLnBrk="1" hangingPunct="1">
              <a:spcBef>
                <a:spcPct val="5000"/>
              </a:spcBef>
              <a:buFontTx/>
              <a:buNone/>
            </a:pPr>
            <a:r>
              <a:rPr lang="en-US" altLang="zh-TW" sz="2400" b="1" dirty="0" smtClean="0">
                <a:solidFill>
                  <a:srgbClr val="FF9900"/>
                </a:solidFill>
                <a:latin typeface="Comic Sans MS" pitchFamily="66" charset="0"/>
              </a:rPr>
              <a:t>Yu-</a:t>
            </a:r>
            <a:r>
              <a:rPr lang="en-US" altLang="zh-TW" sz="2400" b="1" dirty="0" err="1" smtClean="0">
                <a:solidFill>
                  <a:srgbClr val="FF9900"/>
                </a:solidFill>
                <a:latin typeface="Comic Sans MS" pitchFamily="66" charset="0"/>
              </a:rPr>
              <a:t>Heng</a:t>
            </a:r>
            <a:r>
              <a:rPr lang="en-US" altLang="zh-TW" sz="2400" b="1" dirty="0" smtClean="0">
                <a:solidFill>
                  <a:srgbClr val="FF9900"/>
                </a:solidFill>
                <a:latin typeface="Comic Sans MS" pitchFamily="66" charset="0"/>
              </a:rPr>
              <a:t> Tseng, Luc Vandenbulcke, </a:t>
            </a:r>
            <a:r>
              <a:rPr lang="en-US" altLang="zh-TW" sz="2400" b="1" dirty="0" err="1" smtClean="0">
                <a:solidFill>
                  <a:srgbClr val="FF9900"/>
                </a:solidFill>
                <a:latin typeface="Comic Sans MS" pitchFamily="66" charset="0"/>
              </a:rPr>
              <a:t>Chih-Chieh</a:t>
            </a:r>
            <a:r>
              <a:rPr lang="en-US" altLang="zh-TW" sz="2400" b="1" dirty="0" smtClean="0">
                <a:solidFill>
                  <a:srgbClr val="FF9900"/>
                </a:solidFill>
                <a:latin typeface="Comic Sans MS" pitchFamily="66" charset="0"/>
              </a:rPr>
              <a:t> Young, Wen-</a:t>
            </a:r>
            <a:r>
              <a:rPr lang="en-US" altLang="zh-TW" sz="2400" b="1" dirty="0" err="1" smtClean="0">
                <a:solidFill>
                  <a:srgbClr val="FF9900"/>
                </a:solidFill>
                <a:latin typeface="Comic Sans MS" pitchFamily="66" charset="0"/>
              </a:rPr>
              <a:t>ien</a:t>
            </a:r>
            <a:r>
              <a:rPr lang="en-US" altLang="zh-TW" sz="2400" b="1" dirty="0" smtClean="0">
                <a:solidFill>
                  <a:srgbClr val="FF9900"/>
                </a:solidFill>
                <a:latin typeface="Comic Sans MS" pitchFamily="66" charset="0"/>
              </a:rPr>
              <a:t> Yu, </a:t>
            </a:r>
            <a:r>
              <a:rPr lang="en-US" altLang="zh-TW" sz="2400" b="1" dirty="0" err="1" smtClean="0">
                <a:solidFill>
                  <a:srgbClr val="FF9900"/>
                </a:solidFill>
                <a:latin typeface="Comic Sans MS" pitchFamily="66" charset="0"/>
              </a:rPr>
              <a:t>Rui</a:t>
            </a:r>
            <a:r>
              <a:rPr lang="en-US" altLang="zh-TW" sz="2400" b="1" dirty="0" smtClean="0">
                <a:solidFill>
                  <a:srgbClr val="FF9900"/>
                </a:solidFill>
                <a:latin typeface="Comic Sans MS" pitchFamily="66" charset="0"/>
              </a:rPr>
              <a:t> Caldeira, Mu-hua Chien, Yu-</a:t>
            </a:r>
            <a:r>
              <a:rPr lang="en-US" altLang="zh-TW" sz="2400" b="1" dirty="0" err="1" smtClean="0">
                <a:solidFill>
                  <a:srgbClr val="FF9900"/>
                </a:solidFill>
                <a:latin typeface="Comic Sans MS" pitchFamily="66" charset="0"/>
              </a:rPr>
              <a:t>Chiao</a:t>
            </a:r>
            <a:r>
              <a:rPr lang="en-US" altLang="zh-TW" sz="2400" b="1" dirty="0" smtClean="0">
                <a:solidFill>
                  <a:srgbClr val="FF9900"/>
                </a:solidFill>
                <a:latin typeface="Comic Sans MS" pitchFamily="66" charset="0"/>
              </a:rPr>
              <a:t> Liang</a:t>
            </a:r>
          </a:p>
        </p:txBody>
      </p:sp>
      <p:sp>
        <p:nvSpPr>
          <p:cNvPr id="3079" name="Rectangle 7"/>
          <p:cNvSpPr>
            <a:spLocks noChangeArrowheads="1"/>
          </p:cNvSpPr>
          <p:nvPr/>
        </p:nvSpPr>
        <p:spPr bwMode="auto">
          <a:xfrm>
            <a:off x="36513" y="115888"/>
            <a:ext cx="9144000" cy="1898650"/>
          </a:xfrm>
          <a:prstGeom prst="rect">
            <a:avLst/>
          </a:prstGeom>
          <a:noFill/>
          <a:ln w="9525">
            <a:noFill/>
            <a:miter lim="800000"/>
            <a:headEnd/>
            <a:tailEnd/>
          </a:ln>
          <a:effectLst/>
        </p:spPr>
        <p:txBody>
          <a:bodyPr anchor="ctr"/>
          <a:lstStyle/>
          <a:p>
            <a:pPr algn="ctr">
              <a:lnSpc>
                <a:spcPct val="90000"/>
              </a:lnSpc>
              <a:defRPr/>
            </a:pPr>
            <a:r>
              <a:rPr lang="en-GB" altLang="zh-TW" sz="3600" b="1" dirty="0">
                <a:solidFill>
                  <a:srgbClr val="0000FF"/>
                </a:solidFill>
                <a:effectLst>
                  <a:outerShdw blurRad="38100" dist="38100" dir="2700000" algn="tl">
                    <a:srgbClr val="C0C0C0"/>
                  </a:outerShdw>
                </a:effectLst>
                <a:latin typeface="Comic Sans MS" pitchFamily="66" charset="0"/>
                <a:ea typeface="新細明體" pitchFamily="18" charset="-120"/>
              </a:rPr>
              <a:t>Development of a 1/16° Eddy-resolving Global Ocean Simulation within an Earth System Model Framework</a:t>
            </a:r>
            <a:endParaRPr lang="en-US" altLang="zh-TW" sz="3600" b="1" dirty="0">
              <a:solidFill>
                <a:srgbClr val="0000FF"/>
              </a:solidFill>
              <a:effectLst>
                <a:outerShdw blurRad="38100" dist="38100" dir="2700000" algn="tl">
                  <a:srgbClr val="C0C0C0"/>
                </a:outerShdw>
              </a:effectLst>
              <a:latin typeface="Comic Sans MS" pitchFamily="66" charset="0"/>
              <a:ea typeface="新細明體" pitchFamily="18" charset="-120"/>
            </a:endParaRPr>
          </a:p>
        </p:txBody>
      </p:sp>
      <p:sp>
        <p:nvSpPr>
          <p:cNvPr id="2" name="文字方塊 1"/>
          <p:cNvSpPr txBox="1"/>
          <p:nvPr/>
        </p:nvSpPr>
        <p:spPr>
          <a:xfrm>
            <a:off x="36513" y="1916832"/>
            <a:ext cx="9107487" cy="646331"/>
          </a:xfrm>
          <a:prstGeom prst="rect">
            <a:avLst/>
          </a:prstGeom>
          <a:noFill/>
        </p:spPr>
        <p:txBody>
          <a:bodyPr wrap="square" rtlCol="0">
            <a:spAutoFit/>
          </a:bodyPr>
          <a:lstStyle/>
          <a:p>
            <a:pPr algn="ctr"/>
            <a:r>
              <a:rPr lang="en-US" altLang="zh-TW" b="1" dirty="0" smtClean="0">
                <a:solidFill>
                  <a:srgbClr val="FF0000"/>
                </a:solidFill>
                <a:latin typeface="Comic Sans MS" panose="030F0702030302020204" pitchFamily="66" charset="0"/>
              </a:rPr>
              <a:t>An international collaborative effort for Multi-scale Ocean </a:t>
            </a:r>
            <a:r>
              <a:rPr lang="en-US" altLang="zh-TW" b="1" dirty="0">
                <a:solidFill>
                  <a:srgbClr val="FF0000"/>
                </a:solidFill>
                <a:latin typeface="Comic Sans MS" panose="030F0702030302020204" pitchFamily="66" charset="0"/>
              </a:rPr>
              <a:t>C</a:t>
            </a:r>
            <a:r>
              <a:rPr lang="en-US" altLang="zh-TW" b="1" dirty="0" smtClean="0">
                <a:solidFill>
                  <a:srgbClr val="FF0000"/>
                </a:solidFill>
                <a:latin typeface="Comic Sans MS" panose="030F0702030302020204" pitchFamily="66" charset="0"/>
              </a:rPr>
              <a:t>irculation </a:t>
            </a:r>
            <a:r>
              <a:rPr lang="en-US" altLang="zh-TW" b="1" dirty="0">
                <a:solidFill>
                  <a:srgbClr val="FF0000"/>
                </a:solidFill>
                <a:latin typeface="Comic Sans MS" panose="030F0702030302020204" pitchFamily="66" charset="0"/>
              </a:rPr>
              <a:t>S</a:t>
            </a:r>
            <a:r>
              <a:rPr lang="en-US" altLang="zh-TW" b="1" dirty="0" smtClean="0">
                <a:solidFill>
                  <a:srgbClr val="FF0000"/>
                </a:solidFill>
                <a:latin typeface="Comic Sans MS" panose="030F0702030302020204" pitchFamily="66" charset="0"/>
              </a:rPr>
              <a:t>ystem (MUSOC)</a:t>
            </a:r>
            <a:endParaRPr lang="zh-TW" altLang="en-US" b="1" dirty="0">
              <a:solidFill>
                <a:srgbClr val="FF0000"/>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圖片 14" descr="EOS6_to_10.jpg"/>
          <p:cNvPicPr>
            <a:picLocks noChangeAspect="1"/>
          </p:cNvPicPr>
          <p:nvPr/>
        </p:nvPicPr>
        <p:blipFill>
          <a:blip r:embed="rId3"/>
          <a:srcRect/>
          <a:stretch>
            <a:fillRect/>
          </a:stretch>
        </p:blipFill>
        <p:spPr bwMode="auto">
          <a:xfrm>
            <a:off x="0" y="2708275"/>
            <a:ext cx="5435600" cy="3646488"/>
          </a:xfrm>
          <a:prstGeom prst="rect">
            <a:avLst/>
          </a:prstGeom>
          <a:noFill/>
          <a:ln w="9525">
            <a:noFill/>
            <a:miter lim="800000"/>
            <a:headEnd/>
            <a:tailEnd/>
          </a:ln>
        </p:spPr>
      </p:pic>
      <p:sp>
        <p:nvSpPr>
          <p:cNvPr id="5" name="Rectangle 1"/>
          <p:cNvSpPr>
            <a:spLocks noGrp="1"/>
          </p:cNvSpPr>
          <p:nvPr>
            <p:ph type="title" idx="4294967295"/>
          </p:nvPr>
        </p:nvSpPr>
        <p:spPr>
          <a:xfrm>
            <a:off x="179388" y="188913"/>
            <a:ext cx="8229600" cy="927100"/>
          </a:xfrm>
        </p:spPr>
        <p:txBody>
          <a:bodyPr anchor="b">
            <a:normAutofit/>
          </a:bodyPr>
          <a:lstStyle/>
          <a:p>
            <a:pPr algn="l" eaLnBrk="1" hangingPunct="1">
              <a:defRPr/>
            </a:pPr>
            <a:r>
              <a:rPr lang="en-US" altLang="zh-TW" sz="3600" dirty="0" smtClean="0">
                <a:solidFill>
                  <a:srgbClr val="FF0000"/>
                </a:solidFill>
                <a:effectLst>
                  <a:outerShdw blurRad="38100" dist="38100" dir="2700000" algn="tl">
                    <a:srgbClr val="C0C0C0"/>
                  </a:outerShdw>
                </a:effectLst>
                <a:latin typeface="Comic Sans MS" pitchFamily="66" charset="0"/>
              </a:rPr>
              <a:t>EQUATION OF STATE</a:t>
            </a:r>
          </a:p>
        </p:txBody>
      </p:sp>
      <p:pic>
        <p:nvPicPr>
          <p:cNvPr id="1030" name="圖片 6"/>
          <p:cNvPicPr>
            <a:picLocks noChangeAspect="1"/>
          </p:cNvPicPr>
          <p:nvPr/>
        </p:nvPicPr>
        <p:blipFill>
          <a:blip r:embed="rId4"/>
          <a:srcRect/>
          <a:stretch>
            <a:fillRect/>
          </a:stretch>
        </p:blipFill>
        <p:spPr bwMode="auto">
          <a:xfrm>
            <a:off x="7434263" y="188913"/>
            <a:ext cx="1609725" cy="1108075"/>
          </a:xfrm>
          <a:prstGeom prst="rect">
            <a:avLst/>
          </a:prstGeom>
          <a:noFill/>
          <a:ln w="9525">
            <a:noFill/>
            <a:miter lim="800000"/>
            <a:headEnd/>
            <a:tailEnd/>
          </a:ln>
        </p:spPr>
      </p:pic>
      <p:graphicFrame>
        <p:nvGraphicFramePr>
          <p:cNvPr id="1026" name="Object 5"/>
          <p:cNvGraphicFramePr>
            <a:graphicFrameLocks noChangeAspect="1"/>
          </p:cNvGraphicFramePr>
          <p:nvPr/>
        </p:nvGraphicFramePr>
        <p:xfrm>
          <a:off x="468313" y="2205038"/>
          <a:ext cx="4319587" cy="360362"/>
        </p:xfrm>
        <a:graphic>
          <a:graphicData uri="http://schemas.openxmlformats.org/presentationml/2006/ole">
            <mc:AlternateContent xmlns:mc="http://schemas.openxmlformats.org/markup-compatibility/2006">
              <mc:Choice xmlns:v="urn:schemas-microsoft-com:vml" Requires="v">
                <p:oleObj spid="_x0000_s1058" name="Equation" r:id="rId5" imgW="2400120" imgH="228600" progId="Equation.DSMT4">
                  <p:embed/>
                </p:oleObj>
              </mc:Choice>
              <mc:Fallback>
                <p:oleObj name="Equation" r:id="rId5" imgW="2400120" imgH="2286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205038"/>
                        <a:ext cx="4319587"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文字方塊 9"/>
          <p:cNvSpPr txBox="1">
            <a:spLocks noChangeArrowheads="1"/>
          </p:cNvSpPr>
          <p:nvPr/>
        </p:nvSpPr>
        <p:spPr bwMode="auto">
          <a:xfrm>
            <a:off x="5003800" y="3875088"/>
            <a:ext cx="3995738" cy="1570037"/>
          </a:xfrm>
          <a:prstGeom prst="rect">
            <a:avLst/>
          </a:prstGeom>
          <a:noFill/>
          <a:ln w="9525">
            <a:noFill/>
            <a:miter lim="800000"/>
            <a:headEnd/>
            <a:tailEnd/>
          </a:ln>
        </p:spPr>
        <p:txBody>
          <a:bodyPr>
            <a:spAutoFit/>
          </a:bodyPr>
          <a:lstStyle/>
          <a:p>
            <a:pPr>
              <a:buFont typeface="Arial" charset="0"/>
              <a:buChar char="•"/>
            </a:pPr>
            <a:r>
              <a:rPr kumimoji="0" lang="en-US" altLang="zh-TW" sz="1600">
                <a:latin typeface="Calibri" pitchFamily="34" charset="0"/>
              </a:rPr>
              <a:t> </a:t>
            </a:r>
            <a:r>
              <a:rPr kumimoji="0" lang="en-US" altLang="zh-TW" sz="1600" i="1">
                <a:latin typeface="Comic Sans MS" pitchFamily="66" charset="0"/>
              </a:rPr>
              <a:t>UNESCO</a:t>
            </a:r>
            <a:r>
              <a:rPr kumimoji="0" lang="en-US" altLang="zh-TW" sz="1600">
                <a:latin typeface="Comic Sans MS" pitchFamily="66" charset="0"/>
              </a:rPr>
              <a:t>: standard solution.</a:t>
            </a:r>
          </a:p>
          <a:p>
            <a:pPr>
              <a:buFont typeface="Arial" charset="0"/>
              <a:buChar char="•"/>
            </a:pPr>
            <a:r>
              <a:rPr kumimoji="0" lang="en-US" altLang="zh-TW" sz="1600">
                <a:latin typeface="Comic Sans MS" pitchFamily="66" charset="0"/>
              </a:rPr>
              <a:t> Error is normalized.</a:t>
            </a:r>
          </a:p>
          <a:p>
            <a:pPr>
              <a:buFont typeface="Arial" charset="0"/>
              <a:buChar char="•"/>
            </a:pPr>
            <a:r>
              <a:rPr kumimoji="0" lang="en-US" altLang="zh-TW" sz="1600">
                <a:latin typeface="Comic Sans MS" pitchFamily="66" charset="0"/>
              </a:rPr>
              <a:t> Largest error of </a:t>
            </a:r>
            <a:r>
              <a:rPr kumimoji="0" lang="en-US" altLang="zh-TW" sz="1600" i="1">
                <a:latin typeface="Comic Sans MS" pitchFamily="66" charset="0"/>
              </a:rPr>
              <a:t>Wright’s </a:t>
            </a:r>
            <a:r>
              <a:rPr kumimoji="0" lang="en-US" altLang="zh-TW" sz="1600">
                <a:latin typeface="Comic Sans MS" pitchFamily="66" charset="0"/>
              </a:rPr>
              <a:t>in autumn.</a:t>
            </a:r>
          </a:p>
          <a:p>
            <a:pPr>
              <a:buFont typeface="Arial" charset="0"/>
              <a:buChar char="•"/>
            </a:pPr>
            <a:r>
              <a:rPr kumimoji="0" lang="en-US" altLang="zh-TW" sz="1600">
                <a:latin typeface="Comic Sans MS" pitchFamily="66" charset="0"/>
              </a:rPr>
              <a:t> Largest error of </a:t>
            </a:r>
            <a:r>
              <a:rPr kumimoji="0" lang="en-US" altLang="zh-TW" sz="1600" i="1">
                <a:latin typeface="Comic Sans MS" pitchFamily="66" charset="0"/>
              </a:rPr>
              <a:t>Local Linear </a:t>
            </a:r>
            <a:r>
              <a:rPr kumimoji="0" lang="en-US" altLang="zh-TW" sz="1600">
                <a:latin typeface="Comic Sans MS" pitchFamily="66" charset="0"/>
              </a:rPr>
              <a:t>in winter.</a:t>
            </a:r>
          </a:p>
          <a:p>
            <a:pPr>
              <a:buFont typeface="Arial" charset="0"/>
              <a:buChar char="•"/>
            </a:pPr>
            <a:r>
              <a:rPr kumimoji="0" lang="en-US" altLang="zh-TW" sz="1600">
                <a:latin typeface="Comic Sans MS" pitchFamily="66" charset="0"/>
              </a:rPr>
              <a:t> Largest error of </a:t>
            </a:r>
            <a:r>
              <a:rPr kumimoji="0" lang="en-US" altLang="zh-TW" sz="1600" i="1">
                <a:latin typeface="Comic Sans MS" pitchFamily="66" charset="0"/>
              </a:rPr>
              <a:t>nonlinear1</a:t>
            </a:r>
            <a:r>
              <a:rPr kumimoji="0" lang="en-US" altLang="zh-TW" sz="1600">
                <a:latin typeface="Comic Sans MS" pitchFamily="66" charset="0"/>
              </a:rPr>
              <a:t> in  summer.</a:t>
            </a:r>
          </a:p>
          <a:p>
            <a:pPr>
              <a:buFont typeface="Arial" charset="0"/>
              <a:buChar char="•"/>
            </a:pPr>
            <a:r>
              <a:rPr kumimoji="0" lang="en-US" altLang="zh-TW" sz="1600">
                <a:latin typeface="Comic Sans MS" pitchFamily="66" charset="0"/>
              </a:rPr>
              <a:t> Largest error of</a:t>
            </a:r>
            <a:r>
              <a:rPr kumimoji="0" lang="en-US" altLang="zh-TW" sz="1600" i="1">
                <a:latin typeface="Comic Sans MS" pitchFamily="66" charset="0"/>
              </a:rPr>
              <a:t> nonlinear2</a:t>
            </a:r>
            <a:r>
              <a:rPr kumimoji="0" lang="en-US" altLang="zh-TW" sz="1600">
                <a:latin typeface="Comic Sans MS" pitchFamily="66" charset="0"/>
              </a:rPr>
              <a:t> in  winter.</a:t>
            </a:r>
          </a:p>
        </p:txBody>
      </p:sp>
      <p:graphicFrame>
        <p:nvGraphicFramePr>
          <p:cNvPr id="1027" name="Object 8"/>
          <p:cNvGraphicFramePr>
            <a:graphicFrameLocks noChangeAspect="1"/>
          </p:cNvGraphicFramePr>
          <p:nvPr/>
        </p:nvGraphicFramePr>
        <p:xfrm>
          <a:off x="1042988" y="1196975"/>
          <a:ext cx="4176712" cy="647700"/>
        </p:xfrm>
        <a:graphic>
          <a:graphicData uri="http://schemas.openxmlformats.org/presentationml/2006/ole">
            <mc:AlternateContent xmlns:mc="http://schemas.openxmlformats.org/markup-compatibility/2006">
              <mc:Choice xmlns:v="urn:schemas-microsoft-com:vml" Requires="v">
                <p:oleObj spid="_x0000_s1059" name="方程式" r:id="rId7" imgW="2628900" imgH="431800" progId="Equation.3">
                  <p:embed/>
                </p:oleObj>
              </mc:Choice>
              <mc:Fallback>
                <p:oleObj name="方程式" r:id="rId7" imgW="2628900" imgH="4318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1196975"/>
                        <a:ext cx="4176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sp>
        <p:nvSpPr>
          <p:cNvPr id="1032" name="文字方塊 15"/>
          <p:cNvSpPr txBox="1">
            <a:spLocks noChangeArrowheads="1"/>
          </p:cNvSpPr>
          <p:nvPr/>
        </p:nvSpPr>
        <p:spPr bwMode="auto">
          <a:xfrm>
            <a:off x="0" y="1268413"/>
            <a:ext cx="1255713" cy="369887"/>
          </a:xfrm>
          <a:prstGeom prst="rect">
            <a:avLst/>
          </a:prstGeom>
          <a:noFill/>
          <a:ln w="9525">
            <a:noFill/>
            <a:miter lim="800000"/>
            <a:headEnd/>
            <a:tailEnd/>
          </a:ln>
        </p:spPr>
        <p:txBody>
          <a:bodyPr wrap="none">
            <a:spAutoFit/>
          </a:bodyPr>
          <a:lstStyle/>
          <a:p>
            <a:r>
              <a:rPr kumimoji="0" lang="en-US" altLang="zh-TW">
                <a:latin typeface="Comic Sans MS" pitchFamily="66" charset="0"/>
              </a:rPr>
              <a:t>Wright’s: </a:t>
            </a:r>
          </a:p>
        </p:txBody>
      </p:sp>
      <p:sp>
        <p:nvSpPr>
          <p:cNvPr id="1033" name="文字方塊 16"/>
          <p:cNvSpPr txBox="1">
            <a:spLocks noChangeArrowheads="1"/>
          </p:cNvSpPr>
          <p:nvPr/>
        </p:nvSpPr>
        <p:spPr bwMode="auto">
          <a:xfrm>
            <a:off x="0" y="1773238"/>
            <a:ext cx="1835150" cy="369887"/>
          </a:xfrm>
          <a:prstGeom prst="rect">
            <a:avLst/>
          </a:prstGeom>
          <a:noFill/>
          <a:ln w="9525">
            <a:noFill/>
            <a:miter lim="800000"/>
            <a:headEnd/>
            <a:tailEnd/>
          </a:ln>
        </p:spPr>
        <p:txBody>
          <a:bodyPr>
            <a:spAutoFit/>
          </a:bodyPr>
          <a:lstStyle/>
          <a:p>
            <a:r>
              <a:rPr kumimoji="0" lang="en-US" altLang="zh-TW">
                <a:latin typeface="Comic Sans MS" pitchFamily="66" charset="0"/>
              </a:rPr>
              <a:t>Polynomial fit:</a:t>
            </a:r>
          </a:p>
        </p:txBody>
      </p:sp>
      <p:pic>
        <p:nvPicPr>
          <p:cNvPr id="1034" name="圖片 17" descr="EOS3_hor1.jpg"/>
          <p:cNvPicPr>
            <a:picLocks noChangeAspect="1"/>
          </p:cNvPicPr>
          <p:nvPr/>
        </p:nvPicPr>
        <p:blipFill>
          <a:blip r:embed="rId9"/>
          <a:srcRect l="6688" t="19550" r="7475" b="21651"/>
          <a:stretch>
            <a:fillRect/>
          </a:stretch>
        </p:blipFill>
        <p:spPr bwMode="auto">
          <a:xfrm>
            <a:off x="5364163" y="0"/>
            <a:ext cx="3779837" cy="2781300"/>
          </a:xfrm>
          <a:prstGeom prst="rect">
            <a:avLst/>
          </a:prstGeom>
          <a:noFill/>
          <a:ln w="9525">
            <a:noFill/>
            <a:miter lim="800000"/>
            <a:headEnd/>
            <a:tailEnd/>
          </a:ln>
        </p:spPr>
      </p:pic>
      <p:sp>
        <p:nvSpPr>
          <p:cNvPr id="1035" name="Rectangle 12"/>
          <p:cNvSpPr>
            <a:spLocks noChangeArrowheads="1"/>
          </p:cNvSpPr>
          <p:nvPr/>
        </p:nvSpPr>
        <p:spPr bwMode="auto">
          <a:xfrm>
            <a:off x="3035300" y="2565400"/>
            <a:ext cx="2400300" cy="336550"/>
          </a:xfrm>
          <a:prstGeom prst="rect">
            <a:avLst/>
          </a:prstGeom>
          <a:noFill/>
          <a:ln w="9525">
            <a:noFill/>
            <a:miter lim="800000"/>
            <a:headEnd/>
            <a:tailEnd/>
          </a:ln>
        </p:spPr>
        <p:txBody>
          <a:bodyPr wrap="none">
            <a:spAutoFit/>
          </a:bodyPr>
          <a:lstStyle/>
          <a:p>
            <a:r>
              <a:rPr lang="en-US" altLang="zh-TW" sz="1600"/>
              <a:t>[Sanderson  et al., 2001]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descr="D:\Jay\03_Papers\20100816_Paper1_DieCAST_modified_filter_IJNMF_under review\revision\dissipation\1.tif"/>
          <p:cNvPicPr/>
          <p:nvPr/>
        </p:nvPicPr>
        <p:blipFill rotWithShape="1">
          <a:blip r:embed="rId4" cstate="print"/>
          <a:srcRect t="3098" r="7138" b="6043"/>
          <a:stretch/>
        </p:blipFill>
        <p:spPr bwMode="auto">
          <a:xfrm>
            <a:off x="35496" y="2276872"/>
            <a:ext cx="3744416" cy="4111228"/>
          </a:xfrm>
          <a:prstGeom prst="rect">
            <a:avLst/>
          </a:prstGeom>
          <a:noFill/>
          <a:ln w="9525">
            <a:noFill/>
            <a:miter lim="800000"/>
            <a:headEnd/>
            <a:tailEnd/>
          </a:ln>
        </p:spPr>
      </p:pic>
      <p:pic>
        <p:nvPicPr>
          <p:cNvPr id="13" name="圖片 12" descr="D:\Jay\03_Papers\20100816_Paper1_DieCAST_modified_filter_IJNMF\figures\fig06_Kelvin_FLAT3.tif"/>
          <p:cNvPicPr/>
          <p:nvPr/>
        </p:nvPicPr>
        <p:blipFill>
          <a:blip r:embed="rId5" cstate="screen"/>
          <a:srcRect/>
          <a:stretch>
            <a:fillRect/>
          </a:stretch>
        </p:blipFill>
        <p:spPr bwMode="auto">
          <a:xfrm>
            <a:off x="4067944" y="2276872"/>
            <a:ext cx="5039995" cy="3788410"/>
          </a:xfrm>
          <a:prstGeom prst="rect">
            <a:avLst/>
          </a:prstGeom>
          <a:noFill/>
          <a:ln w="9525">
            <a:noFill/>
            <a:miter lim="800000"/>
            <a:headEnd/>
            <a:tailEnd/>
          </a:ln>
        </p:spPr>
      </p:pic>
      <p:sp>
        <p:nvSpPr>
          <p:cNvPr id="5" name="Rectangle 1"/>
          <p:cNvSpPr>
            <a:spLocks noGrp="1"/>
          </p:cNvSpPr>
          <p:nvPr>
            <p:ph type="title" idx="4294967295"/>
          </p:nvPr>
        </p:nvSpPr>
        <p:spPr>
          <a:xfrm>
            <a:off x="0" y="-150813"/>
            <a:ext cx="8229600" cy="1143001"/>
          </a:xfrm>
        </p:spPr>
        <p:txBody>
          <a:bodyPr anchor="b">
            <a:normAutofit/>
          </a:bodyPr>
          <a:lstStyle/>
          <a:p>
            <a:pPr algn="l" eaLnBrk="1" hangingPunct="1">
              <a:defRPr/>
            </a:pPr>
            <a:r>
              <a:rPr lang="en-US" altLang="zh-TW" sz="3600" dirty="0" smtClean="0">
                <a:solidFill>
                  <a:srgbClr val="FF0000"/>
                </a:solidFill>
                <a:effectLst>
                  <a:outerShdw blurRad="38100" dist="38100" dir="2700000" algn="tl">
                    <a:srgbClr val="C0C0C0"/>
                  </a:outerShdw>
                </a:effectLst>
                <a:latin typeface="Comic Sans MS" pitchFamily="66" charset="0"/>
              </a:rPr>
              <a:t>RAW-FILTER</a:t>
            </a:r>
          </a:p>
        </p:txBody>
      </p:sp>
      <p:graphicFrame>
        <p:nvGraphicFramePr>
          <p:cNvPr id="2050" name="Object 5"/>
          <p:cNvGraphicFramePr>
            <a:graphicFrameLocks noChangeAspect="1"/>
          </p:cNvGraphicFramePr>
          <p:nvPr>
            <p:extLst>
              <p:ext uri="{D42A27DB-BD31-4B8C-83A1-F6EECF244321}">
                <p14:modId xmlns:p14="http://schemas.microsoft.com/office/powerpoint/2010/main" val="2091281602"/>
              </p:ext>
            </p:extLst>
          </p:nvPr>
        </p:nvGraphicFramePr>
        <p:xfrm>
          <a:off x="178842" y="1772617"/>
          <a:ext cx="7129462" cy="576263"/>
        </p:xfrm>
        <a:graphic>
          <a:graphicData uri="http://schemas.openxmlformats.org/presentationml/2006/ole">
            <mc:AlternateContent xmlns:mc="http://schemas.openxmlformats.org/markup-compatibility/2006">
              <mc:Choice xmlns:v="urn:schemas-microsoft-com:vml" Requires="v">
                <p:oleObj spid="_x0000_s2082" name="方程式" r:id="rId6" imgW="3746160" imgH="393480" progId="Equation.3">
                  <p:embed/>
                </p:oleObj>
              </mc:Choice>
              <mc:Fallback>
                <p:oleObj name="方程式" r:id="rId6" imgW="3746160" imgH="3934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842" y="1772617"/>
                        <a:ext cx="7129462"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6"/>
          <p:cNvGraphicFramePr>
            <a:graphicFrameLocks noChangeAspect="1"/>
          </p:cNvGraphicFramePr>
          <p:nvPr>
            <p:extLst>
              <p:ext uri="{D42A27DB-BD31-4B8C-83A1-F6EECF244321}">
                <p14:modId xmlns:p14="http://schemas.microsoft.com/office/powerpoint/2010/main" val="1704067237"/>
              </p:ext>
            </p:extLst>
          </p:nvPr>
        </p:nvGraphicFramePr>
        <p:xfrm>
          <a:off x="179388" y="1196752"/>
          <a:ext cx="6553200" cy="576263"/>
        </p:xfrm>
        <a:graphic>
          <a:graphicData uri="http://schemas.openxmlformats.org/presentationml/2006/ole">
            <mc:AlternateContent xmlns:mc="http://schemas.openxmlformats.org/markup-compatibility/2006">
              <mc:Choice xmlns:v="urn:schemas-microsoft-com:vml" Requires="v">
                <p:oleObj spid="_x0000_s2083" name="Equation" r:id="rId8" imgW="2946240" imgH="393480" progId="Equation.DSMT4">
                  <p:embed/>
                </p:oleObj>
              </mc:Choice>
              <mc:Fallback>
                <p:oleObj name="Equation" r:id="rId8" imgW="2946240" imgH="39348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196752"/>
                        <a:ext cx="65532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文字方塊 9"/>
          <p:cNvSpPr txBox="1">
            <a:spLocks noChangeArrowheads="1"/>
          </p:cNvSpPr>
          <p:nvPr/>
        </p:nvSpPr>
        <p:spPr bwMode="auto">
          <a:xfrm>
            <a:off x="7235825" y="981075"/>
            <a:ext cx="1800225" cy="1077913"/>
          </a:xfrm>
          <a:prstGeom prst="rect">
            <a:avLst/>
          </a:prstGeom>
          <a:noFill/>
          <a:ln w="9525">
            <a:noFill/>
            <a:miter lim="800000"/>
            <a:headEnd/>
            <a:tailEnd/>
          </a:ln>
        </p:spPr>
        <p:txBody>
          <a:bodyPr>
            <a:spAutoFit/>
          </a:bodyPr>
          <a:lstStyle/>
          <a:p>
            <a:pPr>
              <a:buFont typeface="Arial" charset="0"/>
              <a:buChar char="•"/>
            </a:pPr>
            <a:r>
              <a:rPr kumimoji="0" lang="en-US" altLang="zh-TW" sz="1600">
                <a:latin typeface="Calibri" pitchFamily="34" charset="0"/>
              </a:rPr>
              <a:t> 0.05 &lt;</a:t>
            </a:r>
            <a:r>
              <a:rPr kumimoji="0" lang="el-GR" altLang="zh-TW" sz="1600">
                <a:latin typeface="新細明體" charset="-120"/>
              </a:rPr>
              <a:t>ν</a:t>
            </a:r>
            <a:r>
              <a:rPr kumimoji="0" lang="en-US" altLang="zh-TW" sz="1600">
                <a:latin typeface="Calibri" pitchFamily="34" charset="0"/>
              </a:rPr>
              <a:t>&lt; 0.2 </a:t>
            </a:r>
          </a:p>
          <a:p>
            <a:pPr>
              <a:buFont typeface="Arial" charset="0"/>
              <a:buChar char="•"/>
            </a:pPr>
            <a:r>
              <a:rPr kumimoji="0" lang="en-US" altLang="zh-TW" sz="1600">
                <a:latin typeface="新細明體" charset="-120"/>
              </a:rPr>
              <a:t> </a:t>
            </a:r>
            <a:r>
              <a:rPr kumimoji="0" lang="el-GR" altLang="zh-TW" sz="1600">
                <a:latin typeface="新細明體" charset="-120"/>
              </a:rPr>
              <a:t>α</a:t>
            </a:r>
            <a:r>
              <a:rPr kumimoji="0" lang="en-US" altLang="zh-TW" sz="1600">
                <a:latin typeface="新細明體" charset="-120"/>
              </a:rPr>
              <a:t> =</a:t>
            </a:r>
            <a:r>
              <a:rPr kumimoji="0" lang="en-US" altLang="zh-TW" sz="1600">
                <a:latin typeface="Calibri" pitchFamily="34" charset="0"/>
              </a:rPr>
              <a:t> 0.53</a:t>
            </a:r>
          </a:p>
          <a:p>
            <a:pPr>
              <a:buFont typeface="Arial" charset="0"/>
              <a:buChar char="•"/>
            </a:pPr>
            <a:r>
              <a:rPr kumimoji="0" lang="en-US" altLang="zh-TW" sz="1600">
                <a:latin typeface="Calibri" pitchFamily="34" charset="0"/>
              </a:rPr>
              <a:t> </a:t>
            </a:r>
            <a:r>
              <a:rPr kumimoji="0" lang="el-GR" altLang="zh-TW" sz="1600">
                <a:latin typeface="Calibri" pitchFamily="34" charset="0"/>
              </a:rPr>
              <a:t>ν</a:t>
            </a:r>
            <a:r>
              <a:rPr kumimoji="0" lang="en-US" altLang="zh-TW" sz="1600">
                <a:latin typeface="Calibri" pitchFamily="34" charset="0"/>
              </a:rPr>
              <a:t> = 0 -&gt; </a:t>
            </a:r>
            <a:r>
              <a:rPr kumimoji="0" lang="en-US" altLang="zh-TW" sz="1600" i="1">
                <a:latin typeface="Calibri" pitchFamily="34" charset="0"/>
              </a:rPr>
              <a:t>Leap-frog</a:t>
            </a:r>
            <a:r>
              <a:rPr kumimoji="0" lang="en-US" altLang="zh-TW" sz="1600">
                <a:latin typeface="Calibri" pitchFamily="34" charset="0"/>
              </a:rPr>
              <a:t>    </a:t>
            </a:r>
          </a:p>
          <a:p>
            <a:pPr>
              <a:buFont typeface="Arial" charset="0"/>
              <a:buChar char="•"/>
            </a:pPr>
            <a:r>
              <a:rPr kumimoji="0" lang="en-US" altLang="zh-TW" sz="1600">
                <a:latin typeface="Calibri" pitchFamily="34" charset="0"/>
              </a:rPr>
              <a:t> </a:t>
            </a:r>
            <a:r>
              <a:rPr kumimoji="0" lang="el-GR" altLang="zh-TW" sz="1600">
                <a:latin typeface="Calibri" pitchFamily="34" charset="0"/>
              </a:rPr>
              <a:t>α</a:t>
            </a:r>
            <a:r>
              <a:rPr kumimoji="0" lang="en-US" altLang="zh-TW" sz="1600">
                <a:latin typeface="Calibri" pitchFamily="34" charset="0"/>
              </a:rPr>
              <a:t> = 1 -&gt; </a:t>
            </a:r>
            <a:r>
              <a:rPr kumimoji="0" lang="en-US" altLang="zh-TW" sz="1600" i="1">
                <a:latin typeface="Calibri" pitchFamily="34" charset="0"/>
              </a:rPr>
              <a:t>RA-Filter</a:t>
            </a:r>
          </a:p>
        </p:txBody>
      </p:sp>
      <p:sp>
        <p:nvSpPr>
          <p:cNvPr id="2055" name="文字方塊 8"/>
          <p:cNvSpPr txBox="1">
            <a:spLocks noChangeArrowheads="1"/>
          </p:cNvSpPr>
          <p:nvPr/>
        </p:nvSpPr>
        <p:spPr bwMode="auto">
          <a:xfrm>
            <a:off x="7417817" y="1988840"/>
            <a:ext cx="1690687" cy="366713"/>
          </a:xfrm>
          <a:prstGeom prst="rect">
            <a:avLst/>
          </a:prstGeom>
          <a:noFill/>
          <a:ln w="9525">
            <a:noFill/>
            <a:miter lim="800000"/>
            <a:headEnd/>
            <a:tailEnd/>
          </a:ln>
        </p:spPr>
        <p:txBody>
          <a:bodyPr wrap="none">
            <a:spAutoFit/>
          </a:bodyPr>
          <a:lstStyle/>
          <a:p>
            <a:r>
              <a:rPr kumimoji="0" lang="en-US" altLang="zh-TW" dirty="0">
                <a:latin typeface="Calibri" pitchFamily="34" charset="0"/>
              </a:rPr>
              <a:t>[Williams, 2009]</a:t>
            </a:r>
          </a:p>
        </p:txBody>
      </p:sp>
      <p:sp>
        <p:nvSpPr>
          <p:cNvPr id="2057" name="Rectangle 11"/>
          <p:cNvSpPr>
            <a:spLocks noChangeArrowheads="1"/>
          </p:cNvSpPr>
          <p:nvPr/>
        </p:nvSpPr>
        <p:spPr bwMode="auto">
          <a:xfrm>
            <a:off x="2700338" y="182563"/>
            <a:ext cx="869950" cy="914400"/>
          </a:xfrm>
          <a:prstGeom prst="rect">
            <a:avLst/>
          </a:prstGeom>
          <a:noFill/>
          <a:ln w="9525">
            <a:noFill/>
            <a:miter lim="800000"/>
            <a:headEnd/>
            <a:tailEnd/>
          </a:ln>
        </p:spPr>
        <p:txBody>
          <a:bodyPr wrap="none">
            <a:spAutoFit/>
          </a:bodyPr>
          <a:lstStyle/>
          <a:p>
            <a:r>
              <a:rPr lang="zh-TW" altLang="en-US" sz="5400">
                <a:latin typeface="Calibri" pitchFamily="34" charset="0"/>
              </a:rPr>
              <a:t>｛</a:t>
            </a:r>
          </a:p>
        </p:txBody>
      </p:sp>
      <p:sp>
        <p:nvSpPr>
          <p:cNvPr id="2058" name="Text Box 12"/>
          <p:cNvSpPr txBox="1">
            <a:spLocks noChangeArrowheads="1"/>
          </p:cNvSpPr>
          <p:nvPr/>
        </p:nvSpPr>
        <p:spPr bwMode="auto">
          <a:xfrm>
            <a:off x="3347864" y="109538"/>
            <a:ext cx="3479800" cy="1077912"/>
          </a:xfrm>
          <a:prstGeom prst="rect">
            <a:avLst/>
          </a:prstGeom>
          <a:noFill/>
          <a:ln w="9525">
            <a:noFill/>
            <a:miter lim="800000"/>
            <a:headEnd/>
            <a:tailEnd/>
          </a:ln>
        </p:spPr>
        <p:txBody>
          <a:bodyPr wrap="none">
            <a:spAutoFit/>
          </a:bodyPr>
          <a:lstStyle/>
          <a:p>
            <a:pPr>
              <a:buFontTx/>
              <a:buChar char="•"/>
            </a:pPr>
            <a:r>
              <a:rPr lang="en-US" altLang="zh-TW" sz="1600" dirty="0">
                <a:solidFill>
                  <a:srgbClr val="0000FF"/>
                </a:solidFill>
              </a:rPr>
              <a:t> </a:t>
            </a:r>
            <a:r>
              <a:rPr lang="en-US" altLang="zh-TW" sz="1600" dirty="0">
                <a:solidFill>
                  <a:srgbClr val="0000FF"/>
                </a:solidFill>
                <a:latin typeface="Comic Sans MS" pitchFamily="66" charset="0"/>
              </a:rPr>
              <a:t>3rd-order accuracy in Amp.</a:t>
            </a:r>
          </a:p>
          <a:p>
            <a:pPr>
              <a:buFontTx/>
              <a:buChar char="•"/>
            </a:pPr>
            <a:r>
              <a:rPr lang="en-US" altLang="zh-TW" sz="1600" dirty="0">
                <a:solidFill>
                  <a:srgbClr val="0000FF"/>
                </a:solidFill>
                <a:latin typeface="Comic Sans MS" pitchFamily="66" charset="0"/>
              </a:rPr>
              <a:t> reduce time-splitting instability. </a:t>
            </a:r>
          </a:p>
          <a:p>
            <a:pPr>
              <a:buFontTx/>
              <a:buChar char="•"/>
            </a:pPr>
            <a:r>
              <a:rPr lang="en-US" altLang="zh-TW" sz="1600" dirty="0">
                <a:solidFill>
                  <a:srgbClr val="0000FF"/>
                </a:solidFill>
                <a:latin typeface="Comic Sans MS" pitchFamily="66" charset="0"/>
              </a:rPr>
              <a:t> easy to implement.</a:t>
            </a:r>
          </a:p>
          <a:p>
            <a:pPr>
              <a:buFontTx/>
              <a:buChar char="•"/>
            </a:pPr>
            <a:r>
              <a:rPr lang="en-US" altLang="zh-TW" sz="1600" dirty="0">
                <a:solidFill>
                  <a:srgbClr val="0000FF"/>
                </a:solidFill>
                <a:latin typeface="Comic Sans MS" pitchFamily="66" charset="0"/>
              </a:rPr>
              <a:t> low computational cost.</a:t>
            </a:r>
          </a:p>
        </p:txBody>
      </p:sp>
      <p:sp>
        <p:nvSpPr>
          <p:cNvPr id="2059" name="Text Box 13"/>
          <p:cNvSpPr txBox="1">
            <a:spLocks noChangeArrowheads="1"/>
          </p:cNvSpPr>
          <p:nvPr/>
        </p:nvSpPr>
        <p:spPr bwMode="auto">
          <a:xfrm>
            <a:off x="4804618" y="6021388"/>
            <a:ext cx="3079750" cy="366712"/>
          </a:xfrm>
          <a:prstGeom prst="rect">
            <a:avLst/>
          </a:prstGeom>
          <a:noFill/>
          <a:ln w="9525">
            <a:noFill/>
            <a:miter lim="800000"/>
            <a:headEnd/>
            <a:tailEnd/>
          </a:ln>
        </p:spPr>
        <p:txBody>
          <a:bodyPr wrap="none">
            <a:spAutoFit/>
          </a:bodyPr>
          <a:lstStyle/>
          <a:p>
            <a:r>
              <a:rPr lang="en-US" altLang="zh-TW" dirty="0"/>
              <a:t>Coastal trapping Kevin wave</a:t>
            </a:r>
          </a:p>
        </p:txBody>
      </p:sp>
      <p:sp>
        <p:nvSpPr>
          <p:cNvPr id="2060" name="文字方塊 11"/>
          <p:cNvSpPr txBox="1">
            <a:spLocks noChangeArrowheads="1"/>
          </p:cNvSpPr>
          <p:nvPr/>
        </p:nvSpPr>
        <p:spPr bwMode="auto">
          <a:xfrm>
            <a:off x="6118776" y="115888"/>
            <a:ext cx="3061736" cy="369332"/>
          </a:xfrm>
          <a:prstGeom prst="rect">
            <a:avLst/>
          </a:prstGeom>
          <a:noFill/>
          <a:ln w="9525">
            <a:noFill/>
            <a:miter lim="800000"/>
            <a:headEnd/>
            <a:tailEnd/>
          </a:ln>
        </p:spPr>
        <p:txBody>
          <a:bodyPr wrap="none">
            <a:spAutoFit/>
          </a:bodyPr>
          <a:lstStyle/>
          <a:p>
            <a:r>
              <a:rPr lang="en-US" altLang="zh-TW" dirty="0"/>
              <a:t>Young et al. </a:t>
            </a:r>
            <a:r>
              <a:rPr lang="en-US" altLang="zh-TW" dirty="0" smtClean="0"/>
              <a:t>(MWR in press)</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7" name="Picture 4" descr="read1"/>
          <p:cNvPicPr>
            <a:picLocks noChangeAspect="1" noChangeArrowheads="1"/>
          </p:cNvPicPr>
          <p:nvPr/>
        </p:nvPicPr>
        <p:blipFill>
          <a:blip r:embed="rId2"/>
          <a:srcRect l="1891" r="4724"/>
          <a:stretch>
            <a:fillRect/>
          </a:stretch>
        </p:blipFill>
        <p:spPr bwMode="auto">
          <a:xfrm>
            <a:off x="1547813" y="665163"/>
            <a:ext cx="3241675" cy="2601912"/>
          </a:xfrm>
          <a:prstGeom prst="rect">
            <a:avLst/>
          </a:prstGeom>
          <a:noFill/>
          <a:ln w="9525">
            <a:noFill/>
            <a:miter lim="800000"/>
            <a:headEnd/>
            <a:tailEnd/>
          </a:ln>
        </p:spPr>
      </p:pic>
      <p:pic>
        <p:nvPicPr>
          <p:cNvPr id="39938" name="Picture 5" descr="read2"/>
          <p:cNvPicPr>
            <a:picLocks noChangeAspect="1" noChangeArrowheads="1"/>
          </p:cNvPicPr>
          <p:nvPr/>
        </p:nvPicPr>
        <p:blipFill>
          <a:blip r:embed="rId3"/>
          <a:srcRect l="1891" r="4724"/>
          <a:stretch>
            <a:fillRect/>
          </a:stretch>
        </p:blipFill>
        <p:spPr bwMode="auto">
          <a:xfrm>
            <a:off x="1476375" y="3573463"/>
            <a:ext cx="3240088" cy="2603500"/>
          </a:xfrm>
          <a:prstGeom prst="rect">
            <a:avLst/>
          </a:prstGeom>
          <a:noFill/>
          <a:ln w="9525">
            <a:noFill/>
            <a:miter lim="800000"/>
            <a:headEnd/>
            <a:tailEnd/>
          </a:ln>
        </p:spPr>
      </p:pic>
      <p:pic>
        <p:nvPicPr>
          <p:cNvPr id="39939" name="Picture 6" descr="write1"/>
          <p:cNvPicPr>
            <a:picLocks noChangeAspect="1" noChangeArrowheads="1"/>
          </p:cNvPicPr>
          <p:nvPr/>
        </p:nvPicPr>
        <p:blipFill>
          <a:blip r:embed="rId4"/>
          <a:srcRect l="1891" r="4724"/>
          <a:stretch>
            <a:fillRect/>
          </a:stretch>
        </p:blipFill>
        <p:spPr bwMode="auto">
          <a:xfrm>
            <a:off x="5075238" y="665163"/>
            <a:ext cx="3241675" cy="2601912"/>
          </a:xfrm>
          <a:prstGeom prst="rect">
            <a:avLst/>
          </a:prstGeom>
          <a:noFill/>
          <a:ln w="9525">
            <a:noFill/>
            <a:miter lim="800000"/>
            <a:headEnd/>
            <a:tailEnd/>
          </a:ln>
        </p:spPr>
      </p:pic>
      <p:pic>
        <p:nvPicPr>
          <p:cNvPr id="39940" name="Picture 7" descr="write2"/>
          <p:cNvPicPr>
            <a:picLocks noChangeAspect="1" noChangeArrowheads="1"/>
          </p:cNvPicPr>
          <p:nvPr/>
        </p:nvPicPr>
        <p:blipFill>
          <a:blip r:embed="rId5"/>
          <a:srcRect l="1891" r="4724"/>
          <a:stretch>
            <a:fillRect/>
          </a:stretch>
        </p:blipFill>
        <p:spPr bwMode="auto">
          <a:xfrm>
            <a:off x="5076825" y="3573463"/>
            <a:ext cx="3240088" cy="2603500"/>
          </a:xfrm>
          <a:prstGeom prst="rect">
            <a:avLst/>
          </a:prstGeom>
          <a:noFill/>
          <a:ln w="9525">
            <a:noFill/>
            <a:miter lim="800000"/>
            <a:headEnd/>
            <a:tailEnd/>
          </a:ln>
        </p:spPr>
      </p:pic>
      <p:sp>
        <p:nvSpPr>
          <p:cNvPr id="25605" name="Text Box 8"/>
          <p:cNvSpPr txBox="1">
            <a:spLocks noChangeArrowheads="1"/>
          </p:cNvSpPr>
          <p:nvPr/>
        </p:nvSpPr>
        <p:spPr bwMode="auto">
          <a:xfrm>
            <a:off x="212725" y="188913"/>
            <a:ext cx="4914900" cy="646112"/>
          </a:xfrm>
          <a:prstGeom prst="rect">
            <a:avLst/>
          </a:prstGeom>
          <a:noFill/>
          <a:ln w="9525">
            <a:noFill/>
            <a:miter lim="800000"/>
            <a:headEnd/>
            <a:tailEnd/>
          </a:ln>
        </p:spPr>
        <p:txBody>
          <a:bodyPr wrap="none">
            <a:spAutoFit/>
          </a:bodyPr>
          <a:lstStyle/>
          <a:p>
            <a:pPr>
              <a:defRPr/>
            </a:pPr>
            <a:r>
              <a:rPr lang="en-US" altLang="zh-TW" sz="3600" dirty="0">
                <a:solidFill>
                  <a:srgbClr val="FF0000"/>
                </a:solidFill>
                <a:effectLst>
                  <a:outerShdw blurRad="38100" dist="38100" dir="2700000" algn="tl">
                    <a:srgbClr val="C0C0C0"/>
                  </a:outerShdw>
                </a:effectLst>
                <a:latin typeface="Comic Sans MS" pitchFamily="66" charset="0"/>
                <a:ea typeface="+mj-ea"/>
                <a:cs typeface="+mj-cs"/>
              </a:rPr>
              <a:t>Parallel I/O (</a:t>
            </a:r>
            <a:r>
              <a:rPr lang="en-US" altLang="zh-TW" sz="3600" dirty="0" err="1">
                <a:solidFill>
                  <a:srgbClr val="FF0000"/>
                </a:solidFill>
                <a:effectLst>
                  <a:outerShdw blurRad="38100" dist="38100" dir="2700000" algn="tl">
                    <a:srgbClr val="C0C0C0"/>
                  </a:outerShdw>
                </a:effectLst>
                <a:latin typeface="Comic Sans MS" pitchFamily="66" charset="0"/>
                <a:ea typeface="+mj-ea"/>
                <a:cs typeface="+mj-cs"/>
              </a:rPr>
              <a:t>Pnetcdf</a:t>
            </a:r>
            <a:r>
              <a:rPr lang="en-US" altLang="zh-TW" sz="3600" dirty="0">
                <a:solidFill>
                  <a:srgbClr val="FF0000"/>
                </a:solidFill>
                <a:effectLst>
                  <a:outerShdw blurRad="38100" dist="38100" dir="2700000" algn="tl">
                    <a:srgbClr val="C0C0C0"/>
                  </a:outerShdw>
                </a:effectLst>
                <a:latin typeface="Comic Sans MS" pitchFamily="66" charset="0"/>
                <a:ea typeface="+mj-ea"/>
                <a:cs typeface="+mj-cs"/>
              </a:rPr>
              <a:t>)</a:t>
            </a:r>
          </a:p>
        </p:txBody>
      </p:sp>
      <p:sp>
        <p:nvSpPr>
          <p:cNvPr id="39942" name="Text Box 9"/>
          <p:cNvSpPr txBox="1">
            <a:spLocks noChangeArrowheads="1"/>
          </p:cNvSpPr>
          <p:nvPr/>
        </p:nvSpPr>
        <p:spPr bwMode="auto">
          <a:xfrm>
            <a:off x="107950" y="3173413"/>
            <a:ext cx="2582863" cy="400050"/>
          </a:xfrm>
          <a:prstGeom prst="rect">
            <a:avLst/>
          </a:prstGeom>
          <a:noFill/>
          <a:ln w="9525">
            <a:noFill/>
            <a:miter lim="800000"/>
            <a:headEnd/>
            <a:tailEnd/>
          </a:ln>
        </p:spPr>
        <p:txBody>
          <a:bodyPr wrap="none">
            <a:spAutoFit/>
          </a:bodyPr>
          <a:lstStyle/>
          <a:p>
            <a:r>
              <a:rPr lang="en-US" altLang="zh-TW" sz="2000">
                <a:latin typeface="Comic Sans MS" pitchFamily="66" charset="0"/>
              </a:rPr>
              <a:t>Size: 256x256x256</a:t>
            </a:r>
          </a:p>
        </p:txBody>
      </p:sp>
      <p:sp>
        <p:nvSpPr>
          <p:cNvPr id="39943" name="Text Box 10"/>
          <p:cNvSpPr txBox="1">
            <a:spLocks noChangeArrowheads="1"/>
          </p:cNvSpPr>
          <p:nvPr/>
        </p:nvSpPr>
        <p:spPr bwMode="auto">
          <a:xfrm>
            <a:off x="73025" y="6092825"/>
            <a:ext cx="4203700" cy="400050"/>
          </a:xfrm>
          <a:prstGeom prst="rect">
            <a:avLst/>
          </a:prstGeom>
          <a:noFill/>
          <a:ln w="9525">
            <a:noFill/>
            <a:miter lim="800000"/>
            <a:headEnd/>
            <a:tailEnd/>
          </a:ln>
        </p:spPr>
        <p:txBody>
          <a:bodyPr wrap="none">
            <a:spAutoFit/>
          </a:bodyPr>
          <a:lstStyle/>
          <a:p>
            <a:r>
              <a:rPr lang="en-US" altLang="zh-TW" sz="2000">
                <a:latin typeface="Comic Sans MS" pitchFamily="66" charset="0"/>
              </a:rPr>
              <a:t>Size: 5760x3168x50 (1/4° global)</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內容版面配置區 8"/>
          <p:cNvGraphicFramePr>
            <a:graphicFrameLocks noGrp="1"/>
          </p:cNvGraphicFramePr>
          <p:nvPr>
            <p:ph idx="4294967295"/>
          </p:nvPr>
        </p:nvGraphicFramePr>
        <p:xfrm>
          <a:off x="34925" y="4724400"/>
          <a:ext cx="6624638" cy="1439863"/>
        </p:xfrm>
        <a:graphic>
          <a:graphicData uri="http://schemas.openxmlformats.org/drawingml/2006/table">
            <a:tbl>
              <a:tblPr/>
              <a:tblGrid>
                <a:gridCol w="823913">
                  <a:extLst>
                    <a:ext uri="{9D8B030D-6E8A-4147-A177-3AD203B41FA5}">
                      <a16:colId xmlns:a16="http://schemas.microsoft.com/office/drawing/2014/main" val="20000"/>
                    </a:ext>
                  </a:extLst>
                </a:gridCol>
                <a:gridCol w="644525">
                  <a:extLst>
                    <a:ext uri="{9D8B030D-6E8A-4147-A177-3AD203B41FA5}">
                      <a16:colId xmlns:a16="http://schemas.microsoft.com/office/drawing/2014/main" val="20001"/>
                    </a:ext>
                  </a:extLst>
                </a:gridCol>
                <a:gridCol w="644525">
                  <a:extLst>
                    <a:ext uri="{9D8B030D-6E8A-4147-A177-3AD203B41FA5}">
                      <a16:colId xmlns:a16="http://schemas.microsoft.com/office/drawing/2014/main" val="20002"/>
                    </a:ext>
                  </a:extLst>
                </a:gridCol>
                <a:gridCol w="641350">
                  <a:extLst>
                    <a:ext uri="{9D8B030D-6E8A-4147-A177-3AD203B41FA5}">
                      <a16:colId xmlns:a16="http://schemas.microsoft.com/office/drawing/2014/main" val="20003"/>
                    </a:ext>
                  </a:extLst>
                </a:gridCol>
                <a:gridCol w="668337">
                  <a:extLst>
                    <a:ext uri="{9D8B030D-6E8A-4147-A177-3AD203B41FA5}">
                      <a16:colId xmlns:a16="http://schemas.microsoft.com/office/drawing/2014/main" val="20004"/>
                    </a:ext>
                  </a:extLst>
                </a:gridCol>
                <a:gridCol w="669925">
                  <a:extLst>
                    <a:ext uri="{9D8B030D-6E8A-4147-A177-3AD203B41FA5}">
                      <a16:colId xmlns:a16="http://schemas.microsoft.com/office/drawing/2014/main" val="20005"/>
                    </a:ext>
                  </a:extLst>
                </a:gridCol>
                <a:gridCol w="669925">
                  <a:extLst>
                    <a:ext uri="{9D8B030D-6E8A-4147-A177-3AD203B41FA5}">
                      <a16:colId xmlns:a16="http://schemas.microsoft.com/office/drawing/2014/main" val="20006"/>
                    </a:ext>
                  </a:extLst>
                </a:gridCol>
                <a:gridCol w="669925">
                  <a:extLst>
                    <a:ext uri="{9D8B030D-6E8A-4147-A177-3AD203B41FA5}">
                      <a16:colId xmlns:a16="http://schemas.microsoft.com/office/drawing/2014/main" val="20007"/>
                    </a:ext>
                  </a:extLst>
                </a:gridCol>
                <a:gridCol w="595313">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rgbClr val="FFFFFF"/>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FFFF"/>
                          </a:solidFill>
                          <a:effectLst/>
                          <a:latin typeface="Arial" charset="0"/>
                          <a:ea typeface="新細明體" pitchFamily="18"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FFFF"/>
                          </a:solidFill>
                          <a:effectLst/>
                          <a:latin typeface="Arial" charset="0"/>
                          <a:ea typeface="新細明體" pitchFamily="18"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FFFF"/>
                          </a:solidFill>
                          <a:effectLst/>
                          <a:latin typeface="Arial" charset="0"/>
                          <a:ea typeface="新細明體" pitchFamily="18" charset="-12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FFFF"/>
                          </a:solidFill>
                          <a:effectLst/>
                          <a:latin typeface="Arial" charset="0"/>
                          <a:ea typeface="新細明體" pitchFamily="18" charset="-12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FFFF"/>
                          </a:solidFill>
                          <a:effectLst/>
                          <a:latin typeface="Arial" charset="0"/>
                          <a:ea typeface="新細明體" pitchFamily="18" charset="-12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FFFF"/>
                          </a:solidFill>
                          <a:effectLst/>
                          <a:latin typeface="Arial" charset="0"/>
                          <a:ea typeface="新細明體" pitchFamily="18" charset="-120"/>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FFFF"/>
                          </a:solidFill>
                          <a:effectLst/>
                          <a:latin typeface="Arial" charset="0"/>
                          <a:ea typeface="新細明體" pitchFamily="18" charset="-120"/>
                        </a:rPr>
                        <a:t>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FFFF"/>
                          </a:solidFill>
                          <a:effectLst/>
                          <a:latin typeface="Arial" charset="0"/>
                          <a:ea typeface="新細明體" pitchFamily="18" charset="-120"/>
                        </a:rPr>
                        <a:t>192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FFFFFF"/>
                          </a:solidFill>
                          <a:effectLst/>
                          <a:latin typeface="Arial" charset="0"/>
                          <a:ea typeface="新細明體" pitchFamily="18" charset="-120"/>
                        </a:rPr>
                        <a:t>384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509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Comp.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295.83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139.03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55.11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31.34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20.05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14.41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6.88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3.91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2.27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98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Comm.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0.49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0.29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0.26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0.35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0.65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0.42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0.55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0.36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graphicFrame>
        <p:nvGraphicFramePr>
          <p:cNvPr id="10" name="表格 9"/>
          <p:cNvGraphicFramePr>
            <a:graphicFrameLocks noGrp="1"/>
          </p:cNvGraphicFramePr>
          <p:nvPr/>
        </p:nvGraphicFramePr>
        <p:xfrm>
          <a:off x="6659563" y="2636838"/>
          <a:ext cx="2463800" cy="3763012"/>
        </p:xfrm>
        <a:graphic>
          <a:graphicData uri="http://schemas.openxmlformats.org/drawingml/2006/table">
            <a:tbl>
              <a:tblPr/>
              <a:tblGrid>
                <a:gridCol w="69215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tblGrid>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dirty="0" smtClean="0">
                        <a:ln>
                          <a:noFill/>
                        </a:ln>
                        <a:solidFill>
                          <a:srgbClr val="FFFFFF"/>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FFFF"/>
                          </a:solidFill>
                          <a:effectLst/>
                          <a:latin typeface="Arial" charset="0"/>
                          <a:ea typeface="新細明體" pitchFamily="18" charset="-120"/>
                        </a:rPr>
                        <a:t>Comp.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FFFF"/>
                          </a:solidFill>
                          <a:effectLst/>
                          <a:latin typeface="Arial" charset="0"/>
                          <a:ea typeface="新細明體" pitchFamily="18" charset="-120"/>
                        </a:rPr>
                        <a:t>Comm.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436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384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2673.4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 95.9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31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768</a:t>
                      </a:r>
                      <a:br>
                        <a:rPr kumimoji="1" lang="en-US" altLang="zh-TW" sz="1600" b="0" i="0" u="none" strike="noStrike" cap="none" normalizeH="0" baseline="0" smtClean="0">
                          <a:ln>
                            <a:noFill/>
                          </a:ln>
                          <a:solidFill>
                            <a:srgbClr val="000000"/>
                          </a:solidFill>
                          <a:effectLst/>
                          <a:latin typeface="Arial" charset="0"/>
                          <a:ea typeface="新細明體" pitchFamily="18" charset="-120"/>
                        </a:rPr>
                      </a:br>
                      <a:r>
                        <a:rPr kumimoji="1" lang="en-US" altLang="zh-TW" sz="1600" b="0" i="0" u="none" strike="noStrike" cap="none" normalizeH="0" baseline="0" smtClean="0">
                          <a:ln>
                            <a:noFill/>
                          </a:ln>
                          <a:solidFill>
                            <a:srgbClr val="000000"/>
                          </a:solidFill>
                          <a:effectLst/>
                          <a:latin typeface="Arial" charset="0"/>
                          <a:ea typeface="新細明體" pitchFamily="18" charset="-120"/>
                        </a:rPr>
                        <a:t>(24)</a:t>
                      </a:r>
                      <a:br>
                        <a:rPr kumimoji="1" lang="en-US" altLang="zh-TW" sz="1600" b="0" i="0" u="none" strike="noStrike" cap="none" normalizeH="0" baseline="0" smtClean="0">
                          <a:ln>
                            <a:noFill/>
                          </a:ln>
                          <a:solidFill>
                            <a:srgbClr val="000000"/>
                          </a:solidFill>
                          <a:effectLst/>
                          <a:latin typeface="Arial" charset="0"/>
                          <a:ea typeface="新細明體" pitchFamily="18" charset="-120"/>
                        </a:rPr>
                      </a:br>
                      <a:r>
                        <a:rPr kumimoji="1" lang="en-US" altLang="zh-TW" sz="1600" b="0" i="0" u="none" strike="noStrike" cap="none" normalizeH="0" baseline="0" smtClean="0">
                          <a:ln>
                            <a:noFill/>
                          </a:ln>
                          <a:solidFill>
                            <a:srgbClr val="000000"/>
                          </a:solidFill>
                          <a:effectLst/>
                          <a:latin typeface="Arial" charset="0"/>
                          <a:ea typeface="新細明體" pitchFamily="18" charset="-12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1624.0</a:t>
                      </a:r>
                      <a:br>
                        <a:rPr kumimoji="1" lang="en-US" altLang="zh-TW" sz="1600" b="0" i="0" u="none" strike="noStrike" cap="none" normalizeH="0" baseline="0" smtClean="0">
                          <a:ln>
                            <a:noFill/>
                          </a:ln>
                          <a:solidFill>
                            <a:srgbClr val="000000"/>
                          </a:solidFill>
                          <a:effectLst/>
                          <a:latin typeface="Arial" charset="0"/>
                          <a:ea typeface="新細明體" pitchFamily="18" charset="-120"/>
                        </a:rPr>
                      </a:br>
                      <a:r>
                        <a:rPr kumimoji="1" lang="en-US" altLang="zh-TW" sz="1600" b="0" i="0" u="none" strike="noStrike" cap="none" normalizeH="0" baseline="0" smtClean="0">
                          <a:ln>
                            <a:noFill/>
                          </a:ln>
                          <a:solidFill>
                            <a:srgbClr val="000000"/>
                          </a:solidFill>
                          <a:effectLst/>
                          <a:latin typeface="Arial" charset="0"/>
                          <a:ea typeface="新細明體" pitchFamily="18" charset="-120"/>
                        </a:rPr>
                        <a:t>1045.6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897.4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87.7</a:t>
                      </a:r>
                      <a:br>
                        <a:rPr kumimoji="1" lang="en-US" altLang="zh-TW" sz="1600" b="0" i="0" u="none" strike="noStrike" cap="none" normalizeH="0" baseline="0" smtClean="0">
                          <a:ln>
                            <a:noFill/>
                          </a:ln>
                          <a:solidFill>
                            <a:srgbClr val="000000"/>
                          </a:solidFill>
                          <a:effectLst/>
                          <a:latin typeface="Arial" charset="0"/>
                          <a:ea typeface="新細明體" pitchFamily="18" charset="-120"/>
                        </a:rPr>
                      </a:br>
                      <a:r>
                        <a:rPr kumimoji="1" lang="en-US" altLang="zh-TW" sz="1600" b="0" i="0" u="none" strike="noStrike" cap="none" normalizeH="0" baseline="0" smtClean="0">
                          <a:ln>
                            <a:noFill/>
                          </a:ln>
                          <a:solidFill>
                            <a:srgbClr val="000000"/>
                          </a:solidFill>
                          <a:effectLst/>
                          <a:latin typeface="Arial" charset="0"/>
                          <a:ea typeface="新細明體" pitchFamily="18" charset="-120"/>
                        </a:rPr>
                        <a:t>38.7</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26.0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31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1024</a:t>
                      </a:r>
                      <a:br>
                        <a:rPr kumimoji="1" lang="en-US" altLang="zh-TW" sz="1600" b="0" i="0" u="none" strike="noStrike" cap="none" normalizeH="0" baseline="0" dirty="0" smtClean="0">
                          <a:ln>
                            <a:noFill/>
                          </a:ln>
                          <a:solidFill>
                            <a:srgbClr val="000000"/>
                          </a:solidFill>
                          <a:effectLst/>
                          <a:latin typeface="Arial" charset="0"/>
                          <a:ea typeface="新細明體" pitchFamily="18" charset="-120"/>
                        </a:rPr>
                      </a:br>
                      <a:r>
                        <a:rPr kumimoji="1" lang="en-US" altLang="zh-TW" sz="1600" b="0" i="0" u="none" strike="noStrike" cap="none" normalizeH="0" baseline="0" dirty="0" smtClean="0">
                          <a:ln>
                            <a:noFill/>
                          </a:ln>
                          <a:solidFill>
                            <a:srgbClr val="000000"/>
                          </a:solidFill>
                          <a:effectLst/>
                          <a:latin typeface="Arial" charset="0"/>
                          <a:ea typeface="新細明體" pitchFamily="18" charset="-12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1183.5</a:t>
                      </a:r>
                      <a:br>
                        <a:rPr kumimoji="1" lang="en-US" altLang="zh-TW" sz="1600" b="0" i="0" u="none" strike="noStrike" cap="none" normalizeH="0" baseline="0" dirty="0" smtClean="0">
                          <a:ln>
                            <a:noFill/>
                          </a:ln>
                          <a:solidFill>
                            <a:srgbClr val="000000"/>
                          </a:solidFill>
                          <a:effectLst/>
                          <a:latin typeface="Arial" charset="0"/>
                          <a:ea typeface="新細明體" pitchFamily="18" charset="-120"/>
                        </a:rPr>
                      </a:br>
                      <a:r>
                        <a:rPr kumimoji="1" lang="en-US" altLang="zh-TW" sz="1600" b="0" i="0" u="none" strike="noStrike" cap="none" normalizeH="0" baseline="0" dirty="0" smtClean="0">
                          <a:ln>
                            <a:noFill/>
                          </a:ln>
                          <a:solidFill>
                            <a:srgbClr val="000000"/>
                          </a:solidFill>
                          <a:effectLst/>
                          <a:latin typeface="Arial" charset="0"/>
                          <a:ea typeface="新細明體" pitchFamily="18" charset="-120"/>
                        </a:rPr>
                        <a:t>843.8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62.7</a:t>
                      </a:r>
                      <a:br>
                        <a:rPr kumimoji="1" lang="en-US" altLang="zh-TW" sz="1600" b="0" i="0" u="none" strike="noStrike" cap="none" normalizeH="0" baseline="0" dirty="0" smtClean="0">
                          <a:ln>
                            <a:noFill/>
                          </a:ln>
                          <a:solidFill>
                            <a:srgbClr val="000000"/>
                          </a:solidFill>
                          <a:effectLst/>
                          <a:latin typeface="Arial" charset="0"/>
                          <a:ea typeface="新細明體" pitchFamily="18" charset="-120"/>
                        </a:rPr>
                      </a:br>
                      <a:r>
                        <a:rPr kumimoji="1" lang="en-US" altLang="zh-TW" sz="1600" b="0" i="0" u="none" strike="noStrike" cap="none" normalizeH="0" baseline="0" dirty="0" smtClean="0">
                          <a:ln>
                            <a:noFill/>
                          </a:ln>
                          <a:solidFill>
                            <a:srgbClr val="000000"/>
                          </a:solidFill>
                          <a:effectLst/>
                          <a:latin typeface="Arial" charset="0"/>
                          <a:ea typeface="新細明體" pitchFamily="18" charset="-120"/>
                        </a:rPr>
                        <a:t>28.2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3"/>
                  </a:ext>
                </a:extLst>
              </a:tr>
              <a:tr h="631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1536</a:t>
                      </a:r>
                      <a:br>
                        <a:rPr kumimoji="1" lang="en-US" altLang="zh-TW" sz="1600" b="0" i="0" u="none" strike="noStrike" cap="none" normalizeH="0" baseline="0" smtClean="0">
                          <a:ln>
                            <a:noFill/>
                          </a:ln>
                          <a:solidFill>
                            <a:srgbClr val="000000"/>
                          </a:solidFill>
                          <a:effectLst/>
                          <a:latin typeface="Arial" charset="0"/>
                          <a:ea typeface="新細明體" pitchFamily="18" charset="-120"/>
                        </a:rPr>
                      </a:br>
                      <a:r>
                        <a:rPr kumimoji="1" lang="en-US" altLang="zh-TW" sz="1600" b="0" i="0" u="none" strike="noStrike" cap="none" normalizeH="0" baseline="0" smtClean="0">
                          <a:ln>
                            <a:noFill/>
                          </a:ln>
                          <a:solidFill>
                            <a:srgbClr val="000000"/>
                          </a:solidFill>
                          <a:effectLst/>
                          <a:latin typeface="Arial" charset="0"/>
                          <a:ea typeface="新細明體" pitchFamily="18" charset="-12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1109.5</a:t>
                      </a:r>
                      <a:br>
                        <a:rPr kumimoji="1" lang="en-US" altLang="zh-TW" sz="1600" b="0" i="0" u="none" strike="noStrike" cap="none" normalizeH="0" baseline="0" dirty="0" smtClean="0">
                          <a:ln>
                            <a:noFill/>
                          </a:ln>
                          <a:solidFill>
                            <a:srgbClr val="000000"/>
                          </a:solidFill>
                          <a:effectLst/>
                          <a:latin typeface="Arial" charset="0"/>
                          <a:ea typeface="新細明體" pitchFamily="18" charset="-120"/>
                        </a:rPr>
                      </a:br>
                      <a:r>
                        <a:rPr kumimoji="1" lang="en-US" altLang="zh-TW" sz="1600" b="0" i="0" u="none" strike="noStrike" cap="none" normalizeH="0" baseline="0" dirty="0" smtClean="0">
                          <a:ln>
                            <a:noFill/>
                          </a:ln>
                          <a:solidFill>
                            <a:srgbClr val="000000"/>
                          </a:solidFill>
                          <a:effectLst/>
                          <a:latin typeface="Arial" charset="0"/>
                          <a:ea typeface="新細明體" pitchFamily="18" charset="-120"/>
                        </a:rPr>
                        <a:t>558.3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28.3</a:t>
                      </a:r>
                      <a:br>
                        <a:rPr kumimoji="1" lang="en-US" altLang="zh-TW" sz="1600" b="0" i="0" u="none" strike="noStrike" cap="none" normalizeH="0" baseline="0" dirty="0" smtClean="0">
                          <a:ln>
                            <a:noFill/>
                          </a:ln>
                          <a:solidFill>
                            <a:srgbClr val="000000"/>
                          </a:solidFill>
                          <a:effectLst/>
                          <a:latin typeface="Arial" charset="0"/>
                          <a:ea typeface="新細明體" pitchFamily="18" charset="-120"/>
                        </a:rPr>
                      </a:br>
                      <a:r>
                        <a:rPr kumimoji="1" lang="en-US" altLang="zh-TW" sz="1600" b="0" i="0" u="none" strike="noStrike" cap="none" normalizeH="0" baseline="0" dirty="0" smtClean="0">
                          <a:ln>
                            <a:noFill/>
                          </a:ln>
                          <a:solidFill>
                            <a:srgbClr val="000000"/>
                          </a:solidFill>
                          <a:effectLst/>
                          <a:latin typeface="Arial" charset="0"/>
                          <a:ea typeface="新細明體" pitchFamily="18" charset="-120"/>
                        </a:rPr>
                        <a:t>13.0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4"/>
                  </a:ext>
                </a:extLst>
              </a:tr>
              <a:tr h="436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2048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941.9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34.8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5"/>
                  </a:ext>
                </a:extLst>
              </a:tr>
              <a:tr h="436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3072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rgbClr val="000000"/>
                          </a:solidFill>
                          <a:effectLst/>
                          <a:latin typeface="Arial" charset="0"/>
                          <a:ea typeface="新細明體" pitchFamily="18" charset="-120"/>
                        </a:rPr>
                        <a:t>829.6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rgbClr val="000000"/>
                          </a:solidFill>
                          <a:effectLst/>
                          <a:latin typeface="Arial" charset="0"/>
                          <a:ea typeface="新細明體" pitchFamily="18" charset="-120"/>
                        </a:rPr>
                        <a:t>26.1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6"/>
                  </a:ext>
                </a:extLst>
              </a:tr>
            </a:tbl>
          </a:graphicData>
        </a:graphic>
      </p:graphicFrame>
      <p:grpSp>
        <p:nvGrpSpPr>
          <p:cNvPr id="41041" name="群組 6"/>
          <p:cNvGrpSpPr>
            <a:grpSpLocks/>
          </p:cNvGrpSpPr>
          <p:nvPr/>
        </p:nvGrpSpPr>
        <p:grpSpPr bwMode="auto">
          <a:xfrm>
            <a:off x="-396875" y="115888"/>
            <a:ext cx="9267825" cy="4465637"/>
            <a:chOff x="-396875" y="476250"/>
            <a:chExt cx="9267825" cy="4465638"/>
          </a:xfrm>
        </p:grpSpPr>
        <p:pic>
          <p:nvPicPr>
            <p:cNvPr id="41042" name="Picture 3"/>
            <p:cNvPicPr>
              <a:picLocks noChangeAspect="1" noChangeArrowheads="1"/>
            </p:cNvPicPr>
            <p:nvPr/>
          </p:nvPicPr>
          <p:blipFill>
            <a:blip r:embed="rId3"/>
            <a:srcRect/>
            <a:stretch>
              <a:fillRect/>
            </a:stretch>
          </p:blipFill>
          <p:spPr bwMode="auto">
            <a:xfrm>
              <a:off x="-396875" y="476250"/>
              <a:ext cx="9267825" cy="4465638"/>
            </a:xfrm>
            <a:prstGeom prst="rect">
              <a:avLst/>
            </a:prstGeom>
            <a:noFill/>
            <a:ln w="9525">
              <a:noFill/>
              <a:miter lim="800000"/>
              <a:headEnd/>
              <a:tailEnd/>
            </a:ln>
          </p:spPr>
        </p:pic>
        <p:pic>
          <p:nvPicPr>
            <p:cNvPr id="41043" name="Picture 2" descr="C:\Users\comet\Desktop\圖片1.tif"/>
            <p:cNvPicPr>
              <a:picLocks noChangeAspect="1" noChangeArrowheads="1"/>
            </p:cNvPicPr>
            <p:nvPr/>
          </p:nvPicPr>
          <p:blipFill>
            <a:blip r:embed="rId4"/>
            <a:srcRect l="7954" r="16737" b="2657"/>
            <a:stretch>
              <a:fillRect/>
            </a:stretch>
          </p:blipFill>
          <p:spPr bwMode="auto">
            <a:xfrm rot="-5400000">
              <a:off x="-924536" y="2553336"/>
              <a:ext cx="2232249" cy="383177"/>
            </a:xfrm>
            <a:prstGeom prst="rect">
              <a:avLst/>
            </a:prstGeom>
            <a:noFill/>
            <a:ln w="9525">
              <a:noFill/>
              <a:miter lim="800000"/>
              <a:headEnd/>
              <a:tailEnd/>
            </a:ln>
          </p:spPr>
        </p:pic>
      </p:grpSp>
      <p:sp>
        <p:nvSpPr>
          <p:cNvPr id="2" name="文字方塊 1"/>
          <p:cNvSpPr txBox="1"/>
          <p:nvPr/>
        </p:nvSpPr>
        <p:spPr>
          <a:xfrm>
            <a:off x="6496442" y="44624"/>
            <a:ext cx="2540054" cy="369332"/>
          </a:xfrm>
          <a:prstGeom prst="rect">
            <a:avLst/>
          </a:prstGeom>
          <a:noFill/>
        </p:spPr>
        <p:txBody>
          <a:bodyPr wrap="none" rtlCol="0">
            <a:spAutoFit/>
          </a:bodyPr>
          <a:lstStyle/>
          <a:p>
            <a:r>
              <a:rPr lang="en-US" altLang="zh-TW" dirty="0" smtClean="0"/>
              <a:t>Tseng and Chien, 2011</a:t>
            </a:r>
            <a:endParaRPr lang="zh-TW" alt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標題 1"/>
          <p:cNvSpPr>
            <a:spLocks noGrp="1"/>
          </p:cNvSpPr>
          <p:nvPr>
            <p:ph type="title" idx="4294967295"/>
          </p:nvPr>
        </p:nvSpPr>
        <p:spPr>
          <a:xfrm>
            <a:off x="457200" y="53975"/>
            <a:ext cx="8229600" cy="927100"/>
          </a:xfrm>
        </p:spPr>
        <p:txBody>
          <a:bodyPr/>
          <a:lstStyle/>
          <a:p>
            <a:pPr eaLnBrk="1" hangingPunct="1"/>
            <a:r>
              <a:rPr lang="en-US" altLang="zh-TW" sz="4000" b="1" smtClean="0">
                <a:solidFill>
                  <a:srgbClr val="FF0000"/>
                </a:solidFill>
                <a:latin typeface="Comic Sans MS" pitchFamily="66" charset="0"/>
              </a:rPr>
              <a:t>Speed-up Ratio</a:t>
            </a:r>
          </a:p>
        </p:txBody>
      </p:sp>
      <p:graphicFrame>
        <p:nvGraphicFramePr>
          <p:cNvPr id="7" name="內容版面配置區 6"/>
          <p:cNvGraphicFramePr>
            <a:graphicFrameLocks noGrp="1"/>
          </p:cNvGraphicFramePr>
          <p:nvPr>
            <p:ph idx="4294967295"/>
          </p:nvPr>
        </p:nvGraphicFramePr>
        <p:xfrm>
          <a:off x="6084888" y="765175"/>
          <a:ext cx="3024187" cy="5493385"/>
        </p:xfrm>
        <a:graphic>
          <a:graphicData uri="http://schemas.openxmlformats.org/drawingml/2006/table">
            <a:tbl>
              <a:tblPr/>
              <a:tblGrid>
                <a:gridCol w="792162">
                  <a:extLst>
                    <a:ext uri="{9D8B030D-6E8A-4147-A177-3AD203B41FA5}">
                      <a16:colId xmlns:a16="http://schemas.microsoft.com/office/drawing/2014/main" val="20000"/>
                    </a:ext>
                  </a:extLst>
                </a:gridCol>
                <a:gridCol w="719138">
                  <a:extLst>
                    <a:ext uri="{9D8B030D-6E8A-4147-A177-3AD203B41FA5}">
                      <a16:colId xmlns:a16="http://schemas.microsoft.com/office/drawing/2014/main" val="20001"/>
                    </a:ext>
                  </a:extLst>
                </a:gridCol>
                <a:gridCol w="757237">
                  <a:extLst>
                    <a:ext uri="{9D8B030D-6E8A-4147-A177-3AD203B41FA5}">
                      <a16:colId xmlns:a16="http://schemas.microsoft.com/office/drawing/2014/main" val="20002"/>
                    </a:ext>
                  </a:extLst>
                </a:gridCol>
                <a:gridCol w="755650">
                  <a:extLst>
                    <a:ext uri="{9D8B030D-6E8A-4147-A177-3AD203B41FA5}">
                      <a16:colId xmlns:a16="http://schemas.microsoft.com/office/drawing/2014/main" val="20003"/>
                    </a:ext>
                  </a:extLst>
                </a:gridCol>
              </a:tblGrid>
              <a:tr h="600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新細明體" pitchFamily="18" charset="-120"/>
                        </a:rPr>
                        <a:t>Ideal Ratio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新細明體" pitchFamily="18"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FFFFFF"/>
                          </a:solidFill>
                          <a:effectLst/>
                          <a:latin typeface="Arial" charset="0"/>
                          <a:ea typeface="新細明體" pitchFamily="18" charset="-120"/>
                        </a:rPr>
                        <a:t>Ideal Ratio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FFFFFF"/>
                          </a:solidFill>
                          <a:effectLst/>
                          <a:latin typeface="Arial" charset="0"/>
                          <a:ea typeface="新細明體" pitchFamily="18" charset="-120"/>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5.40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3"/>
                  </a:ext>
                </a:extLst>
              </a:tr>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4"/>
                  </a:ext>
                </a:extLst>
              </a:tr>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21.5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5"/>
                  </a:ext>
                </a:extLst>
              </a:tr>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45.8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6"/>
                  </a:ext>
                </a:extLst>
              </a:tr>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192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88.2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4.01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7"/>
                  </a:ext>
                </a:extLst>
              </a:tr>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384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154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rgbClr val="000000"/>
                          </a:solidFill>
                          <a:effectLst/>
                          <a:latin typeface="Arial" charset="0"/>
                          <a:ea typeface="新細明體" pitchFamily="18" charset="-120"/>
                        </a:rPr>
                        <a:t>8</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800" b="0" i="0" u="none" strike="noStrike" cap="none" normalizeH="0" baseline="0" smtClean="0">
                        <a:ln>
                          <a:noFill/>
                        </a:ln>
                        <a:solidFill>
                          <a:srgbClr val="000000"/>
                        </a:solidFill>
                        <a:effectLst/>
                        <a:latin typeface="Arial" charset="0"/>
                        <a:ea typeface="新細明體"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rgbClr val="000000"/>
                          </a:solidFill>
                          <a:effectLst/>
                          <a:latin typeface="Arial" charset="0"/>
                          <a:ea typeface="新細明體" pitchFamily="18" charset="-120"/>
                        </a:rPr>
                        <a:t>7.17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8"/>
                  </a:ext>
                </a:extLst>
              </a:tr>
            </a:tbl>
          </a:graphicData>
        </a:graphic>
      </p:graphicFrame>
      <p:grpSp>
        <p:nvGrpSpPr>
          <p:cNvPr id="43062" name="群組 10"/>
          <p:cNvGrpSpPr>
            <a:grpSpLocks/>
          </p:cNvGrpSpPr>
          <p:nvPr/>
        </p:nvGrpSpPr>
        <p:grpSpPr bwMode="auto">
          <a:xfrm>
            <a:off x="-36513" y="1773238"/>
            <a:ext cx="6153151" cy="4319587"/>
            <a:chOff x="26204" y="1916833"/>
            <a:chExt cx="6153934" cy="4320479"/>
          </a:xfrm>
        </p:grpSpPr>
        <p:pic>
          <p:nvPicPr>
            <p:cNvPr id="43063" name="Picture 4"/>
            <p:cNvPicPr>
              <a:picLocks noChangeAspect="1" noChangeArrowheads="1"/>
            </p:cNvPicPr>
            <p:nvPr/>
          </p:nvPicPr>
          <p:blipFill>
            <a:blip r:embed="rId3"/>
            <a:srcRect l="5162" r="5870"/>
            <a:stretch>
              <a:fillRect/>
            </a:stretch>
          </p:blipFill>
          <p:spPr bwMode="auto">
            <a:xfrm>
              <a:off x="250825" y="1989138"/>
              <a:ext cx="5929313" cy="4103687"/>
            </a:xfrm>
            <a:prstGeom prst="rect">
              <a:avLst/>
            </a:prstGeom>
            <a:noFill/>
            <a:ln w="9525">
              <a:noFill/>
              <a:miter lim="800000"/>
              <a:headEnd/>
              <a:tailEnd/>
            </a:ln>
          </p:spPr>
        </p:pic>
        <p:cxnSp>
          <p:nvCxnSpPr>
            <p:cNvPr id="3" name="直線接點 2"/>
            <p:cNvCxnSpPr/>
            <p:nvPr/>
          </p:nvCxnSpPr>
          <p:spPr>
            <a:xfrm>
              <a:off x="2404583" y="2105784"/>
              <a:ext cx="5398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3065" name="文字方塊 8"/>
            <p:cNvSpPr txBox="1">
              <a:spLocks noChangeArrowheads="1"/>
            </p:cNvSpPr>
            <p:nvPr/>
          </p:nvSpPr>
          <p:spPr bwMode="auto">
            <a:xfrm>
              <a:off x="2431982" y="5867980"/>
              <a:ext cx="2880320" cy="369332"/>
            </a:xfrm>
            <a:prstGeom prst="rect">
              <a:avLst/>
            </a:prstGeom>
            <a:noFill/>
            <a:ln w="9525">
              <a:noFill/>
              <a:miter lim="800000"/>
              <a:headEnd/>
              <a:tailEnd/>
            </a:ln>
          </p:spPr>
          <p:txBody>
            <a:bodyPr>
              <a:spAutoFit/>
            </a:bodyPr>
            <a:lstStyle/>
            <a:p>
              <a:r>
                <a:rPr lang="en-US" altLang="zh-TW"/>
                <a:t>Number of cores</a:t>
              </a:r>
              <a:endParaRPr lang="zh-TW" altLang="en-US"/>
            </a:p>
          </p:txBody>
        </p:sp>
        <p:sp>
          <p:nvSpPr>
            <p:cNvPr id="43066" name="文字方塊 11"/>
            <p:cNvSpPr txBox="1">
              <a:spLocks noChangeArrowheads="1"/>
            </p:cNvSpPr>
            <p:nvPr/>
          </p:nvSpPr>
          <p:spPr bwMode="auto">
            <a:xfrm rot="-5400000">
              <a:off x="-1229290" y="3172327"/>
              <a:ext cx="2880320" cy="369332"/>
            </a:xfrm>
            <a:prstGeom prst="rect">
              <a:avLst/>
            </a:prstGeom>
            <a:noFill/>
            <a:ln w="9525">
              <a:noFill/>
              <a:miter lim="800000"/>
              <a:headEnd/>
              <a:tailEnd/>
            </a:ln>
          </p:spPr>
          <p:txBody>
            <a:bodyPr>
              <a:spAutoFit/>
            </a:bodyPr>
            <a:lstStyle/>
            <a:p>
              <a:r>
                <a:rPr lang="en-US" altLang="zh-TW"/>
                <a:t>Speed-up ratio</a:t>
              </a:r>
              <a:endParaRPr lang="zh-TW" altLang="en-US"/>
            </a:p>
          </p:txBody>
        </p:sp>
      </p:gr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p:cNvSpPr>
            <a:spLocks noGrp="1"/>
          </p:cNvSpPr>
          <p:nvPr>
            <p:ph type="title"/>
          </p:nvPr>
        </p:nvSpPr>
        <p:spPr>
          <a:xfrm>
            <a:off x="323850" y="115888"/>
            <a:ext cx="8229600" cy="1143000"/>
          </a:xfrm>
        </p:spPr>
        <p:txBody>
          <a:bodyPr/>
          <a:lstStyle/>
          <a:p>
            <a:r>
              <a:rPr lang="en-US" altLang="zh-TW" b="1" dirty="0" smtClean="0">
                <a:solidFill>
                  <a:srgbClr val="FF0000"/>
                </a:solidFill>
                <a:latin typeface="Comic Sans MS" pitchFamily="66" charset="0"/>
              </a:rPr>
              <a:t>Numerical Experiments</a:t>
            </a:r>
            <a:endParaRPr lang="zh-TW" altLang="en-US" b="1" dirty="0" smtClean="0">
              <a:solidFill>
                <a:srgbClr val="FF0000"/>
              </a:solidFill>
              <a:latin typeface="Comic Sans MS" pitchFamily="66" charset="0"/>
            </a:endParaRPr>
          </a:p>
        </p:txBody>
      </p:sp>
      <p:sp>
        <p:nvSpPr>
          <p:cNvPr id="45058" name="矩形 3"/>
          <p:cNvSpPr>
            <a:spLocks noChangeArrowheads="1"/>
          </p:cNvSpPr>
          <p:nvPr/>
        </p:nvSpPr>
        <p:spPr bwMode="auto">
          <a:xfrm>
            <a:off x="179388" y="1201738"/>
            <a:ext cx="8893175" cy="5035550"/>
          </a:xfrm>
          <a:prstGeom prst="rect">
            <a:avLst/>
          </a:prstGeom>
          <a:noFill/>
          <a:ln w="9525">
            <a:noFill/>
            <a:miter lim="800000"/>
            <a:headEnd/>
            <a:tailEnd/>
          </a:ln>
        </p:spPr>
        <p:txBody>
          <a:bodyPr>
            <a:spAutoFit/>
          </a:bodyPr>
          <a:lstStyle/>
          <a:p>
            <a:r>
              <a:rPr lang="en-US" altLang="zh-TW" dirty="0">
                <a:solidFill>
                  <a:srgbClr val="FF0000"/>
                </a:solidFill>
                <a:latin typeface="Comic Sans MS" pitchFamily="66" charset="0"/>
              </a:rPr>
              <a:t>1. 50 years TIMCOM 1/4° global simulation with </a:t>
            </a:r>
            <a:r>
              <a:rPr lang="en-US" altLang="zh-TW" dirty="0" smtClean="0">
                <a:solidFill>
                  <a:srgbClr val="FF0000"/>
                </a:solidFill>
                <a:latin typeface="Comic Sans MS" pitchFamily="66" charset="0"/>
              </a:rPr>
              <a:t>WOA (2009) and HR</a:t>
            </a:r>
            <a:r>
              <a:rPr lang="en-US" altLang="zh-TW" dirty="0">
                <a:solidFill>
                  <a:srgbClr val="FF0000"/>
                </a:solidFill>
                <a:latin typeface="Comic Sans MS" pitchFamily="66" charset="0"/>
              </a:rPr>
              <a:t/>
            </a:r>
            <a:br>
              <a:rPr lang="en-US" altLang="zh-TW" dirty="0">
                <a:solidFill>
                  <a:srgbClr val="FF0000"/>
                </a:solidFill>
                <a:latin typeface="Comic Sans MS" pitchFamily="66" charset="0"/>
              </a:rPr>
            </a:br>
            <a:r>
              <a:rPr lang="en-US" altLang="zh-TW" dirty="0">
                <a:solidFill>
                  <a:srgbClr val="FF0000"/>
                </a:solidFill>
                <a:latin typeface="Comic Sans MS" pitchFamily="66" charset="0"/>
              </a:rPr>
              <a:t>(1984) wind forcing </a:t>
            </a:r>
            <a:r>
              <a:rPr lang="en-US" altLang="zh-TW" dirty="0" smtClean="0">
                <a:solidFill>
                  <a:srgbClr val="FF0000"/>
                </a:solidFill>
                <a:latin typeface="Comic Sans MS" pitchFamily="66" charset="0"/>
              </a:rPr>
              <a:t>(rerun).</a:t>
            </a:r>
            <a:r>
              <a:rPr lang="en-US" altLang="zh-TW" dirty="0">
                <a:solidFill>
                  <a:srgbClr val="FF0000"/>
                </a:solidFill>
                <a:latin typeface="Comic Sans MS" pitchFamily="66" charset="0"/>
              </a:rPr>
              <a:t/>
            </a:r>
            <a:br>
              <a:rPr lang="en-US" altLang="zh-TW" dirty="0">
                <a:solidFill>
                  <a:srgbClr val="FF0000"/>
                </a:solidFill>
                <a:latin typeface="Comic Sans MS" pitchFamily="66" charset="0"/>
              </a:rPr>
            </a:br>
            <a:r>
              <a:rPr lang="en-US" altLang="zh-TW" dirty="0">
                <a:solidFill>
                  <a:srgbClr val="FF9900"/>
                </a:solidFill>
                <a:latin typeface="Comic Sans MS" pitchFamily="66" charset="0"/>
              </a:rPr>
              <a:t>2. 50 years </a:t>
            </a:r>
            <a:r>
              <a:rPr lang="en-US" altLang="zh-TW" dirty="0" smtClean="0">
                <a:solidFill>
                  <a:srgbClr val="FF9900"/>
                </a:solidFill>
                <a:latin typeface="Comic Sans MS" pitchFamily="66" charset="0"/>
              </a:rPr>
              <a:t>TIMCOM 1/4° global simulation with WOA09 and </a:t>
            </a:r>
            <a:r>
              <a:rPr lang="en-US" altLang="zh-TW" dirty="0" err="1" smtClean="0">
                <a:solidFill>
                  <a:srgbClr val="FF9900"/>
                </a:solidFill>
                <a:latin typeface="Comic Sans MS" pitchFamily="66" charset="0"/>
              </a:rPr>
              <a:t>Scatterometer</a:t>
            </a:r>
            <a:r>
              <a:rPr lang="en-US" altLang="zh-TW" dirty="0" smtClean="0">
                <a:solidFill>
                  <a:srgbClr val="FF9900"/>
                </a:solidFill>
                <a:latin typeface="Comic Sans MS" pitchFamily="66" charset="0"/>
              </a:rPr>
              <a:t> Climatology of Ocean Winds (SCOW, 2008) wind forcing (rerun).</a:t>
            </a:r>
            <a:r>
              <a:rPr lang="en-US" altLang="zh-TW" dirty="0">
                <a:latin typeface="Comic Sans MS" pitchFamily="66" charset="0"/>
              </a:rPr>
              <a:t/>
            </a:r>
            <a:br>
              <a:rPr lang="en-US" altLang="zh-TW" dirty="0">
                <a:latin typeface="Comic Sans MS" pitchFamily="66" charset="0"/>
              </a:rPr>
            </a:br>
            <a:r>
              <a:rPr lang="en-US" altLang="zh-TW" dirty="0">
                <a:latin typeface="Comic Sans MS" pitchFamily="66" charset="0"/>
              </a:rPr>
              <a:t>3. 2004-2010 TIMCOM 1/4° global </a:t>
            </a:r>
            <a:r>
              <a:rPr lang="en-US" altLang="zh-TW" dirty="0" err="1">
                <a:latin typeface="Comic Sans MS" pitchFamily="66" charset="0"/>
              </a:rPr>
              <a:t>hindcast</a:t>
            </a:r>
            <a:r>
              <a:rPr lang="en-US" altLang="zh-TW" dirty="0">
                <a:latin typeface="Comic Sans MS" pitchFamily="66" charset="0"/>
              </a:rPr>
              <a:t> with NOGAPS daily forcing (in </a:t>
            </a:r>
            <a:br>
              <a:rPr lang="en-US" altLang="zh-TW" dirty="0">
                <a:latin typeface="Comic Sans MS" pitchFamily="66" charset="0"/>
              </a:rPr>
            </a:br>
            <a:r>
              <a:rPr lang="en-US" altLang="zh-TW" dirty="0">
                <a:latin typeface="Comic Sans MS" pitchFamily="66" charset="0"/>
              </a:rPr>
              <a:t>prep.).</a:t>
            </a:r>
            <a:br>
              <a:rPr lang="en-US" altLang="zh-TW" dirty="0">
                <a:latin typeface="Comic Sans MS" pitchFamily="66" charset="0"/>
              </a:rPr>
            </a:br>
            <a:r>
              <a:rPr lang="en-US" altLang="zh-TW" dirty="0">
                <a:latin typeface="Comic Sans MS" pitchFamily="66" charset="0"/>
              </a:rPr>
              <a:t>4. 1960-2010 TIMCOM 1/4° global </a:t>
            </a:r>
            <a:r>
              <a:rPr lang="en-US" altLang="zh-TW" dirty="0" err="1">
                <a:latin typeface="Comic Sans MS" pitchFamily="66" charset="0"/>
              </a:rPr>
              <a:t>hindcast</a:t>
            </a:r>
            <a:r>
              <a:rPr lang="en-US" altLang="zh-TW" dirty="0">
                <a:latin typeface="Comic Sans MS" pitchFamily="66" charset="0"/>
              </a:rPr>
              <a:t> with </a:t>
            </a:r>
            <a:r>
              <a:rPr lang="en-US" altLang="zh-TW" dirty="0" smtClean="0">
                <a:latin typeface="Comic Sans MS" pitchFamily="66" charset="0"/>
              </a:rPr>
              <a:t>ECMWF monthly forcing </a:t>
            </a:r>
            <a:r>
              <a:rPr lang="en-US" altLang="zh-TW" dirty="0">
                <a:latin typeface="Comic Sans MS" pitchFamily="66" charset="0"/>
              </a:rPr>
              <a:t/>
            </a:r>
            <a:br>
              <a:rPr lang="en-US" altLang="zh-TW" dirty="0">
                <a:latin typeface="Comic Sans MS" pitchFamily="66" charset="0"/>
              </a:rPr>
            </a:br>
            <a:r>
              <a:rPr lang="en-US" altLang="zh-TW" dirty="0">
                <a:latin typeface="Comic Sans MS" pitchFamily="66" charset="0"/>
              </a:rPr>
              <a:t>(in prep.).</a:t>
            </a:r>
          </a:p>
          <a:p>
            <a:r>
              <a:rPr lang="en-US" altLang="zh-TW" dirty="0">
                <a:latin typeface="Comic Sans MS" pitchFamily="66" charset="0"/>
              </a:rPr>
              <a:t/>
            </a:r>
            <a:br>
              <a:rPr lang="en-US" altLang="zh-TW" dirty="0">
                <a:latin typeface="Comic Sans MS" pitchFamily="66" charset="0"/>
              </a:rPr>
            </a:br>
            <a:r>
              <a:rPr lang="en-US" altLang="zh-TW" dirty="0">
                <a:solidFill>
                  <a:srgbClr val="FF9900"/>
                </a:solidFill>
                <a:latin typeface="Comic Sans MS" pitchFamily="66" charset="0"/>
              </a:rPr>
              <a:t>5. 30 years TIMCOM 1/16° global simulation with </a:t>
            </a:r>
            <a:r>
              <a:rPr lang="en-US" altLang="zh-TW" dirty="0" err="1">
                <a:solidFill>
                  <a:srgbClr val="FF9900"/>
                </a:solidFill>
                <a:latin typeface="Comic Sans MS" pitchFamily="66" charset="0"/>
              </a:rPr>
              <a:t>Levitus</a:t>
            </a:r>
            <a:r>
              <a:rPr lang="en-US" altLang="zh-TW" dirty="0">
                <a:solidFill>
                  <a:srgbClr val="FF9900"/>
                </a:solidFill>
                <a:latin typeface="Comic Sans MS" pitchFamily="66" charset="0"/>
              </a:rPr>
              <a:t> (1994) and HR </a:t>
            </a:r>
            <a:br>
              <a:rPr lang="en-US" altLang="zh-TW" dirty="0">
                <a:solidFill>
                  <a:srgbClr val="FF9900"/>
                </a:solidFill>
                <a:latin typeface="Comic Sans MS" pitchFamily="66" charset="0"/>
              </a:rPr>
            </a:br>
            <a:r>
              <a:rPr lang="en-US" altLang="zh-TW" dirty="0">
                <a:solidFill>
                  <a:srgbClr val="FF9900"/>
                </a:solidFill>
                <a:latin typeface="Comic Sans MS" pitchFamily="66" charset="0"/>
              </a:rPr>
              <a:t>(1984) wind forcing (in proc.).</a:t>
            </a:r>
            <a:r>
              <a:rPr lang="en-US" altLang="zh-TW" dirty="0">
                <a:latin typeface="Comic Sans MS" pitchFamily="66" charset="0"/>
              </a:rPr>
              <a:t/>
            </a:r>
            <a:br>
              <a:rPr lang="en-US" altLang="zh-TW" dirty="0">
                <a:latin typeface="Comic Sans MS" pitchFamily="66" charset="0"/>
              </a:rPr>
            </a:br>
            <a:r>
              <a:rPr lang="en-US" altLang="zh-TW" dirty="0">
                <a:latin typeface="Comic Sans MS" pitchFamily="66" charset="0"/>
              </a:rPr>
              <a:t>6. 30 years TIMCOM 1/16° degree global simulation with WOA09 and </a:t>
            </a:r>
            <a:br>
              <a:rPr lang="en-US" altLang="zh-TW" dirty="0">
                <a:latin typeface="Comic Sans MS" pitchFamily="66" charset="0"/>
              </a:rPr>
            </a:br>
            <a:r>
              <a:rPr lang="en-US" altLang="zh-TW" dirty="0" err="1">
                <a:latin typeface="Comic Sans MS" pitchFamily="66" charset="0"/>
              </a:rPr>
              <a:t>Scatterometer</a:t>
            </a:r>
            <a:r>
              <a:rPr lang="en-US" altLang="zh-TW" dirty="0">
                <a:latin typeface="Comic Sans MS" pitchFamily="66" charset="0"/>
              </a:rPr>
              <a:t> Climatology of Ocean Winds (SCOW, 2008) wind forcing (in </a:t>
            </a:r>
            <a:br>
              <a:rPr lang="en-US" altLang="zh-TW" dirty="0">
                <a:latin typeface="Comic Sans MS" pitchFamily="66" charset="0"/>
              </a:rPr>
            </a:br>
            <a:r>
              <a:rPr lang="en-US" altLang="zh-TW" dirty="0">
                <a:latin typeface="Comic Sans MS" pitchFamily="66" charset="0"/>
              </a:rPr>
              <a:t>prep.).</a:t>
            </a:r>
            <a:br>
              <a:rPr lang="en-US" altLang="zh-TW" dirty="0">
                <a:latin typeface="Comic Sans MS" pitchFamily="66" charset="0"/>
              </a:rPr>
            </a:br>
            <a:r>
              <a:rPr lang="en-US" altLang="zh-TW" dirty="0">
                <a:latin typeface="Comic Sans MS" pitchFamily="66" charset="0"/>
              </a:rPr>
              <a:t>7. 2004-2010 TIMCOM 1/16° degree global </a:t>
            </a:r>
            <a:r>
              <a:rPr lang="en-US" altLang="zh-TW" dirty="0" err="1">
                <a:latin typeface="Comic Sans MS" pitchFamily="66" charset="0"/>
              </a:rPr>
              <a:t>hindcast</a:t>
            </a:r>
            <a:r>
              <a:rPr lang="en-US" altLang="zh-TW" dirty="0">
                <a:latin typeface="Comic Sans MS" pitchFamily="66" charset="0"/>
              </a:rPr>
              <a:t> with NOGAPS daily forcing </a:t>
            </a:r>
            <a:br>
              <a:rPr lang="en-US" altLang="zh-TW" dirty="0">
                <a:latin typeface="Comic Sans MS" pitchFamily="66" charset="0"/>
              </a:rPr>
            </a:br>
            <a:r>
              <a:rPr lang="en-US" altLang="zh-TW" dirty="0">
                <a:latin typeface="Comic Sans MS" pitchFamily="66" charset="0"/>
              </a:rPr>
              <a:t>(in prep.).</a:t>
            </a:r>
            <a:br>
              <a:rPr lang="en-US" altLang="zh-TW" dirty="0">
                <a:latin typeface="Comic Sans MS" pitchFamily="66" charset="0"/>
              </a:rPr>
            </a:br>
            <a:r>
              <a:rPr lang="en-US" altLang="zh-TW" dirty="0">
                <a:latin typeface="Comic Sans MS" pitchFamily="66" charset="0"/>
              </a:rPr>
              <a:t>8. 1960-2010 TIMCOM 1/16° degree global </a:t>
            </a:r>
            <a:r>
              <a:rPr lang="en-US" altLang="zh-TW" dirty="0" err="1">
                <a:latin typeface="Comic Sans MS" pitchFamily="66" charset="0"/>
              </a:rPr>
              <a:t>hindcast</a:t>
            </a:r>
            <a:r>
              <a:rPr lang="en-US" altLang="zh-TW" dirty="0">
                <a:latin typeface="Comic Sans MS" pitchFamily="66" charset="0"/>
              </a:rPr>
              <a:t> with ECMWF monthly forcing (in prep.).</a:t>
            </a:r>
            <a:endParaRPr lang="zh-TW" altLang="en-US"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6481" y="273629"/>
            <a:ext cx="8228160" cy="1144921"/>
          </a:xfrm>
          <a:ln/>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FF0000"/>
                </a:solidFill>
                <a:latin typeface="Comic Sans MS" pitchFamily="66" charset="0"/>
              </a:rPr>
              <a:t>Current </a:t>
            </a:r>
            <a:r>
              <a:rPr lang="en-US" dirty="0" smtClean="0">
                <a:solidFill>
                  <a:srgbClr val="FF0000"/>
                </a:solidFill>
                <a:latin typeface="Comic Sans MS" pitchFamily="66" charset="0"/>
              </a:rPr>
              <a:t>status</a:t>
            </a:r>
            <a:br>
              <a:rPr lang="en-US" dirty="0" smtClean="0">
                <a:solidFill>
                  <a:srgbClr val="FF0000"/>
                </a:solidFill>
                <a:latin typeface="Comic Sans MS" pitchFamily="66" charset="0"/>
              </a:rPr>
            </a:br>
            <a:r>
              <a:rPr lang="en-US" altLang="zh-TW" sz="2800" dirty="0">
                <a:hlinkClick r:id="rId3"/>
              </a:rPr>
              <a:t>http://140.112.66.144/wiki/index.php/Timcom_Wiki</a:t>
            </a:r>
            <a:endParaRPr lang="en-US" sz="2800" dirty="0">
              <a:solidFill>
                <a:srgbClr val="FF0000"/>
              </a:solidFill>
              <a:latin typeface="Comic Sans MS" pitchFamily="66" charset="0"/>
            </a:endParaRPr>
          </a:p>
        </p:txBody>
      </p:sp>
      <p:sp>
        <p:nvSpPr>
          <p:cNvPr id="4098" name="Rectangle 2"/>
          <p:cNvSpPr>
            <a:spLocks noGrp="1" noChangeArrowheads="1"/>
          </p:cNvSpPr>
          <p:nvPr>
            <p:ph type="body" idx="1"/>
          </p:nvPr>
        </p:nvSpPr>
        <p:spPr>
          <a:xfrm>
            <a:off x="251520" y="1484784"/>
            <a:ext cx="8539680" cy="4617125"/>
          </a:xfrm>
          <a:ln/>
        </p:spPr>
        <p:txBody>
          <a:bodyPr tIns="19267"/>
          <a:lstStyle/>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200" dirty="0" smtClean="0">
                <a:latin typeface="Comic Sans MS" pitchFamily="66" charset="0"/>
              </a:rPr>
              <a:t>Focus mainly on the </a:t>
            </a:r>
            <a:r>
              <a:rPr lang="en-US" sz="2200" dirty="0">
                <a:latin typeface="Comic Sans MS" pitchFamily="66" charset="0"/>
              </a:rPr>
              <a:t>MEDINA </a:t>
            </a:r>
            <a:r>
              <a:rPr lang="en-US" sz="2200" dirty="0" smtClean="0">
                <a:latin typeface="Comic Sans MS" pitchFamily="66" charset="0"/>
              </a:rPr>
              <a:t>and GLOBAL configurations</a:t>
            </a:r>
            <a:endParaRPr lang="en-US" sz="2200" dirty="0">
              <a:latin typeface="Comic Sans MS" pitchFamily="66" charset="0"/>
            </a:endParaRPr>
          </a:p>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For historical (climatological) studies of processes along the interface between Mediterranean Sea and Atlantic Ocean: promising (we see </a:t>
            </a:r>
            <a:r>
              <a:rPr lang="en-US" sz="2500" dirty="0" err="1">
                <a:latin typeface="Comic Sans MS" pitchFamily="66" charset="0"/>
              </a:rPr>
              <a:t>Meddies</a:t>
            </a:r>
            <a:r>
              <a:rPr lang="en-US" sz="2500" dirty="0">
                <a:latin typeface="Comic Sans MS" pitchFamily="66" charset="0"/>
              </a:rPr>
              <a:t>) but slow (not parallelized yet)</a:t>
            </a:r>
          </a:p>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For operational forecasts: being implemented now (not very much manpower to do it, so it's taking some time)</a:t>
            </a:r>
          </a:p>
          <a:p>
            <a:pPr marL="790296" lvl="1" indent="-293764">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100" dirty="0">
                <a:latin typeface="Comic Sans MS" pitchFamily="66" charset="0"/>
              </a:rPr>
              <a:t>Doesn't really need parallel version for it (ensemble runs are parallel by themselves)</a:t>
            </a:r>
          </a:p>
        </p:txBody>
      </p:sp>
    </p:spTree>
    <p:extLst>
      <p:ext uri="{BB962C8B-B14F-4D97-AF65-F5344CB8AC3E}">
        <p14:creationId xmlns:p14="http://schemas.microsoft.com/office/powerpoint/2010/main" val="13984259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1" y="273629"/>
            <a:ext cx="8228160" cy="1144921"/>
          </a:xfrm>
          <a:ln/>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FF0000"/>
                </a:solidFill>
                <a:latin typeface="Comic Sans MS" pitchFamily="66" charset="0"/>
              </a:rPr>
              <a:t>Recent additions</a:t>
            </a:r>
          </a:p>
        </p:txBody>
      </p:sp>
      <p:sp>
        <p:nvSpPr>
          <p:cNvPr id="5122" name="Rectangle 2"/>
          <p:cNvSpPr>
            <a:spLocks noGrp="1" noChangeArrowheads="1"/>
          </p:cNvSpPr>
          <p:nvPr>
            <p:ph type="body" idx="1"/>
          </p:nvPr>
        </p:nvSpPr>
        <p:spPr>
          <a:xfrm>
            <a:off x="251520" y="1340768"/>
            <a:ext cx="8892480" cy="5031888"/>
          </a:xfrm>
          <a:ln/>
        </p:spPr>
        <p:txBody>
          <a:bodyPr/>
          <a:lstStyle/>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smtClean="0">
                <a:latin typeface="Comic Sans MS" pitchFamily="66" charset="0"/>
              </a:rPr>
              <a:t>Enhanced data input capacity (free-format </a:t>
            </a:r>
            <a:r>
              <a:rPr lang="en-US" sz="2500" dirty="0" err="1">
                <a:latin typeface="Comic Sans MS" pitchFamily="66" charset="0"/>
              </a:rPr>
              <a:t>ascii</a:t>
            </a:r>
            <a:r>
              <a:rPr lang="en-US" sz="2500" dirty="0">
                <a:latin typeface="Comic Sans MS" pitchFamily="66" charset="0"/>
              </a:rPr>
              <a:t> files, can read scalars, vectors, or load from </a:t>
            </a:r>
            <a:r>
              <a:rPr lang="en-US" sz="2500" dirty="0" err="1">
                <a:latin typeface="Comic Sans MS" pitchFamily="66" charset="0"/>
              </a:rPr>
              <a:t>netcdf</a:t>
            </a:r>
            <a:r>
              <a:rPr lang="en-US" sz="2500" dirty="0">
                <a:latin typeface="Comic Sans MS" pitchFamily="66" charset="0"/>
              </a:rPr>
              <a:t> files)</a:t>
            </a:r>
          </a:p>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Numbered models : input and output (000 to 999) for future ensemble runs</a:t>
            </a:r>
          </a:p>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Basic </a:t>
            </a:r>
            <a:r>
              <a:rPr lang="en-US" sz="2500" dirty="0" smtClean="0">
                <a:latin typeface="Comic Sans MS" pitchFamily="66" charset="0"/>
              </a:rPr>
              <a:t>river runoff influences</a:t>
            </a:r>
            <a:endParaRPr lang="en-US" sz="2500" dirty="0">
              <a:latin typeface="Comic Sans MS" pitchFamily="66" charset="0"/>
            </a:endParaRPr>
          </a:p>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More flexible nudging configuration (incl. 3D </a:t>
            </a:r>
            <a:r>
              <a:rPr lang="en-US" sz="2500" dirty="0" err="1">
                <a:latin typeface="Comic Sans MS" pitchFamily="66" charset="0"/>
              </a:rPr>
              <a:t>coeffs</a:t>
            </a:r>
            <a:r>
              <a:rPr lang="en-US" sz="2500" dirty="0">
                <a:latin typeface="Comic Sans MS" pitchFamily="66" charset="0"/>
              </a:rPr>
              <a:t>.)</a:t>
            </a:r>
          </a:p>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Support for real time </a:t>
            </a:r>
            <a:r>
              <a:rPr lang="en-US" sz="2500" dirty="0" smtClean="0">
                <a:latin typeface="Comic Sans MS" pitchFamily="66" charset="0"/>
              </a:rPr>
              <a:t>atmospheric forcing instead </a:t>
            </a:r>
            <a:r>
              <a:rPr lang="en-US" sz="2500" dirty="0">
                <a:latin typeface="Comic Sans MS" pitchFamily="66" charset="0"/>
              </a:rPr>
              <a:t>of climatological time: the model keeps track of the “modified </a:t>
            </a:r>
            <a:r>
              <a:rPr lang="en-US" sz="2500" dirty="0" err="1">
                <a:latin typeface="Comic Sans MS" pitchFamily="66" charset="0"/>
              </a:rPr>
              <a:t>julian</a:t>
            </a:r>
            <a:r>
              <a:rPr lang="en-US" sz="2500" dirty="0">
                <a:latin typeface="Comic Sans MS" pitchFamily="66" charset="0"/>
              </a:rPr>
              <a:t> day” (days after 18/</a:t>
            </a:r>
            <a:r>
              <a:rPr lang="en-US" sz="2500" dirty="0" err="1">
                <a:latin typeface="Comic Sans MS" pitchFamily="66" charset="0"/>
              </a:rPr>
              <a:t>november</a:t>
            </a:r>
            <a:r>
              <a:rPr lang="en-US" sz="2500" dirty="0">
                <a:latin typeface="Comic Sans MS" pitchFamily="66" charset="0"/>
              </a:rPr>
              <a:t>/1858).</a:t>
            </a:r>
          </a:p>
          <a:p>
            <a:pPr marL="790296" lvl="1" indent="-293764">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100" dirty="0">
                <a:latin typeface="Comic Sans MS" pitchFamily="66" charset="0"/>
              </a:rPr>
              <a:t>Thus years have their exact number of days rather than 12*30=360 days</a:t>
            </a:r>
          </a:p>
        </p:txBody>
      </p:sp>
    </p:spTree>
    <p:extLst>
      <p:ext uri="{BB962C8B-B14F-4D97-AF65-F5344CB8AC3E}">
        <p14:creationId xmlns:p14="http://schemas.microsoft.com/office/powerpoint/2010/main" val="4861382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6481" y="1196752"/>
            <a:ext cx="8228160" cy="5031888"/>
          </a:xfrm>
          <a:ln/>
        </p:spPr>
        <p:txBody>
          <a:bodyPr tIns="22532"/>
          <a:lstStyle/>
          <a:p>
            <a:pPr marL="391686" indent="-292325">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n-US" sz="2500" b="1" dirty="0">
                <a:latin typeface="Comic Sans MS" pitchFamily="66" charset="0"/>
              </a:rPr>
              <a:t>Surface fluxes for heat, momentum and freshwater</a:t>
            </a:r>
          </a:p>
          <a:p>
            <a:pPr marL="391686" indent="-292325">
              <a:buSzPct val="45000"/>
              <a:buFont typeface="StarSymbol" charset="0"/>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n-US" sz="2500" dirty="0">
                <a:latin typeface="Comic Sans MS" pitchFamily="66" charset="0"/>
              </a:rPr>
              <a:t>Fluxes computed from atmospheric fields using bulk formulae (based on code from GETM model)</a:t>
            </a:r>
          </a:p>
          <a:p>
            <a:pPr marL="391686" indent="-292325">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n-US" sz="2500" i="1" dirty="0">
                <a:latin typeface="Comic Sans MS" pitchFamily="66" charset="0"/>
              </a:rPr>
              <a:t>or</a:t>
            </a:r>
          </a:p>
          <a:p>
            <a:pPr marL="391686" indent="-292325">
              <a:buSzPct val="45000"/>
              <a:buFont typeface="StarSymbol" charset="0"/>
              <a:buChar char="●"/>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n-US" sz="2500" dirty="0">
                <a:latin typeface="Comic Sans MS" pitchFamily="66" charset="0"/>
              </a:rPr>
              <a:t>Fluxes read from </a:t>
            </a:r>
            <a:r>
              <a:rPr lang="en-US" sz="2500" dirty="0" err="1">
                <a:latin typeface="Comic Sans MS" pitchFamily="66" charset="0"/>
              </a:rPr>
              <a:t>netcdf</a:t>
            </a:r>
            <a:r>
              <a:rPr lang="en-US" sz="2500" dirty="0">
                <a:latin typeface="Comic Sans MS" pitchFamily="66" charset="0"/>
              </a:rPr>
              <a:t> files</a:t>
            </a:r>
          </a:p>
          <a:p>
            <a:pPr marL="391686" indent="-292325">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endParaRPr lang="en-US" sz="2500" dirty="0">
              <a:latin typeface="Comic Sans MS" pitchFamily="66" charset="0"/>
            </a:endParaRPr>
          </a:p>
          <a:p>
            <a:pPr marL="391686" indent="-292325">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n-US" sz="2500" dirty="0">
                <a:latin typeface="Comic Sans MS" pitchFamily="66" charset="0"/>
              </a:rPr>
              <a:t>The module is initialized, data is read from </a:t>
            </a:r>
            <a:r>
              <a:rPr lang="en-US" sz="2500" dirty="0" err="1">
                <a:latin typeface="Comic Sans MS" pitchFamily="66" charset="0"/>
              </a:rPr>
              <a:t>netcdf</a:t>
            </a:r>
            <a:r>
              <a:rPr lang="en-US" sz="2500" dirty="0">
                <a:latin typeface="Comic Sans MS" pitchFamily="66" charset="0"/>
              </a:rPr>
              <a:t> files and interpolated in space during the model startup; and interpolated in time during model integration</a:t>
            </a:r>
          </a:p>
          <a:p>
            <a:pPr marL="391686" indent="-292325">
              <a:buSzPct val="45000"/>
              <a:buNone/>
              <a:tabLst>
                <a:tab pos="391686" algn="l"/>
                <a:tab pos="493928" algn="l"/>
                <a:tab pos="908654" algn="l"/>
                <a:tab pos="1323380" algn="l"/>
                <a:tab pos="1738106" algn="l"/>
                <a:tab pos="2152832" algn="l"/>
                <a:tab pos="2567558" algn="l"/>
                <a:tab pos="2982284" algn="l"/>
                <a:tab pos="3397011" algn="l"/>
                <a:tab pos="3811737" algn="l"/>
                <a:tab pos="4226463" algn="l"/>
                <a:tab pos="4641189" algn="l"/>
                <a:tab pos="5055915" algn="l"/>
                <a:tab pos="5470641" algn="l"/>
                <a:tab pos="5885367" algn="l"/>
                <a:tab pos="6300093" algn="l"/>
                <a:tab pos="6714820" algn="l"/>
                <a:tab pos="7129546" algn="l"/>
                <a:tab pos="7544272" algn="l"/>
                <a:tab pos="7958998" algn="l"/>
                <a:tab pos="8373724" algn="l"/>
              </a:tabLst>
            </a:pPr>
            <a:r>
              <a:rPr lang="en-US" sz="2500" dirty="0">
                <a:latin typeface="Comic Sans MS" pitchFamily="66" charset="0"/>
              </a:rPr>
              <a:t>Tested with data from NCEP, ECMWF and CORE-2</a:t>
            </a:r>
          </a:p>
        </p:txBody>
      </p:sp>
      <p:sp>
        <p:nvSpPr>
          <p:cNvPr id="5" name="Rectangle 1"/>
          <p:cNvSpPr>
            <a:spLocks noGrp="1" noChangeArrowheads="1"/>
          </p:cNvSpPr>
          <p:nvPr>
            <p:ph type="title"/>
          </p:nvPr>
        </p:nvSpPr>
        <p:spPr>
          <a:xfrm>
            <a:off x="456481" y="273629"/>
            <a:ext cx="8228160" cy="1144921"/>
          </a:xfrm>
          <a:ln/>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FF0000"/>
                </a:solidFill>
                <a:latin typeface="Comic Sans MS" pitchFamily="66" charset="0"/>
              </a:rPr>
              <a:t>Recent additions</a:t>
            </a:r>
          </a:p>
        </p:txBody>
      </p:sp>
    </p:spTree>
    <p:extLst>
      <p:ext uri="{BB962C8B-B14F-4D97-AF65-F5344CB8AC3E}">
        <p14:creationId xmlns:p14="http://schemas.microsoft.com/office/powerpoint/2010/main" val="26084997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481" y="116632"/>
            <a:ext cx="8228160" cy="1144921"/>
          </a:xfrm>
          <a:ln/>
        </p:spPr>
        <p:txBody>
          <a:bodyPr tIns="35268"/>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solidFill>
                  <a:srgbClr val="FF0000"/>
                </a:solidFill>
                <a:latin typeface="Comic Sans MS" pitchFamily="66" charset="0"/>
              </a:rPr>
              <a:t>Data assimilation</a:t>
            </a:r>
          </a:p>
        </p:txBody>
      </p:sp>
      <p:sp>
        <p:nvSpPr>
          <p:cNvPr id="7170" name="Rectangle 2"/>
          <p:cNvSpPr>
            <a:spLocks noGrp="1" noChangeArrowheads="1"/>
          </p:cNvSpPr>
          <p:nvPr>
            <p:ph type="body" idx="1"/>
          </p:nvPr>
        </p:nvSpPr>
        <p:spPr>
          <a:xfrm>
            <a:off x="179512" y="1196752"/>
            <a:ext cx="8611688" cy="5031888"/>
          </a:xfrm>
          <a:ln/>
        </p:spPr>
        <p:txBody>
          <a:bodyPr tIns="22532"/>
          <a:lstStyle/>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Data assimilation </a:t>
            </a:r>
            <a:r>
              <a:rPr lang="en-US" sz="2500" dirty="0" smtClean="0">
                <a:latin typeface="Comic Sans MS" pitchFamily="66" charset="0"/>
              </a:rPr>
              <a:t> independent from </a:t>
            </a:r>
            <a:r>
              <a:rPr lang="en-US" sz="2500" dirty="0" err="1" smtClean="0">
                <a:latin typeface="Comic Sans MS" pitchFamily="66" charset="0"/>
              </a:rPr>
              <a:t>TimCOM</a:t>
            </a:r>
            <a:endParaRPr lang="en-US" sz="2500" dirty="0">
              <a:latin typeface="Comic Sans MS" pitchFamily="66" charset="0"/>
            </a:endParaRPr>
          </a:p>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Bash scripts alternatively run the model and the data assimilation code</a:t>
            </a:r>
          </a:p>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The data assimilation code modifies the </a:t>
            </a:r>
            <a:r>
              <a:rPr lang="en-US" sz="2500" dirty="0" err="1" smtClean="0">
                <a:latin typeface="Comic Sans MS" pitchFamily="66" charset="0"/>
              </a:rPr>
              <a:t>TimCOM</a:t>
            </a:r>
            <a:r>
              <a:rPr lang="en-US" sz="2500" dirty="0" smtClean="0">
                <a:latin typeface="Comic Sans MS" pitchFamily="66" charset="0"/>
              </a:rPr>
              <a:t> </a:t>
            </a:r>
            <a:r>
              <a:rPr lang="en-US" sz="2500" dirty="0">
                <a:latin typeface="Comic Sans MS" pitchFamily="66" charset="0"/>
              </a:rPr>
              <a:t>restart file</a:t>
            </a:r>
          </a:p>
          <a:p>
            <a:pPr marL="390246" indent="-293764">
              <a:buSzPct val="45000"/>
              <a:buFont typeface="StarSymbol"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a:latin typeface="Comic Sans MS" pitchFamily="66" charset="0"/>
              </a:rPr>
              <a:t>The data assimilation code we plan to use is OAK </a:t>
            </a:r>
          </a:p>
          <a:p>
            <a:pPr marL="390246" indent="-293764">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500" dirty="0" smtClean="0">
                <a:solidFill>
                  <a:srgbClr val="C00000"/>
                </a:solidFill>
                <a:latin typeface="Comic Sans MS" pitchFamily="66" charset="0"/>
              </a:rPr>
              <a:t>(</a:t>
            </a:r>
            <a:r>
              <a:rPr lang="en-US" sz="1800" dirty="0" smtClean="0">
                <a:solidFill>
                  <a:srgbClr val="C00000"/>
                </a:solidFill>
                <a:latin typeface="Comic Sans MS" pitchFamily="66" charset="0"/>
                <a:hlinkClick r:id="rId3"/>
              </a:rPr>
              <a:t>modb.oce.ulg.ac.be/</a:t>
            </a:r>
            <a:r>
              <a:rPr lang="en-US" sz="1800" dirty="0" err="1" smtClean="0">
                <a:solidFill>
                  <a:srgbClr val="C00000"/>
                </a:solidFill>
                <a:latin typeface="Comic Sans MS" pitchFamily="66" charset="0"/>
                <a:hlinkClick r:id="rId3"/>
              </a:rPr>
              <a:t>mediawiki</a:t>
            </a:r>
            <a:r>
              <a:rPr lang="en-US" sz="1800" dirty="0" smtClean="0">
                <a:solidFill>
                  <a:srgbClr val="C00000"/>
                </a:solidFill>
                <a:latin typeface="Comic Sans MS" pitchFamily="66" charset="0"/>
                <a:hlinkClick r:id="rId3"/>
              </a:rPr>
              <a:t>/</a:t>
            </a:r>
            <a:r>
              <a:rPr lang="en-US" sz="1800" dirty="0" err="1" smtClean="0">
                <a:solidFill>
                  <a:srgbClr val="C00000"/>
                </a:solidFill>
                <a:latin typeface="Comic Sans MS" pitchFamily="66" charset="0"/>
                <a:hlinkClick r:id="rId3"/>
              </a:rPr>
              <a:t>index.php</a:t>
            </a:r>
            <a:r>
              <a:rPr lang="en-US" sz="1800" dirty="0" smtClean="0">
                <a:solidFill>
                  <a:srgbClr val="C00000"/>
                </a:solidFill>
                <a:latin typeface="Comic Sans MS" pitchFamily="66" charset="0"/>
                <a:hlinkClick r:id="rId3"/>
              </a:rPr>
              <a:t>/</a:t>
            </a:r>
            <a:r>
              <a:rPr lang="en-US" sz="1800" dirty="0" err="1" smtClean="0">
                <a:solidFill>
                  <a:srgbClr val="C00000"/>
                </a:solidFill>
                <a:latin typeface="Comic Sans MS" pitchFamily="66" charset="0"/>
                <a:hlinkClick r:id="rId3"/>
              </a:rPr>
              <a:t>Ocean_Assimilation_Kit</a:t>
            </a:r>
            <a:r>
              <a:rPr lang="en-US" sz="2200" dirty="0" smtClean="0">
                <a:solidFill>
                  <a:srgbClr val="C00000"/>
                </a:solidFill>
                <a:latin typeface="Comic Sans MS" pitchFamily="66" charset="0"/>
              </a:rPr>
              <a:t> </a:t>
            </a:r>
            <a:r>
              <a:rPr lang="en-US" sz="2200" dirty="0">
                <a:solidFill>
                  <a:srgbClr val="C00000"/>
                </a:solidFill>
                <a:latin typeface="Comic Sans MS" pitchFamily="66" charset="0"/>
              </a:rPr>
              <a:t>)</a:t>
            </a:r>
          </a:p>
          <a:p>
            <a:pPr marL="390246" indent="-293764">
              <a:buSzPct val="45000"/>
              <a:buNone/>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200" dirty="0" smtClean="0">
                <a:latin typeface="Comic Sans MS" pitchFamily="66" charset="0"/>
              </a:rPr>
              <a:t> </a:t>
            </a:r>
            <a:r>
              <a:rPr lang="en-US" sz="2200" dirty="0">
                <a:latin typeface="Comic Sans MS" pitchFamily="66" charset="0"/>
              </a:rPr>
              <a:t>multi-grid, multi-</a:t>
            </a:r>
            <a:r>
              <a:rPr lang="en-US" sz="2200" dirty="0" err="1">
                <a:latin typeface="Comic Sans MS" pitchFamily="66" charset="0"/>
              </a:rPr>
              <a:t>variate</a:t>
            </a:r>
            <a:r>
              <a:rPr lang="en-US" sz="2200" dirty="0">
                <a:latin typeface="Comic Sans MS" pitchFamily="66" charset="0"/>
              </a:rPr>
              <a:t>, 3D, reduced-rank </a:t>
            </a:r>
            <a:r>
              <a:rPr lang="en-US" sz="2200" dirty="0" err="1">
                <a:latin typeface="Comic Sans MS" pitchFamily="66" charset="0"/>
              </a:rPr>
              <a:t>Kalman</a:t>
            </a:r>
            <a:r>
              <a:rPr lang="en-US" sz="2200" dirty="0">
                <a:latin typeface="Comic Sans MS" pitchFamily="66" charset="0"/>
              </a:rPr>
              <a:t> filter. The state-vector error covariance matrix can be obtained from a historical run ( “fixed-base SEEK filter” </a:t>
            </a:r>
            <a:r>
              <a:rPr lang="en-US" sz="2200" dirty="0" smtClean="0">
                <a:latin typeface="Comic Sans MS" pitchFamily="66" charset="0"/>
              </a:rPr>
              <a:t>) </a:t>
            </a:r>
            <a:r>
              <a:rPr lang="en-US" sz="2200" dirty="0">
                <a:latin typeface="Comic Sans MS" pitchFamily="66" charset="0"/>
              </a:rPr>
              <a:t>or from an ensemble (</a:t>
            </a:r>
            <a:r>
              <a:rPr lang="en-US" sz="2200" dirty="0" err="1">
                <a:latin typeface="Comic Sans MS" pitchFamily="66" charset="0"/>
              </a:rPr>
              <a:t>EnKF</a:t>
            </a:r>
            <a:r>
              <a:rPr lang="en-US" sz="2200" dirty="0">
                <a:latin typeface="Comic Sans MS" pitchFamily="66" charset="0"/>
              </a:rPr>
              <a:t>)</a:t>
            </a:r>
          </a:p>
        </p:txBody>
      </p:sp>
    </p:spTree>
    <p:extLst>
      <p:ext uri="{BB962C8B-B14F-4D97-AF65-F5344CB8AC3E}">
        <p14:creationId xmlns:p14="http://schemas.microsoft.com/office/powerpoint/2010/main" val="5648578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68313" y="115888"/>
            <a:ext cx="8229600" cy="792162"/>
          </a:xfrm>
        </p:spPr>
        <p:txBody>
          <a:bodyPr/>
          <a:lstStyle/>
          <a:p>
            <a:pPr eaLnBrk="1" hangingPunct="1"/>
            <a:r>
              <a:rPr lang="en-US" altLang="zh-TW" smtClean="0">
                <a:solidFill>
                  <a:schemeClr val="hlink"/>
                </a:solidFill>
                <a:latin typeface="Comic Sans MS" pitchFamily="66" charset="0"/>
              </a:rPr>
              <a:t>Objectives</a:t>
            </a:r>
          </a:p>
        </p:txBody>
      </p:sp>
      <p:sp>
        <p:nvSpPr>
          <p:cNvPr id="24578" name="Rectangle 3"/>
          <p:cNvSpPr>
            <a:spLocks noGrp="1" noChangeArrowheads="1"/>
          </p:cNvSpPr>
          <p:nvPr>
            <p:ph type="body" idx="1"/>
          </p:nvPr>
        </p:nvSpPr>
        <p:spPr>
          <a:xfrm>
            <a:off x="467544" y="836712"/>
            <a:ext cx="8229600" cy="5472608"/>
          </a:xfrm>
        </p:spPr>
        <p:txBody>
          <a:bodyPr/>
          <a:lstStyle/>
          <a:p>
            <a:pPr eaLnBrk="1" hangingPunct="1">
              <a:lnSpc>
                <a:spcPct val="90000"/>
              </a:lnSpc>
            </a:pPr>
            <a:r>
              <a:rPr lang="en-US" altLang="zh-TW" dirty="0" smtClean="0">
                <a:latin typeface="Comic Sans MS" pitchFamily="66" charset="0"/>
              </a:rPr>
              <a:t>Build and redesign a new </a:t>
            </a:r>
            <a:r>
              <a:rPr lang="en-US" altLang="zh-TW" dirty="0" smtClean="0">
                <a:solidFill>
                  <a:srgbClr val="FF0000"/>
                </a:solidFill>
                <a:latin typeface="Comic Sans MS" pitchFamily="66" charset="0"/>
              </a:rPr>
              <a:t>ocean community model</a:t>
            </a:r>
            <a:r>
              <a:rPr lang="en-US" altLang="zh-TW" dirty="0" smtClean="0">
                <a:latin typeface="Comic Sans MS" pitchFamily="66" charset="0"/>
              </a:rPr>
              <a:t> to resolve </a:t>
            </a:r>
            <a:r>
              <a:rPr lang="en-US" altLang="zh-TW" dirty="0">
                <a:latin typeface="Comic Sans MS" pitchFamily="66" charset="0"/>
              </a:rPr>
              <a:t>multi-scale dynamics with the most efficient two-way </a:t>
            </a:r>
            <a:r>
              <a:rPr lang="en-US" altLang="zh-TW" dirty="0" smtClean="0">
                <a:latin typeface="Comic Sans MS" pitchFamily="66" charset="0"/>
              </a:rPr>
              <a:t>coupling in high accuracy</a:t>
            </a:r>
          </a:p>
          <a:p>
            <a:pPr eaLnBrk="1" hangingPunct="1">
              <a:lnSpc>
                <a:spcPct val="90000"/>
              </a:lnSpc>
            </a:pPr>
            <a:r>
              <a:rPr lang="en-US" altLang="zh-TW" dirty="0" smtClean="0">
                <a:latin typeface="Comic Sans MS" pitchFamily="66" charset="0"/>
              </a:rPr>
              <a:t>Provide a scalable high-resolution global ocean circulation model (targeting at 1/60) for global ocean climate study in an </a:t>
            </a:r>
            <a:r>
              <a:rPr lang="en-US" altLang="zh-TW" dirty="0" smtClean="0">
                <a:solidFill>
                  <a:srgbClr val="FF0000"/>
                </a:solidFill>
                <a:latin typeface="Comic Sans MS" pitchFamily="66" charset="0"/>
              </a:rPr>
              <a:t>Earth System Model Framework</a:t>
            </a:r>
          </a:p>
          <a:p>
            <a:pPr eaLnBrk="1" hangingPunct="1">
              <a:lnSpc>
                <a:spcPct val="90000"/>
              </a:lnSpc>
            </a:pPr>
            <a:r>
              <a:rPr lang="en-US" altLang="zh-TW" dirty="0" smtClean="0">
                <a:latin typeface="Comic Sans MS" pitchFamily="66" charset="0"/>
              </a:rPr>
              <a:t>Operational and forecast capability while maintaining the simplest system structure</a:t>
            </a:r>
          </a:p>
          <a:p>
            <a:pPr eaLnBrk="1" hangingPunct="1">
              <a:lnSpc>
                <a:spcPct val="90000"/>
              </a:lnSpc>
            </a:pPr>
            <a:r>
              <a:rPr lang="en-US" altLang="zh-TW" dirty="0" smtClean="0">
                <a:latin typeface="Comic Sans MS" pitchFamily="66" charset="0"/>
              </a:rPr>
              <a:t>International collaborative effort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619250" y="125413"/>
            <a:ext cx="5184775" cy="711200"/>
          </a:xfrm>
        </p:spPr>
        <p:txBody>
          <a:bodyPr>
            <a:normAutofit/>
          </a:bodyPr>
          <a:lstStyle/>
          <a:p>
            <a:pPr>
              <a:defRPr/>
            </a:pPr>
            <a:r>
              <a:rPr kumimoji="0" lang="en-US" altLang="zh-TW" sz="3600" b="1" kern="1200" dirty="0" smtClean="0">
                <a:solidFill>
                  <a:srgbClr val="FF0000"/>
                </a:solidFill>
                <a:latin typeface="Comic Sans MS" pitchFamily="66" charset="0"/>
                <a:cs typeface="+mn-cs"/>
              </a:rPr>
              <a:t>Mean SSH and SST</a:t>
            </a:r>
            <a:endParaRPr kumimoji="0" lang="zh-TW" altLang="en-US" sz="3600" b="1" kern="1200" dirty="0" smtClean="0">
              <a:solidFill>
                <a:srgbClr val="FF0000"/>
              </a:solidFill>
              <a:latin typeface="Comic Sans MS" pitchFamily="66" charset="0"/>
              <a:cs typeface="+mn-cs"/>
            </a:endParaRPr>
          </a:p>
        </p:txBody>
      </p:sp>
      <p:pic>
        <p:nvPicPr>
          <p:cNvPr id="46082" name="圖片 5"/>
          <p:cNvPicPr>
            <a:picLocks noChangeAspect="1"/>
          </p:cNvPicPr>
          <p:nvPr/>
        </p:nvPicPr>
        <p:blipFill>
          <a:blip r:embed="rId2"/>
          <a:srcRect l="10173" t="25728" r="7803" b="18661"/>
          <a:stretch>
            <a:fillRect/>
          </a:stretch>
        </p:blipFill>
        <p:spPr bwMode="auto">
          <a:xfrm>
            <a:off x="3484563" y="692150"/>
            <a:ext cx="5695950" cy="2736850"/>
          </a:xfrm>
          <a:prstGeom prst="rect">
            <a:avLst/>
          </a:prstGeom>
          <a:noFill/>
          <a:ln w="9525">
            <a:noFill/>
            <a:miter lim="800000"/>
            <a:headEnd/>
            <a:tailEnd/>
          </a:ln>
        </p:spPr>
      </p:pic>
      <p:pic>
        <p:nvPicPr>
          <p:cNvPr id="46083" name="圖片 6"/>
          <p:cNvPicPr>
            <a:picLocks noChangeAspect="1"/>
          </p:cNvPicPr>
          <p:nvPr/>
        </p:nvPicPr>
        <p:blipFill>
          <a:blip r:embed="rId3"/>
          <a:srcRect l="10237" t="26672" r="7620" b="17551"/>
          <a:stretch>
            <a:fillRect/>
          </a:stretch>
        </p:blipFill>
        <p:spPr bwMode="auto">
          <a:xfrm>
            <a:off x="107950" y="3357563"/>
            <a:ext cx="6369050" cy="306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idx="4294967295"/>
          </p:nvPr>
        </p:nvSpPr>
        <p:spPr>
          <a:xfrm>
            <a:off x="565150" y="274638"/>
            <a:ext cx="8229600" cy="1143000"/>
          </a:xfrm>
        </p:spPr>
        <p:txBody>
          <a:bodyPr/>
          <a:lstStyle/>
          <a:p>
            <a:r>
              <a:rPr lang="en-US" altLang="zh-TW" smtClean="0">
                <a:solidFill>
                  <a:srgbClr val="FF0000"/>
                </a:solidFill>
                <a:latin typeface="Comic Sans MS" pitchFamily="66" charset="0"/>
              </a:rPr>
              <a:t>Future Plans</a:t>
            </a:r>
            <a:endParaRPr lang="zh-TW" altLang="en-US" smtClean="0">
              <a:solidFill>
                <a:srgbClr val="FF0000"/>
              </a:solidFill>
              <a:latin typeface="Comic Sans MS" pitchFamily="66" charset="0"/>
            </a:endParaRPr>
          </a:p>
        </p:txBody>
      </p:sp>
      <p:sp>
        <p:nvSpPr>
          <p:cNvPr id="6" name="文字方塊 5"/>
          <p:cNvSpPr txBox="1"/>
          <p:nvPr/>
        </p:nvSpPr>
        <p:spPr>
          <a:xfrm>
            <a:off x="179512" y="1412776"/>
            <a:ext cx="4320480" cy="646331"/>
          </a:xfrm>
          <a:prstGeom prst="rect">
            <a:avLst/>
          </a:prstGeom>
          <a:noFill/>
          <a:scene3d>
            <a:camera prst="orthographicFront"/>
            <a:lightRig rig="threePt" dir="t"/>
          </a:scene3d>
          <a:sp3d contourW="38100">
            <a:contourClr>
              <a:srgbClr val="00B0F0"/>
            </a:contourClr>
          </a:sp3d>
        </p:spPr>
        <p:txBody>
          <a:bodyPr>
            <a:spAutoFit/>
          </a:bodyPr>
          <a:lstStyle/>
          <a:p>
            <a:pPr algn="ctr">
              <a:defRPr/>
            </a:pPr>
            <a:r>
              <a:rPr lang="en-US" altLang="zh-TW" dirty="0">
                <a:latin typeface="Comic Sans MS" pitchFamily="66" charset="0"/>
                <a:ea typeface="新細明體" pitchFamily="18" charset="-120"/>
              </a:rPr>
              <a:t>Atmosphere</a:t>
            </a:r>
          </a:p>
          <a:p>
            <a:pPr>
              <a:defRPr/>
            </a:pPr>
            <a:endParaRPr lang="zh-TW" altLang="en-US" dirty="0">
              <a:ea typeface="新細明體" pitchFamily="18" charset="-120"/>
            </a:endParaRPr>
          </a:p>
        </p:txBody>
      </p:sp>
      <p:sp>
        <p:nvSpPr>
          <p:cNvPr id="7" name="文字方塊 6"/>
          <p:cNvSpPr txBox="1"/>
          <p:nvPr/>
        </p:nvSpPr>
        <p:spPr>
          <a:xfrm>
            <a:off x="179512" y="2564904"/>
            <a:ext cx="4320480" cy="646331"/>
          </a:xfrm>
          <a:prstGeom prst="rect">
            <a:avLst/>
          </a:prstGeom>
          <a:noFill/>
          <a:scene3d>
            <a:camera prst="orthographicFront"/>
            <a:lightRig rig="threePt" dir="t"/>
          </a:scene3d>
          <a:sp3d contourW="38100">
            <a:contourClr>
              <a:srgbClr val="FF0000"/>
            </a:contourClr>
          </a:sp3d>
        </p:spPr>
        <p:txBody>
          <a:bodyPr>
            <a:spAutoFit/>
          </a:bodyPr>
          <a:lstStyle/>
          <a:p>
            <a:pPr algn="ctr">
              <a:defRPr/>
            </a:pPr>
            <a:r>
              <a:rPr lang="en-US" altLang="zh-TW" dirty="0">
                <a:latin typeface="Comic Sans MS" pitchFamily="66" charset="0"/>
                <a:ea typeface="新細明體" pitchFamily="18" charset="-120"/>
              </a:rPr>
              <a:t>Coupler</a:t>
            </a:r>
          </a:p>
          <a:p>
            <a:pPr>
              <a:defRPr/>
            </a:pPr>
            <a:endParaRPr lang="zh-TW" altLang="en-US" dirty="0">
              <a:ea typeface="新細明體" pitchFamily="18" charset="-120"/>
            </a:endParaRPr>
          </a:p>
        </p:txBody>
      </p:sp>
      <p:cxnSp>
        <p:nvCxnSpPr>
          <p:cNvPr id="9" name="直線單箭頭接點 8"/>
          <p:cNvCxnSpPr/>
          <p:nvPr/>
        </p:nvCxnSpPr>
        <p:spPr>
          <a:xfrm>
            <a:off x="-30163"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115888"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261938"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401638"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549275"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695325"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835025"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981075"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1122363"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1268413"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1414463"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1554163"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1700213"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1847850"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1987550"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30163" y="3284984"/>
            <a:ext cx="0" cy="576064"/>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a:off x="4151313" y="3284984"/>
            <a:ext cx="0" cy="576064"/>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2133600"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2273300"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2419350"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2566988"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a:off x="2706688"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a:off x="2852738"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a:off x="2998788"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a:off x="3140075"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a:off x="3286125"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a:off x="3425825"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a:off x="3571875"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a:off x="3717925"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a:off x="3859213"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4005263"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4151313" y="2132856"/>
            <a:ext cx="0" cy="360040"/>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sp>
        <p:nvSpPr>
          <p:cNvPr id="95" name="文字方塊 94"/>
          <p:cNvSpPr txBox="1"/>
          <p:nvPr/>
        </p:nvSpPr>
        <p:spPr>
          <a:xfrm>
            <a:off x="179512" y="3933056"/>
            <a:ext cx="4320480" cy="646331"/>
          </a:xfrm>
          <a:prstGeom prst="rect">
            <a:avLst/>
          </a:prstGeom>
          <a:noFill/>
          <a:scene3d>
            <a:camera prst="orthographicFront"/>
            <a:lightRig rig="threePt" dir="t"/>
          </a:scene3d>
          <a:sp3d contourW="38100">
            <a:contourClr>
              <a:srgbClr val="0070C0"/>
            </a:contourClr>
          </a:sp3d>
        </p:spPr>
        <p:txBody>
          <a:bodyPr>
            <a:spAutoFit/>
          </a:bodyPr>
          <a:lstStyle/>
          <a:p>
            <a:pPr algn="ctr">
              <a:defRPr/>
            </a:pPr>
            <a:r>
              <a:rPr lang="en-US" altLang="zh-TW" dirty="0">
                <a:latin typeface="Comic Sans MS" pitchFamily="66" charset="0"/>
                <a:ea typeface="新細明體" pitchFamily="18" charset="-120"/>
              </a:rPr>
              <a:t>Ocean</a:t>
            </a:r>
          </a:p>
          <a:p>
            <a:pPr algn="ctr">
              <a:defRPr/>
            </a:pPr>
            <a:endParaRPr lang="en-US" altLang="zh-TW" dirty="0">
              <a:ea typeface="新細明體" pitchFamily="18" charset="-120"/>
            </a:endParaRPr>
          </a:p>
        </p:txBody>
      </p:sp>
      <p:sp>
        <p:nvSpPr>
          <p:cNvPr id="82988" name="文字方塊 50"/>
          <p:cNvSpPr txBox="1">
            <a:spLocks noChangeArrowheads="1"/>
          </p:cNvSpPr>
          <p:nvPr/>
        </p:nvSpPr>
        <p:spPr bwMode="auto">
          <a:xfrm>
            <a:off x="358775" y="3573463"/>
            <a:ext cx="488950" cy="276225"/>
          </a:xfrm>
          <a:prstGeom prst="rect">
            <a:avLst/>
          </a:prstGeom>
          <a:noFill/>
          <a:ln w="9525">
            <a:noFill/>
            <a:miter lim="800000"/>
            <a:headEnd/>
            <a:tailEnd/>
          </a:ln>
        </p:spPr>
        <p:txBody>
          <a:bodyPr wrap="none">
            <a:spAutoFit/>
          </a:bodyPr>
          <a:lstStyle/>
          <a:p>
            <a:r>
              <a:rPr lang="en-US" altLang="zh-TW" sz="1200">
                <a:latin typeface="Comic Sans MS" pitchFamily="66" charset="0"/>
              </a:rPr>
              <a:t>0 hr</a:t>
            </a:r>
            <a:endParaRPr lang="zh-TW" altLang="en-US" sz="1200">
              <a:latin typeface="Comic Sans MS" pitchFamily="66" charset="0"/>
            </a:endParaRPr>
          </a:p>
        </p:txBody>
      </p:sp>
      <p:sp>
        <p:nvSpPr>
          <p:cNvPr id="82989" name="文字方塊 51"/>
          <p:cNvSpPr txBox="1">
            <a:spLocks noChangeArrowheads="1"/>
          </p:cNvSpPr>
          <p:nvPr/>
        </p:nvSpPr>
        <p:spPr bwMode="auto">
          <a:xfrm>
            <a:off x="3887788" y="3573463"/>
            <a:ext cx="582612" cy="276225"/>
          </a:xfrm>
          <a:prstGeom prst="rect">
            <a:avLst/>
          </a:prstGeom>
          <a:noFill/>
          <a:ln w="9525">
            <a:noFill/>
            <a:miter lim="800000"/>
            <a:headEnd/>
            <a:tailEnd/>
          </a:ln>
        </p:spPr>
        <p:txBody>
          <a:bodyPr wrap="none">
            <a:spAutoFit/>
          </a:bodyPr>
          <a:lstStyle/>
          <a:p>
            <a:r>
              <a:rPr lang="en-US" altLang="zh-TW" sz="1200">
                <a:latin typeface="Comic Sans MS" pitchFamily="66" charset="0"/>
              </a:rPr>
              <a:t>24 hr</a:t>
            </a:r>
            <a:endParaRPr lang="zh-TW" altLang="en-US" sz="1200">
              <a:latin typeface="Comic Sans MS" pitchFamily="66" charset="0"/>
            </a:endParaRPr>
          </a:p>
        </p:txBody>
      </p:sp>
      <p:cxnSp>
        <p:nvCxnSpPr>
          <p:cNvPr id="54" name="直線單箭頭接點 53"/>
          <p:cNvCxnSpPr/>
          <p:nvPr/>
        </p:nvCxnSpPr>
        <p:spPr>
          <a:xfrm>
            <a:off x="4680520" y="2511425"/>
            <a:ext cx="504056" cy="0"/>
          </a:xfrm>
          <a:prstGeom prst="straightConnector1">
            <a:avLst/>
          </a:prstGeom>
          <a:ln>
            <a:headEnd type="arrow"/>
            <a:tailEnd type="arrow"/>
          </a:ln>
          <a:scene3d>
            <a:camera prst="orthographicFront"/>
            <a:lightRig rig="threePt" dir="t"/>
          </a:scene3d>
          <a:sp3d contourW="25400">
            <a:contourClr>
              <a:schemeClr val="tx1"/>
            </a:contourClr>
          </a:sp3d>
        </p:spPr>
        <p:style>
          <a:lnRef idx="1">
            <a:schemeClr val="accent1"/>
          </a:lnRef>
          <a:fillRef idx="0">
            <a:schemeClr val="accent1"/>
          </a:fillRef>
          <a:effectRef idx="0">
            <a:schemeClr val="accent1"/>
          </a:effectRef>
          <a:fontRef idx="minor">
            <a:schemeClr val="tx1"/>
          </a:fontRef>
        </p:style>
      </p:cxnSp>
      <p:sp>
        <p:nvSpPr>
          <p:cNvPr id="55" name="文字方塊 54"/>
          <p:cNvSpPr txBox="1"/>
          <p:nvPr/>
        </p:nvSpPr>
        <p:spPr>
          <a:xfrm>
            <a:off x="5256584" y="2420888"/>
            <a:ext cx="1368152" cy="923330"/>
          </a:xfrm>
          <a:prstGeom prst="rect">
            <a:avLst/>
          </a:prstGeom>
          <a:noFill/>
          <a:scene3d>
            <a:camera prst="orthographicFront"/>
            <a:lightRig rig="threePt" dir="t"/>
          </a:scene3d>
          <a:sp3d contourW="38100">
            <a:contourClr>
              <a:srgbClr val="0070C0"/>
            </a:contourClr>
          </a:sp3d>
        </p:spPr>
        <p:txBody>
          <a:bodyPr>
            <a:spAutoFit/>
          </a:bodyPr>
          <a:lstStyle/>
          <a:p>
            <a:pPr algn="ctr">
              <a:defRPr/>
            </a:pPr>
            <a:r>
              <a:rPr lang="en-US" altLang="zh-TW" dirty="0">
                <a:latin typeface="Comic Sans MS" pitchFamily="66" charset="0"/>
                <a:ea typeface="新細明體" pitchFamily="18" charset="-120"/>
              </a:rPr>
              <a:t>Land</a:t>
            </a:r>
          </a:p>
          <a:p>
            <a:pPr algn="ctr">
              <a:defRPr/>
            </a:pPr>
            <a:r>
              <a:rPr lang="en-US" altLang="zh-TW" dirty="0">
                <a:latin typeface="Comic Sans MS" pitchFamily="66" charset="0"/>
                <a:ea typeface="新細明體" pitchFamily="18" charset="-120"/>
              </a:rPr>
              <a:t>Sea-Ice</a:t>
            </a:r>
          </a:p>
          <a:p>
            <a:pPr algn="ctr">
              <a:defRPr/>
            </a:pPr>
            <a:r>
              <a:rPr lang="en-US" altLang="zh-TW" dirty="0">
                <a:latin typeface="Comic Sans MS" pitchFamily="66" charset="0"/>
                <a:ea typeface="新細明體" pitchFamily="18" charset="-120"/>
              </a:rPr>
              <a:t>Land-Ice</a:t>
            </a:r>
          </a:p>
        </p:txBody>
      </p:sp>
      <p:pic>
        <p:nvPicPr>
          <p:cNvPr id="82994" name="Picture 2"/>
          <p:cNvPicPr>
            <a:picLocks noChangeAspect="1" noChangeArrowheads="1"/>
          </p:cNvPicPr>
          <p:nvPr/>
        </p:nvPicPr>
        <p:blipFill>
          <a:blip r:embed="rId2"/>
          <a:srcRect/>
          <a:stretch>
            <a:fillRect/>
          </a:stretch>
        </p:blipFill>
        <p:spPr bwMode="auto">
          <a:xfrm>
            <a:off x="4643438" y="3644900"/>
            <a:ext cx="4500562" cy="3213100"/>
          </a:xfrm>
          <a:prstGeom prst="rect">
            <a:avLst/>
          </a:prstGeom>
          <a:noFill/>
          <a:ln w="9525">
            <a:noFill/>
            <a:miter lim="800000"/>
            <a:headEnd/>
            <a:tailEnd/>
          </a:ln>
        </p:spPr>
      </p:pic>
      <p:cxnSp>
        <p:nvCxnSpPr>
          <p:cNvPr id="51" name="直線單箭頭接點 50"/>
          <p:cNvCxnSpPr/>
          <p:nvPr/>
        </p:nvCxnSpPr>
        <p:spPr>
          <a:xfrm>
            <a:off x="2182813" y="3284984"/>
            <a:ext cx="0" cy="576064"/>
          </a:xfrm>
          <a:prstGeom prst="straightConnector1">
            <a:avLst/>
          </a:prstGeom>
          <a:ln>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1176338" y="3284984"/>
            <a:ext cx="0" cy="576064"/>
          </a:xfrm>
          <a:prstGeom prst="straightConnector1">
            <a:avLst/>
          </a:prstGeom>
          <a:ln>
            <a:prstDash val="dash"/>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a:off x="560388" y="3284984"/>
            <a:ext cx="0" cy="576064"/>
          </a:xfrm>
          <a:prstGeom prst="straightConnector1">
            <a:avLst/>
          </a:prstGeom>
          <a:ln cap="sq">
            <a:prstDash val="sysDash"/>
            <a:headEnd type="arrow" w="lg" len="lg"/>
            <a:tailEnd type="arrow" w="lg" len="lg"/>
          </a:ln>
          <a:scene3d>
            <a:camera prst="orthographicFront"/>
            <a:lightRig rig="threePt" dir="t"/>
          </a:scene3d>
          <a:sp3d extrusionH="114300" contourW="19050">
            <a:extrusionClr>
              <a:schemeClr val="tx1"/>
            </a:extrusionClr>
            <a:contourClr>
              <a:schemeClr val="tx1"/>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TAI_M_Sum"/>
          <p:cNvPicPr>
            <a:picLocks noChangeAspect="1" noChangeArrowheads="1"/>
          </p:cNvPicPr>
          <p:nvPr/>
        </p:nvPicPr>
        <p:blipFill>
          <a:blip r:embed="rId2"/>
          <a:srcRect/>
          <a:stretch>
            <a:fillRect/>
          </a:stretch>
        </p:blipFill>
        <p:spPr bwMode="auto">
          <a:xfrm>
            <a:off x="250825" y="765175"/>
            <a:ext cx="4732338" cy="5218113"/>
          </a:xfrm>
          <a:prstGeom prst="rect">
            <a:avLst/>
          </a:prstGeom>
          <a:noFill/>
          <a:ln w="9525">
            <a:noFill/>
            <a:miter lim="800000"/>
            <a:headEnd/>
            <a:tailEnd/>
          </a:ln>
        </p:spPr>
      </p:pic>
      <p:pic>
        <p:nvPicPr>
          <p:cNvPr id="61442" name="Picture 3" descr="TAI_M_Win"/>
          <p:cNvPicPr>
            <a:picLocks noChangeAspect="1" noChangeArrowheads="1"/>
          </p:cNvPicPr>
          <p:nvPr/>
        </p:nvPicPr>
        <p:blipFill>
          <a:blip r:embed="rId3"/>
          <a:srcRect/>
          <a:stretch>
            <a:fillRect/>
          </a:stretch>
        </p:blipFill>
        <p:spPr bwMode="auto">
          <a:xfrm>
            <a:off x="4356100" y="765175"/>
            <a:ext cx="4732338" cy="5216525"/>
          </a:xfrm>
          <a:prstGeom prst="rect">
            <a:avLst/>
          </a:prstGeom>
          <a:noFill/>
          <a:ln w="9525">
            <a:noFill/>
            <a:miter lim="800000"/>
            <a:headEnd/>
            <a:tailEnd/>
          </a:ln>
        </p:spPr>
      </p:pic>
      <p:sp>
        <p:nvSpPr>
          <p:cNvPr id="61443" name="Text Box 7"/>
          <p:cNvSpPr txBox="1">
            <a:spLocks noChangeArrowheads="1"/>
          </p:cNvSpPr>
          <p:nvPr/>
        </p:nvSpPr>
        <p:spPr bwMode="auto">
          <a:xfrm>
            <a:off x="250825" y="257175"/>
            <a:ext cx="8856663" cy="579438"/>
          </a:xfrm>
          <a:prstGeom prst="rect">
            <a:avLst/>
          </a:prstGeom>
          <a:noFill/>
          <a:ln w="9525">
            <a:noFill/>
            <a:miter lim="800000"/>
            <a:headEnd/>
            <a:tailEnd/>
          </a:ln>
        </p:spPr>
        <p:txBody>
          <a:bodyPr>
            <a:spAutoFit/>
          </a:bodyPr>
          <a:lstStyle/>
          <a:p>
            <a:r>
              <a:rPr kumimoji="0" lang="en-US" altLang="zh-TW" sz="3200">
                <a:solidFill>
                  <a:srgbClr val="008080"/>
                </a:solidFill>
                <a:latin typeface="Comic Sans MS" pitchFamily="66" charset="0"/>
              </a:rPr>
              <a:t>General seasonal circulation pattern-DUPOM </a:t>
            </a:r>
            <a:endParaRPr kumimoji="0" lang="en-US" altLang="zh-TW" sz="3200">
              <a:latin typeface="Times New Roman" pitchFamily="18" charset="0"/>
            </a:endParaRPr>
          </a:p>
        </p:txBody>
      </p:sp>
      <p:sp>
        <p:nvSpPr>
          <p:cNvPr id="61444" name="Text Box 5"/>
          <p:cNvSpPr txBox="1">
            <a:spLocks noChangeArrowheads="1"/>
          </p:cNvSpPr>
          <p:nvPr/>
        </p:nvSpPr>
        <p:spPr bwMode="auto">
          <a:xfrm>
            <a:off x="1936750" y="5780088"/>
            <a:ext cx="1339850" cy="457200"/>
          </a:xfrm>
          <a:prstGeom prst="rect">
            <a:avLst/>
          </a:prstGeom>
          <a:noFill/>
          <a:ln w="9525">
            <a:noFill/>
            <a:miter lim="800000"/>
            <a:headEnd/>
            <a:tailEnd/>
          </a:ln>
        </p:spPr>
        <p:txBody>
          <a:bodyPr wrap="none">
            <a:spAutoFit/>
          </a:bodyPr>
          <a:lstStyle/>
          <a:p>
            <a:r>
              <a:rPr lang="en-US" altLang="zh-TW" sz="2400">
                <a:latin typeface="Comic Sans MS" pitchFamily="66" charset="0"/>
              </a:rPr>
              <a:t>Summer</a:t>
            </a:r>
          </a:p>
        </p:txBody>
      </p:sp>
      <p:sp>
        <p:nvSpPr>
          <p:cNvPr id="61445" name="Text Box 6"/>
          <p:cNvSpPr txBox="1">
            <a:spLocks noChangeArrowheads="1"/>
          </p:cNvSpPr>
          <p:nvPr/>
        </p:nvSpPr>
        <p:spPr bwMode="auto">
          <a:xfrm>
            <a:off x="6156325" y="5780088"/>
            <a:ext cx="1203325" cy="457200"/>
          </a:xfrm>
          <a:prstGeom prst="rect">
            <a:avLst/>
          </a:prstGeom>
          <a:noFill/>
          <a:ln w="9525">
            <a:noFill/>
            <a:miter lim="800000"/>
            <a:headEnd/>
            <a:tailEnd/>
          </a:ln>
        </p:spPr>
        <p:txBody>
          <a:bodyPr wrap="none">
            <a:spAutoFit/>
          </a:bodyPr>
          <a:lstStyle/>
          <a:p>
            <a:r>
              <a:rPr lang="en-US" altLang="zh-TW" sz="2400">
                <a:latin typeface="Comic Sans MS" pitchFamily="66" charset="0"/>
              </a:rPr>
              <a:t>Winter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animYEAR50UVT_G005"/>
          <p:cNvPicPr>
            <a:picLocks noChangeAspect="1" noChangeArrowheads="1"/>
          </p:cNvPicPr>
          <p:nvPr/>
        </p:nvPicPr>
        <p:blipFill>
          <a:blip r:embed="rId2"/>
          <a:srcRect t="6299"/>
          <a:stretch>
            <a:fillRect/>
          </a:stretch>
        </p:blipFill>
        <p:spPr bwMode="auto">
          <a:xfrm>
            <a:off x="611188" y="1027113"/>
            <a:ext cx="7620000" cy="4994275"/>
          </a:xfrm>
          <a:prstGeom prst="rect">
            <a:avLst/>
          </a:prstGeom>
          <a:noFill/>
          <a:ln w="9525">
            <a:noFill/>
            <a:miter lim="800000"/>
            <a:headEnd/>
            <a:tailEnd/>
          </a:ln>
        </p:spPr>
      </p:pic>
      <p:sp>
        <p:nvSpPr>
          <p:cNvPr id="71682" name="Text Box 4"/>
          <p:cNvSpPr txBox="1">
            <a:spLocks noChangeArrowheads="1"/>
          </p:cNvSpPr>
          <p:nvPr/>
        </p:nvSpPr>
        <p:spPr bwMode="auto">
          <a:xfrm>
            <a:off x="107950" y="5734050"/>
            <a:ext cx="8904288" cy="457200"/>
          </a:xfrm>
          <a:prstGeom prst="rect">
            <a:avLst/>
          </a:prstGeom>
          <a:noFill/>
          <a:ln w="9525">
            <a:noFill/>
            <a:miter lim="800000"/>
            <a:headEnd/>
            <a:tailEnd/>
          </a:ln>
        </p:spPr>
        <p:txBody>
          <a:bodyPr wrap="none">
            <a:spAutoFit/>
          </a:bodyPr>
          <a:lstStyle/>
          <a:p>
            <a:r>
              <a:rPr lang="en-US" altLang="zh-TW" sz="2400">
                <a:solidFill>
                  <a:schemeClr val="hlink"/>
                </a:solidFill>
                <a:latin typeface="Comic Sans MS" pitchFamily="66" charset="0"/>
              </a:rPr>
              <a:t>North Pacific temperature and velocity field (day 5, Year 49)</a:t>
            </a:r>
            <a:endParaRPr lang="en-US" altLang="zh-TW">
              <a:solidFill>
                <a:schemeClr val="hlink"/>
              </a:solidFill>
            </a:endParaRPr>
          </a:p>
        </p:txBody>
      </p:sp>
      <p:sp>
        <p:nvSpPr>
          <p:cNvPr id="71683" name="Text Box 4"/>
          <p:cNvSpPr txBox="1">
            <a:spLocks noChangeArrowheads="1"/>
          </p:cNvSpPr>
          <p:nvPr/>
        </p:nvSpPr>
        <p:spPr bwMode="auto">
          <a:xfrm>
            <a:off x="323850" y="246063"/>
            <a:ext cx="8658225" cy="519112"/>
          </a:xfrm>
          <a:prstGeom prst="rect">
            <a:avLst/>
          </a:prstGeom>
          <a:noFill/>
          <a:ln w="9525">
            <a:noFill/>
            <a:miter lim="800000"/>
            <a:headEnd/>
            <a:tailEnd/>
          </a:ln>
        </p:spPr>
        <p:txBody>
          <a:bodyPr wrap="none">
            <a:spAutoFit/>
          </a:bodyPr>
          <a:lstStyle/>
          <a:p>
            <a:r>
              <a:rPr lang="en-US" altLang="zh-TW" sz="2800">
                <a:solidFill>
                  <a:schemeClr val="hlink"/>
                </a:solidFill>
                <a:latin typeface="Comic Sans MS" pitchFamily="66" charset="0"/>
              </a:rPr>
              <a:t>1/4° x 1/4° global resolution (domain 1442x720x26)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3"/>
          <p:cNvSpPr txBox="1">
            <a:spLocks noChangeArrowheads="1"/>
          </p:cNvSpPr>
          <p:nvPr/>
        </p:nvSpPr>
        <p:spPr bwMode="auto">
          <a:xfrm>
            <a:off x="142875" y="0"/>
            <a:ext cx="4214813" cy="584200"/>
          </a:xfrm>
          <a:prstGeom prst="rect">
            <a:avLst/>
          </a:prstGeom>
          <a:noFill/>
          <a:ln w="9525">
            <a:noFill/>
            <a:miter lim="800000"/>
            <a:headEnd/>
            <a:tailEnd/>
          </a:ln>
        </p:spPr>
        <p:txBody>
          <a:bodyPr>
            <a:spAutoFit/>
          </a:bodyPr>
          <a:lstStyle/>
          <a:p>
            <a:r>
              <a:rPr kumimoji="0" lang="en-US" altLang="zh-TW" sz="3200">
                <a:solidFill>
                  <a:srgbClr val="008080"/>
                </a:solidFill>
                <a:latin typeface="Comic Sans MS" pitchFamily="66" charset="0"/>
              </a:rPr>
              <a:t>Governing Equations</a:t>
            </a:r>
          </a:p>
        </p:txBody>
      </p:sp>
      <p:pic>
        <p:nvPicPr>
          <p:cNvPr id="78850" name="Picture 3"/>
          <p:cNvPicPr>
            <a:picLocks noChangeAspect="1" noChangeArrowheads="1"/>
          </p:cNvPicPr>
          <p:nvPr/>
        </p:nvPicPr>
        <p:blipFill>
          <a:blip r:embed="rId2">
            <a:clrChange>
              <a:clrFrom>
                <a:srgbClr val="FFFFFF"/>
              </a:clrFrom>
              <a:clrTo>
                <a:srgbClr val="FFFFFF">
                  <a:alpha val="0"/>
                </a:srgbClr>
              </a:clrTo>
            </a:clrChange>
          </a:blip>
          <a:srcRect r="40755"/>
          <a:stretch>
            <a:fillRect/>
          </a:stretch>
        </p:blipFill>
        <p:spPr bwMode="auto">
          <a:xfrm>
            <a:off x="5219700" y="5640388"/>
            <a:ext cx="2735263" cy="596900"/>
          </a:xfrm>
          <a:prstGeom prst="rect">
            <a:avLst/>
          </a:prstGeom>
          <a:noFill/>
          <a:ln w="9525">
            <a:noFill/>
            <a:miter lim="800000"/>
            <a:headEnd/>
            <a:tailEnd/>
          </a:ln>
        </p:spPr>
      </p:pic>
      <p:pic>
        <p:nvPicPr>
          <p:cNvPr id="78851" name="Picture 2"/>
          <p:cNvPicPr>
            <a:picLocks noChangeAspect="1" noChangeArrowheads="1"/>
          </p:cNvPicPr>
          <p:nvPr/>
        </p:nvPicPr>
        <p:blipFill>
          <a:blip r:embed="rId3">
            <a:clrChange>
              <a:clrFrom>
                <a:srgbClr val="FFFFFF"/>
              </a:clrFrom>
              <a:clrTo>
                <a:srgbClr val="FFFFFF">
                  <a:alpha val="0"/>
                </a:srgbClr>
              </a:clrTo>
            </a:clrChange>
          </a:blip>
          <a:srcRect r="41162"/>
          <a:stretch>
            <a:fillRect/>
          </a:stretch>
        </p:blipFill>
        <p:spPr bwMode="auto">
          <a:xfrm>
            <a:off x="684213" y="5589588"/>
            <a:ext cx="4321175" cy="639762"/>
          </a:xfrm>
          <a:prstGeom prst="rect">
            <a:avLst/>
          </a:prstGeom>
          <a:noFill/>
          <a:ln w="9525">
            <a:noFill/>
            <a:miter lim="800000"/>
            <a:headEnd/>
            <a:tailEnd/>
          </a:ln>
        </p:spPr>
      </p:pic>
      <p:sp>
        <p:nvSpPr>
          <p:cNvPr id="78852"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sp>
        <p:nvSpPr>
          <p:cNvPr id="78853"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sp>
        <p:nvSpPr>
          <p:cNvPr id="78854" name="Rectangle 2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sp>
        <p:nvSpPr>
          <p:cNvPr id="78855" name="Rectangle 3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pic>
        <p:nvPicPr>
          <p:cNvPr id="78856" name="Picture 3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43663" y="220663"/>
            <a:ext cx="2492375" cy="328612"/>
          </a:xfrm>
          <a:prstGeom prst="rect">
            <a:avLst/>
          </a:prstGeom>
          <a:noFill/>
          <a:ln w="9525">
            <a:noFill/>
            <a:miter lim="800000"/>
            <a:headEnd/>
            <a:tailEnd/>
          </a:ln>
        </p:spPr>
      </p:pic>
      <p:pic>
        <p:nvPicPr>
          <p:cNvPr id="78857" name="Picture 3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451600" y="508000"/>
            <a:ext cx="2368550" cy="328613"/>
          </a:xfrm>
          <a:prstGeom prst="rect">
            <a:avLst/>
          </a:prstGeom>
          <a:noFill/>
          <a:ln w="9525">
            <a:noFill/>
            <a:miter lim="800000"/>
            <a:headEnd/>
            <a:tailEnd/>
          </a:ln>
        </p:spPr>
      </p:pic>
      <p:pic>
        <p:nvPicPr>
          <p:cNvPr id="78858" name="Picture 3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78588" y="796925"/>
            <a:ext cx="2054225" cy="328613"/>
          </a:xfrm>
          <a:prstGeom prst="rect">
            <a:avLst/>
          </a:prstGeom>
          <a:noFill/>
          <a:ln w="9525">
            <a:noFill/>
            <a:miter lim="800000"/>
            <a:headEnd/>
            <a:tailEnd/>
          </a:ln>
        </p:spPr>
      </p:pic>
      <p:sp>
        <p:nvSpPr>
          <p:cNvPr id="78859" name="Rectangle 4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sp>
        <p:nvSpPr>
          <p:cNvPr id="78860" name="Rectangle 4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sp>
        <p:nvSpPr>
          <p:cNvPr id="78861" name="Rectangle 5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sp>
        <p:nvSpPr>
          <p:cNvPr id="78862" name="Rectangle 5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sp>
        <p:nvSpPr>
          <p:cNvPr id="78863" name="Rectangle 6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sp>
        <p:nvSpPr>
          <p:cNvPr id="78864" name="Rectangle 6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kumimoji="0" lang="zh-TW" altLang="en-US">
              <a:latin typeface="Calibri" pitchFamily="34" charset="0"/>
            </a:endParaRPr>
          </a:p>
        </p:txBody>
      </p:sp>
      <p:pic>
        <p:nvPicPr>
          <p:cNvPr id="78865" name="Picture 5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893888" y="838200"/>
            <a:ext cx="4549775" cy="719138"/>
          </a:xfrm>
          <a:prstGeom prst="rect">
            <a:avLst/>
          </a:prstGeom>
          <a:noFill/>
          <a:ln w="9525">
            <a:noFill/>
            <a:miter lim="800000"/>
            <a:headEnd/>
            <a:tailEnd/>
          </a:ln>
        </p:spPr>
      </p:pic>
      <p:pic>
        <p:nvPicPr>
          <p:cNvPr id="78866" name="Picture 5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92125" y="1916113"/>
            <a:ext cx="7751763" cy="719137"/>
          </a:xfrm>
          <a:prstGeom prst="rect">
            <a:avLst/>
          </a:prstGeom>
          <a:noFill/>
          <a:ln w="9525">
            <a:noFill/>
            <a:miter lim="800000"/>
            <a:headEnd/>
            <a:tailEnd/>
          </a:ln>
        </p:spPr>
      </p:pic>
      <p:pic>
        <p:nvPicPr>
          <p:cNvPr id="78867" name="Picture 5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90538" y="2638425"/>
            <a:ext cx="7177087" cy="719138"/>
          </a:xfrm>
          <a:prstGeom prst="rect">
            <a:avLst/>
          </a:prstGeom>
          <a:noFill/>
          <a:ln w="9525">
            <a:noFill/>
            <a:miter lim="800000"/>
            <a:headEnd/>
            <a:tailEnd/>
          </a:ln>
        </p:spPr>
      </p:pic>
      <p:pic>
        <p:nvPicPr>
          <p:cNvPr id="78868" name="Picture 5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68313" y="3933825"/>
            <a:ext cx="4143375" cy="719138"/>
          </a:xfrm>
          <a:prstGeom prst="rect">
            <a:avLst/>
          </a:prstGeom>
          <a:noFill/>
          <a:ln w="9525">
            <a:noFill/>
            <a:miter lim="800000"/>
            <a:headEnd/>
            <a:tailEnd/>
          </a:ln>
        </p:spPr>
      </p:pic>
      <p:sp>
        <p:nvSpPr>
          <p:cNvPr id="78869" name="Text Box 22"/>
          <p:cNvSpPr txBox="1">
            <a:spLocks noChangeArrowheads="1"/>
          </p:cNvSpPr>
          <p:nvPr/>
        </p:nvSpPr>
        <p:spPr bwMode="auto">
          <a:xfrm>
            <a:off x="127000" y="979488"/>
            <a:ext cx="1751013" cy="366712"/>
          </a:xfrm>
          <a:prstGeom prst="rect">
            <a:avLst/>
          </a:prstGeom>
          <a:noFill/>
          <a:ln w="9525">
            <a:noFill/>
            <a:miter lim="800000"/>
            <a:headEnd/>
            <a:tailEnd/>
          </a:ln>
        </p:spPr>
        <p:txBody>
          <a:bodyPr wrap="none">
            <a:spAutoFit/>
          </a:bodyPr>
          <a:lstStyle/>
          <a:p>
            <a:r>
              <a:rPr lang="en-US" altLang="zh-TW">
                <a:solidFill>
                  <a:srgbClr val="FF9900"/>
                </a:solidFill>
                <a:latin typeface="Comic Sans MS" pitchFamily="66" charset="0"/>
              </a:rPr>
              <a:t>Continuity eqn.</a:t>
            </a:r>
          </a:p>
        </p:txBody>
      </p:sp>
      <p:sp>
        <p:nvSpPr>
          <p:cNvPr id="78870" name="Text Box 23"/>
          <p:cNvSpPr txBox="1">
            <a:spLocks noChangeArrowheads="1"/>
          </p:cNvSpPr>
          <p:nvPr/>
        </p:nvSpPr>
        <p:spPr bwMode="auto">
          <a:xfrm>
            <a:off x="144463" y="1633538"/>
            <a:ext cx="1822450" cy="366712"/>
          </a:xfrm>
          <a:prstGeom prst="rect">
            <a:avLst/>
          </a:prstGeom>
          <a:noFill/>
          <a:ln w="9525">
            <a:noFill/>
            <a:miter lim="800000"/>
            <a:headEnd/>
            <a:tailEnd/>
          </a:ln>
        </p:spPr>
        <p:txBody>
          <a:bodyPr wrap="none">
            <a:spAutoFit/>
          </a:bodyPr>
          <a:lstStyle/>
          <a:p>
            <a:r>
              <a:rPr lang="en-US" altLang="zh-TW">
                <a:solidFill>
                  <a:srgbClr val="FF9900"/>
                </a:solidFill>
                <a:latin typeface="Comic Sans MS" pitchFamily="66" charset="0"/>
              </a:rPr>
              <a:t>Momentum eqn.</a:t>
            </a:r>
          </a:p>
        </p:txBody>
      </p:sp>
      <p:sp>
        <p:nvSpPr>
          <p:cNvPr id="78871" name="Text Box 24"/>
          <p:cNvSpPr txBox="1">
            <a:spLocks noChangeArrowheads="1"/>
          </p:cNvSpPr>
          <p:nvPr/>
        </p:nvSpPr>
        <p:spPr bwMode="auto">
          <a:xfrm>
            <a:off x="107950" y="3571875"/>
            <a:ext cx="5138738" cy="366713"/>
          </a:xfrm>
          <a:prstGeom prst="rect">
            <a:avLst/>
          </a:prstGeom>
          <a:noFill/>
          <a:ln w="9525">
            <a:noFill/>
            <a:miter lim="800000"/>
            <a:headEnd/>
            <a:tailEnd/>
          </a:ln>
        </p:spPr>
        <p:txBody>
          <a:bodyPr wrap="none">
            <a:spAutoFit/>
          </a:bodyPr>
          <a:lstStyle/>
          <a:p>
            <a:r>
              <a:rPr lang="en-US" altLang="zh-TW">
                <a:solidFill>
                  <a:srgbClr val="FF9900"/>
                </a:solidFill>
                <a:latin typeface="Comic Sans MS" pitchFamily="66" charset="0"/>
              </a:rPr>
              <a:t>Conservation eqn. for temperature and salinity</a:t>
            </a:r>
          </a:p>
        </p:txBody>
      </p:sp>
      <p:sp>
        <p:nvSpPr>
          <p:cNvPr id="78872" name="Text Box 25"/>
          <p:cNvSpPr txBox="1">
            <a:spLocks noChangeArrowheads="1"/>
          </p:cNvSpPr>
          <p:nvPr/>
        </p:nvSpPr>
        <p:spPr bwMode="auto">
          <a:xfrm>
            <a:off x="5551488" y="3578225"/>
            <a:ext cx="1612900" cy="366713"/>
          </a:xfrm>
          <a:prstGeom prst="rect">
            <a:avLst/>
          </a:prstGeom>
          <a:noFill/>
          <a:ln w="9525">
            <a:noFill/>
            <a:miter lim="800000"/>
            <a:headEnd/>
            <a:tailEnd/>
          </a:ln>
        </p:spPr>
        <p:txBody>
          <a:bodyPr wrap="none">
            <a:spAutoFit/>
          </a:bodyPr>
          <a:lstStyle/>
          <a:p>
            <a:r>
              <a:rPr lang="en-US" altLang="zh-TW">
                <a:solidFill>
                  <a:srgbClr val="FF9900"/>
                </a:solidFill>
                <a:latin typeface="Comic Sans MS" pitchFamily="66" charset="0"/>
              </a:rPr>
              <a:t>Eqn. of State</a:t>
            </a:r>
          </a:p>
        </p:txBody>
      </p:sp>
      <p:pic>
        <p:nvPicPr>
          <p:cNvPr id="78873" name="Picture 5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195513" y="4808538"/>
            <a:ext cx="1651000" cy="565150"/>
          </a:xfrm>
          <a:prstGeom prst="rect">
            <a:avLst/>
          </a:prstGeom>
          <a:noFill/>
          <a:ln w="9525">
            <a:noFill/>
            <a:miter lim="800000"/>
            <a:headEnd/>
            <a:tailEnd/>
          </a:ln>
        </p:spPr>
      </p:pic>
      <p:pic>
        <p:nvPicPr>
          <p:cNvPr id="78874" name="Picture 5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867400" y="4005263"/>
            <a:ext cx="1720850" cy="366712"/>
          </a:xfrm>
          <a:prstGeom prst="rect">
            <a:avLst/>
          </a:prstGeom>
          <a:noFill/>
          <a:ln w="9525">
            <a:noFill/>
            <a:miter lim="800000"/>
            <a:headEnd/>
            <a:tailEnd/>
          </a:ln>
        </p:spPr>
      </p:pic>
      <p:sp>
        <p:nvSpPr>
          <p:cNvPr id="78875" name="Text Box 28"/>
          <p:cNvSpPr txBox="1">
            <a:spLocks noChangeArrowheads="1"/>
          </p:cNvSpPr>
          <p:nvPr/>
        </p:nvSpPr>
        <p:spPr bwMode="auto">
          <a:xfrm>
            <a:off x="107950" y="4867275"/>
            <a:ext cx="1976438" cy="366713"/>
          </a:xfrm>
          <a:prstGeom prst="rect">
            <a:avLst/>
          </a:prstGeom>
          <a:noFill/>
          <a:ln w="9525">
            <a:noFill/>
            <a:miter lim="800000"/>
            <a:headEnd/>
            <a:tailEnd/>
          </a:ln>
        </p:spPr>
        <p:txBody>
          <a:bodyPr wrap="none">
            <a:spAutoFit/>
          </a:bodyPr>
          <a:lstStyle/>
          <a:p>
            <a:r>
              <a:rPr lang="en-US" altLang="zh-TW">
                <a:solidFill>
                  <a:srgbClr val="FF9900"/>
                </a:solidFill>
                <a:latin typeface="Comic Sans MS" pitchFamily="66" charset="0"/>
              </a:rPr>
              <a:t>Hydrostatic Eqn.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PUSER\Google Drive\Storage\US_climate_mo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7272808" cy="606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18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標題 1"/>
          <p:cNvSpPr txBox="1">
            <a:spLocks/>
          </p:cNvSpPr>
          <p:nvPr/>
        </p:nvSpPr>
        <p:spPr bwMode="auto">
          <a:xfrm>
            <a:off x="72280" y="-99392"/>
            <a:ext cx="8892208" cy="936625"/>
          </a:xfrm>
          <a:prstGeom prst="rect">
            <a:avLst/>
          </a:prstGeom>
          <a:noFill/>
          <a:ln w="9525">
            <a:noFill/>
            <a:miter lim="800000"/>
            <a:headEnd/>
            <a:tailEnd/>
          </a:ln>
        </p:spPr>
        <p:txBody>
          <a:bodyPr anchor="ctr"/>
          <a:lstStyle/>
          <a:p>
            <a:pPr algn="ctr"/>
            <a:r>
              <a:rPr kumimoji="0" lang="en-US" altLang="zh-TW" sz="2600" b="1" dirty="0" smtClean="0">
                <a:solidFill>
                  <a:srgbClr val="FF0000"/>
                </a:solidFill>
                <a:latin typeface="Comic Sans MS" pitchFamily="66" charset="0"/>
              </a:rPr>
              <a:t>Multi-Scale Ocean Circulation System (PD-TIMCOM</a:t>
            </a:r>
            <a:r>
              <a:rPr kumimoji="0" lang="en-US" altLang="zh-TW" sz="2600" b="1" dirty="0">
                <a:solidFill>
                  <a:srgbClr val="FF0000"/>
                </a:solidFill>
                <a:latin typeface="Comic Sans MS" pitchFamily="66" charset="0"/>
              </a:rPr>
              <a:t>)</a:t>
            </a:r>
          </a:p>
        </p:txBody>
      </p:sp>
      <p:pic>
        <p:nvPicPr>
          <p:cNvPr id="26629" name="Picture 3" descr="C:\Users\comet\Desktop\1.tif"/>
          <p:cNvPicPr>
            <a:picLocks noChangeAspect="1" noChangeArrowheads="1"/>
          </p:cNvPicPr>
          <p:nvPr/>
        </p:nvPicPr>
        <p:blipFill>
          <a:blip r:embed="rId3"/>
          <a:srcRect/>
          <a:stretch>
            <a:fillRect/>
          </a:stretch>
        </p:blipFill>
        <p:spPr bwMode="auto">
          <a:xfrm>
            <a:off x="827088" y="1052513"/>
            <a:ext cx="7416800" cy="5360987"/>
          </a:xfrm>
          <a:prstGeom prst="rect">
            <a:avLst/>
          </a:prstGeom>
          <a:noFill/>
          <a:ln w="9525">
            <a:noFill/>
            <a:miter lim="800000"/>
            <a:headEnd/>
            <a:tailEnd/>
          </a:ln>
        </p:spPr>
      </p:pic>
      <p:sp>
        <p:nvSpPr>
          <p:cNvPr id="148" name="橢圓 147"/>
          <p:cNvSpPr/>
          <p:nvPr/>
        </p:nvSpPr>
        <p:spPr bwMode="auto">
          <a:xfrm>
            <a:off x="5665788" y="5500688"/>
            <a:ext cx="1281112" cy="711200"/>
          </a:xfrm>
          <a:prstGeom prst="ellipse">
            <a:avLst/>
          </a:prstGeom>
          <a:noFill/>
          <a:ln w="508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6627" name="文字方塊 5"/>
          <p:cNvSpPr txBox="1">
            <a:spLocks noChangeArrowheads="1"/>
          </p:cNvSpPr>
          <p:nvPr/>
        </p:nvSpPr>
        <p:spPr bwMode="auto">
          <a:xfrm>
            <a:off x="5898885" y="692696"/>
            <a:ext cx="3234027" cy="1384995"/>
          </a:xfrm>
          <a:prstGeom prst="rect">
            <a:avLst/>
          </a:prstGeom>
          <a:noFill/>
          <a:ln w="9525">
            <a:noFill/>
            <a:miter lim="800000"/>
            <a:headEnd/>
            <a:tailEnd/>
          </a:ln>
        </p:spPr>
        <p:txBody>
          <a:bodyPr wrap="none">
            <a:spAutoFit/>
          </a:bodyPr>
          <a:lstStyle/>
          <a:p>
            <a:r>
              <a:rPr lang="en-US" altLang="zh-TW" sz="1400" dirty="0"/>
              <a:t>Tseng et al. (</a:t>
            </a:r>
            <a:r>
              <a:rPr lang="en-US" altLang="zh-TW" sz="1400" dirty="0" smtClean="0"/>
              <a:t>2012), </a:t>
            </a:r>
            <a:r>
              <a:rPr lang="en-US" altLang="zh-TW" sz="1400" dirty="0" err="1"/>
              <a:t>Prog</a:t>
            </a:r>
            <a:r>
              <a:rPr lang="en-US" altLang="zh-TW" sz="1400" dirty="0"/>
              <a:t>. </a:t>
            </a:r>
            <a:r>
              <a:rPr lang="en-US" altLang="zh-TW" sz="1400" dirty="0" smtClean="0"/>
              <a:t>Ocean</a:t>
            </a:r>
            <a:endParaRPr lang="en-US" altLang="zh-TW" sz="1400" dirty="0"/>
          </a:p>
          <a:p>
            <a:r>
              <a:rPr lang="en-US" altLang="zh-TW" sz="1400" dirty="0"/>
              <a:t>Tseng and Chien (2011), Comp. Fluids</a:t>
            </a:r>
          </a:p>
          <a:p>
            <a:r>
              <a:rPr lang="en-US" altLang="zh-TW" sz="1400" dirty="0"/>
              <a:t>Shen et al. (</a:t>
            </a:r>
            <a:r>
              <a:rPr lang="en-US" altLang="zh-TW" sz="1400" dirty="0" smtClean="0"/>
              <a:t>2011), </a:t>
            </a:r>
            <a:r>
              <a:rPr lang="en-US" altLang="zh-TW" sz="1400" dirty="0"/>
              <a:t>J. Mar. Sys.</a:t>
            </a:r>
          </a:p>
          <a:p>
            <a:r>
              <a:rPr lang="en-US" altLang="zh-TW" sz="1400" dirty="0"/>
              <a:t>Shen et al. (</a:t>
            </a:r>
            <a:r>
              <a:rPr lang="en-US" altLang="zh-TW" sz="1400" dirty="0" smtClean="0"/>
              <a:t>2013),  </a:t>
            </a:r>
            <a:r>
              <a:rPr lang="en-US" altLang="zh-TW" sz="1400" dirty="0" err="1" smtClean="0"/>
              <a:t>Prog</a:t>
            </a:r>
            <a:r>
              <a:rPr lang="en-US" altLang="zh-TW" sz="1400" dirty="0" smtClean="0"/>
              <a:t>. Ocean</a:t>
            </a:r>
            <a:endParaRPr lang="en-US" altLang="zh-TW" sz="1400" dirty="0"/>
          </a:p>
          <a:p>
            <a:r>
              <a:rPr lang="en-US" altLang="zh-TW" sz="1400" dirty="0"/>
              <a:t>Young et al. (</a:t>
            </a:r>
            <a:r>
              <a:rPr lang="en-US" altLang="zh-TW" sz="1400" dirty="0" smtClean="0"/>
              <a:t>2012), </a:t>
            </a:r>
            <a:r>
              <a:rPr lang="en-US" altLang="zh-TW" sz="1400" dirty="0" err="1"/>
              <a:t>Env</a:t>
            </a:r>
            <a:r>
              <a:rPr lang="en-US" altLang="zh-TW" sz="1400" dirty="0"/>
              <a:t>. Modell. Soft</a:t>
            </a:r>
            <a:r>
              <a:rPr lang="en-US" altLang="zh-TW" sz="1400" dirty="0" smtClean="0"/>
              <a:t>.</a:t>
            </a:r>
          </a:p>
          <a:p>
            <a:r>
              <a:rPr lang="en-US" altLang="zh-TW" sz="1400" dirty="0" smtClean="0"/>
              <a:t>Young et al. (2013) MWR</a:t>
            </a:r>
            <a:endParaRPr lang="en-US" altLang="zh-TW" sz="1400" dirty="0"/>
          </a:p>
        </p:txBody>
      </p:sp>
      <p:sp>
        <p:nvSpPr>
          <p:cNvPr id="26628" name="Text Box 7"/>
          <p:cNvSpPr txBox="1">
            <a:spLocks noChangeArrowheads="1"/>
          </p:cNvSpPr>
          <p:nvPr/>
        </p:nvSpPr>
        <p:spPr bwMode="auto">
          <a:xfrm>
            <a:off x="-36513" y="836613"/>
            <a:ext cx="3233065" cy="307777"/>
          </a:xfrm>
          <a:prstGeom prst="rect">
            <a:avLst/>
          </a:prstGeom>
          <a:noFill/>
          <a:ln w="9525">
            <a:noFill/>
            <a:miter lim="800000"/>
            <a:headEnd/>
            <a:tailEnd/>
          </a:ln>
        </p:spPr>
        <p:txBody>
          <a:bodyPr wrap="none">
            <a:spAutoFit/>
          </a:bodyPr>
          <a:lstStyle/>
          <a:p>
            <a:r>
              <a:rPr lang="en-US" altLang="zh-TW" sz="1400" dirty="0">
                <a:hlinkClick r:id="rId4"/>
              </a:rPr>
              <a:t>http</a:t>
            </a:r>
            <a:r>
              <a:rPr lang="en-US" altLang="zh-TW" sz="1400" dirty="0" smtClean="0">
                <a:hlinkClick r:id="rId4"/>
              </a:rPr>
              <a:t>://140.112.66.144/research/timcom</a:t>
            </a:r>
            <a:endParaRPr lang="en-US" altLang="zh-TW"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C:\Documents and Settings\謝佩媛\桌面\11.TIF"/>
          <p:cNvPicPr>
            <a:picLocks noChangeAspect="1" noChangeArrowheads="1"/>
          </p:cNvPicPr>
          <p:nvPr/>
        </p:nvPicPr>
        <p:blipFill>
          <a:blip r:embed="rId3"/>
          <a:srcRect/>
          <a:stretch>
            <a:fillRect/>
          </a:stretch>
        </p:blipFill>
        <p:spPr bwMode="auto">
          <a:xfrm>
            <a:off x="1536700" y="2535238"/>
            <a:ext cx="5381625" cy="1828800"/>
          </a:xfrm>
          <a:prstGeom prst="rect">
            <a:avLst/>
          </a:prstGeom>
          <a:noFill/>
          <a:ln w="9525">
            <a:noFill/>
            <a:miter lim="800000"/>
            <a:headEnd/>
            <a:tailEnd/>
          </a:ln>
        </p:spPr>
      </p:pic>
      <p:sp>
        <p:nvSpPr>
          <p:cNvPr id="8" name="圓角矩形 7"/>
          <p:cNvSpPr>
            <a:spLocks noChangeArrowheads="1"/>
          </p:cNvSpPr>
          <p:nvPr/>
        </p:nvSpPr>
        <p:spPr bwMode="auto">
          <a:xfrm>
            <a:off x="393700" y="1303338"/>
            <a:ext cx="2143125" cy="900112"/>
          </a:xfrm>
          <a:prstGeom prst="roundRect">
            <a:avLst>
              <a:gd name="adj" fmla="val 16667"/>
            </a:avLst>
          </a:prstGeom>
          <a:noFill/>
          <a:ln w="6350" algn="ctr">
            <a:solidFill>
              <a:schemeClr val="tx1"/>
            </a:solidFill>
            <a:round/>
            <a:headEnd/>
            <a:tailEnd/>
          </a:ln>
        </p:spPr>
        <p:txBody>
          <a:bodyPr lIns="18000" tIns="36000" rIns="18000" bIns="36000" anchor="ctr"/>
          <a:lstStyle/>
          <a:p>
            <a:pPr algn="ctr" fontAlgn="auto">
              <a:spcBef>
                <a:spcPts val="0"/>
              </a:spcBef>
              <a:spcAft>
                <a:spcPts val="0"/>
              </a:spcAft>
              <a:defRPr/>
            </a:pPr>
            <a:endParaRPr kumimoji="0" lang="zh-TW" altLang="en-US">
              <a:solidFill>
                <a:schemeClr val="lt1"/>
              </a:solidFill>
              <a:latin typeface="+mn-lt"/>
              <a:ea typeface="+mn-ea"/>
            </a:endParaRPr>
          </a:p>
        </p:txBody>
      </p:sp>
      <p:sp>
        <p:nvSpPr>
          <p:cNvPr id="9" name="圓角矩形 8"/>
          <p:cNvSpPr/>
          <p:nvPr/>
        </p:nvSpPr>
        <p:spPr>
          <a:xfrm>
            <a:off x="3608388" y="1303338"/>
            <a:ext cx="2143125" cy="900112"/>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圓角矩形 9"/>
          <p:cNvSpPr/>
          <p:nvPr/>
        </p:nvSpPr>
        <p:spPr>
          <a:xfrm>
            <a:off x="6608763" y="1303338"/>
            <a:ext cx="2143125" cy="900112"/>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圓角矩形 10"/>
          <p:cNvSpPr/>
          <p:nvPr/>
        </p:nvSpPr>
        <p:spPr>
          <a:xfrm>
            <a:off x="107950" y="3360738"/>
            <a:ext cx="1071563" cy="2227262"/>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圓角矩形 12"/>
          <p:cNvSpPr/>
          <p:nvPr/>
        </p:nvSpPr>
        <p:spPr>
          <a:xfrm>
            <a:off x="7345363" y="4651375"/>
            <a:ext cx="1643062" cy="1152525"/>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 name="矩形 19"/>
          <p:cNvSpPr/>
          <p:nvPr/>
        </p:nvSpPr>
        <p:spPr>
          <a:xfrm>
            <a:off x="1393825" y="2382838"/>
            <a:ext cx="5643563" cy="39973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 name="矩形 20"/>
          <p:cNvSpPr/>
          <p:nvPr/>
        </p:nvSpPr>
        <p:spPr>
          <a:xfrm>
            <a:off x="1465263" y="2492375"/>
            <a:ext cx="5500687" cy="192881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2" name="矩形 21"/>
          <p:cNvSpPr/>
          <p:nvPr/>
        </p:nvSpPr>
        <p:spPr>
          <a:xfrm>
            <a:off x="1465263" y="4508500"/>
            <a:ext cx="5500687" cy="1714500"/>
          </a:xfrm>
          <a:prstGeom prst="rect">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5" name="直線單箭頭接點 24"/>
          <p:cNvCxnSpPr/>
          <p:nvPr/>
        </p:nvCxnSpPr>
        <p:spPr>
          <a:xfrm>
            <a:off x="5556250" y="1843088"/>
            <a:ext cx="1285875" cy="1587"/>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rot="10800000">
            <a:off x="5537200" y="1698625"/>
            <a:ext cx="1285875"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684" name="文字方塊 54"/>
          <p:cNvSpPr txBox="1">
            <a:spLocks noChangeArrowheads="1"/>
          </p:cNvSpPr>
          <p:nvPr/>
        </p:nvSpPr>
        <p:spPr bwMode="auto">
          <a:xfrm>
            <a:off x="1547813" y="44450"/>
            <a:ext cx="5832475" cy="1190625"/>
          </a:xfrm>
          <a:prstGeom prst="rect">
            <a:avLst/>
          </a:prstGeom>
          <a:noFill/>
          <a:ln w="9525">
            <a:noFill/>
            <a:miter lim="800000"/>
            <a:headEnd/>
            <a:tailEnd/>
          </a:ln>
        </p:spPr>
        <p:txBody>
          <a:bodyPr>
            <a:spAutoFit/>
          </a:bodyPr>
          <a:lstStyle/>
          <a:p>
            <a:pPr algn="ctr"/>
            <a:r>
              <a:rPr lang="en-US" altLang="zh-TW" sz="3600">
                <a:solidFill>
                  <a:srgbClr val="FF0000"/>
                </a:solidFill>
                <a:latin typeface="Comic Sans MS" pitchFamily="66" charset="0"/>
              </a:rPr>
              <a:t>ECHAM/Taiwan Earth System Model</a:t>
            </a:r>
            <a:endParaRPr lang="zh-TW" altLang="en-US" sz="3600">
              <a:solidFill>
                <a:srgbClr val="FF0000"/>
              </a:solidFill>
              <a:latin typeface="Comic Sans MS" pitchFamily="66" charset="0"/>
            </a:endParaRPr>
          </a:p>
        </p:txBody>
      </p:sp>
      <p:sp>
        <p:nvSpPr>
          <p:cNvPr id="28685" name="文字方塊 56"/>
          <p:cNvSpPr txBox="1">
            <a:spLocks noChangeArrowheads="1"/>
          </p:cNvSpPr>
          <p:nvPr/>
        </p:nvSpPr>
        <p:spPr bwMode="auto">
          <a:xfrm>
            <a:off x="661988" y="1287463"/>
            <a:ext cx="1714500" cy="915987"/>
          </a:xfrm>
          <a:prstGeom prst="rect">
            <a:avLst/>
          </a:prstGeom>
          <a:noFill/>
          <a:ln w="9525">
            <a:noFill/>
            <a:miter lim="800000"/>
            <a:headEnd/>
            <a:tailEnd/>
          </a:ln>
        </p:spPr>
        <p:txBody>
          <a:bodyPr>
            <a:spAutoFit/>
          </a:bodyPr>
          <a:lstStyle/>
          <a:p>
            <a:r>
              <a:rPr kumimoji="0" lang="en-US" altLang="zh-TW">
                <a:latin typeface="Calibri" pitchFamily="34" charset="0"/>
              </a:rPr>
              <a:t>Land Ecosystem Carbon Cycle Process</a:t>
            </a:r>
            <a:endParaRPr kumimoji="0" lang="zh-TW" altLang="en-US">
              <a:latin typeface="Calibri" pitchFamily="34" charset="0"/>
            </a:endParaRPr>
          </a:p>
        </p:txBody>
      </p:sp>
      <p:sp>
        <p:nvSpPr>
          <p:cNvPr id="28686" name="文字方塊 57"/>
          <p:cNvSpPr txBox="1">
            <a:spLocks noChangeArrowheads="1"/>
          </p:cNvSpPr>
          <p:nvPr/>
        </p:nvSpPr>
        <p:spPr bwMode="auto">
          <a:xfrm>
            <a:off x="3816350" y="1555750"/>
            <a:ext cx="1571625" cy="366713"/>
          </a:xfrm>
          <a:prstGeom prst="rect">
            <a:avLst/>
          </a:prstGeom>
          <a:noFill/>
          <a:ln w="9525">
            <a:noFill/>
            <a:miter lim="800000"/>
            <a:headEnd/>
            <a:tailEnd/>
          </a:ln>
        </p:spPr>
        <p:txBody>
          <a:bodyPr>
            <a:spAutoFit/>
          </a:bodyPr>
          <a:lstStyle/>
          <a:p>
            <a:r>
              <a:rPr kumimoji="0" lang="en-US" altLang="zh-TW">
                <a:latin typeface="Calibri" pitchFamily="34" charset="0"/>
              </a:rPr>
              <a:t>Aerosol Model</a:t>
            </a:r>
            <a:endParaRPr kumimoji="0" lang="zh-TW" altLang="en-US">
              <a:latin typeface="Calibri" pitchFamily="34" charset="0"/>
            </a:endParaRPr>
          </a:p>
        </p:txBody>
      </p:sp>
      <p:sp>
        <p:nvSpPr>
          <p:cNvPr id="28687" name="文字方塊 61"/>
          <p:cNvSpPr txBox="1">
            <a:spLocks noChangeArrowheads="1"/>
          </p:cNvSpPr>
          <p:nvPr/>
        </p:nvSpPr>
        <p:spPr bwMode="auto">
          <a:xfrm>
            <a:off x="6769100" y="1287463"/>
            <a:ext cx="1857375" cy="915987"/>
          </a:xfrm>
          <a:prstGeom prst="rect">
            <a:avLst/>
          </a:prstGeom>
          <a:noFill/>
          <a:ln w="9525">
            <a:noFill/>
            <a:miter lim="800000"/>
            <a:headEnd/>
            <a:tailEnd/>
          </a:ln>
        </p:spPr>
        <p:txBody>
          <a:bodyPr>
            <a:spAutoFit/>
          </a:bodyPr>
          <a:lstStyle/>
          <a:p>
            <a:r>
              <a:rPr kumimoji="0" lang="en-US" altLang="zh-TW">
                <a:latin typeface="Calibri" pitchFamily="34" charset="0"/>
              </a:rPr>
              <a:t>Atmospheric Chemistry (Ozone) Model</a:t>
            </a:r>
            <a:endParaRPr kumimoji="0" lang="zh-TW" altLang="en-US">
              <a:latin typeface="Calibri" pitchFamily="34" charset="0"/>
            </a:endParaRPr>
          </a:p>
        </p:txBody>
      </p:sp>
      <p:sp>
        <p:nvSpPr>
          <p:cNvPr id="28688" name="文字方塊 62"/>
          <p:cNvSpPr txBox="1">
            <a:spLocks noChangeArrowheads="1"/>
          </p:cNvSpPr>
          <p:nvPr/>
        </p:nvSpPr>
        <p:spPr bwMode="auto">
          <a:xfrm>
            <a:off x="223838" y="3952875"/>
            <a:ext cx="928687" cy="915988"/>
          </a:xfrm>
          <a:prstGeom prst="rect">
            <a:avLst/>
          </a:prstGeom>
          <a:noFill/>
          <a:ln w="9525">
            <a:noFill/>
            <a:miter lim="800000"/>
            <a:headEnd/>
            <a:tailEnd/>
          </a:ln>
        </p:spPr>
        <p:txBody>
          <a:bodyPr>
            <a:spAutoFit/>
          </a:bodyPr>
          <a:lstStyle/>
          <a:p>
            <a:r>
              <a:rPr kumimoji="0" lang="en-US" altLang="zh-TW">
                <a:latin typeface="Calibri" pitchFamily="34" charset="0"/>
              </a:rPr>
              <a:t>Ice</a:t>
            </a:r>
            <a:r>
              <a:rPr kumimoji="0" lang="zh-TW" altLang="en-US">
                <a:latin typeface="Calibri" pitchFamily="34" charset="0"/>
              </a:rPr>
              <a:t> </a:t>
            </a:r>
            <a:r>
              <a:rPr kumimoji="0" lang="en-US" altLang="zh-TW">
                <a:latin typeface="Calibri" pitchFamily="34" charset="0"/>
              </a:rPr>
              <a:t>Sheet Model</a:t>
            </a:r>
          </a:p>
        </p:txBody>
      </p:sp>
      <p:sp>
        <p:nvSpPr>
          <p:cNvPr id="28689" name="文字方塊 63"/>
          <p:cNvSpPr txBox="1">
            <a:spLocks noChangeArrowheads="1"/>
          </p:cNvSpPr>
          <p:nvPr/>
        </p:nvSpPr>
        <p:spPr bwMode="auto">
          <a:xfrm>
            <a:off x="1536700" y="4638675"/>
            <a:ext cx="2214563" cy="373063"/>
          </a:xfrm>
          <a:prstGeom prst="rect">
            <a:avLst/>
          </a:prstGeom>
          <a:noFill/>
          <a:ln w="6350">
            <a:solidFill>
              <a:schemeClr val="tx1"/>
            </a:solidFill>
            <a:miter lim="800000"/>
            <a:headEnd/>
            <a:tailEnd/>
          </a:ln>
        </p:spPr>
        <p:txBody>
          <a:bodyPr>
            <a:spAutoFit/>
          </a:bodyPr>
          <a:lstStyle/>
          <a:p>
            <a:pPr algn="ctr"/>
            <a:r>
              <a:rPr kumimoji="0" lang="en-US" altLang="zh-TW">
                <a:latin typeface="Calibri" pitchFamily="34" charset="0"/>
              </a:rPr>
              <a:t>Sea Ice</a:t>
            </a:r>
          </a:p>
        </p:txBody>
      </p:sp>
      <p:sp>
        <p:nvSpPr>
          <p:cNvPr id="28690" name="文字方塊 65"/>
          <p:cNvSpPr txBox="1">
            <a:spLocks noChangeArrowheads="1"/>
          </p:cNvSpPr>
          <p:nvPr/>
        </p:nvSpPr>
        <p:spPr bwMode="auto">
          <a:xfrm>
            <a:off x="2116138" y="4003675"/>
            <a:ext cx="3357562" cy="373063"/>
          </a:xfrm>
          <a:prstGeom prst="rect">
            <a:avLst/>
          </a:prstGeom>
          <a:noFill/>
          <a:ln w="6350">
            <a:solidFill>
              <a:schemeClr val="tx1"/>
            </a:solidFill>
            <a:miter lim="800000"/>
            <a:headEnd/>
            <a:tailEnd/>
          </a:ln>
        </p:spPr>
        <p:txBody>
          <a:bodyPr>
            <a:spAutoFit/>
          </a:bodyPr>
          <a:lstStyle/>
          <a:p>
            <a:pPr algn="ctr"/>
            <a:r>
              <a:rPr kumimoji="0" lang="en-US" altLang="zh-TW">
                <a:latin typeface="Calibri" pitchFamily="34" charset="0"/>
              </a:rPr>
              <a:t>River</a:t>
            </a:r>
          </a:p>
        </p:txBody>
      </p:sp>
      <p:sp>
        <p:nvSpPr>
          <p:cNvPr id="28691" name="文字方塊 66"/>
          <p:cNvSpPr txBox="1">
            <a:spLocks noChangeArrowheads="1"/>
          </p:cNvSpPr>
          <p:nvPr/>
        </p:nvSpPr>
        <p:spPr bwMode="auto">
          <a:xfrm>
            <a:off x="4679950" y="3211513"/>
            <a:ext cx="785813" cy="373062"/>
          </a:xfrm>
          <a:prstGeom prst="rect">
            <a:avLst/>
          </a:prstGeom>
          <a:noFill/>
          <a:ln w="6350">
            <a:solidFill>
              <a:schemeClr val="tx1"/>
            </a:solidFill>
            <a:miter lim="800000"/>
            <a:headEnd/>
            <a:tailEnd/>
          </a:ln>
        </p:spPr>
        <p:txBody>
          <a:bodyPr>
            <a:spAutoFit/>
          </a:bodyPr>
          <a:lstStyle/>
          <a:p>
            <a:pPr algn="ctr"/>
            <a:r>
              <a:rPr kumimoji="0" lang="en-US" altLang="zh-TW">
                <a:latin typeface="Calibri" pitchFamily="34" charset="0"/>
              </a:rPr>
              <a:t>Lake</a:t>
            </a:r>
          </a:p>
        </p:txBody>
      </p:sp>
      <p:sp>
        <p:nvSpPr>
          <p:cNvPr id="69" name="矩形 68"/>
          <p:cNvSpPr/>
          <p:nvPr/>
        </p:nvSpPr>
        <p:spPr>
          <a:xfrm>
            <a:off x="2108200" y="2995613"/>
            <a:ext cx="2428875" cy="928687"/>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0" name="文字方塊 69"/>
          <p:cNvSpPr txBox="1"/>
          <p:nvPr/>
        </p:nvSpPr>
        <p:spPr>
          <a:xfrm>
            <a:off x="2449513" y="3068638"/>
            <a:ext cx="1357312" cy="949325"/>
          </a:xfrm>
          <a:prstGeom prst="rect">
            <a:avLst/>
          </a:prstGeom>
          <a:solidFill>
            <a:schemeClr val="accent5">
              <a:lumMod val="40000"/>
              <a:lumOff val="60000"/>
            </a:schemeClr>
          </a:solidFill>
          <a:ln w="6350">
            <a:solidFill>
              <a:schemeClr val="tx1"/>
            </a:solidFill>
          </a:ln>
        </p:spPr>
        <p:txBody>
          <a:bodyPr>
            <a:spAutoFit/>
          </a:bodyPr>
          <a:lstStyle/>
          <a:p>
            <a:pPr fontAlgn="auto">
              <a:spcBef>
                <a:spcPts val="0"/>
              </a:spcBef>
              <a:spcAft>
                <a:spcPts val="0"/>
              </a:spcAft>
              <a:defRPr/>
            </a:pPr>
            <a:r>
              <a:rPr kumimoji="0" lang="en-US" altLang="zh-TW" sz="1400" dirty="0">
                <a:latin typeface="+mn-lt"/>
                <a:ea typeface="+mn-ea"/>
              </a:rPr>
              <a:t>Land Ecosystem Carbon Cycle Process</a:t>
            </a:r>
            <a:endParaRPr kumimoji="0" lang="zh-TW" altLang="en-US" sz="1400" dirty="0">
              <a:latin typeface="+mn-lt"/>
              <a:ea typeface="+mn-ea"/>
            </a:endParaRPr>
          </a:p>
        </p:txBody>
      </p:sp>
      <p:sp>
        <p:nvSpPr>
          <p:cNvPr id="28694" name="文字方塊 70"/>
          <p:cNvSpPr txBox="1">
            <a:spLocks noChangeArrowheads="1"/>
          </p:cNvSpPr>
          <p:nvPr/>
        </p:nvSpPr>
        <p:spPr bwMode="auto">
          <a:xfrm>
            <a:off x="3894138" y="3211513"/>
            <a:ext cx="642937" cy="366712"/>
          </a:xfrm>
          <a:prstGeom prst="rect">
            <a:avLst/>
          </a:prstGeom>
          <a:noFill/>
          <a:ln w="9525">
            <a:noFill/>
            <a:miter lim="800000"/>
            <a:headEnd/>
            <a:tailEnd/>
          </a:ln>
        </p:spPr>
        <p:txBody>
          <a:bodyPr>
            <a:spAutoFit/>
          </a:bodyPr>
          <a:lstStyle/>
          <a:p>
            <a:r>
              <a:rPr kumimoji="0" lang="en-US" altLang="zh-TW">
                <a:latin typeface="Calibri" pitchFamily="34" charset="0"/>
              </a:rPr>
              <a:t>Land</a:t>
            </a:r>
            <a:endParaRPr kumimoji="0" lang="zh-TW" altLang="en-US">
              <a:latin typeface="Calibri" pitchFamily="34" charset="0"/>
            </a:endParaRPr>
          </a:p>
        </p:txBody>
      </p:sp>
      <p:sp>
        <p:nvSpPr>
          <p:cNvPr id="28695" name="文字方塊 71"/>
          <p:cNvSpPr txBox="1">
            <a:spLocks noChangeArrowheads="1"/>
          </p:cNvSpPr>
          <p:nvPr/>
        </p:nvSpPr>
        <p:spPr bwMode="auto">
          <a:xfrm>
            <a:off x="7323138" y="4745038"/>
            <a:ext cx="1785937" cy="915987"/>
          </a:xfrm>
          <a:prstGeom prst="rect">
            <a:avLst/>
          </a:prstGeom>
          <a:noFill/>
          <a:ln w="9525">
            <a:noFill/>
            <a:miter lim="800000"/>
            <a:headEnd/>
            <a:tailEnd/>
          </a:ln>
        </p:spPr>
        <p:txBody>
          <a:bodyPr>
            <a:spAutoFit/>
          </a:bodyPr>
          <a:lstStyle/>
          <a:p>
            <a:r>
              <a:rPr kumimoji="0" lang="en-US" altLang="zh-TW">
                <a:latin typeface="Calibri" pitchFamily="34" charset="0"/>
              </a:rPr>
              <a:t>Biogeochemical Carbon Cycle Process</a:t>
            </a:r>
            <a:endParaRPr kumimoji="0" lang="zh-TW" altLang="en-US">
              <a:latin typeface="Calibri" pitchFamily="34" charset="0"/>
            </a:endParaRPr>
          </a:p>
        </p:txBody>
      </p:sp>
      <p:sp>
        <p:nvSpPr>
          <p:cNvPr id="82" name="L-圖案 81"/>
          <p:cNvSpPr/>
          <p:nvPr/>
        </p:nvSpPr>
        <p:spPr>
          <a:xfrm flipH="1">
            <a:off x="1536700" y="4592638"/>
            <a:ext cx="5286375" cy="1500187"/>
          </a:xfrm>
          <a:prstGeom prst="corner">
            <a:avLst>
              <a:gd name="adj1" fmla="val 51286"/>
              <a:gd name="adj2" fmla="val 187335"/>
            </a:avLst>
          </a:prstGeom>
          <a:solidFill>
            <a:schemeClr val="tx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3" name="文字方塊 82"/>
          <p:cNvSpPr txBox="1"/>
          <p:nvPr/>
        </p:nvSpPr>
        <p:spPr>
          <a:xfrm>
            <a:off x="4822825" y="4724400"/>
            <a:ext cx="1643063" cy="738188"/>
          </a:xfrm>
          <a:prstGeom prst="rect">
            <a:avLst/>
          </a:prstGeom>
          <a:solidFill>
            <a:schemeClr val="bg1">
              <a:lumMod val="95000"/>
            </a:schemeClr>
          </a:solidFill>
          <a:ln w="6350">
            <a:solidFill>
              <a:schemeClr val="tx1"/>
            </a:solidFill>
          </a:ln>
        </p:spPr>
        <p:txBody>
          <a:bodyPr>
            <a:spAutoFit/>
          </a:bodyPr>
          <a:lstStyle/>
          <a:p>
            <a:pPr fontAlgn="auto">
              <a:spcBef>
                <a:spcPts val="0"/>
              </a:spcBef>
              <a:spcAft>
                <a:spcPts val="0"/>
              </a:spcAft>
              <a:defRPr/>
            </a:pPr>
            <a:r>
              <a:rPr kumimoji="0" lang="en-US" altLang="zh-TW" sz="1400" dirty="0">
                <a:latin typeface="+mn-lt"/>
                <a:ea typeface="+mn-ea"/>
              </a:rPr>
              <a:t>Biogeochemical Carbon Cycle Process</a:t>
            </a:r>
            <a:endParaRPr kumimoji="0" lang="zh-TW" altLang="en-US" sz="1400" dirty="0">
              <a:latin typeface="+mn-lt"/>
              <a:ea typeface="+mn-ea"/>
            </a:endParaRPr>
          </a:p>
        </p:txBody>
      </p:sp>
      <p:sp>
        <p:nvSpPr>
          <p:cNvPr id="28698" name="文字方塊 83"/>
          <p:cNvSpPr txBox="1">
            <a:spLocks noChangeArrowheads="1"/>
          </p:cNvSpPr>
          <p:nvPr/>
        </p:nvSpPr>
        <p:spPr bwMode="auto">
          <a:xfrm>
            <a:off x="1512888" y="5588000"/>
            <a:ext cx="5400675" cy="366713"/>
          </a:xfrm>
          <a:prstGeom prst="rect">
            <a:avLst/>
          </a:prstGeom>
          <a:noFill/>
          <a:ln w="9525">
            <a:noFill/>
            <a:miter lim="800000"/>
            <a:headEnd/>
            <a:tailEnd/>
          </a:ln>
        </p:spPr>
        <p:txBody>
          <a:bodyPr>
            <a:spAutoFit/>
          </a:bodyPr>
          <a:lstStyle/>
          <a:p>
            <a:r>
              <a:rPr kumimoji="0" lang="en-US" altLang="zh-TW">
                <a:solidFill>
                  <a:schemeClr val="accent2"/>
                </a:solidFill>
                <a:latin typeface="Calibri" pitchFamily="34" charset="0"/>
              </a:rPr>
              <a:t>TaIwan Multi-scale Community Ocean Model (TIMCOM)</a:t>
            </a:r>
            <a:endParaRPr kumimoji="0" lang="zh-TW" altLang="en-US">
              <a:solidFill>
                <a:schemeClr val="accent2"/>
              </a:solidFill>
              <a:latin typeface="Calibri" pitchFamily="34" charset="0"/>
            </a:endParaRPr>
          </a:p>
        </p:txBody>
      </p:sp>
      <p:cxnSp>
        <p:nvCxnSpPr>
          <p:cNvPr id="85" name="直線單箭頭接點 84"/>
          <p:cNvCxnSpPr/>
          <p:nvPr/>
        </p:nvCxnSpPr>
        <p:spPr>
          <a:xfrm>
            <a:off x="6465888" y="5300663"/>
            <a:ext cx="808037" cy="0"/>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p:nvPr/>
        </p:nvCxnSpPr>
        <p:spPr>
          <a:xfrm rot="5400000" flipH="1" flipV="1">
            <a:off x="2573338" y="5189538"/>
            <a:ext cx="357187" cy="1587"/>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rot="5400000">
            <a:off x="2359025" y="5189538"/>
            <a:ext cx="357187" cy="1588"/>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702" name="文字方塊 128"/>
          <p:cNvSpPr txBox="1">
            <a:spLocks noChangeArrowheads="1"/>
          </p:cNvSpPr>
          <p:nvPr/>
        </p:nvSpPr>
        <p:spPr bwMode="auto">
          <a:xfrm>
            <a:off x="5608638" y="3349625"/>
            <a:ext cx="1428750" cy="366713"/>
          </a:xfrm>
          <a:prstGeom prst="rect">
            <a:avLst/>
          </a:prstGeom>
          <a:noFill/>
          <a:ln w="9525">
            <a:noFill/>
            <a:miter lim="800000"/>
            <a:headEnd/>
            <a:tailEnd/>
          </a:ln>
        </p:spPr>
        <p:txBody>
          <a:bodyPr>
            <a:spAutoFit/>
          </a:bodyPr>
          <a:lstStyle/>
          <a:p>
            <a:r>
              <a:rPr kumimoji="0" lang="en-US" altLang="zh-TW">
                <a:latin typeface="Calibri" pitchFamily="34" charset="0"/>
              </a:rPr>
              <a:t>Atmosphere</a:t>
            </a:r>
            <a:endParaRPr kumimoji="0" lang="zh-TW" altLang="en-US">
              <a:latin typeface="Calibri" pitchFamily="34" charset="0"/>
            </a:endParaRPr>
          </a:p>
        </p:txBody>
      </p:sp>
      <p:cxnSp>
        <p:nvCxnSpPr>
          <p:cNvPr id="28703" name="直線單箭頭接點 129"/>
          <p:cNvCxnSpPr>
            <a:cxnSpLocks noChangeShapeType="1"/>
            <a:stCxn id="70" idx="1"/>
          </p:cNvCxnSpPr>
          <p:nvPr/>
        </p:nvCxnSpPr>
        <p:spPr bwMode="auto">
          <a:xfrm flipH="1" flipV="1">
            <a:off x="1512888" y="2152650"/>
            <a:ext cx="936625" cy="1390650"/>
          </a:xfrm>
          <a:prstGeom prst="straightConnector1">
            <a:avLst/>
          </a:prstGeom>
          <a:noFill/>
          <a:ln w="38100" algn="ctr">
            <a:solidFill>
              <a:srgbClr val="403152"/>
            </a:solidFill>
            <a:round/>
            <a:headEnd/>
            <a:tailEnd type="arrow" w="med" len="med"/>
          </a:ln>
        </p:spPr>
      </p:cxnSp>
      <p:cxnSp>
        <p:nvCxnSpPr>
          <p:cNvPr id="132" name="直線單箭頭接點 131"/>
          <p:cNvCxnSpPr/>
          <p:nvPr/>
        </p:nvCxnSpPr>
        <p:spPr>
          <a:xfrm rot="10800000">
            <a:off x="893763" y="3860800"/>
            <a:ext cx="1285875" cy="15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p:nvPr/>
        </p:nvCxnSpPr>
        <p:spPr>
          <a:xfrm>
            <a:off x="965200" y="4868863"/>
            <a:ext cx="785813" cy="1587"/>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5" name="直線單箭頭接點 134"/>
          <p:cNvCxnSpPr/>
          <p:nvPr/>
        </p:nvCxnSpPr>
        <p:spPr>
          <a:xfrm rot="5400000">
            <a:off x="3251994" y="3933031"/>
            <a:ext cx="285750" cy="1588"/>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直線單箭頭接點 139"/>
          <p:cNvCxnSpPr/>
          <p:nvPr/>
        </p:nvCxnSpPr>
        <p:spPr>
          <a:xfrm rot="5400000" flipH="1" flipV="1">
            <a:off x="3036094" y="2921794"/>
            <a:ext cx="285750" cy="1588"/>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線單箭頭接點 140"/>
          <p:cNvCxnSpPr/>
          <p:nvPr/>
        </p:nvCxnSpPr>
        <p:spPr>
          <a:xfrm rot="5400000">
            <a:off x="2821782" y="2921794"/>
            <a:ext cx="285750" cy="1587"/>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直線單箭頭接點 143"/>
          <p:cNvCxnSpPr/>
          <p:nvPr/>
        </p:nvCxnSpPr>
        <p:spPr>
          <a:xfrm rot="5400000" flipH="1" flipV="1">
            <a:off x="4930776" y="3028950"/>
            <a:ext cx="500062" cy="1587"/>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直線單箭頭接點 146"/>
          <p:cNvCxnSpPr/>
          <p:nvPr/>
        </p:nvCxnSpPr>
        <p:spPr>
          <a:xfrm rot="5400000">
            <a:off x="4716463" y="3028950"/>
            <a:ext cx="500062" cy="1588"/>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p:nvPr/>
        </p:nvCxnSpPr>
        <p:spPr>
          <a:xfrm rot="5400000" flipH="1" flipV="1">
            <a:off x="4930776" y="3743325"/>
            <a:ext cx="500062" cy="1587"/>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0" name="直線單箭頭接點 149"/>
          <p:cNvCxnSpPr/>
          <p:nvPr/>
        </p:nvCxnSpPr>
        <p:spPr>
          <a:xfrm rot="5400000">
            <a:off x="4716463" y="3743325"/>
            <a:ext cx="500062" cy="1588"/>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6" name="直線單箭頭接點 155"/>
          <p:cNvCxnSpPr/>
          <p:nvPr/>
        </p:nvCxnSpPr>
        <p:spPr>
          <a:xfrm rot="5400000" flipH="1" flipV="1">
            <a:off x="6288088" y="4470400"/>
            <a:ext cx="357188" cy="1587"/>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7" name="直線單箭頭接點 156"/>
          <p:cNvCxnSpPr/>
          <p:nvPr/>
        </p:nvCxnSpPr>
        <p:spPr>
          <a:xfrm rot="5400000">
            <a:off x="5859463" y="4470400"/>
            <a:ext cx="357188" cy="1587"/>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8" name="直線單箭頭接點 157"/>
          <p:cNvCxnSpPr/>
          <p:nvPr/>
        </p:nvCxnSpPr>
        <p:spPr>
          <a:xfrm rot="5400000" flipH="1" flipV="1">
            <a:off x="1716088" y="4541838"/>
            <a:ext cx="357187" cy="1587"/>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9" name="直線單箭頭接點 158"/>
          <p:cNvCxnSpPr/>
          <p:nvPr/>
        </p:nvCxnSpPr>
        <p:spPr>
          <a:xfrm rot="5400000">
            <a:off x="1501775" y="4541838"/>
            <a:ext cx="357187" cy="1588"/>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0" name="直線單箭頭接點 159"/>
          <p:cNvCxnSpPr/>
          <p:nvPr/>
        </p:nvCxnSpPr>
        <p:spPr>
          <a:xfrm rot="5400000">
            <a:off x="4430713" y="4541838"/>
            <a:ext cx="357187" cy="1587"/>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718" name="直線單箭頭接點 164"/>
          <p:cNvCxnSpPr>
            <a:cxnSpLocks noChangeShapeType="1"/>
          </p:cNvCxnSpPr>
          <p:nvPr/>
        </p:nvCxnSpPr>
        <p:spPr bwMode="auto">
          <a:xfrm flipV="1">
            <a:off x="6610350" y="2203450"/>
            <a:ext cx="231775" cy="503238"/>
          </a:xfrm>
          <a:prstGeom prst="straightConnector1">
            <a:avLst/>
          </a:prstGeom>
          <a:noFill/>
          <a:ln w="38100" algn="ctr">
            <a:solidFill>
              <a:srgbClr val="77933C"/>
            </a:solidFill>
            <a:round/>
            <a:headEnd/>
            <a:tailEnd type="arrow" w="med" len="med"/>
          </a:ln>
        </p:spPr>
      </p:cxnSp>
      <p:cxnSp>
        <p:nvCxnSpPr>
          <p:cNvPr id="28719" name="直線單箭頭接點 171"/>
          <p:cNvCxnSpPr>
            <a:cxnSpLocks noChangeShapeType="1"/>
          </p:cNvCxnSpPr>
          <p:nvPr/>
        </p:nvCxnSpPr>
        <p:spPr bwMode="auto">
          <a:xfrm>
            <a:off x="4537075" y="2203450"/>
            <a:ext cx="0" cy="360363"/>
          </a:xfrm>
          <a:prstGeom prst="straightConnector1">
            <a:avLst/>
          </a:prstGeom>
          <a:noFill/>
          <a:ln w="38100" algn="ctr">
            <a:solidFill>
              <a:srgbClr val="77933C"/>
            </a:solidFill>
            <a:round/>
            <a:headEnd/>
            <a:tailEnd type="arrow" w="med" len="med"/>
          </a:ln>
        </p:spPr>
      </p:cxnSp>
      <p:cxnSp>
        <p:nvCxnSpPr>
          <p:cNvPr id="28720" name="直線單箭頭接點 174"/>
          <p:cNvCxnSpPr>
            <a:cxnSpLocks noChangeShapeType="1"/>
          </p:cNvCxnSpPr>
          <p:nvPr/>
        </p:nvCxnSpPr>
        <p:spPr bwMode="auto">
          <a:xfrm flipV="1">
            <a:off x="4762500" y="2205038"/>
            <a:ext cx="0" cy="360362"/>
          </a:xfrm>
          <a:prstGeom prst="straightConnector1">
            <a:avLst/>
          </a:prstGeom>
          <a:noFill/>
          <a:ln w="38100" algn="ctr">
            <a:solidFill>
              <a:srgbClr val="77933C"/>
            </a:solidFill>
            <a:round/>
            <a:headEnd/>
            <a:tailEnd type="arrow" w="med" len="med"/>
          </a:ln>
        </p:spPr>
      </p:cxnSp>
      <p:cxnSp>
        <p:nvCxnSpPr>
          <p:cNvPr id="28721" name="直線單箭頭接點 164"/>
          <p:cNvCxnSpPr>
            <a:cxnSpLocks noChangeShapeType="1"/>
          </p:cNvCxnSpPr>
          <p:nvPr/>
        </p:nvCxnSpPr>
        <p:spPr bwMode="auto">
          <a:xfrm flipV="1">
            <a:off x="6753225" y="2203450"/>
            <a:ext cx="231775" cy="503238"/>
          </a:xfrm>
          <a:prstGeom prst="straightConnector1">
            <a:avLst/>
          </a:prstGeom>
          <a:noFill/>
          <a:ln w="38100" algn="ctr">
            <a:solidFill>
              <a:srgbClr val="77933C"/>
            </a:solidFill>
            <a:round/>
            <a:headEnd type="arrow" w="med" len="med"/>
            <a:tailEnd/>
          </a:ln>
        </p:spPr>
      </p:cxnSp>
      <p:sp>
        <p:nvSpPr>
          <p:cNvPr id="28722" name="Text Box 57"/>
          <p:cNvSpPr txBox="1">
            <a:spLocks noChangeArrowheads="1"/>
          </p:cNvSpPr>
          <p:nvPr/>
        </p:nvSpPr>
        <p:spPr bwMode="auto">
          <a:xfrm>
            <a:off x="1944688" y="2492375"/>
            <a:ext cx="4654550" cy="366713"/>
          </a:xfrm>
          <a:prstGeom prst="rect">
            <a:avLst/>
          </a:prstGeom>
          <a:noFill/>
          <a:ln w="9525">
            <a:noFill/>
            <a:miter lim="800000"/>
            <a:headEnd/>
            <a:tailEnd/>
          </a:ln>
        </p:spPr>
        <p:txBody>
          <a:bodyPr wrap="none">
            <a:spAutoFit/>
          </a:bodyPr>
          <a:lstStyle/>
          <a:p>
            <a:r>
              <a:rPr lang="en-US" altLang="zh-TW"/>
              <a:t>European Centre/Hamburg Model (ECHAM)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PUSER\Google Drive\Storage\MEDINA_project\WORKSHOP_FLY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4464496" cy="577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30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8"/>
          <p:cNvGrpSpPr>
            <a:grpSpLocks noGrp="1"/>
          </p:cNvGrpSpPr>
          <p:nvPr/>
        </p:nvGrpSpPr>
        <p:grpSpPr bwMode="auto">
          <a:xfrm>
            <a:off x="251520" y="1619864"/>
            <a:ext cx="4752528" cy="3393312"/>
            <a:chOff x="1785918" y="2214554"/>
            <a:chExt cx="4143404" cy="2342741"/>
          </a:xfrm>
          <a:scene3d>
            <a:camera prst="perspectiveFront" fov="3300000">
              <a:rot lat="486000" lon="19530000" rev="174000"/>
            </a:camera>
            <a:lightRig rig="harsh" dir="t">
              <a:rot lat="0" lon="0" rev="3000000"/>
            </a:lightRig>
          </a:scene3d>
        </p:grpSpPr>
        <p:sp>
          <p:nvSpPr>
            <p:cNvPr id="5" name="文字方塊 4"/>
            <p:cNvSpPr txBox="1">
              <a:spLocks noChangeArrowheads="1"/>
            </p:cNvSpPr>
            <p:nvPr/>
          </p:nvSpPr>
          <p:spPr bwMode="auto">
            <a:xfrm>
              <a:off x="1785918" y="2214554"/>
              <a:ext cx="4143404" cy="1211186"/>
            </a:xfrm>
            <a:prstGeom prst="rect">
              <a:avLst/>
            </a:prstGeom>
            <a:solidFill>
              <a:srgbClr val="92D050"/>
            </a:solid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endParaRPr kumimoji="0" lang="en-US" altLang="zh-TW" b="1" i="1" dirty="0">
                <a:latin typeface="Times New Roman" pitchFamily="18" charset="0"/>
                <a:ea typeface="+mn-ea"/>
                <a:cs typeface="Times New Roman" pitchFamily="18" charset="0"/>
              </a:endParaRPr>
            </a:p>
            <a:p>
              <a:pPr fontAlgn="auto">
                <a:spcBef>
                  <a:spcPts val="0"/>
                </a:spcBef>
                <a:spcAft>
                  <a:spcPts val="0"/>
                </a:spcAft>
                <a:defRPr/>
              </a:pPr>
              <a:r>
                <a:rPr kumimoji="0" lang="en-US" altLang="zh-TW" b="1" i="1" dirty="0">
                  <a:latin typeface="Times New Roman" pitchFamily="18" charset="0"/>
                  <a:ea typeface="+mn-ea"/>
                  <a:cs typeface="Times New Roman" pitchFamily="18" charset="0"/>
                </a:rPr>
                <a:t>  ECHAM</a:t>
              </a:r>
              <a:r>
                <a:rPr kumimoji="0" lang="en-US" altLang="zh-TW" dirty="0">
                  <a:latin typeface="Times New Roman" pitchFamily="18" charset="0"/>
                  <a:ea typeface="+mn-ea"/>
                  <a:cs typeface="Times New Roman" pitchFamily="18" charset="0"/>
                </a:rPr>
                <a:t> (AGCM)</a:t>
              </a:r>
            </a:p>
            <a:p>
              <a:pPr fontAlgn="auto">
                <a:spcBef>
                  <a:spcPts val="0"/>
                </a:spcBef>
                <a:spcAft>
                  <a:spcPts val="0"/>
                </a:spcAft>
                <a:defRPr/>
              </a:pPr>
              <a:r>
                <a:rPr kumimoji="0" lang="en-US" altLang="zh-TW" dirty="0">
                  <a:latin typeface="Times New Roman" pitchFamily="18" charset="0"/>
                  <a:ea typeface="+mn-ea"/>
                  <a:cs typeface="Times New Roman" pitchFamily="18" charset="0"/>
                </a:rPr>
                <a:t>  19  levels</a:t>
              </a:r>
            </a:p>
            <a:p>
              <a:pPr fontAlgn="auto">
                <a:spcBef>
                  <a:spcPts val="0"/>
                </a:spcBef>
                <a:spcAft>
                  <a:spcPts val="0"/>
                </a:spcAft>
                <a:defRPr/>
              </a:pPr>
              <a:r>
                <a:rPr kumimoji="0" lang="en-US" altLang="zh-TW" dirty="0">
                  <a:latin typeface="Times New Roman" pitchFamily="18" charset="0"/>
                  <a:ea typeface="+mn-ea"/>
                  <a:cs typeface="Times New Roman" pitchFamily="18" charset="0"/>
                </a:rPr>
                <a:t>  T31-T213</a:t>
              </a:r>
            </a:p>
            <a:p>
              <a:pPr fontAlgn="auto">
                <a:spcBef>
                  <a:spcPts val="0"/>
                </a:spcBef>
                <a:spcAft>
                  <a:spcPts val="0"/>
                </a:spcAft>
                <a:defRPr/>
              </a:pPr>
              <a:endParaRPr kumimoji="0" lang="en-US" altLang="zh-TW" dirty="0">
                <a:latin typeface="Times New Roman" pitchFamily="18" charset="0"/>
                <a:ea typeface="+mn-ea"/>
                <a:cs typeface="Times New Roman" pitchFamily="18" charset="0"/>
              </a:endParaRPr>
            </a:p>
            <a:p>
              <a:pPr fontAlgn="auto">
                <a:spcBef>
                  <a:spcPts val="0"/>
                </a:spcBef>
                <a:spcAft>
                  <a:spcPts val="0"/>
                </a:spcAft>
                <a:defRPr/>
              </a:pPr>
              <a:endParaRPr kumimoji="0" lang="zh-TW" altLang="en-US" dirty="0">
                <a:latin typeface="Times New Roman" pitchFamily="18" charset="0"/>
                <a:ea typeface="+mn-ea"/>
                <a:cs typeface="Times New Roman" pitchFamily="18" charset="0"/>
              </a:endParaRPr>
            </a:p>
          </p:txBody>
        </p:sp>
        <p:sp>
          <p:nvSpPr>
            <p:cNvPr id="6" name="文字方塊 6"/>
            <p:cNvSpPr txBox="1">
              <a:spLocks noChangeArrowheads="1"/>
            </p:cNvSpPr>
            <p:nvPr/>
          </p:nvSpPr>
          <p:spPr bwMode="auto">
            <a:xfrm>
              <a:off x="1785918" y="3346109"/>
              <a:ext cx="4143404" cy="1211186"/>
            </a:xfrm>
            <a:prstGeom prst="rect">
              <a:avLst/>
            </a:prstGeom>
            <a:solidFill>
              <a:srgbClr val="00B0F0"/>
            </a:solid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endParaRPr kumimoji="0" lang="en-US" altLang="zh-TW" b="1" i="1" dirty="0">
                <a:latin typeface="Times New Roman" pitchFamily="18" charset="0"/>
                <a:cs typeface="Times New Roman" pitchFamily="18" charset="0"/>
              </a:endParaRPr>
            </a:p>
            <a:p>
              <a:pPr fontAlgn="auto">
                <a:spcBef>
                  <a:spcPts val="0"/>
                </a:spcBef>
                <a:spcAft>
                  <a:spcPts val="0"/>
                </a:spcAft>
                <a:defRPr/>
              </a:pPr>
              <a:r>
                <a:rPr kumimoji="0" lang="en-US" altLang="zh-TW" b="1" i="1" dirty="0">
                  <a:latin typeface="Times New Roman" pitchFamily="18" charset="0"/>
                  <a:cs typeface="Times New Roman" pitchFamily="18" charset="0"/>
                </a:rPr>
                <a:t>TIMCOM</a:t>
              </a:r>
              <a:r>
                <a:rPr kumimoji="0" lang="en-US" altLang="zh-TW" dirty="0">
                  <a:latin typeface="Times New Roman" pitchFamily="18" charset="0"/>
                  <a:cs typeface="Times New Roman" pitchFamily="18" charset="0"/>
                </a:rPr>
                <a:t>(OGCM)</a:t>
              </a:r>
            </a:p>
            <a:p>
              <a:pPr fontAlgn="auto">
                <a:spcBef>
                  <a:spcPts val="0"/>
                </a:spcBef>
                <a:spcAft>
                  <a:spcPts val="0"/>
                </a:spcAft>
                <a:defRPr/>
              </a:pPr>
              <a:r>
                <a:rPr kumimoji="0" lang="en-US" altLang="zh-TW" dirty="0">
                  <a:latin typeface="Times New Roman" pitchFamily="18" charset="0"/>
                  <a:cs typeface="Times New Roman" pitchFamily="18" charset="0"/>
                </a:rPr>
                <a:t>  31  Levels (T31x n-T213x n)</a:t>
              </a:r>
            </a:p>
            <a:p>
              <a:pPr fontAlgn="auto">
                <a:spcBef>
                  <a:spcPts val="0"/>
                </a:spcBef>
                <a:spcAft>
                  <a:spcPts val="0"/>
                </a:spcAft>
                <a:defRPr/>
              </a:pPr>
              <a:endParaRPr kumimoji="0" lang="en-US" altLang="zh-TW" dirty="0">
                <a:latin typeface="Times New Roman" pitchFamily="18" charset="0"/>
                <a:cs typeface="Times New Roman" pitchFamily="18" charset="0"/>
              </a:endParaRPr>
            </a:p>
            <a:p>
              <a:pPr fontAlgn="auto">
                <a:spcBef>
                  <a:spcPts val="0"/>
                </a:spcBef>
                <a:spcAft>
                  <a:spcPts val="0"/>
                </a:spcAft>
                <a:defRPr/>
              </a:pPr>
              <a:endParaRPr kumimoji="0" lang="en-US" altLang="zh-TW" dirty="0">
                <a:latin typeface="Times New Roman" pitchFamily="18" charset="0"/>
                <a:cs typeface="Times New Roman" pitchFamily="18" charset="0"/>
              </a:endParaRPr>
            </a:p>
            <a:p>
              <a:pPr fontAlgn="auto">
                <a:spcBef>
                  <a:spcPts val="0"/>
                </a:spcBef>
                <a:spcAft>
                  <a:spcPts val="0"/>
                </a:spcAft>
                <a:defRPr/>
              </a:pPr>
              <a:endParaRPr kumimoji="0" lang="en-US" altLang="zh-TW" dirty="0">
                <a:latin typeface="Times New Roman" pitchFamily="18" charset="0"/>
                <a:cs typeface="Times New Roman" pitchFamily="18" charset="0"/>
              </a:endParaRPr>
            </a:p>
          </p:txBody>
        </p:sp>
        <p:sp>
          <p:nvSpPr>
            <p:cNvPr id="7" name="文字方塊 7"/>
            <p:cNvSpPr txBox="1">
              <a:spLocks noChangeArrowheads="1"/>
            </p:cNvSpPr>
            <p:nvPr/>
          </p:nvSpPr>
          <p:spPr bwMode="auto">
            <a:xfrm>
              <a:off x="4267839" y="2214554"/>
              <a:ext cx="1464967" cy="2237143"/>
            </a:xfrm>
            <a:prstGeom prst="rect">
              <a:avLst/>
            </a:prstGeom>
            <a:solidFill>
              <a:schemeClr val="accent5">
                <a:lumMod val="60000"/>
                <a:lumOff val="40000"/>
              </a:schemeClr>
            </a:solid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vert="eaVert">
              <a:spAutoFit/>
            </a:bodyPr>
            <a:lstStyle/>
            <a:p>
              <a:pPr fontAlgn="auto">
                <a:spcBef>
                  <a:spcPts val="0"/>
                </a:spcBef>
                <a:spcAft>
                  <a:spcPts val="0"/>
                </a:spcAft>
                <a:defRPr/>
              </a:pPr>
              <a:endParaRPr kumimoji="0" lang="en-US" altLang="zh-TW" dirty="0">
                <a:latin typeface="Times New Roman" pitchFamily="18" charset="0"/>
                <a:ea typeface="+mn-ea"/>
                <a:cs typeface="Times New Roman" pitchFamily="18" charset="0"/>
              </a:endParaRPr>
            </a:p>
            <a:p>
              <a:pPr fontAlgn="auto">
                <a:spcBef>
                  <a:spcPts val="0"/>
                </a:spcBef>
                <a:spcAft>
                  <a:spcPts val="0"/>
                </a:spcAft>
                <a:defRPr/>
              </a:pPr>
              <a:endParaRPr kumimoji="0" lang="en-US" altLang="zh-TW" b="1" i="1" dirty="0">
                <a:latin typeface="Times New Roman" pitchFamily="18" charset="0"/>
                <a:ea typeface="+mn-ea"/>
                <a:cs typeface="Times New Roman" pitchFamily="18" charset="0"/>
              </a:endParaRPr>
            </a:p>
            <a:p>
              <a:pPr fontAlgn="auto">
                <a:spcBef>
                  <a:spcPts val="0"/>
                </a:spcBef>
                <a:spcAft>
                  <a:spcPts val="0"/>
                </a:spcAft>
                <a:defRPr/>
              </a:pPr>
              <a:r>
                <a:rPr kumimoji="0" lang="en-US" altLang="zh-TW" b="1" i="1" dirty="0">
                  <a:latin typeface="Times New Roman" pitchFamily="18" charset="0"/>
                  <a:ea typeface="+mn-ea"/>
                  <a:cs typeface="Times New Roman" pitchFamily="18" charset="0"/>
                </a:rPr>
                <a:t>   SIT </a:t>
              </a:r>
              <a:r>
                <a:rPr kumimoji="0" lang="en-US" altLang="zh-TW" dirty="0">
                  <a:latin typeface="Times New Roman" pitchFamily="18" charset="0"/>
                  <a:ea typeface="+mn-ea"/>
                  <a:cs typeface="Times New Roman" pitchFamily="18" charset="0"/>
                </a:rPr>
                <a:t>(Air/Snow/Ice/Thermocline)</a:t>
              </a:r>
            </a:p>
            <a:p>
              <a:pPr fontAlgn="auto">
                <a:spcBef>
                  <a:spcPts val="0"/>
                </a:spcBef>
                <a:spcAft>
                  <a:spcPts val="0"/>
                </a:spcAft>
                <a:defRPr/>
              </a:pPr>
              <a:r>
                <a:rPr kumimoji="0" lang="en-US" altLang="zh-TW" dirty="0">
                  <a:latin typeface="Times New Roman" pitchFamily="18" charset="0"/>
                  <a:ea typeface="+mn-ea"/>
                  <a:cs typeface="Times New Roman" pitchFamily="18" charset="0"/>
                </a:rPr>
                <a:t>   2snow+2ice+41 water levels</a:t>
              </a:r>
            </a:p>
            <a:p>
              <a:pPr fontAlgn="auto">
                <a:spcBef>
                  <a:spcPts val="0"/>
                </a:spcBef>
                <a:spcAft>
                  <a:spcPts val="0"/>
                </a:spcAft>
                <a:defRPr/>
              </a:pPr>
              <a:endParaRPr kumimoji="0" lang="en-US" altLang="zh-TW" dirty="0">
                <a:latin typeface="Times New Roman" pitchFamily="18" charset="0"/>
                <a:ea typeface="+mn-ea"/>
                <a:cs typeface="Times New Roman" pitchFamily="18" charset="0"/>
              </a:endParaRPr>
            </a:p>
            <a:p>
              <a:pPr fontAlgn="auto">
                <a:spcBef>
                  <a:spcPts val="0"/>
                </a:spcBef>
                <a:spcAft>
                  <a:spcPts val="0"/>
                </a:spcAft>
                <a:defRPr/>
              </a:pPr>
              <a:endParaRPr kumimoji="0" lang="zh-TW" altLang="en-US" dirty="0">
                <a:latin typeface="Times New Roman" pitchFamily="18" charset="0"/>
                <a:ea typeface="+mn-ea"/>
                <a:cs typeface="Times New Roman" pitchFamily="18" charset="0"/>
              </a:endParaRPr>
            </a:p>
          </p:txBody>
        </p:sp>
      </p:grpSp>
      <p:sp>
        <p:nvSpPr>
          <p:cNvPr id="37890" name="Rectangle 2"/>
          <p:cNvSpPr>
            <a:spLocks noGrp="1"/>
          </p:cNvSpPr>
          <p:nvPr>
            <p:ph type="title"/>
          </p:nvPr>
        </p:nvSpPr>
        <p:spPr>
          <a:xfrm>
            <a:off x="-36513" y="44450"/>
            <a:ext cx="5329238" cy="1143000"/>
          </a:xfrm>
        </p:spPr>
        <p:txBody>
          <a:bodyPr>
            <a:normAutofit fontScale="90000"/>
          </a:bodyPr>
          <a:lstStyle/>
          <a:p>
            <a:pPr>
              <a:defRPr/>
            </a:pPr>
            <a:r>
              <a:rPr lang="en-US" altLang="zh-TW" dirty="0" smtClean="0">
                <a:solidFill>
                  <a:srgbClr val="FF0000"/>
                </a:solidFill>
                <a:latin typeface="Comic Sans MS" pitchFamily="66" charset="0"/>
                <a:cs typeface="Times New Roman" pitchFamily="18" charset="0"/>
              </a:rPr>
              <a:t>ECHAM/TWESM</a:t>
            </a:r>
            <a:br>
              <a:rPr lang="en-US" altLang="zh-TW" dirty="0" smtClean="0">
                <a:solidFill>
                  <a:srgbClr val="FF0000"/>
                </a:solidFill>
                <a:latin typeface="Comic Sans MS" pitchFamily="66" charset="0"/>
                <a:cs typeface="Times New Roman" pitchFamily="18" charset="0"/>
              </a:rPr>
            </a:br>
            <a:r>
              <a:rPr lang="en-US" altLang="zh-TW" sz="2800" dirty="0" smtClean="0">
                <a:solidFill>
                  <a:srgbClr val="FF0000"/>
                </a:solidFill>
                <a:latin typeface="Comic Sans MS" pitchFamily="66" charset="0"/>
                <a:cs typeface="Times New Roman" pitchFamily="18" charset="0"/>
              </a:rPr>
              <a:t>(ECHAM5/SIT/TIMCOM)</a:t>
            </a:r>
          </a:p>
        </p:txBody>
      </p:sp>
      <p:grpSp>
        <p:nvGrpSpPr>
          <p:cNvPr id="30723" name="Group 2"/>
          <p:cNvGrpSpPr>
            <a:grpSpLocks/>
          </p:cNvGrpSpPr>
          <p:nvPr/>
        </p:nvGrpSpPr>
        <p:grpSpPr bwMode="auto">
          <a:xfrm>
            <a:off x="8310563" y="1255713"/>
            <a:ext cx="941387" cy="274637"/>
            <a:chOff x="3382" y="739"/>
            <a:chExt cx="593" cy="173"/>
          </a:xfrm>
        </p:grpSpPr>
        <p:sp>
          <p:nvSpPr>
            <p:cNvPr id="30782" name="Line 3"/>
            <p:cNvSpPr>
              <a:spLocks noChangeShapeType="1"/>
            </p:cNvSpPr>
            <p:nvPr/>
          </p:nvSpPr>
          <p:spPr bwMode="auto">
            <a:xfrm flipH="1">
              <a:off x="3664" y="768"/>
              <a:ext cx="0" cy="116"/>
            </a:xfrm>
            <a:prstGeom prst="line">
              <a:avLst/>
            </a:prstGeom>
            <a:noFill/>
            <a:ln w="9525">
              <a:solidFill>
                <a:schemeClr val="tx1"/>
              </a:solidFill>
              <a:round/>
              <a:headEnd type="triangle" w="med" len="med"/>
              <a:tailEnd type="triangle" w="med" len="med"/>
            </a:ln>
          </p:spPr>
          <p:txBody>
            <a:bodyPr wrap="none" anchor="ctr"/>
            <a:lstStyle/>
            <a:p>
              <a:endParaRPr lang="zh-TW" altLang="en-US"/>
            </a:p>
          </p:txBody>
        </p:sp>
        <p:sp>
          <p:nvSpPr>
            <p:cNvPr id="30783" name="Line 4"/>
            <p:cNvSpPr>
              <a:spLocks noChangeShapeType="1"/>
            </p:cNvSpPr>
            <p:nvPr/>
          </p:nvSpPr>
          <p:spPr bwMode="auto">
            <a:xfrm flipH="1">
              <a:off x="3507" y="876"/>
              <a:ext cx="166" cy="1"/>
            </a:xfrm>
            <a:prstGeom prst="line">
              <a:avLst/>
            </a:prstGeom>
            <a:noFill/>
            <a:ln w="9525">
              <a:solidFill>
                <a:schemeClr val="tx1"/>
              </a:solidFill>
              <a:round/>
              <a:headEnd/>
              <a:tailEnd/>
            </a:ln>
          </p:spPr>
          <p:txBody>
            <a:bodyPr wrap="none" anchor="ctr"/>
            <a:lstStyle/>
            <a:p>
              <a:endParaRPr lang="zh-TW" altLang="en-US"/>
            </a:p>
          </p:txBody>
        </p:sp>
        <p:sp>
          <p:nvSpPr>
            <p:cNvPr id="30784" name="Line 5"/>
            <p:cNvSpPr>
              <a:spLocks noChangeShapeType="1"/>
            </p:cNvSpPr>
            <p:nvPr/>
          </p:nvSpPr>
          <p:spPr bwMode="auto">
            <a:xfrm flipH="1" flipV="1">
              <a:off x="3382" y="768"/>
              <a:ext cx="291" cy="0"/>
            </a:xfrm>
            <a:prstGeom prst="line">
              <a:avLst/>
            </a:prstGeom>
            <a:noFill/>
            <a:ln w="9525">
              <a:solidFill>
                <a:schemeClr val="tx1"/>
              </a:solidFill>
              <a:round/>
              <a:headEnd/>
              <a:tailEnd/>
            </a:ln>
          </p:spPr>
          <p:txBody>
            <a:bodyPr wrap="none" anchor="ctr"/>
            <a:lstStyle/>
            <a:p>
              <a:endParaRPr lang="zh-TW" altLang="en-US"/>
            </a:p>
          </p:txBody>
        </p:sp>
        <p:sp>
          <p:nvSpPr>
            <p:cNvPr id="30785" name="Text Box 6"/>
            <p:cNvSpPr txBox="1">
              <a:spLocks noChangeArrowheads="1"/>
            </p:cNvSpPr>
            <p:nvPr/>
          </p:nvSpPr>
          <p:spPr bwMode="auto">
            <a:xfrm>
              <a:off x="3711" y="739"/>
              <a:ext cx="264" cy="173"/>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h</a:t>
              </a:r>
              <a:r>
                <a:rPr kumimoji="0" lang="en-US" altLang="zh-TW" sz="1200" baseline="-25000">
                  <a:latin typeface="Times New Roman" pitchFamily="18" charset="0"/>
                </a:rPr>
                <a:t>0</a:t>
              </a:r>
              <a:endParaRPr kumimoji="0" lang="en-US" altLang="zh-TW" sz="1200">
                <a:latin typeface="Times New Roman" pitchFamily="18" charset="0"/>
              </a:endParaRPr>
            </a:p>
          </p:txBody>
        </p:sp>
      </p:grpSp>
      <p:sp>
        <p:nvSpPr>
          <p:cNvPr id="30724" name="Rectangle 7"/>
          <p:cNvSpPr>
            <a:spLocks noChangeArrowheads="1"/>
          </p:cNvSpPr>
          <p:nvPr/>
        </p:nvSpPr>
        <p:spPr bwMode="auto">
          <a:xfrm>
            <a:off x="6865938" y="1298575"/>
            <a:ext cx="1323975" cy="4376738"/>
          </a:xfrm>
          <a:prstGeom prst="rect">
            <a:avLst/>
          </a:prstGeom>
          <a:noFill/>
          <a:ln w="9525">
            <a:solidFill>
              <a:schemeClr val="tx1"/>
            </a:solidFill>
            <a:miter lim="800000"/>
            <a:headEnd/>
            <a:tailEnd/>
          </a:ln>
        </p:spPr>
        <p:txBody>
          <a:bodyPr wrap="none" anchor="ctr"/>
          <a:lstStyle/>
          <a:p>
            <a:endParaRPr lang="zh-TW" altLang="en-US"/>
          </a:p>
        </p:txBody>
      </p:sp>
      <p:sp>
        <p:nvSpPr>
          <p:cNvPr id="30725" name="Line 8"/>
          <p:cNvSpPr>
            <a:spLocks noChangeShapeType="1"/>
          </p:cNvSpPr>
          <p:nvPr/>
        </p:nvSpPr>
        <p:spPr bwMode="auto">
          <a:xfrm flipH="1">
            <a:off x="4592638" y="1306513"/>
            <a:ext cx="2257425" cy="7937"/>
          </a:xfrm>
          <a:prstGeom prst="line">
            <a:avLst/>
          </a:prstGeom>
          <a:noFill/>
          <a:ln w="9525">
            <a:solidFill>
              <a:schemeClr val="tx1"/>
            </a:solidFill>
            <a:round/>
            <a:headEnd/>
            <a:tailEnd/>
          </a:ln>
        </p:spPr>
        <p:txBody>
          <a:bodyPr wrap="none" anchor="ctr"/>
          <a:lstStyle/>
          <a:p>
            <a:endParaRPr lang="zh-TW" altLang="en-US"/>
          </a:p>
        </p:txBody>
      </p:sp>
      <p:sp>
        <p:nvSpPr>
          <p:cNvPr id="30726" name="Line 9"/>
          <p:cNvSpPr>
            <a:spLocks noChangeShapeType="1"/>
          </p:cNvSpPr>
          <p:nvPr/>
        </p:nvSpPr>
        <p:spPr bwMode="auto">
          <a:xfrm flipH="1">
            <a:off x="4618038" y="5675313"/>
            <a:ext cx="2181225" cy="23812"/>
          </a:xfrm>
          <a:prstGeom prst="line">
            <a:avLst/>
          </a:prstGeom>
          <a:noFill/>
          <a:ln w="9525">
            <a:solidFill>
              <a:schemeClr val="tx1"/>
            </a:solidFill>
            <a:round/>
            <a:headEnd/>
            <a:tailEnd/>
          </a:ln>
        </p:spPr>
        <p:txBody>
          <a:bodyPr wrap="none" anchor="ctr"/>
          <a:lstStyle/>
          <a:p>
            <a:endParaRPr lang="zh-TW" altLang="en-US"/>
          </a:p>
        </p:txBody>
      </p:sp>
      <p:sp>
        <p:nvSpPr>
          <p:cNvPr id="30727" name="Line 10"/>
          <p:cNvSpPr>
            <a:spLocks noChangeShapeType="1"/>
          </p:cNvSpPr>
          <p:nvPr/>
        </p:nvSpPr>
        <p:spPr bwMode="auto">
          <a:xfrm>
            <a:off x="4700588" y="1301750"/>
            <a:ext cx="0" cy="4373563"/>
          </a:xfrm>
          <a:prstGeom prst="line">
            <a:avLst/>
          </a:prstGeom>
          <a:noFill/>
          <a:ln w="9525">
            <a:solidFill>
              <a:schemeClr val="tx1"/>
            </a:solidFill>
            <a:round/>
            <a:headEnd type="triangle" w="med" len="med"/>
            <a:tailEnd type="triangle" w="med" len="med"/>
          </a:ln>
        </p:spPr>
        <p:txBody>
          <a:bodyPr wrap="none" anchor="ctr"/>
          <a:lstStyle/>
          <a:p>
            <a:endParaRPr lang="zh-TW" altLang="en-US"/>
          </a:p>
        </p:txBody>
      </p:sp>
      <p:sp>
        <p:nvSpPr>
          <p:cNvPr id="30728" name="Text Box 11"/>
          <p:cNvSpPr txBox="1">
            <a:spLocks noChangeArrowheads="1"/>
          </p:cNvSpPr>
          <p:nvPr/>
        </p:nvSpPr>
        <p:spPr bwMode="auto">
          <a:xfrm>
            <a:off x="3995738" y="4641850"/>
            <a:ext cx="939800" cy="274638"/>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z</a:t>
            </a:r>
            <a:r>
              <a:rPr kumimoji="0" lang="en-US" altLang="zh-TW" sz="1200" baseline="-25000">
                <a:latin typeface="Times New Roman" pitchFamily="18" charset="0"/>
              </a:rPr>
              <a:t>nle+1</a:t>
            </a:r>
            <a:r>
              <a:rPr kumimoji="0" lang="en-US" altLang="zh-TW" sz="1200">
                <a:latin typeface="Times New Roman" pitchFamily="18" charset="0"/>
              </a:rPr>
              <a:t>=-D</a:t>
            </a:r>
          </a:p>
        </p:txBody>
      </p:sp>
      <p:sp>
        <p:nvSpPr>
          <p:cNvPr id="30729" name="Text Box 12"/>
          <p:cNvSpPr txBox="1">
            <a:spLocks noChangeArrowheads="1"/>
          </p:cNvSpPr>
          <p:nvPr/>
        </p:nvSpPr>
        <p:spPr bwMode="auto">
          <a:xfrm>
            <a:off x="8105775" y="1158875"/>
            <a:ext cx="217488" cy="274638"/>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0</a:t>
            </a:r>
          </a:p>
        </p:txBody>
      </p:sp>
      <p:sp>
        <p:nvSpPr>
          <p:cNvPr id="30730" name="Text Box 13"/>
          <p:cNvSpPr txBox="1">
            <a:spLocks noChangeArrowheads="1"/>
          </p:cNvSpPr>
          <p:nvPr/>
        </p:nvSpPr>
        <p:spPr bwMode="auto">
          <a:xfrm>
            <a:off x="8105775" y="3103563"/>
            <a:ext cx="349250" cy="274637"/>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10</a:t>
            </a:r>
          </a:p>
        </p:txBody>
      </p:sp>
      <p:sp>
        <p:nvSpPr>
          <p:cNvPr id="30731" name="Line 14"/>
          <p:cNvSpPr>
            <a:spLocks noChangeShapeType="1"/>
          </p:cNvSpPr>
          <p:nvPr/>
        </p:nvSpPr>
        <p:spPr bwMode="auto">
          <a:xfrm>
            <a:off x="6875463" y="1906588"/>
            <a:ext cx="1320800" cy="0"/>
          </a:xfrm>
          <a:prstGeom prst="line">
            <a:avLst/>
          </a:prstGeom>
          <a:noFill/>
          <a:ln w="9525">
            <a:solidFill>
              <a:schemeClr val="tx1"/>
            </a:solidFill>
            <a:round/>
            <a:headEnd/>
            <a:tailEnd/>
          </a:ln>
        </p:spPr>
        <p:txBody>
          <a:bodyPr wrap="none" anchor="ctr"/>
          <a:lstStyle/>
          <a:p>
            <a:endParaRPr lang="zh-TW" altLang="en-US"/>
          </a:p>
        </p:txBody>
      </p:sp>
      <p:sp>
        <p:nvSpPr>
          <p:cNvPr id="30732" name="Line 15"/>
          <p:cNvSpPr>
            <a:spLocks noChangeShapeType="1"/>
          </p:cNvSpPr>
          <p:nvPr/>
        </p:nvSpPr>
        <p:spPr bwMode="auto">
          <a:xfrm>
            <a:off x="6865938" y="2312988"/>
            <a:ext cx="1320800" cy="0"/>
          </a:xfrm>
          <a:prstGeom prst="line">
            <a:avLst/>
          </a:prstGeom>
          <a:noFill/>
          <a:ln w="9525">
            <a:solidFill>
              <a:schemeClr val="tx1"/>
            </a:solidFill>
            <a:round/>
            <a:headEnd/>
            <a:tailEnd/>
          </a:ln>
        </p:spPr>
        <p:txBody>
          <a:bodyPr wrap="none" anchor="ctr"/>
          <a:lstStyle/>
          <a:p>
            <a:endParaRPr lang="zh-TW" altLang="en-US"/>
          </a:p>
        </p:txBody>
      </p:sp>
      <p:sp>
        <p:nvSpPr>
          <p:cNvPr id="30733" name="Line 16"/>
          <p:cNvSpPr>
            <a:spLocks noChangeShapeType="1"/>
          </p:cNvSpPr>
          <p:nvPr/>
        </p:nvSpPr>
        <p:spPr bwMode="auto">
          <a:xfrm>
            <a:off x="6888163" y="3019425"/>
            <a:ext cx="1320800" cy="0"/>
          </a:xfrm>
          <a:prstGeom prst="line">
            <a:avLst/>
          </a:prstGeom>
          <a:noFill/>
          <a:ln w="9525">
            <a:solidFill>
              <a:schemeClr val="tx1"/>
            </a:solidFill>
            <a:round/>
            <a:headEnd/>
            <a:tailEnd/>
          </a:ln>
        </p:spPr>
        <p:txBody>
          <a:bodyPr wrap="none" anchor="ctr"/>
          <a:lstStyle/>
          <a:p>
            <a:endParaRPr lang="zh-TW" altLang="en-US"/>
          </a:p>
        </p:txBody>
      </p:sp>
      <p:sp>
        <p:nvSpPr>
          <p:cNvPr id="30734" name="Text Box 17"/>
          <p:cNvSpPr txBox="1">
            <a:spLocks noChangeArrowheads="1"/>
          </p:cNvSpPr>
          <p:nvPr/>
        </p:nvSpPr>
        <p:spPr bwMode="auto">
          <a:xfrm>
            <a:off x="7510463" y="3103563"/>
            <a:ext cx="715962" cy="457200"/>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T</a:t>
            </a:r>
            <a:r>
              <a:rPr kumimoji="0" lang="en-US" altLang="zh-TW" sz="1200" baseline="-25000">
                <a:latin typeface="Times New Roman" pitchFamily="18" charset="0"/>
              </a:rPr>
              <a:t>11</a:t>
            </a:r>
            <a:r>
              <a:rPr kumimoji="0" lang="en-US" altLang="zh-TW" sz="1200">
                <a:latin typeface="Times New Roman" pitchFamily="18" charset="0"/>
              </a:rPr>
              <a:t>,S</a:t>
            </a:r>
            <a:r>
              <a:rPr kumimoji="0" lang="en-US" altLang="zh-TW" sz="1200" baseline="-25000">
                <a:latin typeface="Times New Roman" pitchFamily="18" charset="0"/>
              </a:rPr>
              <a:t>11</a:t>
            </a:r>
            <a:r>
              <a:rPr kumimoji="0" lang="en-US" altLang="zh-TW" sz="1200">
                <a:latin typeface="Times New Roman" pitchFamily="18" charset="0"/>
              </a:rPr>
              <a:t>,U</a:t>
            </a:r>
            <a:r>
              <a:rPr kumimoji="0" lang="en-US" altLang="zh-TW" sz="1200" baseline="-25000">
                <a:latin typeface="Times New Roman" pitchFamily="18" charset="0"/>
              </a:rPr>
              <a:t>11</a:t>
            </a:r>
            <a:endParaRPr kumimoji="0" lang="en-US" altLang="zh-TW" sz="1200">
              <a:latin typeface="Times New Roman" pitchFamily="18" charset="0"/>
            </a:endParaRPr>
          </a:p>
        </p:txBody>
      </p:sp>
      <p:sp>
        <p:nvSpPr>
          <p:cNvPr id="30735" name="Line 18"/>
          <p:cNvSpPr>
            <a:spLocks noChangeShapeType="1"/>
          </p:cNvSpPr>
          <p:nvPr/>
        </p:nvSpPr>
        <p:spPr bwMode="auto">
          <a:xfrm>
            <a:off x="6864350" y="5360988"/>
            <a:ext cx="1320800" cy="0"/>
          </a:xfrm>
          <a:prstGeom prst="line">
            <a:avLst/>
          </a:prstGeom>
          <a:noFill/>
          <a:ln w="9525">
            <a:solidFill>
              <a:schemeClr val="tx1"/>
            </a:solidFill>
            <a:round/>
            <a:headEnd/>
            <a:tailEnd/>
          </a:ln>
        </p:spPr>
        <p:txBody>
          <a:bodyPr wrap="none" anchor="ctr"/>
          <a:lstStyle/>
          <a:p>
            <a:endParaRPr lang="zh-TW" altLang="en-US"/>
          </a:p>
        </p:txBody>
      </p:sp>
      <p:sp>
        <p:nvSpPr>
          <p:cNvPr id="30736" name="Text Box 19"/>
          <p:cNvSpPr txBox="1">
            <a:spLocks noChangeArrowheads="1"/>
          </p:cNvSpPr>
          <p:nvPr/>
        </p:nvSpPr>
        <p:spPr bwMode="auto">
          <a:xfrm>
            <a:off x="7543800" y="5365750"/>
            <a:ext cx="715963" cy="274638"/>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T</a:t>
            </a:r>
            <a:r>
              <a:rPr kumimoji="0" lang="en-US" altLang="zh-TW" sz="1200" baseline="-25000">
                <a:latin typeface="Times New Roman" pitchFamily="18" charset="0"/>
              </a:rPr>
              <a:t>n</a:t>
            </a:r>
            <a:r>
              <a:rPr kumimoji="0" lang="en-US" altLang="zh-TW" sz="1200">
                <a:latin typeface="Times New Roman" pitchFamily="18" charset="0"/>
              </a:rPr>
              <a:t>,S</a:t>
            </a:r>
            <a:r>
              <a:rPr kumimoji="0" lang="en-US" altLang="zh-TW" sz="1200" baseline="-25000">
                <a:latin typeface="Times New Roman" pitchFamily="18" charset="0"/>
              </a:rPr>
              <a:t>n</a:t>
            </a:r>
            <a:r>
              <a:rPr kumimoji="0" lang="en-US" altLang="zh-TW" sz="1200">
                <a:latin typeface="Times New Roman" pitchFamily="18" charset="0"/>
              </a:rPr>
              <a:t>,U</a:t>
            </a:r>
            <a:r>
              <a:rPr kumimoji="0" lang="en-US" altLang="zh-TW" sz="1200" baseline="-25000">
                <a:latin typeface="Times New Roman" pitchFamily="18" charset="0"/>
              </a:rPr>
              <a:t>n</a:t>
            </a:r>
            <a:endParaRPr kumimoji="0" lang="en-US" altLang="zh-TW" sz="1200">
              <a:latin typeface="Times New Roman" pitchFamily="18" charset="0"/>
            </a:endParaRPr>
          </a:p>
        </p:txBody>
      </p:sp>
      <p:sp>
        <p:nvSpPr>
          <p:cNvPr id="30737" name="Oval 20"/>
          <p:cNvSpPr>
            <a:spLocks noChangeArrowheads="1"/>
          </p:cNvSpPr>
          <p:nvPr/>
        </p:nvSpPr>
        <p:spPr bwMode="auto">
          <a:xfrm>
            <a:off x="7475538" y="5468938"/>
            <a:ext cx="71437" cy="71437"/>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30738" name="Text Box 21"/>
          <p:cNvSpPr txBox="1">
            <a:spLocks noChangeArrowheads="1"/>
          </p:cNvSpPr>
          <p:nvPr/>
        </p:nvSpPr>
        <p:spPr bwMode="auto">
          <a:xfrm>
            <a:off x="7524750" y="5637213"/>
            <a:ext cx="715963" cy="274637"/>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T</a:t>
            </a:r>
            <a:r>
              <a:rPr kumimoji="0" lang="en-US" altLang="zh-TW" sz="1200" baseline="-25000">
                <a:latin typeface="Times New Roman" pitchFamily="18" charset="0"/>
              </a:rPr>
              <a:t>g</a:t>
            </a:r>
            <a:r>
              <a:rPr kumimoji="0" lang="en-US" altLang="zh-TW" sz="1200">
                <a:latin typeface="Times New Roman" pitchFamily="18" charset="0"/>
              </a:rPr>
              <a:t>,S</a:t>
            </a:r>
            <a:r>
              <a:rPr kumimoji="0" lang="en-US" altLang="zh-TW" sz="1200" baseline="-25000">
                <a:latin typeface="Times New Roman" pitchFamily="18" charset="0"/>
              </a:rPr>
              <a:t>g</a:t>
            </a:r>
            <a:r>
              <a:rPr kumimoji="0" lang="en-US" altLang="zh-TW" sz="1200">
                <a:latin typeface="Times New Roman" pitchFamily="18" charset="0"/>
              </a:rPr>
              <a:t>,U</a:t>
            </a:r>
            <a:r>
              <a:rPr kumimoji="0" lang="en-US" altLang="zh-TW" sz="1200" baseline="-25000">
                <a:latin typeface="Times New Roman" pitchFamily="18" charset="0"/>
              </a:rPr>
              <a:t>g</a:t>
            </a:r>
            <a:endParaRPr kumimoji="0" lang="en-US" altLang="zh-TW" sz="1200">
              <a:latin typeface="Times New Roman" pitchFamily="18" charset="0"/>
            </a:endParaRPr>
          </a:p>
        </p:txBody>
      </p:sp>
      <p:sp>
        <p:nvSpPr>
          <p:cNvPr id="30739" name="Oval 22"/>
          <p:cNvSpPr>
            <a:spLocks noChangeArrowheads="1"/>
          </p:cNvSpPr>
          <p:nvPr/>
        </p:nvSpPr>
        <p:spPr bwMode="auto">
          <a:xfrm>
            <a:off x="7475538" y="5640388"/>
            <a:ext cx="71437" cy="71437"/>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30740" name="Text Box 23"/>
          <p:cNvSpPr txBox="1">
            <a:spLocks noChangeArrowheads="1"/>
          </p:cNvSpPr>
          <p:nvPr/>
        </p:nvSpPr>
        <p:spPr bwMode="auto">
          <a:xfrm>
            <a:off x="7491413" y="1255713"/>
            <a:ext cx="715962" cy="274637"/>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T</a:t>
            </a:r>
            <a:r>
              <a:rPr kumimoji="0" lang="en-US" altLang="zh-TW" sz="1200" baseline="-25000">
                <a:latin typeface="Times New Roman" pitchFamily="18" charset="0"/>
              </a:rPr>
              <a:t>0</a:t>
            </a:r>
            <a:r>
              <a:rPr kumimoji="0" lang="en-US" altLang="zh-TW" sz="1200">
                <a:latin typeface="Times New Roman" pitchFamily="18" charset="0"/>
              </a:rPr>
              <a:t>,S</a:t>
            </a:r>
            <a:r>
              <a:rPr kumimoji="0" lang="en-US" altLang="zh-TW" sz="1200" baseline="-25000">
                <a:latin typeface="Times New Roman" pitchFamily="18" charset="0"/>
              </a:rPr>
              <a:t>0</a:t>
            </a:r>
            <a:r>
              <a:rPr kumimoji="0" lang="en-US" altLang="zh-TW" sz="1200">
                <a:latin typeface="Times New Roman" pitchFamily="18" charset="0"/>
              </a:rPr>
              <a:t>,U</a:t>
            </a:r>
            <a:r>
              <a:rPr kumimoji="0" lang="en-US" altLang="zh-TW" sz="1200" baseline="-25000">
                <a:latin typeface="Times New Roman" pitchFamily="18" charset="0"/>
              </a:rPr>
              <a:t>0</a:t>
            </a:r>
            <a:endParaRPr kumimoji="0" lang="en-US" altLang="zh-TW" sz="1200">
              <a:latin typeface="Times New Roman" pitchFamily="18" charset="0"/>
            </a:endParaRPr>
          </a:p>
        </p:txBody>
      </p:sp>
      <p:sp>
        <p:nvSpPr>
          <p:cNvPr id="30741" name="Oval 24"/>
          <p:cNvSpPr>
            <a:spLocks noChangeArrowheads="1"/>
          </p:cNvSpPr>
          <p:nvPr/>
        </p:nvSpPr>
        <p:spPr bwMode="auto">
          <a:xfrm>
            <a:off x="7475538" y="1258888"/>
            <a:ext cx="71437" cy="71437"/>
          </a:xfrm>
          <a:prstGeom prst="ellipse">
            <a:avLst/>
          </a:prstGeom>
          <a:solidFill>
            <a:schemeClr val="accent1"/>
          </a:solidFill>
          <a:ln w="9525">
            <a:solidFill>
              <a:schemeClr val="tx1"/>
            </a:solidFill>
            <a:round/>
            <a:headEnd/>
            <a:tailEnd/>
          </a:ln>
        </p:spPr>
        <p:txBody>
          <a:bodyPr wrap="none" anchor="ctr"/>
          <a:lstStyle/>
          <a:p>
            <a:endParaRPr lang="zh-TW" altLang="en-US"/>
          </a:p>
        </p:txBody>
      </p:sp>
      <p:grpSp>
        <p:nvGrpSpPr>
          <p:cNvPr id="30742" name="Group 25"/>
          <p:cNvGrpSpPr>
            <a:grpSpLocks/>
          </p:cNvGrpSpPr>
          <p:nvPr/>
        </p:nvGrpSpPr>
        <p:grpSpPr bwMode="auto">
          <a:xfrm>
            <a:off x="7475538" y="1514475"/>
            <a:ext cx="746125" cy="274638"/>
            <a:chOff x="2800" y="938"/>
            <a:chExt cx="470" cy="173"/>
          </a:xfrm>
        </p:grpSpPr>
        <p:sp>
          <p:nvSpPr>
            <p:cNvPr id="30780" name="Text Box 26"/>
            <p:cNvSpPr txBox="1">
              <a:spLocks noChangeArrowheads="1"/>
            </p:cNvSpPr>
            <p:nvPr/>
          </p:nvSpPr>
          <p:spPr bwMode="auto">
            <a:xfrm>
              <a:off x="2819" y="938"/>
              <a:ext cx="451" cy="173"/>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T</a:t>
              </a:r>
              <a:r>
                <a:rPr kumimoji="0" lang="en-US" altLang="zh-TW" sz="1200" baseline="-25000">
                  <a:latin typeface="Times New Roman" pitchFamily="18" charset="0"/>
                </a:rPr>
                <a:t>1</a:t>
              </a:r>
              <a:r>
                <a:rPr kumimoji="0" lang="en-US" altLang="zh-TW" sz="1200">
                  <a:latin typeface="Times New Roman" pitchFamily="18" charset="0"/>
                </a:rPr>
                <a:t>,S</a:t>
              </a:r>
              <a:r>
                <a:rPr kumimoji="0" lang="en-US" altLang="zh-TW" sz="1200" baseline="-25000">
                  <a:latin typeface="Times New Roman" pitchFamily="18" charset="0"/>
                </a:rPr>
                <a:t>1</a:t>
              </a:r>
              <a:r>
                <a:rPr kumimoji="0" lang="en-US" altLang="zh-TW" sz="1200">
                  <a:latin typeface="Times New Roman" pitchFamily="18" charset="0"/>
                </a:rPr>
                <a:t>,U</a:t>
              </a:r>
              <a:r>
                <a:rPr kumimoji="0" lang="en-US" altLang="zh-TW" sz="1200" baseline="-25000">
                  <a:latin typeface="Times New Roman" pitchFamily="18" charset="0"/>
                </a:rPr>
                <a:t>1</a:t>
              </a:r>
              <a:endParaRPr kumimoji="0" lang="en-US" altLang="zh-TW" sz="1200">
                <a:latin typeface="Times New Roman" pitchFamily="18" charset="0"/>
              </a:endParaRPr>
            </a:p>
          </p:txBody>
        </p:sp>
        <p:sp>
          <p:nvSpPr>
            <p:cNvPr id="30781" name="Oval 27"/>
            <p:cNvSpPr>
              <a:spLocks noChangeArrowheads="1"/>
            </p:cNvSpPr>
            <p:nvPr/>
          </p:nvSpPr>
          <p:spPr bwMode="auto">
            <a:xfrm>
              <a:off x="2800" y="1003"/>
              <a:ext cx="45" cy="45"/>
            </a:xfrm>
            <a:prstGeom prst="ellipse">
              <a:avLst/>
            </a:prstGeom>
            <a:solidFill>
              <a:schemeClr val="accent1"/>
            </a:solidFill>
            <a:ln w="9525">
              <a:solidFill>
                <a:schemeClr val="tx1"/>
              </a:solidFill>
              <a:round/>
              <a:headEnd/>
              <a:tailEnd/>
            </a:ln>
          </p:spPr>
          <p:txBody>
            <a:bodyPr wrap="none" anchor="ctr"/>
            <a:lstStyle/>
            <a:p>
              <a:endParaRPr lang="zh-TW" altLang="en-US"/>
            </a:p>
          </p:txBody>
        </p:sp>
      </p:grpSp>
      <p:sp>
        <p:nvSpPr>
          <p:cNvPr id="30743" name="Oval 28"/>
          <p:cNvSpPr>
            <a:spLocks noChangeArrowheads="1"/>
          </p:cNvSpPr>
          <p:nvPr/>
        </p:nvSpPr>
        <p:spPr bwMode="auto">
          <a:xfrm>
            <a:off x="7475538" y="3225800"/>
            <a:ext cx="71437" cy="71438"/>
          </a:xfrm>
          <a:prstGeom prst="ellipse">
            <a:avLst/>
          </a:prstGeom>
          <a:solidFill>
            <a:schemeClr val="accent1"/>
          </a:solidFill>
          <a:ln w="9525">
            <a:solidFill>
              <a:schemeClr val="tx1"/>
            </a:solidFill>
            <a:round/>
            <a:headEnd/>
            <a:tailEnd/>
          </a:ln>
        </p:spPr>
        <p:txBody>
          <a:bodyPr wrap="none" anchor="ctr"/>
          <a:lstStyle/>
          <a:p>
            <a:endParaRPr lang="zh-TW" altLang="en-US"/>
          </a:p>
        </p:txBody>
      </p:sp>
      <p:grpSp>
        <p:nvGrpSpPr>
          <p:cNvPr id="30744" name="Group 29"/>
          <p:cNvGrpSpPr>
            <a:grpSpLocks/>
          </p:cNvGrpSpPr>
          <p:nvPr/>
        </p:nvGrpSpPr>
        <p:grpSpPr bwMode="auto">
          <a:xfrm>
            <a:off x="7485063" y="1965325"/>
            <a:ext cx="746125" cy="274638"/>
            <a:chOff x="2800" y="938"/>
            <a:chExt cx="470" cy="173"/>
          </a:xfrm>
        </p:grpSpPr>
        <p:sp>
          <p:nvSpPr>
            <p:cNvPr id="30778" name="Text Box 30"/>
            <p:cNvSpPr txBox="1">
              <a:spLocks noChangeArrowheads="1"/>
            </p:cNvSpPr>
            <p:nvPr/>
          </p:nvSpPr>
          <p:spPr bwMode="auto">
            <a:xfrm>
              <a:off x="2819" y="938"/>
              <a:ext cx="451" cy="173"/>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T</a:t>
              </a:r>
              <a:r>
                <a:rPr kumimoji="0" lang="en-US" altLang="zh-TW" sz="1200" baseline="-25000">
                  <a:latin typeface="Times New Roman" pitchFamily="18" charset="0"/>
                </a:rPr>
                <a:t>2</a:t>
              </a:r>
              <a:r>
                <a:rPr kumimoji="0" lang="en-US" altLang="zh-TW" sz="1200">
                  <a:latin typeface="Times New Roman" pitchFamily="18" charset="0"/>
                </a:rPr>
                <a:t>,S</a:t>
              </a:r>
              <a:r>
                <a:rPr kumimoji="0" lang="en-US" altLang="zh-TW" sz="1200" baseline="-25000">
                  <a:latin typeface="Times New Roman" pitchFamily="18" charset="0"/>
                </a:rPr>
                <a:t>2</a:t>
              </a:r>
              <a:r>
                <a:rPr kumimoji="0" lang="en-US" altLang="zh-TW" sz="1200">
                  <a:latin typeface="Times New Roman" pitchFamily="18" charset="0"/>
                </a:rPr>
                <a:t>,U</a:t>
              </a:r>
              <a:r>
                <a:rPr kumimoji="0" lang="en-US" altLang="zh-TW" sz="1200" baseline="-25000">
                  <a:latin typeface="Times New Roman" pitchFamily="18" charset="0"/>
                </a:rPr>
                <a:t>2</a:t>
              </a:r>
              <a:endParaRPr kumimoji="0" lang="en-US" altLang="zh-TW" sz="1200">
                <a:latin typeface="Times New Roman" pitchFamily="18" charset="0"/>
              </a:endParaRPr>
            </a:p>
          </p:txBody>
        </p:sp>
        <p:sp>
          <p:nvSpPr>
            <p:cNvPr id="30779" name="Oval 31"/>
            <p:cNvSpPr>
              <a:spLocks noChangeArrowheads="1"/>
            </p:cNvSpPr>
            <p:nvPr/>
          </p:nvSpPr>
          <p:spPr bwMode="auto">
            <a:xfrm>
              <a:off x="2800" y="1003"/>
              <a:ext cx="45" cy="45"/>
            </a:xfrm>
            <a:prstGeom prst="ellipse">
              <a:avLst/>
            </a:prstGeom>
            <a:solidFill>
              <a:schemeClr val="accent1"/>
            </a:solidFill>
            <a:ln w="9525">
              <a:solidFill>
                <a:schemeClr val="tx1"/>
              </a:solidFill>
              <a:round/>
              <a:headEnd/>
              <a:tailEnd/>
            </a:ln>
          </p:spPr>
          <p:txBody>
            <a:bodyPr wrap="none" anchor="ctr"/>
            <a:lstStyle/>
            <a:p>
              <a:endParaRPr lang="zh-TW" altLang="en-US"/>
            </a:p>
          </p:txBody>
        </p:sp>
      </p:grpSp>
      <p:grpSp>
        <p:nvGrpSpPr>
          <p:cNvPr id="30745" name="Group 32"/>
          <p:cNvGrpSpPr>
            <a:grpSpLocks/>
          </p:cNvGrpSpPr>
          <p:nvPr/>
        </p:nvGrpSpPr>
        <p:grpSpPr bwMode="auto">
          <a:xfrm>
            <a:off x="8027988" y="525463"/>
            <a:ext cx="854075" cy="720725"/>
            <a:chOff x="974" y="426"/>
            <a:chExt cx="538" cy="455"/>
          </a:xfrm>
        </p:grpSpPr>
        <p:sp>
          <p:nvSpPr>
            <p:cNvPr id="30774" name="Line 33"/>
            <p:cNvSpPr>
              <a:spLocks noChangeShapeType="1"/>
            </p:cNvSpPr>
            <p:nvPr/>
          </p:nvSpPr>
          <p:spPr bwMode="auto">
            <a:xfrm flipV="1">
              <a:off x="1116" y="426"/>
              <a:ext cx="0" cy="390"/>
            </a:xfrm>
            <a:prstGeom prst="line">
              <a:avLst/>
            </a:prstGeom>
            <a:noFill/>
            <a:ln w="9525">
              <a:solidFill>
                <a:schemeClr val="tx1"/>
              </a:solidFill>
              <a:round/>
              <a:headEnd/>
              <a:tailEnd type="triangle" w="med" len="med"/>
            </a:ln>
          </p:spPr>
          <p:txBody>
            <a:bodyPr wrap="none" anchor="ctr"/>
            <a:lstStyle/>
            <a:p>
              <a:endParaRPr lang="zh-TW" altLang="en-US"/>
            </a:p>
          </p:txBody>
        </p:sp>
        <p:sp>
          <p:nvSpPr>
            <p:cNvPr id="30775" name="Line 34"/>
            <p:cNvSpPr>
              <a:spLocks noChangeShapeType="1"/>
            </p:cNvSpPr>
            <p:nvPr/>
          </p:nvSpPr>
          <p:spPr bwMode="auto">
            <a:xfrm>
              <a:off x="1008" y="762"/>
              <a:ext cx="504" cy="0"/>
            </a:xfrm>
            <a:prstGeom prst="line">
              <a:avLst/>
            </a:prstGeom>
            <a:noFill/>
            <a:ln w="9525">
              <a:solidFill>
                <a:schemeClr val="tx1"/>
              </a:solidFill>
              <a:round/>
              <a:headEnd/>
              <a:tailEnd type="triangle" w="med" len="med"/>
            </a:ln>
          </p:spPr>
          <p:txBody>
            <a:bodyPr wrap="none" anchor="ctr"/>
            <a:lstStyle/>
            <a:p>
              <a:endParaRPr lang="zh-TW" altLang="en-US"/>
            </a:p>
          </p:txBody>
        </p:sp>
        <p:sp>
          <p:nvSpPr>
            <p:cNvPr id="30776" name="Text Box 35"/>
            <p:cNvSpPr txBox="1">
              <a:spLocks noChangeArrowheads="1"/>
            </p:cNvSpPr>
            <p:nvPr/>
          </p:nvSpPr>
          <p:spPr bwMode="auto">
            <a:xfrm>
              <a:off x="974" y="516"/>
              <a:ext cx="214" cy="173"/>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z</a:t>
              </a:r>
            </a:p>
          </p:txBody>
        </p:sp>
        <p:sp>
          <p:nvSpPr>
            <p:cNvPr id="30777" name="Text Box 36"/>
            <p:cNvSpPr txBox="1">
              <a:spLocks noChangeArrowheads="1"/>
            </p:cNvSpPr>
            <p:nvPr/>
          </p:nvSpPr>
          <p:spPr bwMode="auto">
            <a:xfrm>
              <a:off x="1268" y="708"/>
              <a:ext cx="214" cy="173"/>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x</a:t>
              </a:r>
            </a:p>
          </p:txBody>
        </p:sp>
      </p:grpSp>
      <p:sp>
        <p:nvSpPr>
          <p:cNvPr id="30746" name="Text Box 37"/>
          <p:cNvSpPr txBox="1">
            <a:spLocks noChangeArrowheads="1"/>
          </p:cNvSpPr>
          <p:nvPr/>
        </p:nvSpPr>
        <p:spPr bwMode="auto">
          <a:xfrm>
            <a:off x="7339013" y="2371725"/>
            <a:ext cx="549275" cy="581025"/>
          </a:xfrm>
          <a:prstGeom prst="rect">
            <a:avLst/>
          </a:prstGeom>
          <a:noFill/>
          <a:ln w="9525">
            <a:noFill/>
            <a:miter lim="800000"/>
            <a:headEnd/>
            <a:tailEnd/>
          </a:ln>
        </p:spPr>
        <p:txBody>
          <a:bodyPr vert="eaVert">
            <a:spAutoFit/>
          </a:bodyPr>
          <a:lstStyle/>
          <a:p>
            <a:pPr eaLnBrk="0" hangingPunct="0">
              <a:spcBef>
                <a:spcPct val="50000"/>
              </a:spcBef>
            </a:pPr>
            <a:r>
              <a:rPr kumimoji="0" lang="en-US" altLang="zh-TW" sz="2400">
                <a:latin typeface="Times New Roman" pitchFamily="18" charset="0"/>
              </a:rPr>
              <a:t>…..</a:t>
            </a:r>
          </a:p>
        </p:txBody>
      </p:sp>
      <p:sp>
        <p:nvSpPr>
          <p:cNvPr id="30747" name="Text Box 38"/>
          <p:cNvSpPr txBox="1">
            <a:spLocks noChangeArrowheads="1"/>
          </p:cNvSpPr>
          <p:nvPr/>
        </p:nvSpPr>
        <p:spPr bwMode="auto">
          <a:xfrm>
            <a:off x="7339013" y="4019550"/>
            <a:ext cx="549275" cy="581025"/>
          </a:xfrm>
          <a:prstGeom prst="rect">
            <a:avLst/>
          </a:prstGeom>
          <a:noFill/>
          <a:ln w="9525">
            <a:noFill/>
            <a:miter lim="800000"/>
            <a:headEnd/>
            <a:tailEnd/>
          </a:ln>
        </p:spPr>
        <p:txBody>
          <a:bodyPr vert="eaVert">
            <a:spAutoFit/>
          </a:bodyPr>
          <a:lstStyle/>
          <a:p>
            <a:pPr eaLnBrk="0" hangingPunct="0">
              <a:spcBef>
                <a:spcPct val="50000"/>
              </a:spcBef>
            </a:pPr>
            <a:r>
              <a:rPr kumimoji="0" lang="en-US" altLang="zh-TW" sz="2400">
                <a:latin typeface="Times New Roman" pitchFamily="18" charset="0"/>
              </a:rPr>
              <a:t>…..</a:t>
            </a:r>
          </a:p>
        </p:txBody>
      </p:sp>
      <p:sp>
        <p:nvSpPr>
          <p:cNvPr id="30748" name="Line 39"/>
          <p:cNvSpPr>
            <a:spLocks noChangeShapeType="1"/>
          </p:cNvSpPr>
          <p:nvPr/>
        </p:nvSpPr>
        <p:spPr bwMode="auto">
          <a:xfrm>
            <a:off x="6881813" y="1479550"/>
            <a:ext cx="1320800" cy="0"/>
          </a:xfrm>
          <a:prstGeom prst="line">
            <a:avLst/>
          </a:prstGeom>
          <a:noFill/>
          <a:ln w="9525">
            <a:solidFill>
              <a:schemeClr val="tx1"/>
            </a:solidFill>
            <a:round/>
            <a:headEnd/>
            <a:tailEnd/>
          </a:ln>
        </p:spPr>
        <p:txBody>
          <a:bodyPr wrap="none" anchor="ctr"/>
          <a:lstStyle/>
          <a:p>
            <a:endParaRPr lang="zh-TW" altLang="en-US"/>
          </a:p>
        </p:txBody>
      </p:sp>
      <p:sp>
        <p:nvSpPr>
          <p:cNvPr id="30749" name="Text Box 40"/>
          <p:cNvSpPr txBox="1">
            <a:spLocks noChangeArrowheads="1"/>
          </p:cNvSpPr>
          <p:nvPr/>
        </p:nvSpPr>
        <p:spPr bwMode="auto">
          <a:xfrm>
            <a:off x="8105775" y="1530350"/>
            <a:ext cx="633413" cy="274638"/>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0.0005</a:t>
            </a:r>
          </a:p>
        </p:txBody>
      </p:sp>
      <p:sp>
        <p:nvSpPr>
          <p:cNvPr id="30750" name="Text Box 41"/>
          <p:cNvSpPr txBox="1">
            <a:spLocks noChangeArrowheads="1"/>
          </p:cNvSpPr>
          <p:nvPr/>
        </p:nvSpPr>
        <p:spPr bwMode="auto">
          <a:xfrm>
            <a:off x="8105775" y="5381625"/>
            <a:ext cx="730250" cy="274638"/>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4607</a:t>
            </a:r>
          </a:p>
        </p:txBody>
      </p:sp>
      <p:sp>
        <p:nvSpPr>
          <p:cNvPr id="30751" name="Text Box 42"/>
          <p:cNvSpPr txBox="1">
            <a:spLocks noChangeArrowheads="1"/>
          </p:cNvSpPr>
          <p:nvPr/>
        </p:nvSpPr>
        <p:spPr bwMode="auto">
          <a:xfrm>
            <a:off x="5435600" y="5751513"/>
            <a:ext cx="3240088" cy="461962"/>
          </a:xfrm>
          <a:prstGeom prst="rect">
            <a:avLst/>
          </a:prstGeom>
          <a:noFill/>
          <a:ln w="9525">
            <a:noFill/>
            <a:miter lim="800000"/>
            <a:headEnd/>
            <a:tailEnd/>
          </a:ln>
        </p:spPr>
        <p:txBody>
          <a:bodyPr>
            <a:spAutoFit/>
          </a:bodyPr>
          <a:lstStyle/>
          <a:p>
            <a:pPr eaLnBrk="0" hangingPunct="0">
              <a:spcBef>
                <a:spcPct val="50000"/>
              </a:spcBef>
            </a:pPr>
            <a:r>
              <a:rPr kumimoji="0" lang="en-US" altLang="zh-TW" sz="2400">
                <a:latin typeface="Comic Sans MS" pitchFamily="66" charset="0"/>
              </a:rPr>
              <a:t>grid system (m)</a:t>
            </a:r>
          </a:p>
        </p:txBody>
      </p:sp>
      <p:sp>
        <p:nvSpPr>
          <p:cNvPr id="30752" name="AutoShape 43"/>
          <p:cNvSpPr>
            <a:spLocks/>
          </p:cNvSpPr>
          <p:nvPr/>
        </p:nvSpPr>
        <p:spPr bwMode="auto">
          <a:xfrm>
            <a:off x="9036050" y="1292225"/>
            <a:ext cx="88900" cy="2216150"/>
          </a:xfrm>
          <a:prstGeom prst="rightBrace">
            <a:avLst>
              <a:gd name="adj1" fmla="val 207738"/>
              <a:gd name="adj2" fmla="val 50000"/>
            </a:avLst>
          </a:prstGeom>
          <a:noFill/>
          <a:ln w="9525">
            <a:solidFill>
              <a:schemeClr val="tx1"/>
            </a:solidFill>
            <a:round/>
            <a:headEnd/>
            <a:tailEnd/>
          </a:ln>
        </p:spPr>
        <p:txBody>
          <a:bodyPr wrap="none" anchor="ctr"/>
          <a:lstStyle/>
          <a:p>
            <a:endParaRPr lang="zh-TW" altLang="en-US"/>
          </a:p>
        </p:txBody>
      </p:sp>
      <p:sp>
        <p:nvSpPr>
          <p:cNvPr id="30753" name="Text Box 44"/>
          <p:cNvSpPr txBox="1">
            <a:spLocks noChangeArrowheads="1"/>
          </p:cNvSpPr>
          <p:nvPr/>
        </p:nvSpPr>
        <p:spPr bwMode="auto">
          <a:xfrm>
            <a:off x="8172450" y="2324100"/>
            <a:ext cx="1085850" cy="647700"/>
          </a:xfrm>
          <a:prstGeom prst="rect">
            <a:avLst/>
          </a:prstGeom>
          <a:noFill/>
          <a:ln w="9525">
            <a:noFill/>
            <a:miter lim="800000"/>
            <a:headEnd/>
            <a:tailEnd/>
          </a:ln>
        </p:spPr>
        <p:txBody>
          <a:bodyPr wrap="none">
            <a:spAutoFit/>
          </a:bodyPr>
          <a:lstStyle/>
          <a:p>
            <a:pPr eaLnBrk="0" hangingPunct="0"/>
            <a:r>
              <a:rPr kumimoji="0" lang="en-US" altLang="zh-TW">
                <a:latin typeface="Comic Sans MS" pitchFamily="66" charset="0"/>
              </a:rPr>
              <a:t>nfl (=12)</a:t>
            </a:r>
          </a:p>
          <a:p>
            <a:pPr eaLnBrk="0" hangingPunct="0"/>
            <a:r>
              <a:rPr kumimoji="0" lang="en-US" altLang="zh-TW">
                <a:latin typeface="Comic Sans MS" pitchFamily="66" charset="0"/>
              </a:rPr>
              <a:t> layers</a:t>
            </a:r>
          </a:p>
        </p:txBody>
      </p:sp>
      <p:sp>
        <p:nvSpPr>
          <p:cNvPr id="30754" name="Text Box 45"/>
          <p:cNvSpPr txBox="1">
            <a:spLocks noChangeArrowheads="1"/>
          </p:cNvSpPr>
          <p:nvPr/>
        </p:nvSpPr>
        <p:spPr bwMode="auto">
          <a:xfrm>
            <a:off x="7515225" y="3608388"/>
            <a:ext cx="715963" cy="457200"/>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T</a:t>
            </a:r>
            <a:r>
              <a:rPr kumimoji="0" lang="en-US" altLang="zh-TW" sz="1200" baseline="-25000">
                <a:latin typeface="Times New Roman" pitchFamily="18" charset="0"/>
              </a:rPr>
              <a:t>k2</a:t>
            </a:r>
            <a:r>
              <a:rPr kumimoji="0" lang="en-US" altLang="zh-TW" sz="1200">
                <a:latin typeface="Times New Roman" pitchFamily="18" charset="0"/>
              </a:rPr>
              <a:t>,S</a:t>
            </a:r>
            <a:r>
              <a:rPr kumimoji="0" lang="en-US" altLang="zh-TW" sz="1200" baseline="-25000">
                <a:latin typeface="Times New Roman" pitchFamily="18" charset="0"/>
              </a:rPr>
              <a:t>12</a:t>
            </a:r>
            <a:r>
              <a:rPr kumimoji="0" lang="en-US" altLang="zh-TW" sz="1200">
                <a:latin typeface="Times New Roman" pitchFamily="18" charset="0"/>
              </a:rPr>
              <a:t>,U</a:t>
            </a:r>
            <a:r>
              <a:rPr kumimoji="0" lang="en-US" altLang="zh-TW" sz="1200" baseline="-25000">
                <a:latin typeface="Times New Roman" pitchFamily="18" charset="0"/>
              </a:rPr>
              <a:t>12</a:t>
            </a:r>
            <a:endParaRPr kumimoji="0" lang="en-US" altLang="zh-TW" sz="1200">
              <a:latin typeface="Times New Roman" pitchFamily="18" charset="0"/>
            </a:endParaRPr>
          </a:p>
        </p:txBody>
      </p:sp>
      <p:sp>
        <p:nvSpPr>
          <p:cNvPr id="30755" name="Oval 46"/>
          <p:cNvSpPr>
            <a:spLocks noChangeArrowheads="1"/>
          </p:cNvSpPr>
          <p:nvPr/>
        </p:nvSpPr>
        <p:spPr bwMode="auto">
          <a:xfrm>
            <a:off x="7480300" y="3730625"/>
            <a:ext cx="71438" cy="71438"/>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30756" name="Text Box 47"/>
          <p:cNvSpPr txBox="1">
            <a:spLocks noChangeArrowheads="1"/>
          </p:cNvSpPr>
          <p:nvPr/>
        </p:nvSpPr>
        <p:spPr bwMode="auto">
          <a:xfrm>
            <a:off x="8105775" y="1966913"/>
            <a:ext cx="255588" cy="274637"/>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1</a:t>
            </a:r>
          </a:p>
        </p:txBody>
      </p:sp>
      <p:sp>
        <p:nvSpPr>
          <p:cNvPr id="30757" name="Text Box 48"/>
          <p:cNvSpPr txBox="1">
            <a:spLocks noChangeArrowheads="1"/>
          </p:cNvSpPr>
          <p:nvPr/>
        </p:nvSpPr>
        <p:spPr bwMode="auto">
          <a:xfrm>
            <a:off x="8105775" y="3625850"/>
            <a:ext cx="569913" cy="274638"/>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16.84</a:t>
            </a:r>
          </a:p>
        </p:txBody>
      </p:sp>
      <p:sp>
        <p:nvSpPr>
          <p:cNvPr id="30758" name="Text Box 49"/>
          <p:cNvSpPr txBox="1">
            <a:spLocks noChangeArrowheads="1"/>
          </p:cNvSpPr>
          <p:nvPr/>
        </p:nvSpPr>
        <p:spPr bwMode="auto">
          <a:xfrm>
            <a:off x="8105775" y="2351088"/>
            <a:ext cx="349250" cy="274637"/>
          </a:xfrm>
          <a:prstGeom prst="rect">
            <a:avLst/>
          </a:prstGeom>
          <a:no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2</a:t>
            </a:r>
          </a:p>
        </p:txBody>
      </p:sp>
      <p:sp>
        <p:nvSpPr>
          <p:cNvPr id="30759" name="Rectangle 50"/>
          <p:cNvSpPr>
            <a:spLocks noChangeArrowheads="1"/>
          </p:cNvSpPr>
          <p:nvPr/>
        </p:nvSpPr>
        <p:spPr bwMode="auto">
          <a:xfrm>
            <a:off x="5059363" y="1320800"/>
            <a:ext cx="1323975" cy="4376738"/>
          </a:xfrm>
          <a:prstGeom prst="rect">
            <a:avLst/>
          </a:prstGeom>
          <a:noFill/>
          <a:ln w="9525">
            <a:solidFill>
              <a:schemeClr val="tx1"/>
            </a:solidFill>
            <a:miter lim="800000"/>
            <a:headEnd/>
            <a:tailEnd/>
          </a:ln>
        </p:spPr>
        <p:txBody>
          <a:bodyPr wrap="none" anchor="ctr"/>
          <a:lstStyle/>
          <a:p>
            <a:endParaRPr lang="zh-TW" altLang="en-US"/>
          </a:p>
        </p:txBody>
      </p:sp>
      <p:sp>
        <p:nvSpPr>
          <p:cNvPr id="30760" name="Oval 51"/>
          <p:cNvSpPr>
            <a:spLocks noChangeArrowheads="1"/>
          </p:cNvSpPr>
          <p:nvPr/>
        </p:nvSpPr>
        <p:spPr bwMode="auto">
          <a:xfrm>
            <a:off x="5692775" y="5487988"/>
            <a:ext cx="71438" cy="71437"/>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30761" name="Oval 52"/>
          <p:cNvSpPr>
            <a:spLocks noChangeArrowheads="1"/>
          </p:cNvSpPr>
          <p:nvPr/>
        </p:nvSpPr>
        <p:spPr bwMode="auto">
          <a:xfrm>
            <a:off x="5697538" y="3749675"/>
            <a:ext cx="71437" cy="71438"/>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30762" name="Line 53"/>
          <p:cNvSpPr>
            <a:spLocks noChangeShapeType="1"/>
          </p:cNvSpPr>
          <p:nvPr/>
        </p:nvSpPr>
        <p:spPr bwMode="auto">
          <a:xfrm>
            <a:off x="5883275" y="3773488"/>
            <a:ext cx="1438275" cy="0"/>
          </a:xfrm>
          <a:prstGeom prst="line">
            <a:avLst/>
          </a:prstGeom>
          <a:noFill/>
          <a:ln w="9525">
            <a:solidFill>
              <a:schemeClr val="tx1"/>
            </a:solidFill>
            <a:round/>
            <a:headEnd/>
            <a:tailEnd/>
          </a:ln>
        </p:spPr>
        <p:txBody>
          <a:bodyPr/>
          <a:lstStyle/>
          <a:p>
            <a:endParaRPr lang="zh-TW" altLang="en-US"/>
          </a:p>
        </p:txBody>
      </p:sp>
      <p:sp>
        <p:nvSpPr>
          <p:cNvPr id="30763" name="Line 54"/>
          <p:cNvSpPr>
            <a:spLocks noChangeShapeType="1"/>
          </p:cNvSpPr>
          <p:nvPr/>
        </p:nvSpPr>
        <p:spPr bwMode="auto">
          <a:xfrm flipV="1">
            <a:off x="5854700" y="5489575"/>
            <a:ext cx="1498600" cy="12700"/>
          </a:xfrm>
          <a:prstGeom prst="line">
            <a:avLst/>
          </a:prstGeom>
          <a:noFill/>
          <a:ln w="9525">
            <a:solidFill>
              <a:schemeClr val="tx1"/>
            </a:solidFill>
            <a:round/>
            <a:headEnd/>
            <a:tailEnd/>
          </a:ln>
        </p:spPr>
        <p:txBody>
          <a:bodyPr/>
          <a:lstStyle/>
          <a:p>
            <a:endParaRPr lang="zh-TW" altLang="en-US"/>
          </a:p>
        </p:txBody>
      </p:sp>
      <p:sp>
        <p:nvSpPr>
          <p:cNvPr id="30764" name="Oval 55"/>
          <p:cNvSpPr>
            <a:spLocks noChangeArrowheads="1"/>
          </p:cNvSpPr>
          <p:nvPr/>
        </p:nvSpPr>
        <p:spPr bwMode="auto">
          <a:xfrm>
            <a:off x="5681663" y="2527300"/>
            <a:ext cx="71437" cy="71438"/>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30765" name="Text Box 56"/>
          <p:cNvSpPr txBox="1">
            <a:spLocks noChangeArrowheads="1"/>
          </p:cNvSpPr>
          <p:nvPr/>
        </p:nvSpPr>
        <p:spPr bwMode="auto">
          <a:xfrm>
            <a:off x="6064250" y="3502025"/>
            <a:ext cx="569913" cy="274638"/>
          </a:xfrm>
          <a:prstGeom prst="rect">
            <a:avLst/>
          </a:prstGeom>
          <a:solidFill>
            <a:schemeClr val="bg1"/>
          </a:solid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16.84</a:t>
            </a:r>
          </a:p>
        </p:txBody>
      </p:sp>
      <p:sp>
        <p:nvSpPr>
          <p:cNvPr id="30766" name="Text Box 57"/>
          <p:cNvSpPr txBox="1">
            <a:spLocks noChangeArrowheads="1"/>
          </p:cNvSpPr>
          <p:nvPr/>
        </p:nvSpPr>
        <p:spPr bwMode="auto">
          <a:xfrm>
            <a:off x="5768975" y="2425700"/>
            <a:ext cx="569913" cy="274638"/>
          </a:xfrm>
          <a:prstGeom prst="rect">
            <a:avLst/>
          </a:prstGeom>
          <a:solidFill>
            <a:schemeClr val="bg1"/>
          </a:solid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5.36</a:t>
            </a:r>
          </a:p>
        </p:txBody>
      </p:sp>
      <p:sp>
        <p:nvSpPr>
          <p:cNvPr id="30767" name="Text Box 58"/>
          <p:cNvSpPr txBox="1">
            <a:spLocks noChangeArrowheads="1"/>
          </p:cNvSpPr>
          <p:nvPr/>
        </p:nvSpPr>
        <p:spPr bwMode="auto">
          <a:xfrm>
            <a:off x="6064250" y="5205413"/>
            <a:ext cx="569913" cy="274637"/>
          </a:xfrm>
          <a:prstGeom prst="rect">
            <a:avLst/>
          </a:prstGeom>
          <a:solidFill>
            <a:schemeClr val="bg1"/>
          </a:solid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4607</a:t>
            </a:r>
          </a:p>
        </p:txBody>
      </p:sp>
      <p:sp>
        <p:nvSpPr>
          <p:cNvPr id="30768" name="Text Box 59"/>
          <p:cNvSpPr txBox="1">
            <a:spLocks noChangeArrowheads="1"/>
          </p:cNvSpPr>
          <p:nvPr/>
        </p:nvSpPr>
        <p:spPr bwMode="auto">
          <a:xfrm>
            <a:off x="7108825" y="381000"/>
            <a:ext cx="776288" cy="830263"/>
          </a:xfrm>
          <a:prstGeom prst="rect">
            <a:avLst/>
          </a:prstGeom>
          <a:noFill/>
          <a:ln w="9525">
            <a:noFill/>
            <a:miter lim="800000"/>
            <a:headEnd/>
            <a:tailEnd/>
          </a:ln>
        </p:spPr>
        <p:txBody>
          <a:bodyPr wrap="none">
            <a:spAutoFit/>
          </a:bodyPr>
          <a:lstStyle/>
          <a:p>
            <a:pPr algn="ctr" eaLnBrk="0" hangingPunct="0"/>
            <a:r>
              <a:rPr kumimoji="0" lang="en-US" altLang="zh-TW" sz="2400">
                <a:latin typeface="Comic Sans MS" pitchFamily="66" charset="0"/>
              </a:rPr>
              <a:t>SIT</a:t>
            </a:r>
          </a:p>
          <a:p>
            <a:pPr algn="ctr" eaLnBrk="0" hangingPunct="0"/>
            <a:r>
              <a:rPr kumimoji="0" lang="en-US" altLang="zh-TW" sz="2400">
                <a:latin typeface="Comic Sans MS" pitchFamily="66" charset="0"/>
              </a:rPr>
              <a:t>(41)</a:t>
            </a:r>
          </a:p>
        </p:txBody>
      </p:sp>
      <p:sp>
        <p:nvSpPr>
          <p:cNvPr id="30769" name="Text Box 60"/>
          <p:cNvSpPr txBox="1">
            <a:spLocks noChangeArrowheads="1"/>
          </p:cNvSpPr>
          <p:nvPr/>
        </p:nvSpPr>
        <p:spPr bwMode="auto">
          <a:xfrm>
            <a:off x="4932363" y="452438"/>
            <a:ext cx="1539875" cy="831850"/>
          </a:xfrm>
          <a:prstGeom prst="rect">
            <a:avLst/>
          </a:prstGeom>
          <a:noFill/>
          <a:ln w="9525">
            <a:noFill/>
            <a:miter lim="800000"/>
            <a:headEnd/>
            <a:tailEnd/>
          </a:ln>
        </p:spPr>
        <p:txBody>
          <a:bodyPr wrap="none">
            <a:spAutoFit/>
          </a:bodyPr>
          <a:lstStyle/>
          <a:p>
            <a:pPr algn="ctr" eaLnBrk="0" hangingPunct="0"/>
            <a:r>
              <a:rPr kumimoji="0" lang="en-US" altLang="zh-TW" sz="2400">
                <a:latin typeface="Comic Sans MS" pitchFamily="66" charset="0"/>
              </a:rPr>
              <a:t>TIMCOM</a:t>
            </a:r>
          </a:p>
          <a:p>
            <a:pPr algn="ctr" eaLnBrk="0" hangingPunct="0"/>
            <a:r>
              <a:rPr kumimoji="0" lang="en-US" altLang="zh-TW" sz="2400">
                <a:latin typeface="Comic Sans MS" pitchFamily="66" charset="0"/>
              </a:rPr>
              <a:t>(30)</a:t>
            </a:r>
          </a:p>
        </p:txBody>
      </p:sp>
      <p:sp>
        <p:nvSpPr>
          <p:cNvPr id="30770" name="Line 61"/>
          <p:cNvSpPr>
            <a:spLocks noChangeShapeType="1"/>
          </p:cNvSpPr>
          <p:nvPr/>
        </p:nvSpPr>
        <p:spPr bwMode="auto">
          <a:xfrm>
            <a:off x="5064125" y="3505200"/>
            <a:ext cx="3101975" cy="0"/>
          </a:xfrm>
          <a:prstGeom prst="line">
            <a:avLst/>
          </a:prstGeom>
          <a:noFill/>
          <a:ln w="9525">
            <a:solidFill>
              <a:schemeClr val="tx1"/>
            </a:solidFill>
            <a:round/>
            <a:headEnd/>
            <a:tailEnd/>
          </a:ln>
        </p:spPr>
        <p:txBody>
          <a:bodyPr wrap="none" anchor="ctr"/>
          <a:lstStyle/>
          <a:p>
            <a:endParaRPr lang="zh-TW" altLang="en-US"/>
          </a:p>
        </p:txBody>
      </p:sp>
      <p:sp>
        <p:nvSpPr>
          <p:cNvPr id="30771" name="Text Box 62"/>
          <p:cNvSpPr txBox="1">
            <a:spLocks noChangeArrowheads="1"/>
          </p:cNvSpPr>
          <p:nvPr/>
        </p:nvSpPr>
        <p:spPr bwMode="auto">
          <a:xfrm>
            <a:off x="6119813" y="3227388"/>
            <a:ext cx="569912" cy="274637"/>
          </a:xfrm>
          <a:prstGeom prst="rect">
            <a:avLst/>
          </a:prstGeom>
          <a:solidFill>
            <a:schemeClr val="bg1"/>
          </a:solidFill>
          <a:ln w="9525">
            <a:noFill/>
            <a:miter lim="800000"/>
            <a:headEnd/>
            <a:tailEnd/>
          </a:ln>
        </p:spPr>
        <p:txBody>
          <a:bodyPr>
            <a:spAutoFit/>
          </a:bodyPr>
          <a:lstStyle/>
          <a:p>
            <a:pPr eaLnBrk="0" hangingPunct="0">
              <a:spcBef>
                <a:spcPct val="50000"/>
              </a:spcBef>
            </a:pPr>
            <a:r>
              <a:rPr kumimoji="0" lang="en-US" altLang="zh-TW" sz="1200">
                <a:latin typeface="Times New Roman" pitchFamily="18" charset="0"/>
              </a:rPr>
              <a:t>10.97</a:t>
            </a:r>
          </a:p>
        </p:txBody>
      </p:sp>
      <p:sp>
        <p:nvSpPr>
          <p:cNvPr id="30772" name="Text Box 63"/>
          <p:cNvSpPr txBox="1">
            <a:spLocks noChangeArrowheads="1"/>
          </p:cNvSpPr>
          <p:nvPr/>
        </p:nvSpPr>
        <p:spPr bwMode="auto">
          <a:xfrm>
            <a:off x="5545138" y="4054475"/>
            <a:ext cx="549275" cy="581025"/>
          </a:xfrm>
          <a:prstGeom prst="rect">
            <a:avLst/>
          </a:prstGeom>
          <a:noFill/>
          <a:ln w="9525">
            <a:noFill/>
            <a:miter lim="800000"/>
            <a:headEnd/>
            <a:tailEnd/>
          </a:ln>
        </p:spPr>
        <p:txBody>
          <a:bodyPr vert="eaVert">
            <a:spAutoFit/>
          </a:bodyPr>
          <a:lstStyle/>
          <a:p>
            <a:pPr eaLnBrk="0" hangingPunct="0">
              <a:spcBef>
                <a:spcPct val="50000"/>
              </a:spcBef>
            </a:pPr>
            <a:r>
              <a:rPr kumimoji="0" lang="en-US" altLang="zh-TW" sz="2400">
                <a:latin typeface="Times New Roman" pitchFamily="18" charset="0"/>
              </a:rPr>
              <a:t>…..</a:t>
            </a:r>
          </a:p>
        </p:txBody>
      </p:sp>
      <p:sp>
        <p:nvSpPr>
          <p:cNvPr id="69" name="文字方塊 68"/>
          <p:cNvSpPr txBox="1"/>
          <p:nvPr/>
        </p:nvSpPr>
        <p:spPr>
          <a:xfrm>
            <a:off x="971550" y="5437188"/>
            <a:ext cx="6840538" cy="1016000"/>
          </a:xfrm>
          <a:prstGeom prst="rect">
            <a:avLst/>
          </a:prstGeom>
          <a:noFill/>
        </p:spPr>
        <p:txBody>
          <a:bodyPr>
            <a:spAutoFit/>
          </a:bodyPr>
          <a:lstStyle/>
          <a:p>
            <a:pPr>
              <a:buFont typeface="Arial" pitchFamily="34" charset="0"/>
              <a:buChar char="•"/>
              <a:defRPr/>
            </a:pPr>
            <a:r>
              <a:rPr lang="en-US" altLang="zh-TW" sz="2000" dirty="0">
                <a:latin typeface="Comic Sans MS" pitchFamily="66" charset="0"/>
                <a:ea typeface="新細明體" pitchFamily="18" charset="-120"/>
              </a:rPr>
              <a:t> </a:t>
            </a:r>
            <a:r>
              <a:rPr lang="en-US" altLang="zh-TW" sz="2000" dirty="0">
                <a:solidFill>
                  <a:schemeClr val="accent6"/>
                </a:solidFill>
                <a:latin typeface="Comic Sans MS" pitchFamily="66" charset="0"/>
                <a:ea typeface="新細明體" pitchFamily="18" charset="-120"/>
              </a:rPr>
              <a:t>Improved MJO</a:t>
            </a:r>
          </a:p>
          <a:p>
            <a:pPr>
              <a:buFont typeface="Arial" pitchFamily="34" charset="0"/>
              <a:buChar char="•"/>
              <a:defRPr/>
            </a:pPr>
            <a:r>
              <a:rPr lang="en-US" altLang="zh-TW" sz="2000" dirty="0">
                <a:solidFill>
                  <a:schemeClr val="accent6"/>
                </a:solidFill>
                <a:latin typeface="Comic Sans MS" pitchFamily="66" charset="0"/>
                <a:ea typeface="新細明體" pitchFamily="18" charset="-120"/>
              </a:rPr>
              <a:t> Better diurnal cycle</a:t>
            </a:r>
          </a:p>
          <a:p>
            <a:pPr>
              <a:buFont typeface="Arial" pitchFamily="34" charset="0"/>
              <a:buChar char="•"/>
              <a:defRPr/>
            </a:pPr>
            <a:r>
              <a:rPr lang="en-US" altLang="zh-TW" sz="2000" dirty="0">
                <a:solidFill>
                  <a:schemeClr val="accent6"/>
                </a:solidFill>
                <a:latin typeface="Comic Sans MS" pitchFamily="66" charset="0"/>
                <a:ea typeface="新細明體" pitchFamily="18" charset="-120"/>
              </a:rPr>
              <a:t> Improved cool-skin simulation (</a:t>
            </a:r>
            <a:r>
              <a:rPr lang="en-US" altLang="zh-TW" sz="2000" dirty="0" err="1">
                <a:solidFill>
                  <a:schemeClr val="accent6"/>
                </a:solidFill>
                <a:latin typeface="Comic Sans MS" pitchFamily="66" charset="0"/>
                <a:ea typeface="新細明體" pitchFamily="18" charset="-120"/>
              </a:rPr>
              <a:t>Tu</a:t>
            </a:r>
            <a:r>
              <a:rPr lang="en-US" altLang="zh-TW" sz="2000" dirty="0">
                <a:solidFill>
                  <a:schemeClr val="accent6"/>
                </a:solidFill>
                <a:latin typeface="Comic Sans MS" pitchFamily="66" charset="0"/>
                <a:ea typeface="新細明體" pitchFamily="18" charset="-120"/>
              </a:rPr>
              <a:t> and </a:t>
            </a:r>
            <a:r>
              <a:rPr lang="en-US" altLang="zh-TW" sz="2000" dirty="0" err="1">
                <a:solidFill>
                  <a:schemeClr val="accent6"/>
                </a:solidFill>
                <a:latin typeface="Comic Sans MS" pitchFamily="66" charset="0"/>
                <a:ea typeface="新細明體" pitchFamily="18" charset="-120"/>
              </a:rPr>
              <a:t>Tsuang</a:t>
            </a:r>
            <a:r>
              <a:rPr lang="en-US" altLang="zh-TW" sz="2000" dirty="0">
                <a:solidFill>
                  <a:schemeClr val="accent6"/>
                </a:solidFill>
                <a:latin typeface="Comic Sans MS" pitchFamily="66" charset="0"/>
                <a:ea typeface="新細明體" pitchFamily="18" charset="-120"/>
              </a:rPr>
              <a:t>, 2005)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3" y="1709738"/>
            <a:ext cx="6123186" cy="5035240"/>
          </a:xfrm>
          <a:prstGeom prst="rect">
            <a:avLst/>
          </a:prstGeom>
          <a:noFill/>
          <a:ln w="9525">
            <a:noFill/>
            <a:miter lim="800000"/>
            <a:headEnd/>
            <a:tailEnd/>
          </a:ln>
        </p:spPr>
      </p:pic>
      <p:sp>
        <p:nvSpPr>
          <p:cNvPr id="5" name="標題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noProof="0" dirty="0" smtClean="0">
                <a:ln>
                  <a:noFill/>
                </a:ln>
                <a:solidFill>
                  <a:schemeClr val="tx1"/>
                </a:solidFill>
                <a:effectLst/>
                <a:uLnTx/>
                <a:uFillTx/>
                <a:latin typeface="+mj-lt"/>
                <a:ea typeface="+mj-ea"/>
                <a:cs typeface="+mj-cs"/>
              </a:rPr>
              <a:t>CESM framework--Drivers</a:t>
            </a:r>
            <a:endParaRPr kumimoji="0" lang="zh-TW"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文字方塊 5"/>
          <p:cNvSpPr txBox="1"/>
          <p:nvPr/>
        </p:nvSpPr>
        <p:spPr>
          <a:xfrm>
            <a:off x="755576" y="1412776"/>
            <a:ext cx="1440160" cy="369332"/>
          </a:xfrm>
          <a:prstGeom prst="rect">
            <a:avLst/>
          </a:prstGeom>
          <a:noFill/>
        </p:spPr>
        <p:txBody>
          <a:bodyPr wrap="square" rtlCol="0">
            <a:spAutoFit/>
          </a:bodyPr>
          <a:lstStyle/>
          <a:p>
            <a:r>
              <a:rPr lang="en-US" altLang="zh-TW" dirty="0" smtClean="0"/>
              <a:t>atmosphere</a:t>
            </a:r>
            <a:endParaRPr lang="zh-TW" altLang="en-US" dirty="0"/>
          </a:p>
        </p:txBody>
      </p:sp>
      <p:sp>
        <p:nvSpPr>
          <p:cNvPr id="7" name="文字方塊 6"/>
          <p:cNvSpPr txBox="1"/>
          <p:nvPr/>
        </p:nvSpPr>
        <p:spPr>
          <a:xfrm>
            <a:off x="4211960" y="1484784"/>
            <a:ext cx="1440160" cy="369332"/>
          </a:xfrm>
          <a:prstGeom prst="rect">
            <a:avLst/>
          </a:prstGeom>
          <a:noFill/>
        </p:spPr>
        <p:txBody>
          <a:bodyPr wrap="square" rtlCol="0">
            <a:spAutoFit/>
          </a:bodyPr>
          <a:lstStyle/>
          <a:p>
            <a:pPr algn="ctr"/>
            <a:r>
              <a:rPr lang="en-US" altLang="zh-TW" dirty="0" smtClean="0"/>
              <a:t>land</a:t>
            </a:r>
            <a:endParaRPr lang="zh-TW" altLang="en-US" dirty="0"/>
          </a:p>
        </p:txBody>
      </p:sp>
      <p:sp>
        <p:nvSpPr>
          <p:cNvPr id="8" name="文字方塊 7"/>
          <p:cNvSpPr txBox="1"/>
          <p:nvPr/>
        </p:nvSpPr>
        <p:spPr>
          <a:xfrm>
            <a:off x="755576" y="6488668"/>
            <a:ext cx="1440160" cy="369332"/>
          </a:xfrm>
          <a:prstGeom prst="rect">
            <a:avLst/>
          </a:prstGeom>
          <a:noFill/>
        </p:spPr>
        <p:txBody>
          <a:bodyPr wrap="square" rtlCol="0">
            <a:spAutoFit/>
          </a:bodyPr>
          <a:lstStyle/>
          <a:p>
            <a:pPr algn="ctr"/>
            <a:r>
              <a:rPr lang="en-US" altLang="zh-TW" dirty="0" smtClean="0"/>
              <a:t>ocean</a:t>
            </a:r>
            <a:endParaRPr lang="zh-TW" altLang="en-US" dirty="0"/>
          </a:p>
        </p:txBody>
      </p:sp>
      <p:sp>
        <p:nvSpPr>
          <p:cNvPr id="9" name="文字方塊 8"/>
          <p:cNvSpPr txBox="1"/>
          <p:nvPr/>
        </p:nvSpPr>
        <p:spPr>
          <a:xfrm>
            <a:off x="2483768" y="4941168"/>
            <a:ext cx="1440160" cy="369332"/>
          </a:xfrm>
          <a:prstGeom prst="rect">
            <a:avLst/>
          </a:prstGeom>
          <a:noFill/>
        </p:spPr>
        <p:txBody>
          <a:bodyPr wrap="square" rtlCol="0">
            <a:spAutoFit/>
          </a:bodyPr>
          <a:lstStyle/>
          <a:p>
            <a:pPr algn="ctr"/>
            <a:r>
              <a:rPr lang="en-US" altLang="zh-TW" dirty="0" smtClean="0"/>
              <a:t>coupler</a:t>
            </a:r>
            <a:endParaRPr lang="zh-TW" altLang="en-US" dirty="0"/>
          </a:p>
        </p:txBody>
      </p:sp>
      <p:sp>
        <p:nvSpPr>
          <p:cNvPr id="10" name="文字方塊 9"/>
          <p:cNvSpPr txBox="1"/>
          <p:nvPr/>
        </p:nvSpPr>
        <p:spPr>
          <a:xfrm>
            <a:off x="4355976" y="6488668"/>
            <a:ext cx="1440160" cy="369332"/>
          </a:xfrm>
          <a:prstGeom prst="rect">
            <a:avLst/>
          </a:prstGeom>
          <a:noFill/>
        </p:spPr>
        <p:txBody>
          <a:bodyPr wrap="square" rtlCol="0">
            <a:spAutoFit/>
          </a:bodyPr>
          <a:lstStyle/>
          <a:p>
            <a:pPr algn="ctr"/>
            <a:r>
              <a:rPr lang="en-US" altLang="zh-TW" dirty="0" smtClean="0"/>
              <a:t>sea ice</a:t>
            </a:r>
            <a:endParaRPr lang="zh-TW" altLang="en-US" dirty="0"/>
          </a:p>
        </p:txBody>
      </p:sp>
      <p:sp>
        <p:nvSpPr>
          <p:cNvPr id="11" name="文字方塊 10"/>
          <p:cNvSpPr txBox="1"/>
          <p:nvPr/>
        </p:nvSpPr>
        <p:spPr>
          <a:xfrm>
            <a:off x="6444208" y="3861048"/>
            <a:ext cx="1440160" cy="369332"/>
          </a:xfrm>
          <a:prstGeom prst="rect">
            <a:avLst/>
          </a:prstGeom>
          <a:noFill/>
        </p:spPr>
        <p:txBody>
          <a:bodyPr wrap="square" rtlCol="0">
            <a:spAutoFit/>
          </a:bodyPr>
          <a:lstStyle/>
          <a:p>
            <a:pPr algn="ctr"/>
            <a:r>
              <a:rPr lang="en-US" altLang="zh-TW" dirty="0" smtClean="0"/>
              <a:t>land ice</a:t>
            </a:r>
            <a:endParaRPr lang="zh-TW" altLang="en-US" dirty="0"/>
          </a:p>
        </p:txBody>
      </p:sp>
      <p:sp>
        <p:nvSpPr>
          <p:cNvPr id="12" name="矩形 11"/>
          <p:cNvSpPr/>
          <p:nvPr/>
        </p:nvSpPr>
        <p:spPr>
          <a:xfrm rot="19115670">
            <a:off x="1540315" y="2914252"/>
            <a:ext cx="460548" cy="1518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rot="8033474">
            <a:off x="4342689" y="5348354"/>
            <a:ext cx="384667" cy="1268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rot="5400000">
            <a:off x="4947142" y="4133978"/>
            <a:ext cx="384667" cy="1268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rot="2586166">
            <a:off x="4275399" y="2823229"/>
            <a:ext cx="384667" cy="1268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724128" y="6355685"/>
            <a:ext cx="460548" cy="1518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6012160" y="6211669"/>
            <a:ext cx="3131840" cy="646331"/>
          </a:xfrm>
          <a:prstGeom prst="rect">
            <a:avLst/>
          </a:prstGeom>
          <a:noFill/>
        </p:spPr>
        <p:txBody>
          <a:bodyPr wrap="square" rtlCol="0">
            <a:spAutoFit/>
          </a:bodyPr>
          <a:lstStyle/>
          <a:p>
            <a:pPr algn="ctr"/>
            <a:r>
              <a:rPr lang="en-US" altLang="zh-TW" dirty="0" smtClean="0"/>
              <a:t>Drivers: coupler interface to each models/component</a:t>
            </a:r>
            <a:endParaRPr lang="zh-TW" altLang="en-US" dirty="0"/>
          </a:p>
        </p:txBody>
      </p:sp>
      <p:sp>
        <p:nvSpPr>
          <p:cNvPr id="19" name="橢圓 18"/>
          <p:cNvSpPr/>
          <p:nvPr/>
        </p:nvSpPr>
        <p:spPr>
          <a:xfrm>
            <a:off x="539552" y="5157192"/>
            <a:ext cx="144016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TIMCOM</a:t>
            </a:r>
            <a:endParaRPr lang="zh-TW" altLang="en-US" dirty="0"/>
          </a:p>
        </p:txBody>
      </p:sp>
      <p:sp>
        <p:nvSpPr>
          <p:cNvPr id="13" name="矩形 12"/>
          <p:cNvSpPr/>
          <p:nvPr/>
        </p:nvSpPr>
        <p:spPr>
          <a:xfrm rot="13590075">
            <a:off x="1530964" y="5300572"/>
            <a:ext cx="460548" cy="1518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rot="13590075">
            <a:off x="1530963" y="5300572"/>
            <a:ext cx="460548" cy="1518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4371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標題 1"/>
          <p:cNvSpPr>
            <a:spLocks noGrp="1"/>
          </p:cNvSpPr>
          <p:nvPr>
            <p:ph type="title" idx="4294967295"/>
          </p:nvPr>
        </p:nvSpPr>
        <p:spPr>
          <a:xfrm>
            <a:off x="0" y="44450"/>
            <a:ext cx="7812088" cy="1081088"/>
          </a:xfrm>
        </p:spPr>
        <p:txBody>
          <a:bodyPr/>
          <a:lstStyle/>
          <a:p>
            <a:pPr eaLnBrk="1" hangingPunct="1">
              <a:defRPr/>
            </a:pPr>
            <a:r>
              <a:rPr kumimoji="0" lang="en-US" altLang="zh-TW" sz="2600" b="1" kern="1200" dirty="0" smtClean="0">
                <a:solidFill>
                  <a:srgbClr val="FF0000"/>
                </a:solidFill>
                <a:latin typeface="Comic Sans MS" pitchFamily="66" charset="0"/>
                <a:cs typeface="+mn-cs"/>
              </a:rPr>
              <a:t>Parallel Domain-Decomposed Taiwan </a:t>
            </a:r>
            <a:br>
              <a:rPr kumimoji="0" lang="en-US" altLang="zh-TW" sz="2600" b="1" kern="1200" dirty="0" smtClean="0">
                <a:solidFill>
                  <a:srgbClr val="FF0000"/>
                </a:solidFill>
                <a:latin typeface="Comic Sans MS" pitchFamily="66" charset="0"/>
                <a:cs typeface="+mn-cs"/>
              </a:rPr>
            </a:br>
            <a:r>
              <a:rPr kumimoji="0" lang="en-US" altLang="zh-TW" sz="2600" b="1" kern="1200" dirty="0" smtClean="0">
                <a:solidFill>
                  <a:srgbClr val="FF0000"/>
                </a:solidFill>
                <a:latin typeface="Comic Sans MS" pitchFamily="66" charset="0"/>
                <a:cs typeface="+mn-cs"/>
              </a:rPr>
              <a:t>Multi-Scale Community Model (PD-TIMCOM)</a:t>
            </a:r>
          </a:p>
        </p:txBody>
      </p:sp>
      <p:sp>
        <p:nvSpPr>
          <p:cNvPr id="32770" name="文字方塊 2"/>
          <p:cNvSpPr txBox="1">
            <a:spLocks noChangeArrowheads="1"/>
          </p:cNvSpPr>
          <p:nvPr/>
        </p:nvSpPr>
        <p:spPr bwMode="auto">
          <a:xfrm>
            <a:off x="250825" y="4987925"/>
            <a:ext cx="8245475" cy="1465263"/>
          </a:xfrm>
          <a:prstGeom prst="rect">
            <a:avLst/>
          </a:prstGeom>
          <a:noFill/>
          <a:ln w="9525">
            <a:noFill/>
            <a:miter lim="800000"/>
            <a:headEnd/>
            <a:tailEnd/>
          </a:ln>
        </p:spPr>
        <p:txBody>
          <a:bodyPr>
            <a:spAutoFit/>
          </a:bodyPr>
          <a:lstStyle/>
          <a:p>
            <a:pPr marL="285750" indent="-285750">
              <a:buFont typeface="Arial" charset="0"/>
              <a:buChar char="•"/>
            </a:pPr>
            <a:r>
              <a:rPr kumimoji="0" lang="en-US" altLang="zh-TW">
                <a:latin typeface="Comic Sans MS" pitchFamily="66" charset="0"/>
              </a:rPr>
              <a:t>1/16°and 1/4° horizontal resolution, latitudes covers from 72°S  to 72°N.</a:t>
            </a:r>
            <a:br>
              <a:rPr kumimoji="0" lang="en-US" altLang="zh-TW">
                <a:latin typeface="Comic Sans MS" pitchFamily="66" charset="0"/>
              </a:rPr>
            </a:br>
            <a:r>
              <a:rPr kumimoji="0" lang="en-US" altLang="zh-TW">
                <a:latin typeface="Comic Sans MS" pitchFamily="66" charset="0"/>
              </a:rPr>
              <a:t>with 51 linear exponential levels vertically. (1440x792x51)</a:t>
            </a:r>
          </a:p>
          <a:p>
            <a:pPr marL="285750" indent="-285750">
              <a:buFont typeface="Arial" charset="0"/>
              <a:buChar char="•"/>
            </a:pPr>
            <a:r>
              <a:rPr kumimoji="0" lang="en-US" altLang="zh-TW">
                <a:latin typeface="Comic Sans MS" pitchFamily="66" charset="0"/>
              </a:rPr>
              <a:t>Primitive, hydrostatic equation</a:t>
            </a:r>
          </a:p>
          <a:p>
            <a:pPr marL="285750" indent="-285750">
              <a:buFont typeface="Arial" charset="0"/>
              <a:buChar char="•"/>
            </a:pPr>
            <a:r>
              <a:rPr kumimoji="0" lang="en-US" altLang="zh-TW">
                <a:latin typeface="Comic Sans MS" pitchFamily="66" charset="0"/>
              </a:rPr>
              <a:t>Fourth-order numerics combined Arakawa A and C-grid (1977)</a:t>
            </a:r>
          </a:p>
          <a:p>
            <a:pPr marL="285750" indent="-285750">
              <a:buFont typeface="Arial" charset="0"/>
              <a:buChar char="•"/>
            </a:pPr>
            <a:r>
              <a:rPr kumimoji="0" lang="en-US" altLang="zh-TW">
                <a:latin typeface="Comic Sans MS" pitchFamily="66" charset="0"/>
              </a:rPr>
              <a:t>Rid-lid  approx. and Free surface are used (Yang et al., in preparation).</a:t>
            </a:r>
          </a:p>
        </p:txBody>
      </p:sp>
      <p:pic>
        <p:nvPicPr>
          <p:cNvPr id="32771" name="Picture 2"/>
          <p:cNvPicPr>
            <a:picLocks noGrp="1" noChangeAspect="1" noChangeArrowheads="1"/>
          </p:cNvPicPr>
          <p:nvPr>
            <p:ph idx="4294967295"/>
          </p:nvPr>
        </p:nvPicPr>
        <p:blipFill>
          <a:blip r:embed="rId3"/>
          <a:srcRect r="2187"/>
          <a:stretch>
            <a:fillRect/>
          </a:stretch>
        </p:blipFill>
        <p:spPr>
          <a:xfrm>
            <a:off x="0" y="1196975"/>
            <a:ext cx="6189663" cy="3744913"/>
          </a:xfrm>
        </p:spPr>
      </p:pic>
      <p:sp>
        <p:nvSpPr>
          <p:cNvPr id="3078" name="文字方塊 3"/>
          <p:cNvSpPr txBox="1">
            <a:spLocks noChangeArrowheads="1"/>
          </p:cNvSpPr>
          <p:nvPr/>
        </p:nvSpPr>
        <p:spPr bwMode="auto">
          <a:xfrm>
            <a:off x="5940425" y="1268413"/>
            <a:ext cx="3168650" cy="3416300"/>
          </a:xfrm>
          <a:prstGeom prst="rect">
            <a:avLst/>
          </a:prstGeom>
          <a:noFill/>
          <a:ln w="9525">
            <a:noFill/>
            <a:miter lim="800000"/>
            <a:headEnd/>
            <a:tailEnd/>
          </a:ln>
        </p:spPr>
        <p:txBody>
          <a:bodyPr>
            <a:spAutoFit/>
          </a:bodyPr>
          <a:lstStyle/>
          <a:p>
            <a:pPr marL="285750" indent="-285750">
              <a:buFont typeface="Arial" charset="0"/>
              <a:buChar char="•"/>
              <a:defRPr/>
            </a:pPr>
            <a:r>
              <a:rPr kumimoji="0" lang="en-US" altLang="zh-TW" dirty="0">
                <a:solidFill>
                  <a:schemeClr val="accent2">
                    <a:lumMod val="75000"/>
                  </a:schemeClr>
                </a:solidFill>
                <a:latin typeface="Comic Sans MS" pitchFamily="66" charset="0"/>
                <a:ea typeface="新細明體" pitchFamily="18" charset="-120"/>
              </a:rPr>
              <a:t>Bathymetry from 1-min Etopo1</a:t>
            </a:r>
          </a:p>
          <a:p>
            <a:pPr marL="285750" indent="-285750">
              <a:buFont typeface="Arial" charset="0"/>
              <a:buChar char="•"/>
              <a:defRPr/>
            </a:pPr>
            <a:r>
              <a:rPr kumimoji="0" lang="en-US" altLang="zh-TW" dirty="0" err="1">
                <a:solidFill>
                  <a:schemeClr val="accent2">
                    <a:lumMod val="75000"/>
                  </a:schemeClr>
                </a:solidFill>
                <a:latin typeface="Comic Sans MS" pitchFamily="66" charset="0"/>
                <a:ea typeface="新細明體" pitchFamily="18" charset="-120"/>
              </a:rPr>
              <a:t>Pacanowski</a:t>
            </a:r>
            <a:r>
              <a:rPr kumimoji="0" lang="en-US" altLang="zh-TW" dirty="0">
                <a:solidFill>
                  <a:schemeClr val="accent2">
                    <a:lumMod val="75000"/>
                  </a:schemeClr>
                </a:solidFill>
                <a:latin typeface="Comic Sans MS" pitchFamily="66" charset="0"/>
                <a:ea typeface="新細明體" pitchFamily="18" charset="-120"/>
              </a:rPr>
              <a:t> and Philander Vertical mixing (1982) and </a:t>
            </a:r>
            <a:r>
              <a:rPr kumimoji="0" lang="en-US" altLang="zh-TW" dirty="0" err="1">
                <a:solidFill>
                  <a:schemeClr val="accent2">
                    <a:lumMod val="75000"/>
                  </a:schemeClr>
                </a:solidFill>
                <a:latin typeface="Comic Sans MS" pitchFamily="66" charset="0"/>
                <a:ea typeface="新細明體" pitchFamily="18" charset="-120"/>
              </a:rPr>
              <a:t>Smagorinsky</a:t>
            </a:r>
            <a:r>
              <a:rPr kumimoji="0" lang="en-US" altLang="zh-TW" dirty="0">
                <a:solidFill>
                  <a:schemeClr val="accent2">
                    <a:lumMod val="75000"/>
                  </a:schemeClr>
                </a:solidFill>
                <a:latin typeface="Comic Sans MS" pitchFamily="66" charset="0"/>
                <a:ea typeface="新細明體" pitchFamily="18" charset="-120"/>
              </a:rPr>
              <a:t> horizontal mixing (1993).</a:t>
            </a:r>
          </a:p>
          <a:p>
            <a:pPr marL="285750" indent="-285750">
              <a:buFont typeface="Arial" charset="0"/>
              <a:buChar char="•"/>
              <a:defRPr/>
            </a:pPr>
            <a:r>
              <a:rPr kumimoji="0" lang="en-US" altLang="zh-TW" dirty="0">
                <a:solidFill>
                  <a:schemeClr val="accent2">
                    <a:lumMod val="75000"/>
                  </a:schemeClr>
                </a:solidFill>
                <a:latin typeface="Comic Sans MS" pitchFamily="66" charset="0"/>
                <a:ea typeface="新細明體" pitchFamily="18" charset="-120"/>
              </a:rPr>
              <a:t>Initial Temperature and Salinity from NOAA WOA 09.</a:t>
            </a:r>
          </a:p>
          <a:p>
            <a:pPr marL="285750" indent="-285750">
              <a:buFont typeface="Arial" charset="0"/>
              <a:buChar char="•"/>
              <a:defRPr/>
            </a:pPr>
            <a:r>
              <a:rPr kumimoji="0" lang="en-US" altLang="zh-TW" dirty="0">
                <a:solidFill>
                  <a:schemeClr val="accent2">
                    <a:lumMod val="75000"/>
                  </a:schemeClr>
                </a:solidFill>
                <a:latin typeface="Comic Sans MS" pitchFamily="66" charset="0"/>
                <a:ea typeface="新細明體" pitchFamily="18" charset="-120"/>
              </a:rPr>
              <a:t>Surface wind forcing from </a:t>
            </a:r>
            <a:r>
              <a:rPr kumimoji="0" lang="en-US" altLang="zh-TW" dirty="0" err="1">
                <a:solidFill>
                  <a:schemeClr val="accent2">
                    <a:lumMod val="75000"/>
                  </a:schemeClr>
                </a:solidFill>
                <a:latin typeface="Comic Sans MS" pitchFamily="66" charset="0"/>
                <a:ea typeface="新細明體" pitchFamily="18" charset="-120"/>
              </a:rPr>
              <a:t>Hellerman</a:t>
            </a:r>
            <a:r>
              <a:rPr kumimoji="0" lang="en-US" altLang="zh-TW" dirty="0">
                <a:solidFill>
                  <a:schemeClr val="accent2">
                    <a:lumMod val="75000"/>
                  </a:schemeClr>
                </a:solidFill>
                <a:latin typeface="Comic Sans MS" pitchFamily="66" charset="0"/>
                <a:ea typeface="新細明體" pitchFamily="18" charset="-120"/>
              </a:rPr>
              <a:t> and Rosenstein (1983)</a:t>
            </a:r>
          </a:p>
        </p:txBody>
      </p:sp>
      <p:sp>
        <p:nvSpPr>
          <p:cNvPr id="3081" name="文字方塊 6"/>
          <p:cNvSpPr txBox="1">
            <a:spLocks noChangeArrowheads="1"/>
          </p:cNvSpPr>
          <p:nvPr/>
        </p:nvSpPr>
        <p:spPr bwMode="auto">
          <a:xfrm>
            <a:off x="6191250" y="-4763"/>
            <a:ext cx="2952750" cy="338138"/>
          </a:xfrm>
          <a:prstGeom prst="rect">
            <a:avLst/>
          </a:prstGeom>
          <a:noFill/>
          <a:ln w="9525">
            <a:noFill/>
            <a:miter lim="800000"/>
            <a:headEnd/>
            <a:tailEnd/>
          </a:ln>
        </p:spPr>
        <p:txBody>
          <a:bodyPr>
            <a:spAutoFit/>
          </a:bodyPr>
          <a:lstStyle/>
          <a:p>
            <a:pPr algn="r">
              <a:defRPr/>
            </a:pPr>
            <a:r>
              <a:rPr kumimoji="0" lang="en-US" altLang="zh-TW" sz="1600" dirty="0">
                <a:solidFill>
                  <a:schemeClr val="accent2">
                    <a:lumMod val="75000"/>
                  </a:schemeClr>
                </a:solidFill>
                <a:latin typeface="Comic Sans MS" pitchFamily="66" charset="0"/>
                <a:ea typeface="新細明體" pitchFamily="18" charset="-120"/>
              </a:rPr>
              <a:t>Tseng and </a:t>
            </a:r>
            <a:r>
              <a:rPr kumimoji="0" lang="en-US" altLang="zh-TW" sz="1600" dirty="0" err="1">
                <a:solidFill>
                  <a:schemeClr val="accent2">
                    <a:lumMod val="75000"/>
                  </a:schemeClr>
                </a:solidFill>
                <a:latin typeface="Comic Sans MS" pitchFamily="66" charset="0"/>
                <a:ea typeface="新細明體" pitchFamily="18" charset="-120"/>
              </a:rPr>
              <a:t>Chien</a:t>
            </a:r>
            <a:r>
              <a:rPr kumimoji="0" lang="en-US" altLang="zh-TW" sz="1600" dirty="0">
                <a:solidFill>
                  <a:schemeClr val="accent2">
                    <a:lumMod val="75000"/>
                  </a:schemeClr>
                </a:solidFill>
                <a:latin typeface="Comic Sans MS" pitchFamily="66" charset="0"/>
                <a:ea typeface="新細明體" pitchFamily="18" charset="-120"/>
              </a:rPr>
              <a:t> (2011)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10052</TotalTime>
  <Words>1517</Words>
  <Application>Microsoft Office PowerPoint</Application>
  <PresentationFormat>如螢幕大小 (4:3)</PresentationFormat>
  <Paragraphs>288</Paragraphs>
  <Slides>24</Slides>
  <Notes>13</Notes>
  <HiddenSlides>3</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2</vt:i4>
      </vt:variant>
      <vt:variant>
        <vt:lpstr>投影片標題</vt:lpstr>
      </vt:variant>
      <vt:variant>
        <vt:i4>24</vt:i4>
      </vt:variant>
    </vt:vector>
  </HeadingPairs>
  <TitlesOfParts>
    <vt:vector size="33" baseType="lpstr">
      <vt:lpstr>StarSymbol</vt:lpstr>
      <vt:lpstr>新細明體</vt:lpstr>
      <vt:lpstr>Arial</vt:lpstr>
      <vt:lpstr>Calibri</vt:lpstr>
      <vt:lpstr>Comic Sans MS</vt:lpstr>
      <vt:lpstr>Times New Roman</vt:lpstr>
      <vt:lpstr>預設簡報設計</vt:lpstr>
      <vt:lpstr>Equation</vt:lpstr>
      <vt:lpstr>方程式</vt:lpstr>
      <vt:lpstr>PowerPoint 簡報</vt:lpstr>
      <vt:lpstr>Objectives</vt:lpstr>
      <vt:lpstr>PowerPoint 簡報</vt:lpstr>
      <vt:lpstr>PowerPoint 簡報</vt:lpstr>
      <vt:lpstr>PowerPoint 簡報</vt:lpstr>
      <vt:lpstr>PowerPoint 簡報</vt:lpstr>
      <vt:lpstr>ECHAM/TWESM (ECHAM5/SIT/TIMCOM)</vt:lpstr>
      <vt:lpstr>PowerPoint 簡報</vt:lpstr>
      <vt:lpstr>Parallel Domain-Decomposed Taiwan  Multi-Scale Community Model (PD-TIMCOM)</vt:lpstr>
      <vt:lpstr>EQUATION OF STATE</vt:lpstr>
      <vt:lpstr>RAW-FILTER</vt:lpstr>
      <vt:lpstr>PowerPoint 簡報</vt:lpstr>
      <vt:lpstr>PowerPoint 簡報</vt:lpstr>
      <vt:lpstr>Speed-up Ratio</vt:lpstr>
      <vt:lpstr>Numerical Experiments</vt:lpstr>
      <vt:lpstr>Current status http://140.112.66.144/wiki/index.php/Timcom_Wiki</vt:lpstr>
      <vt:lpstr>Recent additions</vt:lpstr>
      <vt:lpstr>Recent additions</vt:lpstr>
      <vt:lpstr>Data assimilation</vt:lpstr>
      <vt:lpstr>Mean SSH and SST</vt:lpstr>
      <vt:lpstr>Future Plans</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geophysical flow over complex topography- the applications in coastal ocean modelling and atmospheric boundary layer</dc:title>
  <dc:creator>Dr. Tzeng</dc:creator>
  <cp:lastModifiedBy>user</cp:lastModifiedBy>
  <cp:revision>213</cp:revision>
  <dcterms:created xsi:type="dcterms:W3CDTF">2006-10-30T01:36:00Z</dcterms:created>
  <dcterms:modified xsi:type="dcterms:W3CDTF">2017-05-26T04:40:17Z</dcterms:modified>
</cp:coreProperties>
</file>