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44" r:id="rId1"/>
  </p:sldMasterIdLst>
  <p:notesMasterIdLst>
    <p:notesMasterId r:id="rId36"/>
  </p:notesMasterIdLst>
  <p:sldIdLst>
    <p:sldId id="364" r:id="rId2"/>
    <p:sldId id="377" r:id="rId3"/>
    <p:sldId id="382" r:id="rId4"/>
    <p:sldId id="368" r:id="rId5"/>
    <p:sldId id="365" r:id="rId6"/>
    <p:sldId id="369" r:id="rId7"/>
    <p:sldId id="370" r:id="rId8"/>
    <p:sldId id="385" r:id="rId9"/>
    <p:sldId id="371" r:id="rId10"/>
    <p:sldId id="383" r:id="rId11"/>
    <p:sldId id="384" r:id="rId12"/>
    <p:sldId id="402" r:id="rId13"/>
    <p:sldId id="389" r:id="rId14"/>
    <p:sldId id="388" r:id="rId15"/>
    <p:sldId id="400" r:id="rId16"/>
    <p:sldId id="386" r:id="rId17"/>
    <p:sldId id="401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81" r:id="rId26"/>
    <p:sldId id="372" r:id="rId27"/>
    <p:sldId id="373" r:id="rId28"/>
    <p:sldId id="374" r:id="rId29"/>
    <p:sldId id="366" r:id="rId30"/>
    <p:sldId id="367" r:id="rId31"/>
    <p:sldId id="375" r:id="rId32"/>
    <p:sldId id="376" r:id="rId33"/>
    <p:sldId id="379" r:id="rId34"/>
    <p:sldId id="38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FF"/>
    <a:srgbClr val="FFCCFF"/>
    <a:srgbClr val="006600"/>
    <a:srgbClr val="FF5050"/>
    <a:srgbClr val="FF6699"/>
    <a:srgbClr val="E8C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82560" autoAdjust="0"/>
  </p:normalViewPr>
  <p:slideViewPr>
    <p:cSldViewPr>
      <p:cViewPr>
        <p:scale>
          <a:sx n="66" d="100"/>
          <a:sy n="66" d="100"/>
        </p:scale>
        <p:origin x="1494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7EADA-5168-4235-9951-7832FEA8E6B8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AC2CD-808D-4BA3-8111-64BF2C1E9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 am going to present </a:t>
            </a:r>
            <a:r>
              <a:rPr lang="en-US" dirty="0" smtClean="0"/>
              <a:t>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AC2CD-808D-4BA3-8111-64BF2C1E98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4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31FF2-0F8E-4678-8CD7-8F6A12213CE2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315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31FF2-0F8E-4678-8CD7-8F6A12213CE2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8414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31FF2-0F8E-4678-8CD7-8F6A12213CE2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9057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31FF2-0F8E-4678-8CD7-8F6A12213CE2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424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4DD336A-D926-4B7F-9DA4-015E8D760CC5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ncar-logo-spellout-med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91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nsf.gov/images/logos/nsf1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19" y="0"/>
            <a:ext cx="833181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1463500314000407" TargetMode="External"/><Relationship Id="rId2" Type="http://schemas.openxmlformats.org/officeDocument/2006/relationships/hyperlink" Target="http://www.sciencedirect.com/science/article/pii/S146350031300186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uthors.elsevier.com/a/1Rfc35CmkuPu5V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14400"/>
            <a:ext cx="8991600" cy="1371600"/>
          </a:xfrm>
        </p:spPr>
        <p:txBody>
          <a:bodyPr>
            <a:noAutofit/>
          </a:bodyPr>
          <a:lstStyle/>
          <a:p>
            <a:pPr lvl="0"/>
            <a:r>
              <a:rPr lang="en-US" altLang="zh-TW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PMingLiU" pitchFamily="18" charset="-120"/>
                <a:cs typeface="Times New Roman" pitchFamily="18" charset="0"/>
              </a:rPr>
              <a:t>North </a:t>
            </a:r>
            <a:r>
              <a:rPr lang="en-US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PMingLiU" pitchFamily="18" charset="-120"/>
                <a:cs typeface="Times New Roman" pitchFamily="18" charset="0"/>
              </a:rPr>
              <a:t>and equatorial Pacific Ocean circulation in the CORE-II </a:t>
            </a:r>
            <a:r>
              <a:rPr lang="en-US" altLang="zh-TW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PMingLiU" pitchFamily="18" charset="-120"/>
                <a:cs typeface="Times New Roman" pitchFamily="18" charset="0"/>
              </a:rPr>
              <a:t>hindcast</a:t>
            </a:r>
            <a:r>
              <a:rPr lang="en-US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PMingLiU" pitchFamily="18" charset="-120"/>
                <a:cs typeface="Times New Roman" pitchFamily="18" charset="0"/>
              </a:rPr>
              <a:t> simulations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18972"/>
            <a:ext cx="9144000" cy="1415028"/>
          </a:xfrm>
        </p:spPr>
        <p:txBody>
          <a:bodyPr>
            <a:normAutofit fontScale="85000" lnSpcReduction="10000"/>
          </a:bodyPr>
          <a:lstStyle/>
          <a:p>
            <a:r>
              <a:rPr lang="en-US" altLang="zh-TW" sz="1900" dirty="0" smtClean="0">
                <a:solidFill>
                  <a:schemeClr val="bg2">
                    <a:lumMod val="10000"/>
                  </a:schemeClr>
                </a:solidFill>
              </a:rPr>
              <a:t>Hongyang 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Lin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altLang="zh-TW" sz="1900" dirty="0" err="1">
                <a:solidFill>
                  <a:schemeClr val="bg2">
                    <a:lumMod val="10000"/>
                  </a:schemeClr>
                </a:solidFill>
              </a:rPr>
              <a:t>Han-ching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 Chen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3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Keith Thompson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4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Mats Bentsen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5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Claus W. Böning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6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Alexandra Bozec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7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Christophe Cassou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8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Eric Chassignet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7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Chun Hoe Chow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9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Gokhan Danabasoglu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Sergey Danilov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 Riccardo Farneti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11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Pier Giuseppe Fogli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12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Yosuke Fujii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13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Stephen M. Griffies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14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Mehmet Ilicak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5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Thomas Jung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Simona Masina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12,15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Antonio Navarra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12,15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Lavinia Patara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6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Bonita L. Samuels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14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Markus Scheinert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6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Dmitry Sidorenko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Chung-</a:t>
            </a:r>
            <a:r>
              <a:rPr lang="en-US" altLang="zh-TW" sz="1900" dirty="0" err="1">
                <a:solidFill>
                  <a:schemeClr val="bg2">
                    <a:lumMod val="10000"/>
                  </a:schemeClr>
                </a:solidFill>
              </a:rPr>
              <a:t>Hsiung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  Sui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3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Hiroyuki Tsujino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13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Sophie Valcke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8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Aurore Voldoire</a:t>
            </a:r>
            <a:r>
              <a:rPr lang="en-US" altLang="zh-TW" sz="1900" baseline="30000" dirty="0">
                <a:solidFill>
                  <a:schemeClr val="bg2">
                    <a:lumMod val="10000"/>
                  </a:schemeClr>
                </a:solidFill>
              </a:rPr>
              <a:t>16</a:t>
            </a:r>
            <a:r>
              <a:rPr lang="en-US" altLang="zh-TW" sz="1900" dirty="0">
                <a:solidFill>
                  <a:schemeClr val="bg2">
                    <a:lumMod val="10000"/>
                  </a:schemeClr>
                </a:solidFill>
              </a:rPr>
              <a:t>, Qiang </a:t>
            </a:r>
            <a:r>
              <a:rPr lang="en-US" altLang="zh-TW" sz="1900" dirty="0" smtClean="0">
                <a:solidFill>
                  <a:schemeClr val="bg2">
                    <a:lumMod val="10000"/>
                  </a:schemeClr>
                </a:solidFill>
              </a:rPr>
              <a:t>Wang</a:t>
            </a:r>
            <a:r>
              <a:rPr lang="en-US" altLang="zh-TW" sz="1900" baseline="30000" dirty="0" smtClean="0">
                <a:solidFill>
                  <a:schemeClr val="bg2">
                    <a:lumMod val="10000"/>
                  </a:schemeClr>
                </a:solidFill>
              </a:rPr>
              <a:t>10</a:t>
            </a:r>
            <a:endParaRPr lang="zh-TW" altLang="zh-TW" sz="1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6372000"/>
            <a:ext cx="7243119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solidFill>
                  <a:srgbClr val="990000"/>
                </a:solidFill>
              </a:rPr>
              <a:t>EASM-3</a:t>
            </a:r>
            <a:r>
              <a:rPr lang="en-US" altLang="zh-TW" sz="1200" b="1" dirty="0">
                <a:solidFill>
                  <a:srgbClr val="990000"/>
                </a:solidFill>
              </a:rPr>
              <a:t>: Collaborative Research: Quantifying Predictability Limits, Uncertainties, Mechanisms, and Regional Impacts of Pacific Decadal Climate Variability</a:t>
            </a:r>
            <a:endParaRPr lang="en-US" sz="1200" dirty="0">
              <a:solidFill>
                <a:srgbClr val="99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5410200"/>
            <a:ext cx="922020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Xiamen University</a:t>
            </a:r>
            <a:r>
              <a:rPr lang="en-US" altLang="zh-TW" sz="1200" dirty="0"/>
              <a:t>;</a:t>
            </a:r>
            <a:r>
              <a:rPr lang="en-US" altLang="zh-TW" sz="1200" dirty="0" smtClean="0"/>
              <a:t> 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National Taiwan University</a:t>
            </a:r>
            <a:r>
              <a:rPr lang="en-US" altLang="zh-TW" sz="1200" dirty="0" smtClean="0"/>
              <a:t>; 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4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Dalhousie University;</a:t>
            </a:r>
            <a:r>
              <a:rPr lang="en-US" altLang="zh-TW" sz="1200" dirty="0"/>
              <a:t> 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5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Uni Research Ltd.</a:t>
            </a:r>
            <a:r>
              <a:rPr lang="en-US" altLang="zh-TW" sz="1200" dirty="0" smtClean="0"/>
              <a:t>; 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GEOMAR Helmholtz Center for Ocean Research Kiel;</a:t>
            </a:r>
            <a:r>
              <a:rPr lang="en-US" altLang="zh-TW" sz="1200" dirty="0"/>
              <a:t> 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7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Florida State University;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8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Centre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Européen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de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Recherche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et de Formation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Avancée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en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Calcul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Scientifique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; 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9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Research Academia Sinica</a:t>
            </a:r>
            <a:r>
              <a:rPr lang="en-US" altLang="zh-TW" sz="12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;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10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Alfred Wegener Institute for Polar and Marine Research;</a:t>
            </a:r>
            <a:r>
              <a:rPr lang="en-US" altLang="zh-TW" sz="1200" dirty="0" smtClean="0"/>
              <a:t> 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11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International Centre for Theoretical Physics;</a:t>
            </a:r>
            <a:r>
              <a:rPr kumimoji="0" lang="en-US" altLang="zh-TW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12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Centro Euro</a:t>
            </a:r>
            <a:r>
              <a:rPr lang="en-US" altLang="zh-TW" sz="12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Mediterraneo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sui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Cambiamenti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Climatici</a:t>
            </a:r>
            <a:r>
              <a:rPr lang="en-US" altLang="zh-TW" sz="12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;</a:t>
            </a:r>
            <a:r>
              <a:rPr lang="en-US" altLang="zh-TW" sz="1200" baseline="300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Meterological Research Institute;</a:t>
            </a:r>
            <a:r>
              <a:rPr lang="en-US" altLang="zh-TW" sz="1200" dirty="0">
                <a:latin typeface="Arial" panose="020B0604020202020204" pitchFamily="34" charset="0"/>
              </a:rPr>
              <a:t> 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14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Geophysical Fluid Dynamics Laboratory;</a:t>
            </a:r>
            <a:r>
              <a:rPr lang="en-US" altLang="zh-TW" sz="1200" dirty="0" smtClean="0"/>
              <a:t> 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15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Istituto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Nazionale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di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Geofisica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e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Vulcanologia</a:t>
            </a:r>
            <a:r>
              <a:rPr lang="en-US" altLang="zh-TW" sz="12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;</a:t>
            </a:r>
            <a:r>
              <a:rPr lang="en-US" altLang="zh-TW" sz="1200" baseline="300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16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Centre National de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Recherches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Météorologiques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(CNRM-GAME)</a:t>
            </a:r>
            <a:endParaRPr kumimoji="0" lang="en-US" altLang="zh-TW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00200" y="2457271"/>
            <a:ext cx="579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1" dirty="0" smtClean="0">
                <a:solidFill>
                  <a:schemeClr val="tx2">
                    <a:lumMod val="75000"/>
                  </a:schemeClr>
                </a:solidFill>
              </a:rPr>
              <a:t>Yu-heng Tseng</a:t>
            </a:r>
          </a:p>
          <a:p>
            <a:pPr algn="ctr"/>
            <a:r>
              <a:rPr lang="en-US" altLang="zh-TW" sz="2400" i="1" dirty="0" smtClean="0">
                <a:solidFill>
                  <a:schemeClr val="tx2">
                    <a:lumMod val="75000"/>
                  </a:schemeClr>
                </a:solidFill>
              </a:rPr>
              <a:t>Institute of Oceanography,</a:t>
            </a:r>
          </a:p>
          <a:p>
            <a:pPr algn="ctr"/>
            <a:r>
              <a:rPr lang="en-US" altLang="zh-TW" sz="2400" i="1" dirty="0" smtClean="0">
                <a:solidFill>
                  <a:schemeClr val="tx2">
                    <a:lumMod val="75000"/>
                  </a:schemeClr>
                </a:solidFill>
              </a:rPr>
              <a:t>National Taiwan University</a:t>
            </a:r>
            <a:endParaRPr lang="zh-TW" altLang="zh-TW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152400" y="752147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Standard deviation of Sea Surface Temperature (SST)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501860" y="9906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1963-2007</a:t>
            </a:r>
            <a:endParaRPr lang="zh-TW" altLang="en-US" dirty="0"/>
          </a:p>
        </p:txBody>
      </p:sp>
      <p:pic>
        <p:nvPicPr>
          <p:cNvPr id="5" name="图片 2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8580"/>
            <a:ext cx="8229600" cy="53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152400" y="752147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Skewness of SST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图片 2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8580"/>
            <a:ext cx="8229600" cy="53670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501860" y="9906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1963-2007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97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zh-TW" sz="3200" b="1" dirty="0" smtClean="0">
                <a:solidFill>
                  <a:srgbClr val="990000"/>
                </a:solidFill>
                <a:effectLst>
                  <a:reflection blurRad="6350" stA="55000" endA="300" endPos="45500" dir="5400000" sy="-100000" algn="bl" rotWithShape="0"/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Kuroshio current and its transport in the Pacific Asian </a:t>
            </a:r>
            <a:r>
              <a:rPr lang="en-US" altLang="zh-TW" sz="3200" b="1" dirty="0" err="1" smtClean="0">
                <a:solidFill>
                  <a:srgbClr val="990000"/>
                </a:solidFill>
                <a:effectLst>
                  <a:reflection blurRad="6350" stA="55000" endA="300" endPos="45500" dir="5400000" sy="-100000" algn="bl" rotWithShape="0"/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Margiona</a:t>
            </a:r>
            <a:r>
              <a:rPr lang="en-US" altLang="zh-TW" sz="3200" b="1" dirty="0" smtClean="0">
                <a:solidFill>
                  <a:srgbClr val="990000"/>
                </a:solidFill>
                <a:effectLst>
                  <a:reflection blurRad="6350" stA="55000" endA="300" endPos="45500" dir="5400000" sy="-100000" algn="bl" rotWithShape="0"/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 Sea (PAMS)</a:t>
            </a:r>
            <a:endParaRPr lang="zh-TW" altLang="en-US" sz="3200" b="1" dirty="0">
              <a:solidFill>
                <a:srgbClr val="990000"/>
              </a:solidFill>
              <a:effectLst>
                <a:reflection blurRad="6350" stA="55000" endA="300" endPos="45500" dir="5400000" sy="-100000" algn="bl" rotWithShape="0"/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6" descr="5day_av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734957"/>
            <a:ext cx="2712178" cy="211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bifurcation_sma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4155" y="2133600"/>
            <a:ext cx="3851673" cy="25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743201"/>
            <a:ext cx="4141463" cy="354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4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U\Desktop\map_nort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7535" r="7423" b="21701"/>
          <a:stretch/>
        </p:blipFill>
        <p:spPr bwMode="auto">
          <a:xfrm>
            <a:off x="228600" y="1295400"/>
            <a:ext cx="8575178" cy="46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直線接點 14"/>
          <p:cNvCxnSpPr/>
          <p:nvPr/>
        </p:nvCxnSpPr>
        <p:spPr>
          <a:xfrm>
            <a:off x="1283785" y="3007403"/>
            <a:ext cx="95237" cy="100935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1897289" y="1896269"/>
            <a:ext cx="6944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25" b="1" dirty="0">
                <a:solidFill>
                  <a:srgbClr val="7030A0"/>
                </a:solidFill>
              </a:rPr>
              <a:t> </a:t>
            </a:r>
            <a:r>
              <a:rPr lang="en-US" altLang="zh-TW" sz="1050" dirty="0">
                <a:solidFill>
                  <a:srgbClr val="800080"/>
                </a:solidFill>
              </a:rPr>
              <a:t>Sea of </a:t>
            </a:r>
          </a:p>
          <a:p>
            <a:r>
              <a:rPr lang="en-US" altLang="zh-TW" sz="1050" dirty="0">
                <a:solidFill>
                  <a:srgbClr val="800080"/>
                </a:solidFill>
              </a:rPr>
              <a:t>Okhotsk</a:t>
            </a:r>
            <a:endParaRPr lang="zh-TW" altLang="en-US" sz="1050" dirty="0">
              <a:solidFill>
                <a:srgbClr val="80008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11583" y="2801612"/>
            <a:ext cx="4331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dirty="0">
                <a:solidFill>
                  <a:srgbClr val="800080"/>
                </a:solidFill>
              </a:rPr>
              <a:t>ECS</a:t>
            </a:r>
            <a:endParaRPr lang="zh-TW" altLang="en-US" sz="1050" dirty="0">
              <a:solidFill>
                <a:srgbClr val="80008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732610" y="3225885"/>
            <a:ext cx="4010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b="1" dirty="0"/>
              <a:t>P09</a:t>
            </a:r>
            <a:endParaRPr lang="zh-TW" altLang="en-US" sz="1050" b="1" dirty="0"/>
          </a:p>
        </p:txBody>
      </p:sp>
      <p:sp>
        <p:nvSpPr>
          <p:cNvPr id="28" name="矩形 27"/>
          <p:cNvSpPr/>
          <p:nvPr/>
        </p:nvSpPr>
        <p:spPr>
          <a:xfrm>
            <a:off x="1208289" y="3194770"/>
            <a:ext cx="5106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chemeClr val="bg1"/>
                </a:solidFill>
              </a:rPr>
              <a:t>PCM</a:t>
            </a:r>
            <a:r>
              <a:rPr lang="en-US" altLang="zh-TW" sz="1050" b="1" dirty="0">
                <a:solidFill>
                  <a:srgbClr val="FFCC00"/>
                </a:solidFill>
              </a:rPr>
              <a:t>-1</a:t>
            </a:r>
            <a:endParaRPr lang="zh-TW" altLang="en-US" sz="1050" b="1" dirty="0">
              <a:solidFill>
                <a:srgbClr val="FFCC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354408" y="3046954"/>
            <a:ext cx="3786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b="1" dirty="0">
                <a:solidFill>
                  <a:schemeClr val="bg1"/>
                </a:solidFill>
              </a:rPr>
              <a:t>PN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1342670" y="2779902"/>
            <a:ext cx="456207" cy="739757"/>
          </a:xfrm>
          <a:prstGeom prst="ellipse">
            <a:avLst/>
          </a:prstGeom>
          <a:noFill/>
          <a:ln w="34925">
            <a:solidFill>
              <a:srgbClr val="FF0000">
                <a:alpha val="85000"/>
              </a:srgbClr>
            </a:solidFill>
          </a:ln>
          <a:scene3d>
            <a:camera prst="orthographicFront">
              <a:rot lat="0" lon="0" rev="7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25"/>
          </a:p>
        </p:txBody>
      </p:sp>
      <p:cxnSp>
        <p:nvCxnSpPr>
          <p:cNvPr id="34" name="直線單箭頭接點 33"/>
          <p:cNvCxnSpPr/>
          <p:nvPr/>
        </p:nvCxnSpPr>
        <p:spPr>
          <a:xfrm flipV="1">
            <a:off x="1350447" y="2949051"/>
            <a:ext cx="108339" cy="78675"/>
          </a:xfrm>
          <a:prstGeom prst="straightConnector1">
            <a:avLst/>
          </a:prstGeom>
          <a:ln w="34925">
            <a:solidFill>
              <a:srgbClr val="FF0000">
                <a:alpha val="8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H="1">
            <a:off x="1768850" y="3168851"/>
            <a:ext cx="106881" cy="138046"/>
          </a:xfrm>
          <a:prstGeom prst="straightConnector1">
            <a:avLst/>
          </a:prstGeom>
          <a:ln w="34925">
            <a:solidFill>
              <a:srgbClr val="FF0000">
                <a:alpha val="8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H="1">
            <a:off x="1760220" y="2858503"/>
            <a:ext cx="12960" cy="85086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1174449" y="3198647"/>
            <a:ext cx="120023" cy="47402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手繪多邊形 42"/>
          <p:cNvSpPr/>
          <p:nvPr/>
        </p:nvSpPr>
        <p:spPr>
          <a:xfrm>
            <a:off x="1215432" y="2689365"/>
            <a:ext cx="1576529" cy="940014"/>
          </a:xfrm>
          <a:custGeom>
            <a:avLst/>
            <a:gdLst>
              <a:gd name="connsiteX0" fmla="*/ 0 w 1878934"/>
              <a:gd name="connsiteY0" fmla="*/ 726039 h 1155362"/>
              <a:gd name="connsiteX1" fmla="*/ 71252 w 1878934"/>
              <a:gd name="connsiteY1" fmla="*/ 939795 h 1155362"/>
              <a:gd name="connsiteX2" fmla="*/ 273132 w 1878934"/>
              <a:gd name="connsiteY2" fmla="*/ 1106050 h 1155362"/>
              <a:gd name="connsiteX3" fmla="*/ 676893 w 1878934"/>
              <a:gd name="connsiteY3" fmla="*/ 1153551 h 1155362"/>
              <a:gd name="connsiteX4" fmla="*/ 938150 w 1878934"/>
              <a:gd name="connsiteY4" fmla="*/ 1141676 h 1155362"/>
              <a:gd name="connsiteX5" fmla="*/ 1401288 w 1878934"/>
              <a:gd name="connsiteY5" fmla="*/ 1106050 h 1155362"/>
              <a:gd name="connsiteX6" fmla="*/ 1769423 w 1878934"/>
              <a:gd name="connsiteY6" fmla="*/ 904169 h 1155362"/>
              <a:gd name="connsiteX7" fmla="*/ 1876301 w 1878934"/>
              <a:gd name="connsiteY7" fmla="*/ 417281 h 1155362"/>
              <a:gd name="connsiteX8" fmla="*/ 1686296 w 1878934"/>
              <a:gd name="connsiteY8" fmla="*/ 96647 h 1155362"/>
              <a:gd name="connsiteX9" fmla="*/ 1377537 w 1878934"/>
              <a:gd name="connsiteY9" fmla="*/ 13520 h 1155362"/>
              <a:gd name="connsiteX10" fmla="*/ 961901 w 1878934"/>
              <a:gd name="connsiteY10" fmla="*/ 13520 h 1155362"/>
              <a:gd name="connsiteX11" fmla="*/ 831272 w 1878934"/>
              <a:gd name="connsiteY11" fmla="*/ 144148 h 1155362"/>
              <a:gd name="connsiteX12" fmla="*/ 700644 w 1878934"/>
              <a:gd name="connsiteY12" fmla="*/ 227276 h 1155362"/>
              <a:gd name="connsiteX13" fmla="*/ 700644 w 1878934"/>
              <a:gd name="connsiteY13" fmla="*/ 227276 h 115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78934" h="1155362">
                <a:moveTo>
                  <a:pt x="0" y="726039"/>
                </a:moveTo>
                <a:cubicBezTo>
                  <a:pt x="12865" y="801249"/>
                  <a:pt x="25730" y="876460"/>
                  <a:pt x="71252" y="939795"/>
                </a:cubicBezTo>
                <a:cubicBezTo>
                  <a:pt x="116774" y="1003130"/>
                  <a:pt x="172192" y="1070424"/>
                  <a:pt x="273132" y="1106050"/>
                </a:cubicBezTo>
                <a:cubicBezTo>
                  <a:pt x="374072" y="1141676"/>
                  <a:pt x="566057" y="1147613"/>
                  <a:pt x="676893" y="1153551"/>
                </a:cubicBezTo>
                <a:cubicBezTo>
                  <a:pt x="787729" y="1159489"/>
                  <a:pt x="817418" y="1149593"/>
                  <a:pt x="938150" y="1141676"/>
                </a:cubicBezTo>
                <a:cubicBezTo>
                  <a:pt x="1058882" y="1133759"/>
                  <a:pt x="1262743" y="1145634"/>
                  <a:pt x="1401288" y="1106050"/>
                </a:cubicBezTo>
                <a:cubicBezTo>
                  <a:pt x="1539833" y="1066466"/>
                  <a:pt x="1690254" y="1018964"/>
                  <a:pt x="1769423" y="904169"/>
                </a:cubicBezTo>
                <a:cubicBezTo>
                  <a:pt x="1848592" y="789374"/>
                  <a:pt x="1890156" y="551868"/>
                  <a:pt x="1876301" y="417281"/>
                </a:cubicBezTo>
                <a:cubicBezTo>
                  <a:pt x="1862447" y="282694"/>
                  <a:pt x="1769423" y="163940"/>
                  <a:pt x="1686296" y="96647"/>
                </a:cubicBezTo>
                <a:cubicBezTo>
                  <a:pt x="1603169" y="29354"/>
                  <a:pt x="1498270" y="27374"/>
                  <a:pt x="1377537" y="13520"/>
                </a:cubicBezTo>
                <a:cubicBezTo>
                  <a:pt x="1256805" y="-335"/>
                  <a:pt x="1052945" y="-8251"/>
                  <a:pt x="961901" y="13520"/>
                </a:cubicBezTo>
                <a:cubicBezTo>
                  <a:pt x="870857" y="35291"/>
                  <a:pt x="874815" y="108522"/>
                  <a:pt x="831272" y="144148"/>
                </a:cubicBezTo>
                <a:cubicBezTo>
                  <a:pt x="787729" y="179774"/>
                  <a:pt x="700644" y="227276"/>
                  <a:pt x="700644" y="227276"/>
                </a:cubicBezTo>
                <a:lnTo>
                  <a:pt x="700644" y="227276"/>
                </a:lnTo>
              </a:path>
            </a:pathLst>
          </a:custGeom>
          <a:noFill/>
          <a:ln w="34925">
            <a:solidFill>
              <a:srgbClr val="FF0000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25"/>
          </a:p>
        </p:txBody>
      </p:sp>
      <p:cxnSp>
        <p:nvCxnSpPr>
          <p:cNvPr id="44" name="直線單箭頭接點 43"/>
          <p:cNvCxnSpPr/>
          <p:nvPr/>
        </p:nvCxnSpPr>
        <p:spPr>
          <a:xfrm flipH="1">
            <a:off x="2779676" y="3118224"/>
            <a:ext cx="14287" cy="138805"/>
          </a:xfrm>
          <a:prstGeom prst="straightConnector1">
            <a:avLst/>
          </a:prstGeom>
          <a:ln w="34925">
            <a:solidFill>
              <a:srgbClr val="FF0000">
                <a:alpha val="8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手繪多邊形 36"/>
          <p:cNvSpPr/>
          <p:nvPr/>
        </p:nvSpPr>
        <p:spPr>
          <a:xfrm>
            <a:off x="2612509" y="2034962"/>
            <a:ext cx="2475559" cy="591048"/>
          </a:xfrm>
          <a:custGeom>
            <a:avLst/>
            <a:gdLst>
              <a:gd name="connsiteX0" fmla="*/ 0 w 2882052"/>
              <a:gd name="connsiteY0" fmla="*/ 261819 h 691706"/>
              <a:gd name="connsiteX1" fmla="*/ 213755 w 2882052"/>
              <a:gd name="connsiteY1" fmla="*/ 154941 h 691706"/>
              <a:gd name="connsiteX2" fmla="*/ 344384 w 2882052"/>
              <a:gd name="connsiteY2" fmla="*/ 154941 h 691706"/>
              <a:gd name="connsiteX3" fmla="*/ 581891 w 2882052"/>
              <a:gd name="connsiteY3" fmla="*/ 261819 h 691706"/>
              <a:gd name="connsiteX4" fmla="*/ 1033153 w 2882052"/>
              <a:gd name="connsiteY4" fmla="*/ 297445 h 691706"/>
              <a:gd name="connsiteX5" fmla="*/ 1484415 w 2882052"/>
              <a:gd name="connsiteY5" fmla="*/ 190567 h 691706"/>
              <a:gd name="connsiteX6" fmla="*/ 1995054 w 2882052"/>
              <a:gd name="connsiteY6" fmla="*/ 36188 h 691706"/>
              <a:gd name="connsiteX7" fmla="*/ 2303813 w 2882052"/>
              <a:gd name="connsiteY7" fmla="*/ 562 h 691706"/>
              <a:gd name="connsiteX8" fmla="*/ 2553194 w 2882052"/>
              <a:gd name="connsiteY8" fmla="*/ 36188 h 691706"/>
              <a:gd name="connsiteX9" fmla="*/ 2850078 w 2882052"/>
              <a:gd name="connsiteY9" fmla="*/ 261819 h 691706"/>
              <a:gd name="connsiteX10" fmla="*/ 2873828 w 2882052"/>
              <a:gd name="connsiteY10" fmla="*/ 380573 h 691706"/>
              <a:gd name="connsiteX11" fmla="*/ 2850078 w 2882052"/>
              <a:gd name="connsiteY11" fmla="*/ 499326 h 691706"/>
              <a:gd name="connsiteX12" fmla="*/ 2648197 w 2882052"/>
              <a:gd name="connsiteY12" fmla="*/ 653705 h 691706"/>
              <a:gd name="connsiteX13" fmla="*/ 2446316 w 2882052"/>
              <a:gd name="connsiteY13" fmla="*/ 689331 h 691706"/>
              <a:gd name="connsiteX14" fmla="*/ 2173184 w 2882052"/>
              <a:gd name="connsiteY14" fmla="*/ 606204 h 691706"/>
              <a:gd name="connsiteX15" fmla="*/ 2042555 w 2882052"/>
              <a:gd name="connsiteY15" fmla="*/ 439949 h 691706"/>
              <a:gd name="connsiteX16" fmla="*/ 2030680 w 2882052"/>
              <a:gd name="connsiteY16" fmla="*/ 285570 h 691706"/>
              <a:gd name="connsiteX17" fmla="*/ 2066306 w 2882052"/>
              <a:gd name="connsiteY17" fmla="*/ 154941 h 691706"/>
              <a:gd name="connsiteX18" fmla="*/ 2149433 w 2882052"/>
              <a:gd name="connsiteY18" fmla="*/ 59939 h 691706"/>
              <a:gd name="connsiteX19" fmla="*/ 2232561 w 2882052"/>
              <a:gd name="connsiteY19" fmla="*/ 12438 h 69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2052" h="691706">
                <a:moveTo>
                  <a:pt x="0" y="261819"/>
                </a:moveTo>
                <a:cubicBezTo>
                  <a:pt x="78179" y="217286"/>
                  <a:pt x="156358" y="172754"/>
                  <a:pt x="213755" y="154941"/>
                </a:cubicBezTo>
                <a:cubicBezTo>
                  <a:pt x="271152" y="137128"/>
                  <a:pt x="283028" y="137128"/>
                  <a:pt x="344384" y="154941"/>
                </a:cubicBezTo>
                <a:cubicBezTo>
                  <a:pt x="405740" y="172754"/>
                  <a:pt x="467096" y="238068"/>
                  <a:pt x="581891" y="261819"/>
                </a:cubicBezTo>
                <a:cubicBezTo>
                  <a:pt x="696686" y="285570"/>
                  <a:pt x="882732" y="309320"/>
                  <a:pt x="1033153" y="297445"/>
                </a:cubicBezTo>
                <a:cubicBezTo>
                  <a:pt x="1183574" y="285570"/>
                  <a:pt x="1324098" y="234110"/>
                  <a:pt x="1484415" y="190567"/>
                </a:cubicBezTo>
                <a:cubicBezTo>
                  <a:pt x="1644732" y="147024"/>
                  <a:pt x="1858488" y="67856"/>
                  <a:pt x="1995054" y="36188"/>
                </a:cubicBezTo>
                <a:cubicBezTo>
                  <a:pt x="2131620" y="4520"/>
                  <a:pt x="2210790" y="562"/>
                  <a:pt x="2303813" y="562"/>
                </a:cubicBezTo>
                <a:cubicBezTo>
                  <a:pt x="2396836" y="562"/>
                  <a:pt x="2462150" y="-7355"/>
                  <a:pt x="2553194" y="36188"/>
                </a:cubicBezTo>
                <a:cubicBezTo>
                  <a:pt x="2644238" y="79731"/>
                  <a:pt x="2796639" y="204421"/>
                  <a:pt x="2850078" y="261819"/>
                </a:cubicBezTo>
                <a:cubicBezTo>
                  <a:pt x="2903517" y="319217"/>
                  <a:pt x="2873828" y="340989"/>
                  <a:pt x="2873828" y="380573"/>
                </a:cubicBezTo>
                <a:cubicBezTo>
                  <a:pt x="2873828" y="420157"/>
                  <a:pt x="2887683" y="453804"/>
                  <a:pt x="2850078" y="499326"/>
                </a:cubicBezTo>
                <a:cubicBezTo>
                  <a:pt x="2812473" y="544848"/>
                  <a:pt x="2715491" y="622038"/>
                  <a:pt x="2648197" y="653705"/>
                </a:cubicBezTo>
                <a:cubicBezTo>
                  <a:pt x="2580903" y="685372"/>
                  <a:pt x="2525485" y="697248"/>
                  <a:pt x="2446316" y="689331"/>
                </a:cubicBezTo>
                <a:cubicBezTo>
                  <a:pt x="2367147" y="681414"/>
                  <a:pt x="2240477" y="647768"/>
                  <a:pt x="2173184" y="606204"/>
                </a:cubicBezTo>
                <a:cubicBezTo>
                  <a:pt x="2105891" y="564640"/>
                  <a:pt x="2066306" y="493388"/>
                  <a:pt x="2042555" y="439949"/>
                </a:cubicBezTo>
                <a:cubicBezTo>
                  <a:pt x="2018804" y="386510"/>
                  <a:pt x="2026722" y="333071"/>
                  <a:pt x="2030680" y="285570"/>
                </a:cubicBezTo>
                <a:cubicBezTo>
                  <a:pt x="2034638" y="238069"/>
                  <a:pt x="2046514" y="192546"/>
                  <a:pt x="2066306" y="154941"/>
                </a:cubicBezTo>
                <a:cubicBezTo>
                  <a:pt x="2086098" y="117336"/>
                  <a:pt x="2121724" y="83689"/>
                  <a:pt x="2149433" y="59939"/>
                </a:cubicBezTo>
                <a:cubicBezTo>
                  <a:pt x="2177142" y="36189"/>
                  <a:pt x="2204851" y="24313"/>
                  <a:pt x="2232561" y="12438"/>
                </a:cubicBezTo>
              </a:path>
            </a:pathLst>
          </a:custGeom>
          <a:noFill/>
          <a:ln w="34925">
            <a:solidFill>
              <a:srgbClr val="FF0000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25"/>
          </a:p>
        </p:txBody>
      </p:sp>
      <p:sp>
        <p:nvSpPr>
          <p:cNvPr id="38" name="手繪多邊形 37"/>
          <p:cNvSpPr/>
          <p:nvPr/>
        </p:nvSpPr>
        <p:spPr>
          <a:xfrm>
            <a:off x="1977848" y="2255098"/>
            <a:ext cx="1001506" cy="482011"/>
          </a:xfrm>
          <a:custGeom>
            <a:avLst/>
            <a:gdLst>
              <a:gd name="connsiteX0" fmla="*/ 0 w 1211283"/>
              <a:gd name="connsiteY0" fmla="*/ 546265 h 546265"/>
              <a:gd name="connsiteX1" fmla="*/ 23750 w 1211283"/>
              <a:gd name="connsiteY1" fmla="*/ 427512 h 546265"/>
              <a:gd name="connsiteX2" fmla="*/ 118753 w 1211283"/>
              <a:gd name="connsiteY2" fmla="*/ 356260 h 546265"/>
              <a:gd name="connsiteX3" fmla="*/ 486888 w 1211283"/>
              <a:gd name="connsiteY3" fmla="*/ 142504 h 546265"/>
              <a:gd name="connsiteX4" fmla="*/ 629392 w 1211283"/>
              <a:gd name="connsiteY4" fmla="*/ 59377 h 546265"/>
              <a:gd name="connsiteX5" fmla="*/ 831273 w 1211283"/>
              <a:gd name="connsiteY5" fmla="*/ 0 h 546265"/>
              <a:gd name="connsiteX6" fmla="*/ 1056904 w 1211283"/>
              <a:gd name="connsiteY6" fmla="*/ 59377 h 546265"/>
              <a:gd name="connsiteX7" fmla="*/ 1211283 w 1211283"/>
              <a:gd name="connsiteY7" fmla="*/ 237507 h 546265"/>
              <a:gd name="connsiteX8" fmla="*/ 1056904 w 1211283"/>
              <a:gd name="connsiteY8" fmla="*/ 391886 h 546265"/>
              <a:gd name="connsiteX9" fmla="*/ 712519 w 1211283"/>
              <a:gd name="connsiteY9" fmla="*/ 427512 h 546265"/>
              <a:gd name="connsiteX10" fmla="*/ 47501 w 1211283"/>
              <a:gd name="connsiteY10" fmla="*/ 498764 h 54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1283" h="546265">
                <a:moveTo>
                  <a:pt x="0" y="546265"/>
                </a:moveTo>
                <a:cubicBezTo>
                  <a:pt x="1979" y="502722"/>
                  <a:pt x="3958" y="459179"/>
                  <a:pt x="23750" y="427512"/>
                </a:cubicBezTo>
                <a:cubicBezTo>
                  <a:pt x="43542" y="395845"/>
                  <a:pt x="41563" y="403761"/>
                  <a:pt x="118753" y="356260"/>
                </a:cubicBezTo>
                <a:cubicBezTo>
                  <a:pt x="195943" y="308759"/>
                  <a:pt x="486888" y="142504"/>
                  <a:pt x="486888" y="142504"/>
                </a:cubicBezTo>
                <a:cubicBezTo>
                  <a:pt x="571995" y="93023"/>
                  <a:pt x="571995" y="83128"/>
                  <a:pt x="629392" y="59377"/>
                </a:cubicBezTo>
                <a:cubicBezTo>
                  <a:pt x="686789" y="35626"/>
                  <a:pt x="760021" y="0"/>
                  <a:pt x="831273" y="0"/>
                </a:cubicBezTo>
                <a:cubicBezTo>
                  <a:pt x="902525" y="0"/>
                  <a:pt x="993569" y="19793"/>
                  <a:pt x="1056904" y="59377"/>
                </a:cubicBezTo>
                <a:cubicBezTo>
                  <a:pt x="1120239" y="98961"/>
                  <a:pt x="1211283" y="182089"/>
                  <a:pt x="1211283" y="237507"/>
                </a:cubicBezTo>
                <a:cubicBezTo>
                  <a:pt x="1211283" y="292925"/>
                  <a:pt x="1140031" y="360219"/>
                  <a:pt x="1056904" y="391886"/>
                </a:cubicBezTo>
                <a:cubicBezTo>
                  <a:pt x="973777" y="423553"/>
                  <a:pt x="712519" y="427512"/>
                  <a:pt x="712519" y="427512"/>
                </a:cubicBezTo>
                <a:lnTo>
                  <a:pt x="47501" y="498764"/>
                </a:lnTo>
              </a:path>
            </a:pathLst>
          </a:custGeom>
          <a:noFill/>
          <a:ln w="34925">
            <a:solidFill>
              <a:srgbClr val="FF0000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25"/>
          </a:p>
        </p:txBody>
      </p:sp>
      <p:sp>
        <p:nvSpPr>
          <p:cNvPr id="39" name="手繪多邊形 38"/>
          <p:cNvSpPr/>
          <p:nvPr/>
        </p:nvSpPr>
        <p:spPr>
          <a:xfrm>
            <a:off x="2806248" y="2666243"/>
            <a:ext cx="2821709" cy="819398"/>
          </a:xfrm>
          <a:custGeom>
            <a:avLst/>
            <a:gdLst>
              <a:gd name="connsiteX0" fmla="*/ 0 w 3387565"/>
              <a:gd name="connsiteY0" fmla="*/ 0 h 1092530"/>
              <a:gd name="connsiteX1" fmla="*/ 2018805 w 3387565"/>
              <a:gd name="connsiteY1" fmla="*/ 142504 h 1092530"/>
              <a:gd name="connsiteX2" fmla="*/ 2743200 w 3387565"/>
              <a:gd name="connsiteY2" fmla="*/ 273132 h 1092530"/>
              <a:gd name="connsiteX3" fmla="*/ 3111335 w 3387565"/>
              <a:gd name="connsiteY3" fmla="*/ 486888 h 1092530"/>
              <a:gd name="connsiteX4" fmla="*/ 3348841 w 3387565"/>
              <a:gd name="connsiteY4" fmla="*/ 783771 h 1092530"/>
              <a:gd name="connsiteX5" fmla="*/ 3384467 w 3387565"/>
              <a:gd name="connsiteY5" fmla="*/ 1092530 h 109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7565" h="1092530">
                <a:moveTo>
                  <a:pt x="0" y="0"/>
                </a:moveTo>
                <a:lnTo>
                  <a:pt x="2018805" y="142504"/>
                </a:lnTo>
                <a:cubicBezTo>
                  <a:pt x="2476005" y="188026"/>
                  <a:pt x="2561112" y="215735"/>
                  <a:pt x="2743200" y="273132"/>
                </a:cubicBezTo>
                <a:cubicBezTo>
                  <a:pt x="2925288" y="330529"/>
                  <a:pt x="3010395" y="401782"/>
                  <a:pt x="3111335" y="486888"/>
                </a:cubicBezTo>
                <a:cubicBezTo>
                  <a:pt x="3212275" y="571994"/>
                  <a:pt x="3303319" y="682831"/>
                  <a:pt x="3348841" y="783771"/>
                </a:cubicBezTo>
                <a:cubicBezTo>
                  <a:pt x="3394363" y="884711"/>
                  <a:pt x="3389415" y="988620"/>
                  <a:pt x="3384467" y="1092530"/>
                </a:cubicBezTo>
              </a:path>
            </a:pathLst>
          </a:custGeom>
          <a:noFill/>
          <a:ln w="34925">
            <a:solidFill>
              <a:srgbClr val="FF0000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25"/>
          </a:p>
        </p:txBody>
      </p:sp>
      <p:sp>
        <p:nvSpPr>
          <p:cNvPr id="40" name="手繪多邊形 39"/>
          <p:cNvSpPr/>
          <p:nvPr/>
        </p:nvSpPr>
        <p:spPr>
          <a:xfrm>
            <a:off x="2073811" y="2692453"/>
            <a:ext cx="3612614" cy="1014418"/>
          </a:xfrm>
          <a:custGeom>
            <a:avLst/>
            <a:gdLst>
              <a:gd name="connsiteX0" fmla="*/ 261257 w 4144566"/>
              <a:gd name="connsiteY0" fmla="*/ 0 h 1270659"/>
              <a:gd name="connsiteX1" fmla="*/ 2351314 w 4144566"/>
              <a:gd name="connsiteY1" fmla="*/ 11875 h 1270659"/>
              <a:gd name="connsiteX2" fmla="*/ 3040083 w 4144566"/>
              <a:gd name="connsiteY2" fmla="*/ 35626 h 1270659"/>
              <a:gd name="connsiteX3" fmla="*/ 3467594 w 4144566"/>
              <a:gd name="connsiteY3" fmla="*/ 83127 h 1270659"/>
              <a:gd name="connsiteX4" fmla="*/ 3883231 w 4144566"/>
              <a:gd name="connsiteY4" fmla="*/ 261257 h 1270659"/>
              <a:gd name="connsiteX5" fmla="*/ 4073236 w 4144566"/>
              <a:gd name="connsiteY5" fmla="*/ 534389 h 1270659"/>
              <a:gd name="connsiteX6" fmla="*/ 4144488 w 4144566"/>
              <a:gd name="connsiteY6" fmla="*/ 724395 h 1270659"/>
              <a:gd name="connsiteX7" fmla="*/ 4085111 w 4144566"/>
              <a:gd name="connsiteY7" fmla="*/ 997527 h 1270659"/>
              <a:gd name="connsiteX8" fmla="*/ 3990109 w 4144566"/>
              <a:gd name="connsiteY8" fmla="*/ 1128156 h 1270659"/>
              <a:gd name="connsiteX9" fmla="*/ 3918857 w 4144566"/>
              <a:gd name="connsiteY9" fmla="*/ 1187532 h 1270659"/>
              <a:gd name="connsiteX10" fmla="*/ 3788228 w 4144566"/>
              <a:gd name="connsiteY10" fmla="*/ 1246909 h 1270659"/>
              <a:gd name="connsiteX11" fmla="*/ 3598223 w 4144566"/>
              <a:gd name="connsiteY11" fmla="*/ 1270659 h 1270659"/>
              <a:gd name="connsiteX12" fmla="*/ 2363189 w 4144566"/>
              <a:gd name="connsiteY12" fmla="*/ 1258784 h 1270659"/>
              <a:gd name="connsiteX13" fmla="*/ 1508166 w 4144566"/>
              <a:gd name="connsiteY13" fmla="*/ 1163782 h 1270659"/>
              <a:gd name="connsiteX14" fmla="*/ 902524 w 4144566"/>
              <a:gd name="connsiteY14" fmla="*/ 1175657 h 1270659"/>
              <a:gd name="connsiteX15" fmla="*/ 0 w 4144566"/>
              <a:gd name="connsiteY15" fmla="*/ 1163782 h 127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44566" h="1270659">
                <a:moveTo>
                  <a:pt x="261257" y="0"/>
                </a:moveTo>
                <a:lnTo>
                  <a:pt x="2351314" y="11875"/>
                </a:lnTo>
                <a:cubicBezTo>
                  <a:pt x="2814452" y="17813"/>
                  <a:pt x="2854036" y="23751"/>
                  <a:pt x="3040083" y="35626"/>
                </a:cubicBezTo>
                <a:cubicBezTo>
                  <a:pt x="3226130" y="47501"/>
                  <a:pt x="3327069" y="45522"/>
                  <a:pt x="3467594" y="83127"/>
                </a:cubicBezTo>
                <a:cubicBezTo>
                  <a:pt x="3608119" y="120732"/>
                  <a:pt x="3782291" y="186047"/>
                  <a:pt x="3883231" y="261257"/>
                </a:cubicBezTo>
                <a:cubicBezTo>
                  <a:pt x="3984171" y="336467"/>
                  <a:pt x="4029693" y="457199"/>
                  <a:pt x="4073236" y="534389"/>
                </a:cubicBezTo>
                <a:cubicBezTo>
                  <a:pt x="4116779" y="611579"/>
                  <a:pt x="4142509" y="647205"/>
                  <a:pt x="4144488" y="724395"/>
                </a:cubicBezTo>
                <a:cubicBezTo>
                  <a:pt x="4146467" y="801585"/>
                  <a:pt x="4110841" y="930234"/>
                  <a:pt x="4085111" y="997527"/>
                </a:cubicBezTo>
                <a:cubicBezTo>
                  <a:pt x="4059381" y="1064820"/>
                  <a:pt x="4017818" y="1096489"/>
                  <a:pt x="3990109" y="1128156"/>
                </a:cubicBezTo>
                <a:cubicBezTo>
                  <a:pt x="3962400" y="1159823"/>
                  <a:pt x="3952504" y="1167740"/>
                  <a:pt x="3918857" y="1187532"/>
                </a:cubicBezTo>
                <a:cubicBezTo>
                  <a:pt x="3885210" y="1207324"/>
                  <a:pt x="3841667" y="1233055"/>
                  <a:pt x="3788228" y="1246909"/>
                </a:cubicBezTo>
                <a:cubicBezTo>
                  <a:pt x="3734789" y="1260763"/>
                  <a:pt x="3598223" y="1270659"/>
                  <a:pt x="3598223" y="1270659"/>
                </a:cubicBezTo>
                <a:lnTo>
                  <a:pt x="2363189" y="1258784"/>
                </a:lnTo>
                <a:cubicBezTo>
                  <a:pt x="2014846" y="1240971"/>
                  <a:pt x="1751610" y="1177636"/>
                  <a:pt x="1508166" y="1163782"/>
                </a:cubicBezTo>
                <a:cubicBezTo>
                  <a:pt x="1264722" y="1149928"/>
                  <a:pt x="1153885" y="1175657"/>
                  <a:pt x="902524" y="1175657"/>
                </a:cubicBezTo>
                <a:cubicBezTo>
                  <a:pt x="651163" y="1175657"/>
                  <a:pt x="325581" y="1169719"/>
                  <a:pt x="0" y="1163782"/>
                </a:cubicBezTo>
              </a:path>
            </a:pathLst>
          </a:custGeom>
          <a:noFill/>
          <a:ln w="34925">
            <a:solidFill>
              <a:srgbClr val="FF0000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25"/>
          </a:p>
        </p:txBody>
      </p:sp>
      <p:cxnSp>
        <p:nvCxnSpPr>
          <p:cNvPr id="41" name="直線單箭頭接點 40"/>
          <p:cNvCxnSpPr/>
          <p:nvPr/>
        </p:nvCxnSpPr>
        <p:spPr>
          <a:xfrm flipV="1">
            <a:off x="2841967" y="2530123"/>
            <a:ext cx="108339" cy="78675"/>
          </a:xfrm>
          <a:prstGeom prst="straightConnector1">
            <a:avLst/>
          </a:prstGeom>
          <a:ln w="34925">
            <a:solidFill>
              <a:srgbClr val="FF0000">
                <a:alpha val="8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>
            <a:stCxn id="38" idx="3"/>
          </p:cNvCxnSpPr>
          <p:nvPr/>
        </p:nvCxnSpPr>
        <p:spPr>
          <a:xfrm flipH="1">
            <a:off x="2176821" y="2380840"/>
            <a:ext cx="203593" cy="117488"/>
          </a:xfrm>
          <a:prstGeom prst="straightConnector1">
            <a:avLst/>
          </a:prstGeom>
          <a:ln w="34925">
            <a:solidFill>
              <a:srgbClr val="FF0000">
                <a:alpha val="8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>
            <a:stCxn id="37" idx="5"/>
          </p:cNvCxnSpPr>
          <p:nvPr/>
        </p:nvCxnSpPr>
        <p:spPr>
          <a:xfrm flipH="1">
            <a:off x="3714751" y="2197798"/>
            <a:ext cx="172807" cy="49555"/>
          </a:xfrm>
          <a:prstGeom prst="straightConnector1">
            <a:avLst/>
          </a:prstGeom>
          <a:ln w="34925">
            <a:solidFill>
              <a:srgbClr val="FF0000">
                <a:alpha val="8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>
            <a:stCxn id="37" idx="9"/>
          </p:cNvCxnSpPr>
          <p:nvPr/>
        </p:nvCxnSpPr>
        <p:spPr>
          <a:xfrm flipH="1" flipV="1">
            <a:off x="4958132" y="2186382"/>
            <a:ext cx="102472" cy="72299"/>
          </a:xfrm>
          <a:prstGeom prst="straightConnector1">
            <a:avLst/>
          </a:prstGeom>
          <a:ln w="34925">
            <a:solidFill>
              <a:srgbClr val="FF0000">
                <a:alpha val="8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>
            <a:stCxn id="40" idx="5"/>
            <a:endCxn id="40" idx="6"/>
          </p:cNvCxnSpPr>
          <p:nvPr/>
        </p:nvCxnSpPr>
        <p:spPr>
          <a:xfrm>
            <a:off x="5624250" y="3119077"/>
            <a:ext cx="62107" cy="151690"/>
          </a:xfrm>
          <a:prstGeom prst="straightConnector1">
            <a:avLst/>
          </a:prstGeom>
          <a:ln w="34925">
            <a:solidFill>
              <a:srgbClr val="FF0000">
                <a:alpha val="8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stCxn id="39" idx="2"/>
          </p:cNvCxnSpPr>
          <p:nvPr/>
        </p:nvCxnSpPr>
        <p:spPr>
          <a:xfrm>
            <a:off x="5091226" y="2871093"/>
            <a:ext cx="82853" cy="40864"/>
          </a:xfrm>
          <a:prstGeom prst="straightConnector1">
            <a:avLst/>
          </a:prstGeom>
          <a:ln w="34925">
            <a:solidFill>
              <a:srgbClr val="FF0000">
                <a:alpha val="8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/>
          <p:cNvCxnSpPr>
            <a:stCxn id="40" idx="12"/>
          </p:cNvCxnSpPr>
          <p:nvPr/>
        </p:nvCxnSpPr>
        <p:spPr>
          <a:xfrm flipH="1" flipV="1">
            <a:off x="3956460" y="3676933"/>
            <a:ext cx="177227" cy="20458"/>
          </a:xfrm>
          <a:prstGeom prst="straightConnector1">
            <a:avLst/>
          </a:prstGeom>
          <a:ln w="34925">
            <a:solidFill>
              <a:srgbClr val="FF0000">
                <a:alpha val="8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671595" y="2703329"/>
            <a:ext cx="4010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b="1" dirty="0">
                <a:solidFill>
                  <a:srgbClr val="FFCC00"/>
                </a:solidFill>
              </a:rPr>
              <a:t>P13</a:t>
            </a:r>
            <a:endParaRPr lang="zh-TW" altLang="en-US" sz="1050" b="1" dirty="0">
              <a:solidFill>
                <a:srgbClr val="FFCC00"/>
              </a:solidFill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2724821" y="2177725"/>
            <a:ext cx="0" cy="2137651"/>
          </a:xfrm>
          <a:prstGeom prst="line">
            <a:avLst/>
          </a:prstGeom>
          <a:ln w="2540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字方塊 103"/>
          <p:cNvSpPr txBox="1"/>
          <p:nvPr/>
        </p:nvSpPr>
        <p:spPr>
          <a:xfrm>
            <a:off x="757840" y="3743366"/>
            <a:ext cx="203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 dirty="0" smtClean="0"/>
              <a:t>NEC</a:t>
            </a:r>
            <a:endParaRPr lang="zh-TW" altLang="en-US" sz="1200" b="1" dirty="0"/>
          </a:p>
        </p:txBody>
      </p:sp>
      <p:sp>
        <p:nvSpPr>
          <p:cNvPr id="105" name="文字方塊 104"/>
          <p:cNvSpPr txBox="1"/>
          <p:nvPr/>
        </p:nvSpPr>
        <p:spPr>
          <a:xfrm>
            <a:off x="492227" y="2960638"/>
            <a:ext cx="863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Kuroshio</a:t>
            </a:r>
            <a:endParaRPr lang="zh-TW" altLang="en-US" sz="1200" b="1" dirty="0"/>
          </a:p>
        </p:txBody>
      </p:sp>
      <p:sp>
        <p:nvSpPr>
          <p:cNvPr id="108" name="文字方塊 107"/>
          <p:cNvSpPr txBox="1"/>
          <p:nvPr/>
        </p:nvSpPr>
        <p:spPr>
          <a:xfrm>
            <a:off x="5526934" y="2626010"/>
            <a:ext cx="90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California Current</a:t>
            </a:r>
            <a:endParaRPr lang="zh-TW" altLang="en-US" sz="1200" b="1" dirty="0"/>
          </a:p>
        </p:txBody>
      </p:sp>
      <p:sp>
        <p:nvSpPr>
          <p:cNvPr id="109" name="文字方塊 108"/>
          <p:cNvSpPr txBox="1"/>
          <p:nvPr/>
        </p:nvSpPr>
        <p:spPr>
          <a:xfrm>
            <a:off x="4348655" y="2114764"/>
            <a:ext cx="910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Subarctic</a:t>
            </a:r>
          </a:p>
          <a:p>
            <a:r>
              <a:rPr lang="en-US" altLang="zh-TW" sz="1200" b="1" dirty="0"/>
              <a:t>Current</a:t>
            </a:r>
            <a:endParaRPr lang="zh-TW" altLang="en-US" sz="1200" b="1" dirty="0"/>
          </a:p>
        </p:txBody>
      </p:sp>
      <p:sp>
        <p:nvSpPr>
          <p:cNvPr id="66" name="Rectangle 2"/>
          <p:cNvSpPr/>
          <p:nvPr/>
        </p:nvSpPr>
        <p:spPr>
          <a:xfrm>
            <a:off x="152400" y="838200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Kuroshio transport 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087241"/>
              </p:ext>
            </p:extLst>
          </p:nvPr>
        </p:nvGraphicFramePr>
        <p:xfrm>
          <a:off x="3276600" y="2816225"/>
          <a:ext cx="5798186" cy="4041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5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76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450">
                <a:tc>
                  <a:txBody>
                    <a:bodyPr/>
                    <a:lstStyle/>
                    <a:p>
                      <a:endParaRPr lang="zh-TW" sz="12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PCM-1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PN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137°E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AWI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26.1(34.6)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7.5(10.5)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24.3(34.0)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BERGEN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10.4(16.3)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6.0(11.9)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25.5(28.8)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CCLICS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10.2(19.1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2.2(19.1)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27.8(41.4)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CERFACS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12.5(30.7)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5.8(12.7)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22.5(26.1)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CMCC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17.7(30.3)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11.8(10.1)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21.0(24.7)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CNRM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12.6(30.3)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7.2(13.6)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22.5(25.9)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FSU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20.9(29.1)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12.3(15.6)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29.4(58.1)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GFDL-GOLD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15.1(29.7)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2.9(15.6)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18.0(31.7)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GFDL-MOM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8.3(23.7)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4.8(8.2)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20.8(28.7)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ICTP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6.7(21.6)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2.7(0.9)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23.4(27.2)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KIEL-R025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30.9(33.6)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13.9(19.0)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26.7(45.6)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KIEL-R050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25.7(31.8)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7.2(9.4)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29.2(34.3)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MRI-ASSIM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24.1(30.8)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12.0(18.3)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26.6(42.2)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MRI-FREE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21.7(28.7)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11.0(16.2)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25.2(30.8)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NCAR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10.6(24.1)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6.2(11.7)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25.9(30.5)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Ensemble Mean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16.4</a:t>
                      </a:r>
                      <a:r>
                        <a:rPr lang="en-US" sz="1200" kern="0" dirty="0" smtClean="0">
                          <a:effectLst/>
                        </a:rPr>
                        <a:t>±</a:t>
                      </a:r>
                      <a:r>
                        <a:rPr lang="en-US" sz="1200" kern="100" dirty="0" smtClean="0">
                          <a:effectLst/>
                        </a:rPr>
                        <a:t>7.5(27.4</a:t>
                      </a:r>
                      <a:r>
                        <a:rPr lang="en-US" sz="1200" kern="0" dirty="0" smtClean="0">
                          <a:effectLst/>
                        </a:rPr>
                        <a:t>±5.5</a:t>
                      </a:r>
                      <a:r>
                        <a:rPr lang="en-US" sz="1200" kern="100" dirty="0" smtClean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7.2</a:t>
                      </a:r>
                      <a:r>
                        <a:rPr lang="en-US" sz="1200" kern="0" dirty="0" smtClean="0">
                          <a:effectLst/>
                        </a:rPr>
                        <a:t>±</a:t>
                      </a:r>
                      <a:r>
                        <a:rPr lang="en-US" sz="1200" kern="100" dirty="0" smtClean="0">
                          <a:effectLst/>
                        </a:rPr>
                        <a:t>3.7(12.1</a:t>
                      </a:r>
                      <a:r>
                        <a:rPr lang="en-US" sz="1200" kern="0" dirty="0" smtClean="0">
                          <a:effectLst/>
                        </a:rPr>
                        <a:t>±4.7</a:t>
                      </a:r>
                      <a:r>
                        <a:rPr lang="en-US" sz="1200" kern="100" dirty="0" smtClean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24.6</a:t>
                      </a:r>
                      <a:r>
                        <a:rPr lang="en-US" sz="1200" kern="0" dirty="0" smtClean="0">
                          <a:effectLst/>
                        </a:rPr>
                        <a:t>±</a:t>
                      </a:r>
                      <a:r>
                        <a:rPr lang="en-US" sz="1200" kern="100" dirty="0" smtClean="0">
                          <a:effectLst/>
                        </a:rPr>
                        <a:t>3.3(33.7</a:t>
                      </a:r>
                      <a:r>
                        <a:rPr lang="en-US" sz="1200" kern="0" dirty="0" smtClean="0">
                          <a:effectLst/>
                        </a:rPr>
                        <a:t>±9.4</a:t>
                      </a:r>
                      <a:r>
                        <a:rPr lang="en-US" sz="1200" kern="100" dirty="0" smtClean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OBS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21.2</a:t>
                      </a:r>
                      <a:r>
                        <a:rPr lang="en-US" sz="1200" kern="0">
                          <a:effectLst/>
                        </a:rPr>
                        <a:t>±</a:t>
                      </a:r>
                      <a:r>
                        <a:rPr lang="en-US" sz="1200" kern="100">
                          <a:effectLst/>
                        </a:rPr>
                        <a:t>2.4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24.1</a:t>
                      </a:r>
                      <a:r>
                        <a:rPr lang="en-US" sz="1200" kern="0">
                          <a:effectLst/>
                        </a:rPr>
                        <a:t>±</a:t>
                      </a:r>
                      <a:r>
                        <a:rPr lang="en-US" sz="1200" kern="100">
                          <a:effectLst/>
                        </a:rPr>
                        <a:t>3.4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33.0(49.4)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166024" y="6462717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Unit: </a:t>
            </a:r>
            <a:r>
              <a:rPr lang="en-US" altLang="zh-TW" dirty="0" err="1" smtClean="0"/>
              <a:t>Sv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700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152400" y="752147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Seasonal variability along PCM-1 and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</a:rPr>
              <a:t>interannual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variability along PN and P09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图片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067800" cy="47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7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zh-TW" sz="3200" b="1" dirty="0" smtClean="0">
                <a:solidFill>
                  <a:srgbClr val="990000"/>
                </a:solidFill>
                <a:effectLst>
                  <a:reflection blurRad="6350" stA="55000" endA="300" endPos="45500" dir="5400000" sy="-100000" algn="bl" rotWithShape="0"/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Mixed Layer Depth (MLD) and Water Mass Distribution</a:t>
            </a:r>
            <a:endParaRPr lang="zh-TW" altLang="en-US" sz="3200" b="1" dirty="0">
              <a:solidFill>
                <a:srgbClr val="990000"/>
              </a:solidFill>
              <a:effectLst>
                <a:reflection blurRad="6350" stA="55000" endA="300" endPos="45500" dir="5400000" sy="-100000" algn="bl" rotWithShape="0"/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" descr="C:\Users\YU\Desktop\map_north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7535" r="7423" b="21701"/>
          <a:stretch/>
        </p:blipFill>
        <p:spPr bwMode="auto">
          <a:xfrm>
            <a:off x="304800" y="2133600"/>
            <a:ext cx="8458200" cy="45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群組 47"/>
          <p:cNvGrpSpPr/>
          <p:nvPr/>
        </p:nvGrpSpPr>
        <p:grpSpPr>
          <a:xfrm>
            <a:off x="5029200" y="3581399"/>
            <a:ext cx="1308974" cy="750349"/>
            <a:chOff x="5701811" y="2301359"/>
            <a:chExt cx="1458242" cy="767365"/>
          </a:xfrm>
        </p:grpSpPr>
        <p:sp>
          <p:nvSpPr>
            <p:cNvPr id="49" name="手繪多邊形 48"/>
            <p:cNvSpPr/>
            <p:nvPr/>
          </p:nvSpPr>
          <p:spPr>
            <a:xfrm>
              <a:off x="5701811" y="2301359"/>
              <a:ext cx="1359877" cy="492370"/>
            </a:xfrm>
            <a:custGeom>
              <a:avLst/>
              <a:gdLst>
                <a:gd name="connsiteX0" fmla="*/ 11723 w 1359877"/>
                <a:gd name="connsiteY0" fmla="*/ 82062 h 492370"/>
                <a:gd name="connsiteX1" fmla="*/ 11723 w 1359877"/>
                <a:gd name="connsiteY1" fmla="*/ 82062 h 492370"/>
                <a:gd name="connsiteX2" fmla="*/ 0 w 1359877"/>
                <a:gd name="connsiteY2" fmla="*/ 410308 h 492370"/>
                <a:gd name="connsiteX3" fmla="*/ 35169 w 1359877"/>
                <a:gd name="connsiteY3" fmla="*/ 468923 h 492370"/>
                <a:gd name="connsiteX4" fmla="*/ 140677 w 1359877"/>
                <a:gd name="connsiteY4" fmla="*/ 492370 h 492370"/>
                <a:gd name="connsiteX5" fmla="*/ 328246 w 1359877"/>
                <a:gd name="connsiteY5" fmla="*/ 492370 h 492370"/>
                <a:gd name="connsiteX6" fmla="*/ 855785 w 1359877"/>
                <a:gd name="connsiteY6" fmla="*/ 492370 h 492370"/>
                <a:gd name="connsiteX7" fmla="*/ 1301262 w 1359877"/>
                <a:gd name="connsiteY7" fmla="*/ 457200 h 492370"/>
                <a:gd name="connsiteX8" fmla="*/ 1359877 w 1359877"/>
                <a:gd name="connsiteY8" fmla="*/ 152400 h 492370"/>
                <a:gd name="connsiteX9" fmla="*/ 1207477 w 1359877"/>
                <a:gd name="connsiteY9" fmla="*/ 23446 h 492370"/>
                <a:gd name="connsiteX10" fmla="*/ 1043354 w 1359877"/>
                <a:gd name="connsiteY10" fmla="*/ 0 h 492370"/>
                <a:gd name="connsiteX11" fmla="*/ 562708 w 1359877"/>
                <a:gd name="connsiteY11" fmla="*/ 0 h 492370"/>
                <a:gd name="connsiteX12" fmla="*/ 269631 w 1359877"/>
                <a:gd name="connsiteY12" fmla="*/ 0 h 492370"/>
                <a:gd name="connsiteX13" fmla="*/ 105508 w 1359877"/>
                <a:gd name="connsiteY13" fmla="*/ 70339 h 492370"/>
                <a:gd name="connsiteX14" fmla="*/ 11723 w 1359877"/>
                <a:gd name="connsiteY14" fmla="*/ 82062 h 492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9877" h="492370">
                  <a:moveTo>
                    <a:pt x="11723" y="82062"/>
                  </a:moveTo>
                  <a:lnTo>
                    <a:pt x="11723" y="82062"/>
                  </a:lnTo>
                  <a:cubicBezTo>
                    <a:pt x="7815" y="191477"/>
                    <a:pt x="0" y="300823"/>
                    <a:pt x="0" y="410308"/>
                  </a:cubicBezTo>
                  <a:cubicBezTo>
                    <a:pt x="0" y="458756"/>
                    <a:pt x="4819" y="453748"/>
                    <a:pt x="35169" y="468923"/>
                  </a:cubicBezTo>
                  <a:lnTo>
                    <a:pt x="140677" y="492370"/>
                  </a:lnTo>
                  <a:lnTo>
                    <a:pt x="328246" y="492370"/>
                  </a:lnTo>
                  <a:lnTo>
                    <a:pt x="855785" y="492370"/>
                  </a:lnTo>
                  <a:lnTo>
                    <a:pt x="1301262" y="457200"/>
                  </a:lnTo>
                  <a:lnTo>
                    <a:pt x="1359877" y="152400"/>
                  </a:lnTo>
                  <a:lnTo>
                    <a:pt x="1207477" y="23446"/>
                  </a:lnTo>
                  <a:lnTo>
                    <a:pt x="1043354" y="0"/>
                  </a:lnTo>
                  <a:lnTo>
                    <a:pt x="562708" y="0"/>
                  </a:lnTo>
                  <a:lnTo>
                    <a:pt x="269631" y="0"/>
                  </a:lnTo>
                  <a:lnTo>
                    <a:pt x="105508" y="70339"/>
                  </a:lnTo>
                  <a:lnTo>
                    <a:pt x="11723" y="82062"/>
                  </a:ln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25"/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6006611" y="2691016"/>
              <a:ext cx="1153442" cy="37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ESMW</a:t>
              </a:r>
              <a:endPara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3733800" y="2900286"/>
            <a:ext cx="1371601" cy="740468"/>
            <a:chOff x="4358790" y="1835285"/>
            <a:chExt cx="1553231" cy="546839"/>
          </a:xfrm>
        </p:grpSpPr>
        <p:sp>
          <p:nvSpPr>
            <p:cNvPr id="52" name="文字方塊 51"/>
            <p:cNvSpPr txBox="1"/>
            <p:nvPr/>
          </p:nvSpPr>
          <p:spPr>
            <a:xfrm>
              <a:off x="4876534" y="1835285"/>
              <a:ext cx="1035487" cy="27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FFFF00"/>
                  </a:solidFill>
                </a:rPr>
                <a:t>CMW</a:t>
              </a:r>
              <a:endParaRPr lang="zh-TW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53" name="手繪多邊形 52"/>
            <p:cNvSpPr/>
            <p:nvPr/>
          </p:nvSpPr>
          <p:spPr>
            <a:xfrm>
              <a:off x="4358790" y="2073366"/>
              <a:ext cx="1508166" cy="308758"/>
            </a:xfrm>
            <a:custGeom>
              <a:avLst/>
              <a:gdLst>
                <a:gd name="connsiteX0" fmla="*/ 0 w 1508166"/>
                <a:gd name="connsiteY0" fmla="*/ 23750 h 308758"/>
                <a:gd name="connsiteX1" fmla="*/ 23751 w 1508166"/>
                <a:gd name="connsiteY1" fmla="*/ 142504 h 308758"/>
                <a:gd name="connsiteX2" fmla="*/ 1282535 w 1508166"/>
                <a:gd name="connsiteY2" fmla="*/ 308758 h 308758"/>
                <a:gd name="connsiteX3" fmla="*/ 1508166 w 1508166"/>
                <a:gd name="connsiteY3" fmla="*/ 273132 h 308758"/>
                <a:gd name="connsiteX4" fmla="*/ 1436914 w 1508166"/>
                <a:gd name="connsiteY4" fmla="*/ 106878 h 308758"/>
                <a:gd name="connsiteX5" fmla="*/ 1341912 w 1508166"/>
                <a:gd name="connsiteY5" fmla="*/ 23750 h 308758"/>
                <a:gd name="connsiteX6" fmla="*/ 285008 w 1508166"/>
                <a:gd name="connsiteY6" fmla="*/ 0 h 308758"/>
                <a:gd name="connsiteX7" fmla="*/ 0 w 1508166"/>
                <a:gd name="connsiteY7" fmla="*/ 23750 h 30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8166" h="308758">
                  <a:moveTo>
                    <a:pt x="0" y="23750"/>
                  </a:moveTo>
                  <a:lnTo>
                    <a:pt x="23751" y="142504"/>
                  </a:lnTo>
                  <a:lnTo>
                    <a:pt x="1282535" y="308758"/>
                  </a:lnTo>
                  <a:lnTo>
                    <a:pt x="1508166" y="273132"/>
                  </a:lnTo>
                  <a:lnTo>
                    <a:pt x="1436914" y="106878"/>
                  </a:lnTo>
                  <a:lnTo>
                    <a:pt x="1341912" y="23750"/>
                  </a:lnTo>
                  <a:lnTo>
                    <a:pt x="285008" y="0"/>
                  </a:lnTo>
                  <a:lnTo>
                    <a:pt x="0" y="23750"/>
                  </a:lnTo>
                  <a:close/>
                </a:path>
              </a:pathLst>
            </a:custGeom>
            <a:solidFill>
              <a:srgbClr val="FFFF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25"/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775769" y="3352798"/>
            <a:ext cx="1956610" cy="674134"/>
            <a:chOff x="2512868" y="2182178"/>
            <a:chExt cx="1971304" cy="690219"/>
          </a:xfrm>
        </p:grpSpPr>
        <p:sp>
          <p:nvSpPr>
            <p:cNvPr id="55" name="手繪多邊形 54"/>
            <p:cNvSpPr/>
            <p:nvPr/>
          </p:nvSpPr>
          <p:spPr>
            <a:xfrm>
              <a:off x="2512868" y="2182178"/>
              <a:ext cx="1971304" cy="510639"/>
            </a:xfrm>
            <a:custGeom>
              <a:avLst/>
              <a:gdLst>
                <a:gd name="connsiteX0" fmla="*/ 558140 w 1971304"/>
                <a:gd name="connsiteY0" fmla="*/ 35626 h 510639"/>
                <a:gd name="connsiteX1" fmla="*/ 510639 w 1971304"/>
                <a:gd name="connsiteY1" fmla="*/ 130629 h 510639"/>
                <a:gd name="connsiteX2" fmla="*/ 415637 w 1971304"/>
                <a:gd name="connsiteY2" fmla="*/ 190006 h 510639"/>
                <a:gd name="connsiteX3" fmla="*/ 285008 w 1971304"/>
                <a:gd name="connsiteY3" fmla="*/ 213756 h 510639"/>
                <a:gd name="connsiteX4" fmla="*/ 118753 w 1971304"/>
                <a:gd name="connsiteY4" fmla="*/ 249382 h 510639"/>
                <a:gd name="connsiteX5" fmla="*/ 23751 w 1971304"/>
                <a:gd name="connsiteY5" fmla="*/ 285008 h 510639"/>
                <a:gd name="connsiteX6" fmla="*/ 0 w 1971304"/>
                <a:gd name="connsiteY6" fmla="*/ 332509 h 510639"/>
                <a:gd name="connsiteX7" fmla="*/ 0 w 1971304"/>
                <a:gd name="connsiteY7" fmla="*/ 463138 h 510639"/>
                <a:gd name="connsiteX8" fmla="*/ 71252 w 1971304"/>
                <a:gd name="connsiteY8" fmla="*/ 475013 h 510639"/>
                <a:gd name="connsiteX9" fmla="*/ 83127 w 1971304"/>
                <a:gd name="connsiteY9" fmla="*/ 486889 h 510639"/>
                <a:gd name="connsiteX10" fmla="*/ 665018 w 1971304"/>
                <a:gd name="connsiteY10" fmla="*/ 510639 h 510639"/>
                <a:gd name="connsiteX11" fmla="*/ 1318161 w 1971304"/>
                <a:gd name="connsiteY11" fmla="*/ 403761 h 510639"/>
                <a:gd name="connsiteX12" fmla="*/ 1733798 w 1971304"/>
                <a:gd name="connsiteY12" fmla="*/ 344385 h 510639"/>
                <a:gd name="connsiteX13" fmla="*/ 1935678 w 1971304"/>
                <a:gd name="connsiteY13" fmla="*/ 273133 h 510639"/>
                <a:gd name="connsiteX14" fmla="*/ 1971304 w 1971304"/>
                <a:gd name="connsiteY14" fmla="*/ 118754 h 510639"/>
                <a:gd name="connsiteX15" fmla="*/ 1947553 w 1971304"/>
                <a:gd name="connsiteY15" fmla="*/ 83128 h 510639"/>
                <a:gd name="connsiteX16" fmla="*/ 1698172 w 1971304"/>
                <a:gd name="connsiteY16" fmla="*/ 35626 h 510639"/>
                <a:gd name="connsiteX17" fmla="*/ 1116281 w 1971304"/>
                <a:gd name="connsiteY17" fmla="*/ 11876 h 510639"/>
                <a:gd name="connsiteX18" fmla="*/ 771896 w 1971304"/>
                <a:gd name="connsiteY18" fmla="*/ 0 h 510639"/>
                <a:gd name="connsiteX19" fmla="*/ 558140 w 1971304"/>
                <a:gd name="connsiteY19" fmla="*/ 35626 h 51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1304" h="510639">
                  <a:moveTo>
                    <a:pt x="558140" y="35626"/>
                  </a:moveTo>
                  <a:lnTo>
                    <a:pt x="510639" y="130629"/>
                  </a:lnTo>
                  <a:lnTo>
                    <a:pt x="415637" y="190006"/>
                  </a:lnTo>
                  <a:lnTo>
                    <a:pt x="285008" y="213756"/>
                  </a:lnTo>
                  <a:lnTo>
                    <a:pt x="118753" y="249382"/>
                  </a:lnTo>
                  <a:lnTo>
                    <a:pt x="23751" y="285008"/>
                  </a:lnTo>
                  <a:lnTo>
                    <a:pt x="0" y="332509"/>
                  </a:lnTo>
                  <a:lnTo>
                    <a:pt x="0" y="463138"/>
                  </a:lnTo>
                  <a:lnTo>
                    <a:pt x="71252" y="475013"/>
                  </a:lnTo>
                  <a:lnTo>
                    <a:pt x="83127" y="486889"/>
                  </a:lnTo>
                  <a:lnTo>
                    <a:pt x="665018" y="510639"/>
                  </a:lnTo>
                  <a:lnTo>
                    <a:pt x="1318161" y="403761"/>
                  </a:lnTo>
                  <a:lnTo>
                    <a:pt x="1733798" y="344385"/>
                  </a:lnTo>
                  <a:lnTo>
                    <a:pt x="1935678" y="273133"/>
                  </a:lnTo>
                  <a:lnTo>
                    <a:pt x="1971304" y="118754"/>
                  </a:lnTo>
                  <a:lnTo>
                    <a:pt x="1947553" y="83128"/>
                  </a:lnTo>
                  <a:lnTo>
                    <a:pt x="1698172" y="35626"/>
                  </a:lnTo>
                  <a:lnTo>
                    <a:pt x="1116281" y="11876"/>
                  </a:lnTo>
                  <a:lnTo>
                    <a:pt x="771896" y="0"/>
                  </a:lnTo>
                  <a:lnTo>
                    <a:pt x="558140" y="35626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25"/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2648420" y="2494253"/>
              <a:ext cx="1069461" cy="378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C98D15"/>
                  </a:solidFill>
                </a:rPr>
                <a:t>STMW</a:t>
              </a:r>
              <a:endParaRPr lang="zh-TW" altLang="en-US" b="1" dirty="0">
                <a:solidFill>
                  <a:srgbClr val="C98D15"/>
                </a:solidFill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2060685" y="3339341"/>
            <a:ext cx="3089715" cy="678213"/>
            <a:chOff x="3038243" y="2147666"/>
            <a:chExt cx="3089715" cy="678213"/>
          </a:xfrm>
        </p:grpSpPr>
        <p:sp>
          <p:nvSpPr>
            <p:cNvPr id="58" name="手繪多邊形 57"/>
            <p:cNvSpPr/>
            <p:nvPr/>
          </p:nvSpPr>
          <p:spPr>
            <a:xfrm>
              <a:off x="3038243" y="2147666"/>
              <a:ext cx="3089715" cy="522514"/>
            </a:xfrm>
            <a:custGeom>
              <a:avLst/>
              <a:gdLst>
                <a:gd name="connsiteX0" fmla="*/ 106878 w 3313215"/>
                <a:gd name="connsiteY0" fmla="*/ 23751 h 522514"/>
                <a:gd name="connsiteX1" fmla="*/ 0 w 3313215"/>
                <a:gd name="connsiteY1" fmla="*/ 201881 h 522514"/>
                <a:gd name="connsiteX2" fmla="*/ 225631 w 3313215"/>
                <a:gd name="connsiteY2" fmla="*/ 225631 h 522514"/>
                <a:gd name="connsiteX3" fmla="*/ 724395 w 3313215"/>
                <a:gd name="connsiteY3" fmla="*/ 213756 h 522514"/>
                <a:gd name="connsiteX4" fmla="*/ 1876301 w 3313215"/>
                <a:gd name="connsiteY4" fmla="*/ 308758 h 522514"/>
                <a:gd name="connsiteX5" fmla="*/ 2778826 w 3313215"/>
                <a:gd name="connsiteY5" fmla="*/ 463138 h 522514"/>
                <a:gd name="connsiteX6" fmla="*/ 3182587 w 3313215"/>
                <a:gd name="connsiteY6" fmla="*/ 522514 h 522514"/>
                <a:gd name="connsiteX7" fmla="*/ 3313215 w 3313215"/>
                <a:gd name="connsiteY7" fmla="*/ 273132 h 522514"/>
                <a:gd name="connsiteX8" fmla="*/ 3277589 w 3313215"/>
                <a:gd name="connsiteY8" fmla="*/ 225631 h 522514"/>
                <a:gd name="connsiteX9" fmla="*/ 2766950 w 3313215"/>
                <a:gd name="connsiteY9" fmla="*/ 154379 h 522514"/>
                <a:gd name="connsiteX10" fmla="*/ 1769423 w 3313215"/>
                <a:gd name="connsiteY10" fmla="*/ 71252 h 522514"/>
                <a:gd name="connsiteX11" fmla="*/ 878774 w 3313215"/>
                <a:gd name="connsiteY11" fmla="*/ 11875 h 522514"/>
                <a:gd name="connsiteX12" fmla="*/ 522514 w 3313215"/>
                <a:gd name="connsiteY12" fmla="*/ 0 h 522514"/>
                <a:gd name="connsiteX13" fmla="*/ 213756 w 3313215"/>
                <a:gd name="connsiteY13" fmla="*/ 11875 h 522514"/>
                <a:gd name="connsiteX14" fmla="*/ 106878 w 3313215"/>
                <a:gd name="connsiteY14" fmla="*/ 23751 h 52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3215" h="522514">
                  <a:moveTo>
                    <a:pt x="106878" y="23751"/>
                  </a:moveTo>
                  <a:lnTo>
                    <a:pt x="0" y="201881"/>
                  </a:lnTo>
                  <a:lnTo>
                    <a:pt x="225631" y="225631"/>
                  </a:lnTo>
                  <a:lnTo>
                    <a:pt x="724395" y="213756"/>
                  </a:lnTo>
                  <a:lnTo>
                    <a:pt x="1876301" y="308758"/>
                  </a:lnTo>
                  <a:lnTo>
                    <a:pt x="2778826" y="463138"/>
                  </a:lnTo>
                  <a:lnTo>
                    <a:pt x="3182587" y="522514"/>
                  </a:lnTo>
                  <a:lnTo>
                    <a:pt x="3313215" y="273132"/>
                  </a:lnTo>
                  <a:lnTo>
                    <a:pt x="3277589" y="225631"/>
                  </a:lnTo>
                  <a:lnTo>
                    <a:pt x="2766950" y="154379"/>
                  </a:lnTo>
                  <a:lnTo>
                    <a:pt x="1769423" y="71252"/>
                  </a:lnTo>
                  <a:lnTo>
                    <a:pt x="878774" y="11875"/>
                  </a:lnTo>
                  <a:lnTo>
                    <a:pt x="522514" y="0"/>
                  </a:lnTo>
                  <a:lnTo>
                    <a:pt x="213756" y="11875"/>
                  </a:lnTo>
                  <a:lnTo>
                    <a:pt x="106878" y="23751"/>
                  </a:lnTo>
                  <a:close/>
                </a:path>
              </a:pathLst>
            </a:custGeom>
            <a:pattFill prst="lgConfetti">
              <a:fgClr>
                <a:srgbClr val="FF3399"/>
              </a:fgClr>
              <a:bgClr>
                <a:srgbClr val="0070C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4234275" y="2456547"/>
              <a:ext cx="116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rgbClr val="F86EEE"/>
                  </a:solidFill>
                </a:rPr>
                <a:t>NPIW</a:t>
              </a:r>
              <a:endParaRPr lang="zh-TW" altLang="en-US" b="1" dirty="0">
                <a:solidFill>
                  <a:srgbClr val="F86EE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5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152400" y="752147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Mixed layer depth (MLD) in March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图片 3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8580"/>
            <a:ext cx="8229600" cy="53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3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YU\Desktop\map_north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7535" r="7423" b="21701"/>
          <a:stretch/>
        </p:blipFill>
        <p:spPr bwMode="auto">
          <a:xfrm>
            <a:off x="333263" y="2092535"/>
            <a:ext cx="8458200" cy="45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群組 47"/>
          <p:cNvGrpSpPr/>
          <p:nvPr/>
        </p:nvGrpSpPr>
        <p:grpSpPr>
          <a:xfrm>
            <a:off x="5057663" y="3540334"/>
            <a:ext cx="1308974" cy="750349"/>
            <a:chOff x="5701811" y="2301359"/>
            <a:chExt cx="1458242" cy="767365"/>
          </a:xfrm>
        </p:grpSpPr>
        <p:sp>
          <p:nvSpPr>
            <p:cNvPr id="49" name="手繪多邊形 48"/>
            <p:cNvSpPr/>
            <p:nvPr/>
          </p:nvSpPr>
          <p:spPr>
            <a:xfrm>
              <a:off x="5701811" y="2301359"/>
              <a:ext cx="1359877" cy="492370"/>
            </a:xfrm>
            <a:custGeom>
              <a:avLst/>
              <a:gdLst>
                <a:gd name="connsiteX0" fmla="*/ 11723 w 1359877"/>
                <a:gd name="connsiteY0" fmla="*/ 82062 h 492370"/>
                <a:gd name="connsiteX1" fmla="*/ 11723 w 1359877"/>
                <a:gd name="connsiteY1" fmla="*/ 82062 h 492370"/>
                <a:gd name="connsiteX2" fmla="*/ 0 w 1359877"/>
                <a:gd name="connsiteY2" fmla="*/ 410308 h 492370"/>
                <a:gd name="connsiteX3" fmla="*/ 35169 w 1359877"/>
                <a:gd name="connsiteY3" fmla="*/ 468923 h 492370"/>
                <a:gd name="connsiteX4" fmla="*/ 140677 w 1359877"/>
                <a:gd name="connsiteY4" fmla="*/ 492370 h 492370"/>
                <a:gd name="connsiteX5" fmla="*/ 328246 w 1359877"/>
                <a:gd name="connsiteY5" fmla="*/ 492370 h 492370"/>
                <a:gd name="connsiteX6" fmla="*/ 855785 w 1359877"/>
                <a:gd name="connsiteY6" fmla="*/ 492370 h 492370"/>
                <a:gd name="connsiteX7" fmla="*/ 1301262 w 1359877"/>
                <a:gd name="connsiteY7" fmla="*/ 457200 h 492370"/>
                <a:gd name="connsiteX8" fmla="*/ 1359877 w 1359877"/>
                <a:gd name="connsiteY8" fmla="*/ 152400 h 492370"/>
                <a:gd name="connsiteX9" fmla="*/ 1207477 w 1359877"/>
                <a:gd name="connsiteY9" fmla="*/ 23446 h 492370"/>
                <a:gd name="connsiteX10" fmla="*/ 1043354 w 1359877"/>
                <a:gd name="connsiteY10" fmla="*/ 0 h 492370"/>
                <a:gd name="connsiteX11" fmla="*/ 562708 w 1359877"/>
                <a:gd name="connsiteY11" fmla="*/ 0 h 492370"/>
                <a:gd name="connsiteX12" fmla="*/ 269631 w 1359877"/>
                <a:gd name="connsiteY12" fmla="*/ 0 h 492370"/>
                <a:gd name="connsiteX13" fmla="*/ 105508 w 1359877"/>
                <a:gd name="connsiteY13" fmla="*/ 70339 h 492370"/>
                <a:gd name="connsiteX14" fmla="*/ 11723 w 1359877"/>
                <a:gd name="connsiteY14" fmla="*/ 82062 h 492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9877" h="492370">
                  <a:moveTo>
                    <a:pt x="11723" y="82062"/>
                  </a:moveTo>
                  <a:lnTo>
                    <a:pt x="11723" y="82062"/>
                  </a:lnTo>
                  <a:cubicBezTo>
                    <a:pt x="7815" y="191477"/>
                    <a:pt x="0" y="300823"/>
                    <a:pt x="0" y="410308"/>
                  </a:cubicBezTo>
                  <a:cubicBezTo>
                    <a:pt x="0" y="458756"/>
                    <a:pt x="4819" y="453748"/>
                    <a:pt x="35169" y="468923"/>
                  </a:cubicBezTo>
                  <a:lnTo>
                    <a:pt x="140677" y="492370"/>
                  </a:lnTo>
                  <a:lnTo>
                    <a:pt x="328246" y="492370"/>
                  </a:lnTo>
                  <a:lnTo>
                    <a:pt x="855785" y="492370"/>
                  </a:lnTo>
                  <a:lnTo>
                    <a:pt x="1301262" y="457200"/>
                  </a:lnTo>
                  <a:lnTo>
                    <a:pt x="1359877" y="152400"/>
                  </a:lnTo>
                  <a:lnTo>
                    <a:pt x="1207477" y="23446"/>
                  </a:lnTo>
                  <a:lnTo>
                    <a:pt x="1043354" y="0"/>
                  </a:lnTo>
                  <a:lnTo>
                    <a:pt x="562708" y="0"/>
                  </a:lnTo>
                  <a:lnTo>
                    <a:pt x="269631" y="0"/>
                  </a:lnTo>
                  <a:lnTo>
                    <a:pt x="105508" y="70339"/>
                  </a:lnTo>
                  <a:lnTo>
                    <a:pt x="11723" y="82062"/>
                  </a:ln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25"/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6006611" y="2691016"/>
              <a:ext cx="1153442" cy="37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ESMW</a:t>
              </a:r>
              <a:endPara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3734550" y="2876601"/>
            <a:ext cx="1371601" cy="740468"/>
            <a:chOff x="4358790" y="1835285"/>
            <a:chExt cx="1553231" cy="546839"/>
          </a:xfrm>
        </p:grpSpPr>
        <p:sp>
          <p:nvSpPr>
            <p:cNvPr id="52" name="文字方塊 51"/>
            <p:cNvSpPr txBox="1"/>
            <p:nvPr/>
          </p:nvSpPr>
          <p:spPr>
            <a:xfrm>
              <a:off x="4876534" y="1835285"/>
              <a:ext cx="1035487" cy="27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FFFF00"/>
                  </a:solidFill>
                </a:rPr>
                <a:t>CMW</a:t>
              </a:r>
              <a:endParaRPr lang="zh-TW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53" name="手繪多邊形 52"/>
            <p:cNvSpPr/>
            <p:nvPr/>
          </p:nvSpPr>
          <p:spPr>
            <a:xfrm>
              <a:off x="4358790" y="2073366"/>
              <a:ext cx="1508166" cy="308758"/>
            </a:xfrm>
            <a:custGeom>
              <a:avLst/>
              <a:gdLst>
                <a:gd name="connsiteX0" fmla="*/ 0 w 1508166"/>
                <a:gd name="connsiteY0" fmla="*/ 23750 h 308758"/>
                <a:gd name="connsiteX1" fmla="*/ 23751 w 1508166"/>
                <a:gd name="connsiteY1" fmla="*/ 142504 h 308758"/>
                <a:gd name="connsiteX2" fmla="*/ 1282535 w 1508166"/>
                <a:gd name="connsiteY2" fmla="*/ 308758 h 308758"/>
                <a:gd name="connsiteX3" fmla="*/ 1508166 w 1508166"/>
                <a:gd name="connsiteY3" fmla="*/ 273132 h 308758"/>
                <a:gd name="connsiteX4" fmla="*/ 1436914 w 1508166"/>
                <a:gd name="connsiteY4" fmla="*/ 106878 h 308758"/>
                <a:gd name="connsiteX5" fmla="*/ 1341912 w 1508166"/>
                <a:gd name="connsiteY5" fmla="*/ 23750 h 308758"/>
                <a:gd name="connsiteX6" fmla="*/ 285008 w 1508166"/>
                <a:gd name="connsiteY6" fmla="*/ 0 h 308758"/>
                <a:gd name="connsiteX7" fmla="*/ 0 w 1508166"/>
                <a:gd name="connsiteY7" fmla="*/ 23750 h 30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8166" h="308758">
                  <a:moveTo>
                    <a:pt x="0" y="23750"/>
                  </a:moveTo>
                  <a:lnTo>
                    <a:pt x="23751" y="142504"/>
                  </a:lnTo>
                  <a:lnTo>
                    <a:pt x="1282535" y="308758"/>
                  </a:lnTo>
                  <a:lnTo>
                    <a:pt x="1508166" y="273132"/>
                  </a:lnTo>
                  <a:lnTo>
                    <a:pt x="1436914" y="106878"/>
                  </a:lnTo>
                  <a:lnTo>
                    <a:pt x="1341912" y="23750"/>
                  </a:lnTo>
                  <a:lnTo>
                    <a:pt x="285008" y="0"/>
                  </a:lnTo>
                  <a:lnTo>
                    <a:pt x="0" y="23750"/>
                  </a:lnTo>
                  <a:close/>
                </a:path>
              </a:pathLst>
            </a:custGeom>
            <a:solidFill>
              <a:srgbClr val="FFFF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25"/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775768" y="3352798"/>
            <a:ext cx="2153953" cy="762002"/>
            <a:chOff x="2512868" y="2182178"/>
            <a:chExt cx="1971304" cy="690219"/>
          </a:xfrm>
        </p:grpSpPr>
        <p:sp>
          <p:nvSpPr>
            <p:cNvPr id="55" name="手繪多邊形 54"/>
            <p:cNvSpPr/>
            <p:nvPr/>
          </p:nvSpPr>
          <p:spPr>
            <a:xfrm>
              <a:off x="2512868" y="2182178"/>
              <a:ext cx="1971304" cy="510639"/>
            </a:xfrm>
            <a:custGeom>
              <a:avLst/>
              <a:gdLst>
                <a:gd name="connsiteX0" fmla="*/ 558140 w 1971304"/>
                <a:gd name="connsiteY0" fmla="*/ 35626 h 510639"/>
                <a:gd name="connsiteX1" fmla="*/ 510639 w 1971304"/>
                <a:gd name="connsiteY1" fmla="*/ 130629 h 510639"/>
                <a:gd name="connsiteX2" fmla="*/ 415637 w 1971304"/>
                <a:gd name="connsiteY2" fmla="*/ 190006 h 510639"/>
                <a:gd name="connsiteX3" fmla="*/ 285008 w 1971304"/>
                <a:gd name="connsiteY3" fmla="*/ 213756 h 510639"/>
                <a:gd name="connsiteX4" fmla="*/ 118753 w 1971304"/>
                <a:gd name="connsiteY4" fmla="*/ 249382 h 510639"/>
                <a:gd name="connsiteX5" fmla="*/ 23751 w 1971304"/>
                <a:gd name="connsiteY5" fmla="*/ 285008 h 510639"/>
                <a:gd name="connsiteX6" fmla="*/ 0 w 1971304"/>
                <a:gd name="connsiteY6" fmla="*/ 332509 h 510639"/>
                <a:gd name="connsiteX7" fmla="*/ 0 w 1971304"/>
                <a:gd name="connsiteY7" fmla="*/ 463138 h 510639"/>
                <a:gd name="connsiteX8" fmla="*/ 71252 w 1971304"/>
                <a:gd name="connsiteY8" fmla="*/ 475013 h 510639"/>
                <a:gd name="connsiteX9" fmla="*/ 83127 w 1971304"/>
                <a:gd name="connsiteY9" fmla="*/ 486889 h 510639"/>
                <a:gd name="connsiteX10" fmla="*/ 665018 w 1971304"/>
                <a:gd name="connsiteY10" fmla="*/ 510639 h 510639"/>
                <a:gd name="connsiteX11" fmla="*/ 1318161 w 1971304"/>
                <a:gd name="connsiteY11" fmla="*/ 403761 h 510639"/>
                <a:gd name="connsiteX12" fmla="*/ 1733798 w 1971304"/>
                <a:gd name="connsiteY12" fmla="*/ 344385 h 510639"/>
                <a:gd name="connsiteX13" fmla="*/ 1935678 w 1971304"/>
                <a:gd name="connsiteY13" fmla="*/ 273133 h 510639"/>
                <a:gd name="connsiteX14" fmla="*/ 1971304 w 1971304"/>
                <a:gd name="connsiteY14" fmla="*/ 118754 h 510639"/>
                <a:gd name="connsiteX15" fmla="*/ 1947553 w 1971304"/>
                <a:gd name="connsiteY15" fmla="*/ 83128 h 510639"/>
                <a:gd name="connsiteX16" fmla="*/ 1698172 w 1971304"/>
                <a:gd name="connsiteY16" fmla="*/ 35626 h 510639"/>
                <a:gd name="connsiteX17" fmla="*/ 1116281 w 1971304"/>
                <a:gd name="connsiteY17" fmla="*/ 11876 h 510639"/>
                <a:gd name="connsiteX18" fmla="*/ 771896 w 1971304"/>
                <a:gd name="connsiteY18" fmla="*/ 0 h 510639"/>
                <a:gd name="connsiteX19" fmla="*/ 558140 w 1971304"/>
                <a:gd name="connsiteY19" fmla="*/ 35626 h 51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1304" h="510639">
                  <a:moveTo>
                    <a:pt x="558140" y="35626"/>
                  </a:moveTo>
                  <a:lnTo>
                    <a:pt x="510639" y="130629"/>
                  </a:lnTo>
                  <a:lnTo>
                    <a:pt x="415637" y="190006"/>
                  </a:lnTo>
                  <a:lnTo>
                    <a:pt x="285008" y="213756"/>
                  </a:lnTo>
                  <a:lnTo>
                    <a:pt x="118753" y="249382"/>
                  </a:lnTo>
                  <a:lnTo>
                    <a:pt x="23751" y="285008"/>
                  </a:lnTo>
                  <a:lnTo>
                    <a:pt x="0" y="332509"/>
                  </a:lnTo>
                  <a:lnTo>
                    <a:pt x="0" y="463138"/>
                  </a:lnTo>
                  <a:lnTo>
                    <a:pt x="71252" y="475013"/>
                  </a:lnTo>
                  <a:lnTo>
                    <a:pt x="83127" y="486889"/>
                  </a:lnTo>
                  <a:lnTo>
                    <a:pt x="665018" y="510639"/>
                  </a:lnTo>
                  <a:lnTo>
                    <a:pt x="1318161" y="403761"/>
                  </a:lnTo>
                  <a:lnTo>
                    <a:pt x="1733798" y="344385"/>
                  </a:lnTo>
                  <a:lnTo>
                    <a:pt x="1935678" y="273133"/>
                  </a:lnTo>
                  <a:lnTo>
                    <a:pt x="1971304" y="118754"/>
                  </a:lnTo>
                  <a:lnTo>
                    <a:pt x="1947553" y="83128"/>
                  </a:lnTo>
                  <a:lnTo>
                    <a:pt x="1698172" y="35626"/>
                  </a:lnTo>
                  <a:lnTo>
                    <a:pt x="1116281" y="11876"/>
                  </a:lnTo>
                  <a:lnTo>
                    <a:pt x="771896" y="0"/>
                  </a:lnTo>
                  <a:lnTo>
                    <a:pt x="558140" y="35626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25"/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2648420" y="2494253"/>
              <a:ext cx="1069461" cy="378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C98D15"/>
                  </a:solidFill>
                </a:rPr>
                <a:t>STMW</a:t>
              </a:r>
              <a:endParaRPr lang="zh-TW" altLang="en-US" b="1" dirty="0">
                <a:solidFill>
                  <a:srgbClr val="C98D15"/>
                </a:solidFill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2060685" y="3339341"/>
            <a:ext cx="3089715" cy="678213"/>
            <a:chOff x="3038243" y="2147666"/>
            <a:chExt cx="3089715" cy="678213"/>
          </a:xfrm>
        </p:grpSpPr>
        <p:sp>
          <p:nvSpPr>
            <p:cNvPr id="58" name="手繪多邊形 57"/>
            <p:cNvSpPr/>
            <p:nvPr/>
          </p:nvSpPr>
          <p:spPr>
            <a:xfrm>
              <a:off x="3038243" y="2147666"/>
              <a:ext cx="3089715" cy="522514"/>
            </a:xfrm>
            <a:custGeom>
              <a:avLst/>
              <a:gdLst>
                <a:gd name="connsiteX0" fmla="*/ 106878 w 3313215"/>
                <a:gd name="connsiteY0" fmla="*/ 23751 h 522514"/>
                <a:gd name="connsiteX1" fmla="*/ 0 w 3313215"/>
                <a:gd name="connsiteY1" fmla="*/ 201881 h 522514"/>
                <a:gd name="connsiteX2" fmla="*/ 225631 w 3313215"/>
                <a:gd name="connsiteY2" fmla="*/ 225631 h 522514"/>
                <a:gd name="connsiteX3" fmla="*/ 724395 w 3313215"/>
                <a:gd name="connsiteY3" fmla="*/ 213756 h 522514"/>
                <a:gd name="connsiteX4" fmla="*/ 1876301 w 3313215"/>
                <a:gd name="connsiteY4" fmla="*/ 308758 h 522514"/>
                <a:gd name="connsiteX5" fmla="*/ 2778826 w 3313215"/>
                <a:gd name="connsiteY5" fmla="*/ 463138 h 522514"/>
                <a:gd name="connsiteX6" fmla="*/ 3182587 w 3313215"/>
                <a:gd name="connsiteY6" fmla="*/ 522514 h 522514"/>
                <a:gd name="connsiteX7" fmla="*/ 3313215 w 3313215"/>
                <a:gd name="connsiteY7" fmla="*/ 273132 h 522514"/>
                <a:gd name="connsiteX8" fmla="*/ 3277589 w 3313215"/>
                <a:gd name="connsiteY8" fmla="*/ 225631 h 522514"/>
                <a:gd name="connsiteX9" fmla="*/ 2766950 w 3313215"/>
                <a:gd name="connsiteY9" fmla="*/ 154379 h 522514"/>
                <a:gd name="connsiteX10" fmla="*/ 1769423 w 3313215"/>
                <a:gd name="connsiteY10" fmla="*/ 71252 h 522514"/>
                <a:gd name="connsiteX11" fmla="*/ 878774 w 3313215"/>
                <a:gd name="connsiteY11" fmla="*/ 11875 h 522514"/>
                <a:gd name="connsiteX12" fmla="*/ 522514 w 3313215"/>
                <a:gd name="connsiteY12" fmla="*/ 0 h 522514"/>
                <a:gd name="connsiteX13" fmla="*/ 213756 w 3313215"/>
                <a:gd name="connsiteY13" fmla="*/ 11875 h 522514"/>
                <a:gd name="connsiteX14" fmla="*/ 106878 w 3313215"/>
                <a:gd name="connsiteY14" fmla="*/ 23751 h 52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3215" h="522514">
                  <a:moveTo>
                    <a:pt x="106878" y="23751"/>
                  </a:moveTo>
                  <a:lnTo>
                    <a:pt x="0" y="201881"/>
                  </a:lnTo>
                  <a:lnTo>
                    <a:pt x="225631" y="225631"/>
                  </a:lnTo>
                  <a:lnTo>
                    <a:pt x="724395" y="213756"/>
                  </a:lnTo>
                  <a:lnTo>
                    <a:pt x="1876301" y="308758"/>
                  </a:lnTo>
                  <a:lnTo>
                    <a:pt x="2778826" y="463138"/>
                  </a:lnTo>
                  <a:lnTo>
                    <a:pt x="3182587" y="522514"/>
                  </a:lnTo>
                  <a:lnTo>
                    <a:pt x="3313215" y="273132"/>
                  </a:lnTo>
                  <a:lnTo>
                    <a:pt x="3277589" y="225631"/>
                  </a:lnTo>
                  <a:lnTo>
                    <a:pt x="2766950" y="154379"/>
                  </a:lnTo>
                  <a:lnTo>
                    <a:pt x="1769423" y="71252"/>
                  </a:lnTo>
                  <a:lnTo>
                    <a:pt x="878774" y="11875"/>
                  </a:lnTo>
                  <a:lnTo>
                    <a:pt x="522514" y="0"/>
                  </a:lnTo>
                  <a:lnTo>
                    <a:pt x="213756" y="11875"/>
                  </a:lnTo>
                  <a:lnTo>
                    <a:pt x="106878" y="23751"/>
                  </a:lnTo>
                  <a:close/>
                </a:path>
              </a:pathLst>
            </a:custGeom>
            <a:pattFill prst="lgConfetti">
              <a:fgClr>
                <a:srgbClr val="FF3399"/>
              </a:fgClr>
              <a:bgClr>
                <a:srgbClr val="0070C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4234275" y="2456547"/>
              <a:ext cx="116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rgbClr val="F86EEE"/>
                  </a:solidFill>
                </a:rPr>
                <a:t>NPIW</a:t>
              </a:r>
              <a:endParaRPr lang="zh-TW" altLang="en-US" b="1" dirty="0">
                <a:solidFill>
                  <a:srgbClr val="F86EEE"/>
                </a:solidFill>
              </a:endParaRPr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32138"/>
              </p:ext>
            </p:extLst>
          </p:nvPr>
        </p:nvGraphicFramePr>
        <p:xfrm>
          <a:off x="5867400" y="-15578"/>
          <a:ext cx="3224919" cy="3495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717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Mean PV (10</a:t>
                      </a:r>
                      <a:r>
                        <a:rPr lang="en-US" sz="1200" kern="0" baseline="30000" dirty="0">
                          <a:effectLst/>
                        </a:rPr>
                        <a:t>-10</a:t>
                      </a:r>
                      <a:r>
                        <a:rPr lang="en-US" sz="1200" kern="0" dirty="0">
                          <a:effectLst/>
                        </a:rPr>
                        <a:t> m</a:t>
                      </a:r>
                      <a:r>
                        <a:rPr lang="en-US" sz="1200" kern="0" baseline="30000" dirty="0">
                          <a:effectLst/>
                        </a:rPr>
                        <a:t>-1</a:t>
                      </a:r>
                      <a:r>
                        <a:rPr lang="en-US" sz="1200" kern="0" dirty="0">
                          <a:effectLst/>
                        </a:rPr>
                        <a:t> s</a:t>
                      </a:r>
                      <a:r>
                        <a:rPr lang="en-US" sz="1200" kern="0" baseline="30000" dirty="0">
                          <a:effectLst/>
                        </a:rPr>
                        <a:t>-1</a:t>
                      </a:r>
                      <a:r>
                        <a:rPr lang="en-US" sz="1200" kern="0" dirty="0">
                          <a:effectLst/>
                        </a:rPr>
                        <a:t>) along 26.2</a:t>
                      </a:r>
                      <a:r>
                        <a:rPr lang="en-US" sz="1200" kern="100" dirty="0">
                          <a:effectLst/>
                        </a:rPr>
                        <a:t>σ</a:t>
                      </a:r>
                      <a:r>
                        <a:rPr lang="en-US" sz="1200" kern="100" baseline="-25000" dirty="0">
                          <a:effectLst/>
                        </a:rPr>
                        <a:t>θ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zh-TW" sz="1200" kern="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Region A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Region B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Region C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AWI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1.96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3.42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2.92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BERGEN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4.60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3.57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3.25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CCLICS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100" kern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3.46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100" kern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3.57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smtClean="0">
                          <a:effectLst/>
                        </a:rPr>
                        <a:t>2.71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CERFACS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2.03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3.28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2.50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CMCC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2.44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3.11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2.29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CNRM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1.98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3.29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2.56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FSU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3.83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4.38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4.47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GFDL-GOLD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1.70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2.73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2.02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GFDL-MOM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2.25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2.93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2.71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ICTP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2.72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3.50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3.54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KIEL-R025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2.08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2.81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2.58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KIEL-R050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1.80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2.78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2.19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MRI-ASSIM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2.11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2.22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1.74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MRI-FREE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1.61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2.75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2.38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NCAR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1.91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2.23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1.74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WOA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1.97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2.08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2.23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710771" y="3192868"/>
            <a:ext cx="822652" cy="233168"/>
          </a:xfrm>
          <a:prstGeom prst="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743200" y="3552177"/>
            <a:ext cx="967571" cy="231540"/>
          </a:xfrm>
          <a:prstGeom prst="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3715380" y="3497488"/>
            <a:ext cx="399420" cy="105337"/>
          </a:xfrm>
          <a:prstGeom prst="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902898" y="309242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3032264" y="348996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B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810834" y="3381727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6" name="Rectangle 2"/>
          <p:cNvSpPr/>
          <p:nvPr/>
        </p:nvSpPr>
        <p:spPr>
          <a:xfrm>
            <a:off x="152400" y="762000"/>
            <a:ext cx="57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STMD and CMW formation coalesce into a large pool in all models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1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152400" y="752147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Scatter plots of the March MLD against the corresponding potential temperature, salinity and density biases over the upper 400m 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图片 3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49755"/>
            <a:ext cx="8229600" cy="493204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467600" y="2373868"/>
            <a:ext cx="113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Region A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7467600" y="5867400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Region B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838200" y="6260068"/>
            <a:ext cx="5562600" cy="1407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618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ETOPO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5599" r="14817" b="2013"/>
          <a:stretch/>
        </p:blipFill>
        <p:spPr bwMode="auto">
          <a:xfrm>
            <a:off x="7088112" y="33759"/>
            <a:ext cx="2055888" cy="199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57655"/>
            <a:ext cx="8229600" cy="5300345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152400" y="7620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Vertical cross section of salinity and potential density along P09 (137</a:t>
            </a:r>
            <a:r>
              <a:rPr lang="en-GB" altLang="zh-TW" sz="2400" dirty="0" smtClean="0">
                <a:solidFill>
                  <a:schemeClr val="accent2">
                    <a:lumMod val="50000"/>
                  </a:schemeClr>
                </a:solidFill>
              </a:rPr>
              <a:t>°E)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8610600" y="609600"/>
            <a:ext cx="0" cy="79200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40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686800" cy="5638800"/>
          </a:xfrm>
        </p:spPr>
        <p:txBody>
          <a:bodyPr>
            <a:normAutofit/>
          </a:bodyPr>
          <a:lstStyle/>
          <a:p>
            <a:pPr marL="0" lvl="0"/>
            <a:r>
              <a:rPr lang="en-US" sz="3200" dirty="0">
                <a:solidFill>
                  <a:srgbClr val="0000FF"/>
                </a:solidFill>
                <a:latin typeface="+mn-lt"/>
              </a:rPr>
              <a:t>Introduction</a:t>
            </a:r>
          </a:p>
          <a:p>
            <a:pPr marL="0"/>
            <a:r>
              <a:rPr lang="en-US" sz="3200" dirty="0">
                <a:solidFill>
                  <a:srgbClr val="0000FF"/>
                </a:solidFill>
                <a:latin typeface="+mn-lt"/>
              </a:rPr>
              <a:t>General </a:t>
            </a:r>
            <a:r>
              <a:rPr lang="en-US" sz="3200" dirty="0" smtClean="0">
                <a:solidFill>
                  <a:srgbClr val="0000FF"/>
                </a:solidFill>
                <a:latin typeface="+mn-lt"/>
              </a:rPr>
              <a:t>surface pattern in </a:t>
            </a:r>
            <a:r>
              <a:rPr lang="en-US" sz="3200" dirty="0">
                <a:solidFill>
                  <a:srgbClr val="0000FF"/>
                </a:solidFill>
                <a:latin typeface="+mn-lt"/>
              </a:rPr>
              <a:t>the Pacific</a:t>
            </a:r>
          </a:p>
          <a:p>
            <a:pPr marL="0"/>
            <a:r>
              <a:rPr lang="en-US" sz="3200" dirty="0">
                <a:solidFill>
                  <a:srgbClr val="0000FF"/>
                </a:solidFill>
                <a:latin typeface="+mn-lt"/>
              </a:rPr>
              <a:t>Kuroshio/</a:t>
            </a:r>
            <a:r>
              <a:rPr lang="en-US" sz="3200" dirty="0" err="1">
                <a:solidFill>
                  <a:srgbClr val="0000FF"/>
                </a:solidFill>
                <a:latin typeface="+mn-lt"/>
              </a:rPr>
              <a:t>Oyashio</a:t>
            </a:r>
            <a:r>
              <a:rPr lang="en-US" sz="3200" dirty="0">
                <a:solidFill>
                  <a:srgbClr val="0000FF"/>
                </a:solidFill>
                <a:latin typeface="+mn-lt"/>
              </a:rPr>
              <a:t> in the Asian Marginal Seas and Kuroshio extension</a:t>
            </a:r>
          </a:p>
          <a:p>
            <a:pPr marL="0"/>
            <a:r>
              <a:rPr lang="en-US" sz="3200" dirty="0">
                <a:solidFill>
                  <a:srgbClr val="0000FF"/>
                </a:solidFill>
                <a:latin typeface="+mn-lt"/>
              </a:rPr>
              <a:t>Mixed layer depth and water mass in the North Pacific</a:t>
            </a:r>
          </a:p>
          <a:p>
            <a:pPr marL="0"/>
            <a:r>
              <a:rPr lang="en-US" sz="3200" dirty="0">
                <a:solidFill>
                  <a:srgbClr val="0000FF"/>
                </a:solidFill>
                <a:latin typeface="+mn-lt"/>
              </a:rPr>
              <a:t>Tropical Pacific dynamics and Subtropical cells (STCs)</a:t>
            </a:r>
          </a:p>
          <a:p>
            <a:pPr marL="0"/>
            <a:r>
              <a:rPr lang="en-US" sz="3200" dirty="0">
                <a:solidFill>
                  <a:srgbClr val="0000FF"/>
                </a:solidFill>
                <a:latin typeface="+mn-lt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256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/>
          <p:nvPr/>
        </p:nvSpPr>
        <p:spPr>
          <a:xfrm>
            <a:off x="152400" y="7620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Vertical cross section of salinity and potential density along P13 (165</a:t>
            </a:r>
            <a:r>
              <a:rPr lang="en-GB" altLang="zh-TW" sz="2400" dirty="0" smtClean="0">
                <a:solidFill>
                  <a:schemeClr val="accent2">
                    <a:lumMod val="50000"/>
                  </a:schemeClr>
                </a:solidFill>
              </a:rPr>
              <a:t>°E)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0" name="Picture 4" descr="ETOPO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5599" r="14817" b="2013"/>
          <a:stretch/>
        </p:blipFill>
        <p:spPr bwMode="auto">
          <a:xfrm>
            <a:off x="7088112" y="33759"/>
            <a:ext cx="2055888" cy="199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9144000" y="609600"/>
            <a:ext cx="0" cy="79200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3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8229600" cy="53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/>
          <p:nvPr/>
        </p:nvSpPr>
        <p:spPr>
          <a:xfrm>
            <a:off x="152400" y="7620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Distributions </a:t>
            </a:r>
            <a:r>
              <a:rPr lang="en-US" altLang="zh-TW" sz="2400" dirty="0">
                <a:solidFill>
                  <a:schemeClr val="accent2">
                    <a:lumMod val="50000"/>
                  </a:schemeClr>
                </a:solidFill>
              </a:rPr>
              <a:t>of 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Potential Vorticity (PV) and depth (26.2 </a:t>
            </a:r>
            <a:r>
              <a:rPr lang="en-US" altLang="zh-TW" sz="2400" dirty="0" err="1" smtClean="0">
                <a:solidFill>
                  <a:schemeClr val="accent2">
                    <a:lumMod val="50000"/>
                  </a:schemeClr>
                </a:solidFill>
              </a:rPr>
              <a:t>σ</a:t>
            </a:r>
            <a:r>
              <a:rPr lang="en-US" altLang="zh-TW" sz="2400" baseline="-25000" dirty="0" err="1" smtClean="0">
                <a:solidFill>
                  <a:schemeClr val="accent2">
                    <a:lumMod val="50000"/>
                  </a:schemeClr>
                </a:solidFill>
              </a:rPr>
              <a:t>θ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图片 3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4770"/>
            <a:ext cx="8229600" cy="53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2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/>
          <p:nvPr/>
        </p:nvSpPr>
        <p:spPr>
          <a:xfrm>
            <a:off x="152400" y="7620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Distributions </a:t>
            </a:r>
            <a:r>
              <a:rPr lang="en-US" altLang="zh-TW" sz="2400" dirty="0">
                <a:solidFill>
                  <a:schemeClr val="accent2">
                    <a:lumMod val="50000"/>
                  </a:schemeClr>
                </a:solidFill>
              </a:rPr>
              <a:t>of 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T and S </a:t>
            </a:r>
            <a:r>
              <a:rPr lang="en-US" altLang="zh-TW" sz="2400" dirty="0">
                <a:solidFill>
                  <a:schemeClr val="accent2">
                    <a:lumMod val="50000"/>
                  </a:schemeClr>
                </a:solidFill>
              </a:rPr>
              <a:t>(26.2 </a:t>
            </a:r>
            <a:r>
              <a:rPr lang="en-US" altLang="zh-TW" sz="2400" dirty="0" err="1">
                <a:solidFill>
                  <a:schemeClr val="accent2">
                    <a:lumMod val="50000"/>
                  </a:schemeClr>
                </a:solidFill>
              </a:rPr>
              <a:t>σ</a:t>
            </a:r>
            <a:r>
              <a:rPr lang="en-US" altLang="zh-TW" sz="2400" baseline="-25000" dirty="0" err="1">
                <a:solidFill>
                  <a:schemeClr val="accent2">
                    <a:lumMod val="50000"/>
                  </a:schemeClr>
                </a:solidFill>
              </a:rPr>
              <a:t>θ</a:t>
            </a:r>
            <a:r>
              <a:rPr lang="en-US" altLang="zh-TW" sz="24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3" name="图片 4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4770"/>
            <a:ext cx="8229600" cy="53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/>
          <p:nvPr/>
        </p:nvSpPr>
        <p:spPr>
          <a:xfrm>
            <a:off x="152400" y="7620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Distributions </a:t>
            </a:r>
            <a:r>
              <a:rPr lang="en-US" altLang="zh-TW" sz="2400" dirty="0">
                <a:solidFill>
                  <a:schemeClr val="accent2">
                    <a:lumMod val="50000"/>
                  </a:schemeClr>
                </a:solidFill>
              </a:rPr>
              <a:t>of 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PV and depth (26.8 </a:t>
            </a:r>
            <a:r>
              <a:rPr lang="en-US" altLang="zh-TW" sz="2400" dirty="0" err="1" smtClean="0">
                <a:solidFill>
                  <a:schemeClr val="accent2">
                    <a:lumMod val="50000"/>
                  </a:schemeClr>
                </a:solidFill>
              </a:rPr>
              <a:t>σ</a:t>
            </a:r>
            <a:r>
              <a:rPr lang="en-US" altLang="zh-TW" sz="2400" baseline="-25000" dirty="0" err="1" smtClean="0">
                <a:solidFill>
                  <a:schemeClr val="accent2">
                    <a:lumMod val="50000"/>
                  </a:schemeClr>
                </a:solidFill>
              </a:rPr>
              <a:t>θ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图片 4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4770"/>
            <a:ext cx="8229600" cy="53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/>
          <p:nvPr/>
        </p:nvSpPr>
        <p:spPr>
          <a:xfrm>
            <a:off x="152400" y="7620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Distributions </a:t>
            </a:r>
            <a:r>
              <a:rPr lang="en-US" altLang="zh-TW" sz="2400" dirty="0">
                <a:solidFill>
                  <a:schemeClr val="accent2">
                    <a:lumMod val="50000"/>
                  </a:schemeClr>
                </a:solidFill>
              </a:rPr>
              <a:t>of 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T and S </a:t>
            </a:r>
            <a:r>
              <a:rPr lang="en-US" altLang="zh-TW" sz="2400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26.8 </a:t>
            </a:r>
            <a:r>
              <a:rPr lang="en-US" altLang="zh-TW" sz="2400" dirty="0" err="1">
                <a:solidFill>
                  <a:schemeClr val="accent2">
                    <a:lumMod val="50000"/>
                  </a:schemeClr>
                </a:solidFill>
              </a:rPr>
              <a:t>σ</a:t>
            </a:r>
            <a:r>
              <a:rPr lang="en-US" altLang="zh-TW" sz="2400" baseline="-25000" dirty="0" err="1">
                <a:solidFill>
                  <a:schemeClr val="accent2">
                    <a:lumMod val="50000"/>
                  </a:schemeClr>
                </a:solidFill>
              </a:rPr>
              <a:t>θ</a:t>
            </a:r>
            <a:r>
              <a:rPr lang="en-US" altLang="zh-TW" sz="24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3" name="图片 4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4770"/>
            <a:ext cx="8229600" cy="53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17843" y="900986"/>
            <a:ext cx="4353174" cy="1143000"/>
          </a:xfrm>
        </p:spPr>
        <p:txBody>
          <a:bodyPr>
            <a:normAutofit fontScale="90000"/>
          </a:bodyPr>
          <a:lstStyle/>
          <a:p>
            <a:r>
              <a:rPr lang="en-US" altLang="zh-TW" sz="3200" b="1" dirty="0" smtClean="0">
                <a:solidFill>
                  <a:srgbClr val="990000"/>
                </a:solidFill>
                <a:effectLst>
                  <a:reflection blurRad="6350" stA="55000" endA="300" endPos="45500" dir="5400000" sy="-100000" algn="bl" rotWithShape="0"/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Tropical Dynamics and Subtropical Cells (STCs)</a:t>
            </a:r>
            <a:endParaRPr lang="zh-TW" altLang="en-US" sz="3200" b="1" dirty="0">
              <a:solidFill>
                <a:srgbClr val="990000"/>
              </a:solidFill>
              <a:effectLst>
                <a:reflection blurRad="6350" stA="55000" endA="300" endPos="45500" dir="5400000" sy="-100000" algn="bl" rotWithShape="0"/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57800" y="2674203"/>
            <a:ext cx="3600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2400" b="1" i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shallow</a:t>
            </a:r>
            <a:r>
              <a:rPr lang="en-GB" altLang="zh-TW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2400" dirty="0" smtClean="0">
                <a:latin typeface="Palatino Linotype" panose="02040502050505030304" pitchFamily="18" charset="0"/>
                <a:cs typeface="Times New Roman" panose="02020603050405020304" pitchFamily="18" charset="0"/>
              </a:rPr>
              <a:t>meridional overturning </a:t>
            </a:r>
            <a:r>
              <a:rPr lang="en-GB" altLang="zh-TW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circulations </a:t>
            </a:r>
            <a:endParaRPr lang="zh-TW" altLang="en-US" sz="2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/>
          <a:stretch/>
        </p:blipFill>
        <p:spPr bwMode="auto">
          <a:xfrm>
            <a:off x="76200" y="1012394"/>
            <a:ext cx="4327058" cy="287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21649" y="611347"/>
            <a:ext cx="355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Palatino Linotype" panose="02040502050505030304" pitchFamily="18" charset="0"/>
                <a:cs typeface="Times New Roman" panose="02020603050405020304" pitchFamily="18" charset="0"/>
              </a:rPr>
              <a:t>Mean meridional </a:t>
            </a:r>
            <a:r>
              <a:rPr lang="en-US" altLang="zh-TW" dirty="0" err="1" smtClean="0">
                <a:latin typeface="Palatino Linotype" panose="02040502050505030304" pitchFamily="18" charset="0"/>
                <a:cs typeface="Times New Roman" panose="02020603050405020304" pitchFamily="18" charset="0"/>
              </a:rPr>
              <a:t>streamfunction</a:t>
            </a:r>
            <a:endParaRPr lang="zh-TW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6" name="群組 135"/>
          <p:cNvGrpSpPr/>
          <p:nvPr/>
        </p:nvGrpSpPr>
        <p:grpSpPr>
          <a:xfrm>
            <a:off x="-441903" y="2676740"/>
            <a:ext cx="9433503" cy="4105060"/>
            <a:chOff x="-1308637" y="2392854"/>
            <a:chExt cx="9433503" cy="4105060"/>
          </a:xfrm>
        </p:grpSpPr>
        <p:grpSp>
          <p:nvGrpSpPr>
            <p:cNvPr id="104" name="群組 103"/>
            <p:cNvGrpSpPr/>
            <p:nvPr/>
          </p:nvGrpSpPr>
          <p:grpSpPr>
            <a:xfrm>
              <a:off x="-1308637" y="2392854"/>
              <a:ext cx="9433503" cy="4105060"/>
              <a:chOff x="-942877" y="-490498"/>
              <a:chExt cx="9433503" cy="4105060"/>
            </a:xfrm>
          </p:grpSpPr>
          <p:pic>
            <p:nvPicPr>
              <p:cNvPr id="105" name="圖片 10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12" t="7649" r="9435" b="10846"/>
              <a:stretch/>
            </p:blipFill>
            <p:spPr>
              <a:xfrm>
                <a:off x="1333311" y="-490498"/>
                <a:ext cx="6807201" cy="3627120"/>
              </a:xfrm>
              <a:prstGeom prst="rect">
                <a:avLst/>
              </a:prstGeom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</p:pic>
          <p:sp>
            <p:nvSpPr>
              <p:cNvPr id="106" name="矩形 105"/>
              <p:cNvSpPr/>
              <p:nvPr/>
            </p:nvSpPr>
            <p:spPr>
              <a:xfrm>
                <a:off x="4056560" y="863286"/>
                <a:ext cx="198000" cy="10224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7" name="向左箭號 106"/>
              <p:cNvSpPr/>
              <p:nvPr/>
            </p:nvSpPr>
            <p:spPr>
              <a:xfrm>
                <a:off x="2742037" y="912083"/>
                <a:ext cx="4197244" cy="810967"/>
              </a:xfrm>
              <a:prstGeom prst="leftArrow">
                <a:avLst>
                  <a:gd name="adj1" fmla="val 50000"/>
                  <a:gd name="adj2" fmla="val 78000"/>
                </a:avLst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isometricOffAxis2Top">
                  <a:rot lat="17859775" lon="2782893" rev="19029656"/>
                </a:camera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8" name="向上箭號 107"/>
              <p:cNvSpPr/>
              <p:nvPr/>
            </p:nvSpPr>
            <p:spPr>
              <a:xfrm>
                <a:off x="3816869" y="317882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9" name="向上箭號 108"/>
              <p:cNvSpPr/>
              <p:nvPr/>
            </p:nvSpPr>
            <p:spPr>
              <a:xfrm rot="10800000">
                <a:off x="3305755" y="901923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0" name="向上箭號 109"/>
              <p:cNvSpPr/>
              <p:nvPr/>
            </p:nvSpPr>
            <p:spPr>
              <a:xfrm rot="10800000">
                <a:off x="3783001" y="1555683"/>
                <a:ext cx="432000" cy="1000362"/>
              </a:xfrm>
              <a:prstGeom prst="upArrow">
                <a:avLst/>
              </a:prstGeom>
              <a:solidFill>
                <a:srgbClr val="FF0000">
                  <a:alpha val="47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1" name="向上箭號 110"/>
              <p:cNvSpPr/>
              <p:nvPr/>
            </p:nvSpPr>
            <p:spPr>
              <a:xfrm>
                <a:off x="3617695" y="1577062"/>
                <a:ext cx="191037" cy="583770"/>
              </a:xfrm>
              <a:prstGeom prst="upArrow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2" name="弧形 111"/>
              <p:cNvSpPr/>
              <p:nvPr/>
            </p:nvSpPr>
            <p:spPr>
              <a:xfrm flipV="1">
                <a:off x="-942877" y="799867"/>
                <a:ext cx="7714445" cy="1569138"/>
              </a:xfrm>
              <a:prstGeom prst="arc">
                <a:avLst>
                  <a:gd name="adj1" fmla="val 15201834"/>
                  <a:gd name="adj2" fmla="val 21445028"/>
                </a:avLst>
              </a:prstGeom>
              <a:noFill/>
              <a:ln w="152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headEnd type="none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3" name="矩形 112"/>
              <p:cNvSpPr/>
              <p:nvPr/>
            </p:nvSpPr>
            <p:spPr>
              <a:xfrm>
                <a:off x="3192514" y="1838647"/>
                <a:ext cx="198000" cy="10224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4" name="向上箭號 113"/>
              <p:cNvSpPr/>
              <p:nvPr/>
            </p:nvSpPr>
            <p:spPr>
              <a:xfrm>
                <a:off x="3253854" y="2042160"/>
                <a:ext cx="456596" cy="1221767"/>
              </a:xfrm>
              <a:prstGeom prst="upArrow">
                <a:avLst/>
              </a:prstGeom>
              <a:solidFill>
                <a:srgbClr val="FF0000">
                  <a:alpha val="47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5" name="矩形 114"/>
              <p:cNvSpPr/>
              <p:nvPr/>
            </p:nvSpPr>
            <p:spPr>
              <a:xfrm>
                <a:off x="5194480" y="863286"/>
                <a:ext cx="198000" cy="10224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6" name="向上箭號 115"/>
              <p:cNvSpPr/>
              <p:nvPr/>
            </p:nvSpPr>
            <p:spPr>
              <a:xfrm>
                <a:off x="4954789" y="317882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7" name="向上箭號 116"/>
              <p:cNvSpPr/>
              <p:nvPr/>
            </p:nvSpPr>
            <p:spPr>
              <a:xfrm rot="10800000">
                <a:off x="4443675" y="901923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8" name="向上箭號 117"/>
              <p:cNvSpPr/>
              <p:nvPr/>
            </p:nvSpPr>
            <p:spPr>
              <a:xfrm rot="10800000">
                <a:off x="4920921" y="1555683"/>
                <a:ext cx="432000" cy="1000362"/>
              </a:xfrm>
              <a:prstGeom prst="upArrow">
                <a:avLst/>
              </a:prstGeom>
              <a:solidFill>
                <a:srgbClr val="FF0000">
                  <a:alpha val="47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9" name="向上箭號 118"/>
              <p:cNvSpPr/>
              <p:nvPr/>
            </p:nvSpPr>
            <p:spPr>
              <a:xfrm>
                <a:off x="4755615" y="1577062"/>
                <a:ext cx="191037" cy="583770"/>
              </a:xfrm>
              <a:prstGeom prst="upArrow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4330434" y="1838647"/>
                <a:ext cx="198000" cy="10224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1" name="向上箭號 120"/>
              <p:cNvSpPr/>
              <p:nvPr/>
            </p:nvSpPr>
            <p:spPr>
              <a:xfrm>
                <a:off x="4391774" y="2042160"/>
                <a:ext cx="456596" cy="1221767"/>
              </a:xfrm>
              <a:prstGeom prst="upArrow">
                <a:avLst/>
              </a:prstGeom>
              <a:solidFill>
                <a:srgbClr val="FF0000">
                  <a:alpha val="47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2" name="向上箭號 121"/>
              <p:cNvSpPr/>
              <p:nvPr/>
            </p:nvSpPr>
            <p:spPr>
              <a:xfrm>
                <a:off x="6102869" y="317882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3" name="向上箭號 122"/>
              <p:cNvSpPr/>
              <p:nvPr/>
            </p:nvSpPr>
            <p:spPr>
              <a:xfrm rot="10800000">
                <a:off x="5622235" y="901923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4" name="向上箭號 123"/>
              <p:cNvSpPr/>
              <p:nvPr/>
            </p:nvSpPr>
            <p:spPr>
              <a:xfrm>
                <a:off x="5934175" y="1577062"/>
                <a:ext cx="191037" cy="583770"/>
              </a:xfrm>
              <a:prstGeom prst="upArrow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cxnSp>
            <p:nvCxnSpPr>
              <p:cNvPr id="125" name="直線接點 124"/>
              <p:cNvCxnSpPr/>
              <p:nvPr/>
            </p:nvCxnSpPr>
            <p:spPr>
              <a:xfrm>
                <a:off x="1473200" y="1322002"/>
                <a:ext cx="649224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6" name="直線接點 125"/>
              <p:cNvCxnSpPr/>
              <p:nvPr/>
            </p:nvCxnSpPr>
            <p:spPr>
              <a:xfrm>
                <a:off x="1991360" y="692082"/>
                <a:ext cx="649224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7" name="直線接點 126"/>
              <p:cNvCxnSpPr/>
              <p:nvPr/>
            </p:nvCxnSpPr>
            <p:spPr>
              <a:xfrm flipH="1">
                <a:off x="7408029" y="686818"/>
                <a:ext cx="1082597" cy="126149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8" name="直線接點 127"/>
              <p:cNvCxnSpPr/>
              <p:nvPr/>
            </p:nvCxnSpPr>
            <p:spPr>
              <a:xfrm flipH="1">
                <a:off x="924875" y="686818"/>
                <a:ext cx="1082597" cy="126149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9" name="直線接點 128"/>
              <p:cNvCxnSpPr/>
              <p:nvPr/>
            </p:nvCxnSpPr>
            <p:spPr>
              <a:xfrm>
                <a:off x="909440" y="1959675"/>
                <a:ext cx="649224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0" name="直線接點 129"/>
              <p:cNvCxnSpPr/>
              <p:nvPr/>
            </p:nvCxnSpPr>
            <p:spPr>
              <a:xfrm flipH="1">
                <a:off x="1445853" y="1974673"/>
                <a:ext cx="1" cy="100666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1" name="直線接點 130"/>
              <p:cNvCxnSpPr/>
              <p:nvPr/>
            </p:nvCxnSpPr>
            <p:spPr>
              <a:xfrm flipV="1">
                <a:off x="1439900" y="2963272"/>
                <a:ext cx="5961780" cy="452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2" name="直線接點 131"/>
              <p:cNvCxnSpPr/>
              <p:nvPr/>
            </p:nvCxnSpPr>
            <p:spPr>
              <a:xfrm flipH="1">
                <a:off x="7388417" y="2353067"/>
                <a:ext cx="1082597" cy="126149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3" name="直線接點 132"/>
              <p:cNvCxnSpPr/>
              <p:nvPr/>
            </p:nvCxnSpPr>
            <p:spPr>
              <a:xfrm>
                <a:off x="7388419" y="1974826"/>
                <a:ext cx="3133" cy="163973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4" name="直線接點 133"/>
              <p:cNvCxnSpPr/>
              <p:nvPr/>
            </p:nvCxnSpPr>
            <p:spPr>
              <a:xfrm flipH="1">
                <a:off x="8470817" y="709321"/>
                <a:ext cx="4923" cy="165968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3" name="矩形 2"/>
            <p:cNvSpPr/>
            <p:nvPr/>
          </p:nvSpPr>
          <p:spPr>
            <a:xfrm>
              <a:off x="2217901" y="5357818"/>
              <a:ext cx="2826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Interior pycnocline transport</a:t>
              </a:r>
              <a:endParaRPr lang="zh-TW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3834784" y="3711914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Ekman transport</a:t>
              </a:r>
              <a:endParaRPr lang="zh-TW" altLang="en-US" dirty="0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5132156" y="4798768"/>
              <a:ext cx="14157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Equatorial </a:t>
              </a:r>
              <a:endParaRPr lang="en-GB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GB" altLang="zh-TW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Undercurrent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910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:\Dropbox\共享資料夾_Tseng\COREII\picture_20151008\EQ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0" y="1066800"/>
            <a:ext cx="8856000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7322209" y="2678668"/>
            <a:ext cx="1212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(1986-2007)</a:t>
            </a:r>
            <a:endParaRPr lang="en-US" altLang="zh-TW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752147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Mean zonal velocity and potential density along equator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:\Dropbox\共享資料夾_Tseng\COREII\picture_20151008\CP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0" y="1066800"/>
            <a:ext cx="8856000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752147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Mean zonal velocity along 140</a:t>
            </a:r>
            <a:r>
              <a:rPr lang="en-GB" altLang="zh-TW" sz="2400" dirty="0">
                <a:solidFill>
                  <a:schemeClr val="accent2">
                    <a:lumMod val="50000"/>
                  </a:schemeClr>
                </a:solidFill>
              </a:rPr>
              <a:t>°</a:t>
            </a:r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W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016674" y="5376446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accent2">
                    <a:lumMod val="50000"/>
                  </a:schemeClr>
                </a:solidFill>
              </a:rPr>
              <a:t>SEC</a:t>
            </a:r>
            <a:endParaRPr lang="zh-TW" alt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990225" y="5757446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002060"/>
                </a:solidFill>
              </a:rPr>
              <a:t>EUC</a:t>
            </a:r>
            <a:endParaRPr lang="zh-TW" altLang="en-US" sz="1600" dirty="0">
              <a:solidFill>
                <a:srgbClr val="00206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53200" y="5486400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NECC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670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:\Dropbox\共享資料夾_Tseng\COREII\picture_20151008\Sverdrup_U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0" y="1021800"/>
            <a:ext cx="8856000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" y="685800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Vertical integrated zonal transport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718166" y="5421868"/>
            <a:ext cx="313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NECC is sensitive to (curl </a:t>
            </a:r>
            <a:r>
              <a:rPr lang="el-GR" altLang="zh-TW" dirty="0" smtClean="0"/>
              <a:t>τ</a:t>
            </a:r>
            <a:r>
              <a:rPr lang="en-US" altLang="zh-TW" dirty="0" smtClean="0"/>
              <a:t>)</a:t>
            </a:r>
            <a:r>
              <a:rPr lang="en-US" altLang="zh-TW" baseline="-25000" dirty="0" smtClean="0"/>
              <a:t>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74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culty.washington.edu/kessler/sec/fig-aa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77" y="4572000"/>
            <a:ext cx="484352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7848600" cy="4343400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341710"/>
              </p:ext>
            </p:extLst>
          </p:nvPr>
        </p:nvGraphicFramePr>
        <p:xfrm>
          <a:off x="6263005" y="3177540"/>
          <a:ext cx="2880995" cy="3680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　</a:t>
                      </a:r>
                      <a:r>
                        <a:rPr lang="en-US" altLang="zh-TW" sz="1200" kern="0" dirty="0" smtClean="0">
                          <a:effectLst/>
                        </a:rPr>
                        <a:t>Sverdrup </a:t>
                      </a:r>
                      <a:r>
                        <a:rPr lang="en-US" sz="1200" kern="0" dirty="0" smtClean="0">
                          <a:effectLst/>
                        </a:rPr>
                        <a:t>Transport of NECC (2-10N</a:t>
                      </a:r>
                      <a:r>
                        <a:rPr lang="en-US" sz="1200" kern="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AWI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4.3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BERGEN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8.7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CCLICS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11.2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CERFACS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9.7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CMCC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8.7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CNRM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9.0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FSU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7.6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GFDL-GOLD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GFDL-MOM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ICTP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4.1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KIEL-R025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11.6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KIEL-R050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12.2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MRI-ASSIM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7.1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MRI-FREE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7.7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NCAR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11.5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OBS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17.2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Ensemble Mean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8.4±2.5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7735626" y="2819400"/>
            <a:ext cx="1484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along </a:t>
            </a:r>
            <a:r>
              <a:rPr lang="en-US" altLang="zh-TW" dirty="0" smtClean="0">
                <a:solidFill>
                  <a:schemeClr val="bg2">
                    <a:lumMod val="25000"/>
                  </a:schemeClr>
                </a:solidFill>
              </a:rPr>
              <a:t>140°W</a:t>
            </a:r>
            <a:endParaRPr lang="en-US" altLang="zh-TW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1676400" y="4191000"/>
            <a:ext cx="152400" cy="826770"/>
          </a:xfrm>
          <a:prstGeom prst="straightConnector1">
            <a:avLst/>
          </a:prstGeom>
          <a:ln w="19050">
            <a:solidFill>
              <a:srgbClr val="C00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3200400" y="4038600"/>
            <a:ext cx="2362200" cy="979170"/>
          </a:xfrm>
          <a:prstGeom prst="straightConnector1">
            <a:avLst/>
          </a:prstGeom>
          <a:ln w="19050">
            <a:solidFill>
              <a:srgbClr val="C00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4223886" y="6276201"/>
            <a:ext cx="14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Kessler et al. (2003)</a:t>
            </a:r>
            <a:endParaRPr lang="zh-TW" altLang="en-US" sz="1200" dirty="0"/>
          </a:p>
        </p:txBody>
      </p:sp>
      <p:sp>
        <p:nvSpPr>
          <p:cNvPr id="16" name="Rectangle 5"/>
          <p:cNvSpPr/>
          <p:nvPr/>
        </p:nvSpPr>
        <p:spPr>
          <a:xfrm>
            <a:off x="0" y="4191000"/>
            <a:ext cx="3467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Wind stress curl (WSC)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12542"/>
              </p:ext>
            </p:extLst>
          </p:nvPr>
        </p:nvGraphicFramePr>
        <p:xfrm>
          <a:off x="152400" y="909320"/>
          <a:ext cx="8763001" cy="594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baseline="0" dirty="0" smtClean="0"/>
                        <a:t>Multi-model analysis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North Atlantic Simulations in Coordinated Ocean-ice Reference Experiments phase II (CORE-II). Part I: Mean States</a:t>
                      </a:r>
                    </a:p>
                    <a:p>
                      <a:pPr fontAlgn="base"/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Danabasoglu, G., S. G. Yeager, D. Bailey, E. Behrens, M. Bentsen, D. Bi, A.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Biastoch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C. Boning, A. Bozec, V.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Canuto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C. Cassou, E. Chassignet, A. C. Coward, S. Danilov, N.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Diansky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H.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Drange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R. Farneti, E. Fernandez, P. G. Fogli, G. Forget, Y.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Fujii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S. M. Griffies, A.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Gusev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P.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Heimbach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A. Howard, T. Jung, M. Kelley, W. G. Large, A.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Leboissetier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J. Lu, G.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Madec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S. J.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Marsland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S. Masina, A. Navarra, A. J. G.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Nurser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A. Pirani, D. Salas y Melia, B. L. Samuels, M. Scheinert, D. Sidorenko, A.-M.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Treguier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H. Tsujino, P.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Uotila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S. Valcke, A. Voldoire, and Q. Wang, 2014.</a:t>
                      </a:r>
                      <a:r>
                        <a:rPr lang="en-US" altLang="zh-TW" sz="800" b="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 Ocean Modelling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 </a:t>
                      </a:r>
                      <a:r>
                        <a:rPr lang="en-US" altLang="zh-TW" sz="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73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, 76-107, doi:10.1016/j.ocemod.2013.10.005.</a:t>
                      </a:r>
                      <a:endParaRPr lang="en-US" altLang="zh-TW" sz="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6480"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North Atlantic Simulations in Coordinated Ocean-ice Reference Experiments phase II (CORE-II). Part II: Inter-Annual to Decadal Variability</a:t>
                      </a:r>
                    </a:p>
                    <a:p>
                      <a:pPr fontAlgn="base"/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Danabasoglu, G., S. G. Yeager, W. M. Kim, E. Behrens, M. Bentsen, D. Bi, A.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Biastoch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Bleck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C. Boning, A. Bozec, V. M.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Canuto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C. Cassou, E. Chassignet, A. C. Coward, S. Danilov, N.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Diansky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H.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Drange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R. Farneti, E. Fernandez, P. G. Fogli, G. Forget, Y.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Fujii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S. M. Griffies, A.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Gusev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Heimbach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A. Howard, T. Jung, M. Kelley, W. G. Large, A.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Leboissetier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J. Lu, G.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Madec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S. J.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Marsland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S. Masina, A. Navarra, A. J. G.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Nurser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A. Pirani, A.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Romanou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D. Salas y Melia, B. L. Samuels, M. Scheinert, D. Sidorenko, S. Sun, A.-M.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Treguier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H. Tsujino, P.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Uotila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S. Valcke, A. Voldoire, Q. Wang, 2015: North Atlantic Simulations in Coordinated Ocean-ice Reference Experiments phase II (CORE-II). Part II: Inter-Annual to Decadal Variability. </a:t>
                      </a:r>
                      <a:r>
                        <a:rPr lang="en-US" altLang="zh-TW" sz="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Ocean Modelling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in press.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assessment of global and regional sea level for years 1993–2007 in a suite of </a:t>
                      </a:r>
                      <a:r>
                        <a:rPr lang="en-US" altLang="zh-TW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interannual</a:t>
                      </a:r>
                      <a:r>
                        <a:rPr lang="en-US" altLang="zh-TW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CORE-II simulations</a:t>
                      </a:r>
                    </a:p>
                    <a:p>
                      <a:pPr fontAlgn="base"/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Griffies, S. M., J. Yin, P. J.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Durack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P. Goddard, S. C. Bates, E. Behrens, M. Bentsen, D. Bi, A.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Biastoch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C. W. Böning, A. Bozec, E. Chassignet, G. Danabasoglu, S. Danilov, C. M.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Domingues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H.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Drange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R. Farneti, E. Fernandez, R. J.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Greatbatch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D. M. Holland, M. Ilicak, W. G. Large, K.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Lorbacher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J. Lu, S. J.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Marsland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A. Mishra, A. J. G.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Nurser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D. Salas y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Mélia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J. B. Palter, B. L. Samuels, J.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Schröter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F. U. Schwarzkopf, D. Sidorenko, A. M.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Treguier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Y.-H. Tseng, H. Tsujino, P.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Uotila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S. Valcke, A. Voldoire, Q. Wang, M. Winton, Z. Zhang, 2014. </a:t>
                      </a:r>
                      <a:r>
                        <a:rPr lang="en-US" altLang="zh-TW" sz="800" b="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Ocean Modelling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 </a:t>
                      </a:r>
                      <a:r>
                        <a:rPr lang="en-US" altLang="zh-TW" sz="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78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, 35-89,doi:10.1016/j.ocemod.2014.03.004</a:t>
                      </a:r>
                      <a:endParaRPr lang="en-US" altLang="zh-TW" sz="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assessment of Antarctic Circumpolar Current and Southern Ocean Meridional Overturning Circulation during 1958-2007 in a suite of </a:t>
                      </a:r>
                      <a:r>
                        <a:rPr lang="en-US" altLang="zh-TW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interannual</a:t>
                      </a:r>
                      <a:r>
                        <a:rPr lang="en-US" altLang="zh-TW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CORE-II simulations </a:t>
                      </a:r>
                    </a:p>
                    <a:p>
                      <a:pPr fontAlgn="base"/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Farneti, R., S. M.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Downes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, S. M. Griffies, S. J.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Marsland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, D. Bailey, E. Behrens, M. Bentsen, D. Bi,  A.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Biastoch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, C. Boning, A. Bozec, E. Chassignet, G. Danabasoglu, S. Danilov, N.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Diansky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, H.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Drange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, P. G. Fogli, A.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Gusev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, R. W. Hallberg, A. Howard, M. Kelley, M.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Illicak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, W. G. Large, A.</a:t>
                      </a:r>
                      <a:r>
                        <a:rPr lang="en-US" altLang="zh-TW" sz="8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Leboissetier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, M. Long, J. Lu, S. Masina, A. Mishra, A. Navarra, A. J. G.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Nurser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, L. Patara, B. L. Samuels, D. Sidorenko, H. Tsujino, P.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Uotila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, S. G. Yeager, Q. Wang, 2015. </a:t>
                      </a:r>
                      <a:r>
                        <a:rPr lang="en-US" altLang="zh-TW" sz="800" b="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Ocean Modelling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, </a:t>
                      </a:r>
                      <a:r>
                        <a:rPr lang="en-US" altLang="zh-TW" sz="8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doi</a:t>
                      </a:r>
                      <a:r>
                        <a:rPr lang="en-US" altLang="zh-TW" sz="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: 10.1016/j.ocemod.2015.07.009</a:t>
                      </a:r>
                      <a:endParaRPr lang="en-US" altLang="zh-TW" sz="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</a:t>
                      </a:r>
                      <a:r>
                        <a:rPr lang="en-US" altLang="zh-TW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assesment</a:t>
                      </a:r>
                      <a:r>
                        <a:rPr lang="en-US" altLang="zh-TW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Southern Ocean water masses and sea ice during 1988-2007 in a suite of </a:t>
                      </a:r>
                      <a:r>
                        <a:rPr lang="en-US" altLang="zh-TW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interannual</a:t>
                      </a:r>
                      <a:r>
                        <a:rPr lang="en-US" altLang="zh-TW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CORE-II simulations</a:t>
                      </a:r>
                    </a:p>
                    <a:p>
                      <a:pPr fontAlgn="base"/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Downes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S. M., R. Farneti,  P.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Uotila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S. M. Griffies, S. J.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Marsland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D. Bailey, E. Behrens, M. Bentsen, D. Bi, A.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Biastoch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C. Boning, A. Bozec, V. M.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Canuto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E. Chassignet, G. Danabasoglu, S. Danilov, N.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Diansky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H.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Drange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P. G. Fogli, A.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Gusev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A. Howard, M. Kelley, M. Ilicak, T. Jung, M. Kelley, W. G. Large, A.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Leboissetier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M. Long, J. Lu, S. Masina, A. Mishra, A. Navarra, A. J. G.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Nurser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L. Patara, B. L. Samuels, D. Sidorenko, P. Spence, H. Tsujino, Q. Wang, S. G. Yeager. </a:t>
                      </a:r>
                      <a:r>
                        <a:rPr lang="en-US" altLang="zh-TW" sz="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Ocean Modelling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,under review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4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North and Equatorial Pacific Ocean Circulation in the CORE-II </a:t>
                      </a:r>
                      <a:r>
                        <a:rPr lang="en-US" altLang="zh-TW" sz="1400" b="1" i="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Hindcast</a:t>
                      </a:r>
                      <a:r>
                        <a:rPr lang="en-US" altLang="zh-TW" sz="14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Simulations</a:t>
                      </a:r>
                    </a:p>
                    <a:p>
                      <a:pPr fontAlgn="base"/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Tseng, Y.-H., H. Lin; H.-C. Chen, K. Thompson, M. Bentsen, C. Boning, A. Bozec, C. Cassou, E. Chassignet, C. H. Chow, G. Danabasoglu, S. Danilov, R. Farneti, Y.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Fujii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S. Griffies, M. Ilicak, T. Jung, S. Masina, A. Navarra, L. Patara, B. Samuels, M. Scheinert, D. Sidorenko, C.-H Sui,  H. Tsujino, S. Valcke, A. Voldoire, Q. Wang. North and Equatorial Pacific Ocean Circulation in the CORE-II </a:t>
                      </a:r>
                      <a:r>
                        <a:rPr lang="en-US" altLang="zh-TW" sz="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Hindcast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Simulations</a:t>
                      </a:r>
                      <a:r>
                        <a:rPr lang="en-US" altLang="zh-TW" sz="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Ocean Modelling</a:t>
                      </a:r>
                      <a:r>
                        <a:rPr lang="en-US" altLang="zh-TW" sz="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under</a:t>
                      </a:r>
                      <a:r>
                        <a:rPr lang="en-US" altLang="zh-TW" sz="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review</a:t>
                      </a:r>
                      <a:endParaRPr lang="en-US" altLang="zh-TW" sz="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402081" y="62126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CLIVAR </a:t>
            </a:r>
            <a:r>
              <a:rPr lang="en-US" altLang="zh-TW" dirty="0"/>
              <a:t>Coordinated Ocean-ice Reference </a:t>
            </a:r>
            <a:r>
              <a:rPr lang="en-US" altLang="zh-TW" dirty="0" smtClean="0"/>
              <a:t>Experiments-Phase 2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200400" y="0"/>
            <a:ext cx="579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http://www.clivar.org/clivar-panels/omdp/core-2</a:t>
            </a:r>
          </a:p>
        </p:txBody>
      </p:sp>
    </p:spTree>
    <p:extLst>
      <p:ext uri="{BB962C8B-B14F-4D97-AF65-F5344CB8AC3E}">
        <p14:creationId xmlns:p14="http://schemas.microsoft.com/office/powerpoint/2010/main" val="22448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700081"/>
              </p:ext>
            </p:extLst>
          </p:nvPr>
        </p:nvGraphicFramePr>
        <p:xfrm>
          <a:off x="356279" y="2590800"/>
          <a:ext cx="8406721" cy="3986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6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9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9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2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2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92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1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75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40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10°N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10°S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Convergence 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(10°S-10°N)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000" kern="0"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WB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EK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Interior STC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Total STC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WB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EK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Interior STC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Total STC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Interior STC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Total STC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AWI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-4.5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19.5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-11.1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7.2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-17.1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12.0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2.1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23.1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-1.8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BERGEN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-14.0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11.6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-2.8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-5.2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5.5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-10.0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6.4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9.2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7.1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CCLICS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-3.3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18.3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-7.7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7.3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-0.8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-13.4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-6.3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15.5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-13.7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CERFACS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-6.1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19.5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-14.6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8.9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-17.3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12.6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27.2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5.4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CMCC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-4.6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19.8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-15.2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0.0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9.1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-17.7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12.9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4.3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28.1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4.3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CNRM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-5.9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19.2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-15.2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8.0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-17.9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14.1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4.3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29.3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6.2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FSU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-11.4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22.7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-4.5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6.8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7.4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-21.2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9.2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-4.6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13.7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-11.4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GFDL-GOLD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-9.8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16.9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-7.6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-0.5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6.9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-13.6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8.9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16.5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2.7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GFDL-MOM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-10.9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20.9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-10.5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-0.5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5.3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-17.4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12.9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23.4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1.3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ICTP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-12.1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20.1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-11.2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-3.2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-16.2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12.5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1.1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23.7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4.3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KIEL-R025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-4.2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20.7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-17.7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7.4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-17.2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13.5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3.7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31.2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4.9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KIEL-R050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-9.1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19.5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-12.2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-1.8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3.6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-15.4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12.8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1.0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25.0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2.8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MRI-ASSIM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-20.9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28.6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-5.4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2.3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13.0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-19.7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10.7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4.0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16.1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1.7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MRI-FREE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-12.8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23.2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-11.2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-0.8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5.1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-18.8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11.8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-1.9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23.0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-1.1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NCAR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-8.1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19.8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-11.8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-0.1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6.1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-17.0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12.3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1.4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24.0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1.5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3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Ensemble Mean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-8.3</a:t>
                      </a:r>
                      <a:r>
                        <a:rPr lang="en-US" sz="1200" kern="0">
                          <a:effectLst/>
                        </a:rPr>
                        <a:t>±4.5</a:t>
                      </a:r>
                      <a:r>
                        <a:rPr lang="en-US" sz="1200" kern="100">
                          <a:effectLst/>
                        </a:rPr>
                        <a:t>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19.4</a:t>
                      </a:r>
                      <a:r>
                        <a:rPr lang="en-US" sz="1200" kern="0" dirty="0">
                          <a:effectLst/>
                        </a:rPr>
                        <a:t>±</a:t>
                      </a:r>
                      <a:r>
                        <a:rPr lang="en-US" sz="1200" kern="100" dirty="0">
                          <a:effectLst/>
                        </a:rPr>
                        <a:t>2.7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-10.9</a:t>
                      </a:r>
                      <a:r>
                        <a:rPr lang="en-US" sz="1200" kern="0" dirty="0">
                          <a:effectLst/>
                        </a:rPr>
                        <a:t>±4.0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0.1</a:t>
                      </a:r>
                      <a:r>
                        <a:rPr lang="en-US" sz="1200" kern="0" dirty="0">
                          <a:effectLst/>
                        </a:rPr>
                        <a:t>±3.4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6.0</a:t>
                      </a:r>
                      <a:r>
                        <a:rPr lang="en-US" sz="1200" kern="0" dirty="0">
                          <a:effectLst/>
                        </a:rPr>
                        <a:t>±2.4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-16.4</a:t>
                      </a:r>
                      <a:r>
                        <a:rPr lang="en-US" sz="1200" kern="0" dirty="0">
                          <a:effectLst/>
                        </a:rPr>
                        <a:t>±2.6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11.4</a:t>
                      </a:r>
                      <a:r>
                        <a:rPr lang="en-US" sz="1200" kern="0" dirty="0">
                          <a:effectLst/>
                        </a:rPr>
                        <a:t>±2.3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1.0</a:t>
                      </a:r>
                      <a:r>
                        <a:rPr lang="en-US" sz="1200" kern="0" dirty="0">
                          <a:effectLst/>
                        </a:rPr>
                        <a:t>±3.1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22.4</a:t>
                      </a:r>
                      <a:r>
                        <a:rPr lang="en-US" sz="1200" kern="0" dirty="0">
                          <a:effectLst/>
                        </a:rPr>
                        <a:t>±6.1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0.9</a:t>
                      </a:r>
                      <a:r>
                        <a:rPr lang="en-US" sz="1200" kern="0" dirty="0">
                          <a:effectLst/>
                        </a:rPr>
                        <a:t>±6.0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698" marR="17698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1778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93008"/>
            <a:ext cx="6987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Mean meridional volume transport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752600"/>
            <a:ext cx="2799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Obs</a:t>
            </a:r>
            <a:r>
              <a:rPr lang="en-US" sz="1200" dirty="0" smtClean="0"/>
              <a:t> (</a:t>
            </a:r>
            <a:r>
              <a:rPr lang="en-US" sz="1200" dirty="0" err="1" smtClean="0"/>
              <a:t>McPhaden</a:t>
            </a:r>
            <a:r>
              <a:rPr lang="en-US" sz="1200" dirty="0" smtClean="0"/>
              <a:t> </a:t>
            </a:r>
            <a:r>
              <a:rPr lang="en-US" sz="1200" dirty="0"/>
              <a:t>and </a:t>
            </a:r>
            <a:r>
              <a:rPr lang="en-US" sz="1200" dirty="0" smtClean="0"/>
              <a:t>Zhang, 2004</a:t>
            </a:r>
            <a:r>
              <a:rPr lang="en-US" sz="1200" dirty="0"/>
              <a:t>) </a:t>
            </a:r>
            <a:r>
              <a:rPr lang="en-US" sz="1200" dirty="0" smtClean="0"/>
              <a:t>: </a:t>
            </a:r>
          </a:p>
          <a:p>
            <a:r>
              <a:rPr lang="en-US" sz="1200" dirty="0" smtClean="0"/>
              <a:t>13.4 </a:t>
            </a:r>
            <a:r>
              <a:rPr lang="en-US" sz="1200" dirty="0"/>
              <a:t>± 1.6 </a:t>
            </a:r>
            <a:r>
              <a:rPr lang="en-US" sz="1200" dirty="0" err="1"/>
              <a:t>Sv</a:t>
            </a:r>
            <a:r>
              <a:rPr lang="en-US" sz="1200" dirty="0"/>
              <a:t> (07/1992-06/1998) </a:t>
            </a:r>
          </a:p>
          <a:p>
            <a:r>
              <a:rPr lang="en-US" sz="1200" dirty="0" smtClean="0"/>
              <a:t>24.1 </a:t>
            </a:r>
            <a:r>
              <a:rPr lang="en-US" sz="1200" dirty="0"/>
              <a:t>± 1.8 </a:t>
            </a:r>
            <a:r>
              <a:rPr lang="en-US" sz="1200" dirty="0" err="1"/>
              <a:t>Sv</a:t>
            </a:r>
            <a:r>
              <a:rPr lang="en-US" sz="1200" dirty="0"/>
              <a:t> (07/1998-06/2003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52600" y="2971800"/>
            <a:ext cx="3523488" cy="3581400"/>
            <a:chOff x="1752600" y="2590800"/>
            <a:chExt cx="3523488" cy="3581400"/>
          </a:xfrm>
        </p:grpSpPr>
        <p:sp>
          <p:nvSpPr>
            <p:cNvPr id="9" name="Rectangle 8"/>
            <p:cNvSpPr/>
            <p:nvPr/>
          </p:nvSpPr>
          <p:spPr>
            <a:xfrm>
              <a:off x="1752600" y="2590800"/>
              <a:ext cx="685800" cy="3581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90288" y="2590800"/>
              <a:ext cx="685800" cy="3581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68880" y="2971800"/>
            <a:ext cx="3523488" cy="3581400"/>
            <a:chOff x="1752600" y="2590800"/>
            <a:chExt cx="3523488" cy="3581400"/>
          </a:xfrm>
        </p:grpSpPr>
        <p:sp>
          <p:nvSpPr>
            <p:cNvPr id="13" name="Rectangle 12"/>
            <p:cNvSpPr/>
            <p:nvPr/>
          </p:nvSpPr>
          <p:spPr>
            <a:xfrm>
              <a:off x="1752600" y="2590800"/>
              <a:ext cx="685800" cy="3581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90288" y="2590800"/>
              <a:ext cx="685800" cy="3581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82112" y="2971800"/>
            <a:ext cx="3523488" cy="3581400"/>
            <a:chOff x="1752600" y="2590800"/>
            <a:chExt cx="3523488" cy="3581400"/>
          </a:xfrm>
        </p:grpSpPr>
        <p:sp>
          <p:nvSpPr>
            <p:cNvPr id="16" name="Rectangle 15"/>
            <p:cNvSpPr/>
            <p:nvPr/>
          </p:nvSpPr>
          <p:spPr>
            <a:xfrm>
              <a:off x="1752600" y="2590800"/>
              <a:ext cx="685800" cy="3581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90288" y="2590800"/>
              <a:ext cx="685800" cy="3581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609600" y="-304800"/>
            <a:ext cx="8554720" cy="3200400"/>
            <a:chOff x="-1308637" y="2392854"/>
            <a:chExt cx="9433503" cy="4105060"/>
          </a:xfrm>
        </p:grpSpPr>
        <p:grpSp>
          <p:nvGrpSpPr>
            <p:cNvPr id="54" name="群組 53"/>
            <p:cNvGrpSpPr/>
            <p:nvPr/>
          </p:nvGrpSpPr>
          <p:grpSpPr>
            <a:xfrm>
              <a:off x="-1308637" y="2392854"/>
              <a:ext cx="9433503" cy="4105060"/>
              <a:chOff x="-942877" y="-490498"/>
              <a:chExt cx="9433503" cy="4105060"/>
            </a:xfrm>
          </p:grpSpPr>
          <p:pic>
            <p:nvPicPr>
              <p:cNvPr id="58" name="圖片 5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12" t="7649" r="9435" b="10846"/>
              <a:stretch/>
            </p:blipFill>
            <p:spPr>
              <a:xfrm>
                <a:off x="1333311" y="-490498"/>
                <a:ext cx="6807201" cy="3627120"/>
              </a:xfrm>
              <a:prstGeom prst="rect">
                <a:avLst/>
              </a:prstGeom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</p:pic>
          <p:sp>
            <p:nvSpPr>
              <p:cNvPr id="59" name="矩形 58"/>
              <p:cNvSpPr/>
              <p:nvPr/>
            </p:nvSpPr>
            <p:spPr>
              <a:xfrm>
                <a:off x="4056560" y="863286"/>
                <a:ext cx="198000" cy="10224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60" name="向左箭號 59"/>
              <p:cNvSpPr/>
              <p:nvPr/>
            </p:nvSpPr>
            <p:spPr>
              <a:xfrm>
                <a:off x="2742037" y="912083"/>
                <a:ext cx="4197244" cy="810967"/>
              </a:xfrm>
              <a:prstGeom prst="leftArrow">
                <a:avLst>
                  <a:gd name="adj1" fmla="val 50000"/>
                  <a:gd name="adj2" fmla="val 78000"/>
                </a:avLst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isometricOffAxis2Top">
                  <a:rot lat="17859775" lon="2782893" rev="19029656"/>
                </a:camera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61" name="向上箭號 60"/>
              <p:cNvSpPr/>
              <p:nvPr/>
            </p:nvSpPr>
            <p:spPr>
              <a:xfrm>
                <a:off x="3816869" y="317882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62" name="向上箭號 61"/>
              <p:cNvSpPr/>
              <p:nvPr/>
            </p:nvSpPr>
            <p:spPr>
              <a:xfrm rot="10800000">
                <a:off x="3305755" y="901923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63" name="向上箭號 62"/>
              <p:cNvSpPr/>
              <p:nvPr/>
            </p:nvSpPr>
            <p:spPr>
              <a:xfrm rot="10800000">
                <a:off x="3783001" y="1555683"/>
                <a:ext cx="432000" cy="1000362"/>
              </a:xfrm>
              <a:prstGeom prst="upArrow">
                <a:avLst/>
              </a:prstGeom>
              <a:solidFill>
                <a:srgbClr val="FF0000">
                  <a:alpha val="47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64" name="向上箭號 63"/>
              <p:cNvSpPr/>
              <p:nvPr/>
            </p:nvSpPr>
            <p:spPr>
              <a:xfrm>
                <a:off x="3617695" y="1577062"/>
                <a:ext cx="191037" cy="583770"/>
              </a:xfrm>
              <a:prstGeom prst="upArrow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65" name="弧形 64"/>
              <p:cNvSpPr/>
              <p:nvPr/>
            </p:nvSpPr>
            <p:spPr>
              <a:xfrm flipV="1">
                <a:off x="-942877" y="799867"/>
                <a:ext cx="7714445" cy="1569138"/>
              </a:xfrm>
              <a:prstGeom prst="arc">
                <a:avLst>
                  <a:gd name="adj1" fmla="val 15201834"/>
                  <a:gd name="adj2" fmla="val 21445028"/>
                </a:avLst>
              </a:prstGeom>
              <a:noFill/>
              <a:ln w="152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headEnd type="none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3192514" y="1838647"/>
                <a:ext cx="198000" cy="10224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67" name="向上箭號 66"/>
              <p:cNvSpPr/>
              <p:nvPr/>
            </p:nvSpPr>
            <p:spPr>
              <a:xfrm>
                <a:off x="3253854" y="2042160"/>
                <a:ext cx="456596" cy="1221767"/>
              </a:xfrm>
              <a:prstGeom prst="upArrow">
                <a:avLst/>
              </a:prstGeom>
              <a:solidFill>
                <a:srgbClr val="FF0000">
                  <a:alpha val="47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5194480" y="863286"/>
                <a:ext cx="198000" cy="10224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69" name="向上箭號 68"/>
              <p:cNvSpPr/>
              <p:nvPr/>
            </p:nvSpPr>
            <p:spPr>
              <a:xfrm>
                <a:off x="4954789" y="317882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70" name="向上箭號 69"/>
              <p:cNvSpPr/>
              <p:nvPr/>
            </p:nvSpPr>
            <p:spPr>
              <a:xfrm rot="10800000">
                <a:off x="4443675" y="901923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71" name="向上箭號 70"/>
              <p:cNvSpPr/>
              <p:nvPr/>
            </p:nvSpPr>
            <p:spPr>
              <a:xfrm rot="10800000">
                <a:off x="4920921" y="1555683"/>
                <a:ext cx="432000" cy="1000362"/>
              </a:xfrm>
              <a:prstGeom prst="upArrow">
                <a:avLst/>
              </a:prstGeom>
              <a:solidFill>
                <a:srgbClr val="FF0000">
                  <a:alpha val="47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72" name="向上箭號 71"/>
              <p:cNvSpPr/>
              <p:nvPr/>
            </p:nvSpPr>
            <p:spPr>
              <a:xfrm>
                <a:off x="4755615" y="1577062"/>
                <a:ext cx="191037" cy="583770"/>
              </a:xfrm>
              <a:prstGeom prst="upArrow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4330434" y="1838647"/>
                <a:ext cx="198000" cy="10224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74" name="向上箭號 73"/>
              <p:cNvSpPr/>
              <p:nvPr/>
            </p:nvSpPr>
            <p:spPr>
              <a:xfrm>
                <a:off x="4391774" y="2042160"/>
                <a:ext cx="456596" cy="1221767"/>
              </a:xfrm>
              <a:prstGeom prst="upArrow">
                <a:avLst/>
              </a:prstGeom>
              <a:solidFill>
                <a:srgbClr val="FF0000">
                  <a:alpha val="47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75" name="向上箭號 74"/>
              <p:cNvSpPr/>
              <p:nvPr/>
            </p:nvSpPr>
            <p:spPr>
              <a:xfrm>
                <a:off x="6102869" y="317882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76" name="向上箭號 75"/>
              <p:cNvSpPr/>
              <p:nvPr/>
            </p:nvSpPr>
            <p:spPr>
              <a:xfrm rot="10800000">
                <a:off x="5622235" y="901923"/>
                <a:ext cx="360000" cy="1390919"/>
              </a:xfrm>
              <a:prstGeom prst="up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17862000" lon="2784000" rev="19032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77" name="向上箭號 76"/>
              <p:cNvSpPr/>
              <p:nvPr/>
            </p:nvSpPr>
            <p:spPr>
              <a:xfrm>
                <a:off x="5934175" y="1577062"/>
                <a:ext cx="191037" cy="583770"/>
              </a:xfrm>
              <a:prstGeom prst="upArrow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/>
                  <a:ea typeface="新細明體" panose="02020500000000000000" pitchFamily="18" charset="-120"/>
                </a:endParaRPr>
              </a:p>
            </p:txBody>
          </p:sp>
          <p:cxnSp>
            <p:nvCxnSpPr>
              <p:cNvPr id="78" name="直線接點 77"/>
              <p:cNvCxnSpPr/>
              <p:nvPr/>
            </p:nvCxnSpPr>
            <p:spPr>
              <a:xfrm>
                <a:off x="1473200" y="1322002"/>
                <a:ext cx="649224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9" name="直線接點 78"/>
              <p:cNvCxnSpPr/>
              <p:nvPr/>
            </p:nvCxnSpPr>
            <p:spPr>
              <a:xfrm>
                <a:off x="1991360" y="692082"/>
                <a:ext cx="649224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0" name="直線接點 79"/>
              <p:cNvCxnSpPr/>
              <p:nvPr/>
            </p:nvCxnSpPr>
            <p:spPr>
              <a:xfrm flipH="1">
                <a:off x="7408029" y="686818"/>
                <a:ext cx="1082597" cy="126149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1" name="直線接點 80"/>
              <p:cNvCxnSpPr/>
              <p:nvPr/>
            </p:nvCxnSpPr>
            <p:spPr>
              <a:xfrm flipH="1">
                <a:off x="924875" y="686818"/>
                <a:ext cx="1082597" cy="126149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2" name="直線接點 81"/>
              <p:cNvCxnSpPr/>
              <p:nvPr/>
            </p:nvCxnSpPr>
            <p:spPr>
              <a:xfrm>
                <a:off x="909440" y="1959675"/>
                <a:ext cx="649224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3" name="直線接點 82"/>
              <p:cNvCxnSpPr/>
              <p:nvPr/>
            </p:nvCxnSpPr>
            <p:spPr>
              <a:xfrm flipH="1">
                <a:off x="1445853" y="1974673"/>
                <a:ext cx="1" cy="100666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4" name="直線接點 83"/>
              <p:cNvCxnSpPr/>
              <p:nvPr/>
            </p:nvCxnSpPr>
            <p:spPr>
              <a:xfrm flipV="1">
                <a:off x="1439900" y="2963272"/>
                <a:ext cx="5961780" cy="452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5" name="直線接點 84"/>
              <p:cNvCxnSpPr/>
              <p:nvPr/>
            </p:nvCxnSpPr>
            <p:spPr>
              <a:xfrm flipH="1">
                <a:off x="7388417" y="2353067"/>
                <a:ext cx="1082597" cy="126149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6" name="直線接點 85"/>
              <p:cNvCxnSpPr/>
              <p:nvPr/>
            </p:nvCxnSpPr>
            <p:spPr>
              <a:xfrm>
                <a:off x="7388419" y="1974826"/>
                <a:ext cx="3133" cy="163973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7" name="直線接點 86"/>
              <p:cNvCxnSpPr/>
              <p:nvPr/>
            </p:nvCxnSpPr>
            <p:spPr>
              <a:xfrm flipH="1">
                <a:off x="8470817" y="709321"/>
                <a:ext cx="4923" cy="165968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55" name="矩形 54"/>
            <p:cNvSpPr/>
            <p:nvPr/>
          </p:nvSpPr>
          <p:spPr>
            <a:xfrm>
              <a:off x="2217901" y="5357818"/>
              <a:ext cx="2826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Interior pycnocline transport</a:t>
              </a:r>
              <a:endParaRPr lang="zh-TW" altLang="en-US" dirty="0"/>
            </a:p>
          </p:txBody>
        </p:sp>
        <p:sp>
          <p:nvSpPr>
            <p:cNvPr id="56" name="矩形 55"/>
            <p:cNvSpPr/>
            <p:nvPr/>
          </p:nvSpPr>
          <p:spPr>
            <a:xfrm>
              <a:off x="3834784" y="3711914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Ekman transport</a:t>
              </a:r>
              <a:endParaRPr lang="zh-TW" altLang="en-US" dirty="0"/>
            </a:p>
          </p:txBody>
        </p:sp>
        <p:sp>
          <p:nvSpPr>
            <p:cNvPr id="57" name="矩形 56"/>
            <p:cNvSpPr/>
            <p:nvPr/>
          </p:nvSpPr>
          <p:spPr>
            <a:xfrm>
              <a:off x="5132156" y="4798768"/>
              <a:ext cx="14157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Equatorial </a:t>
              </a:r>
              <a:endParaRPr lang="en-GB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GB" altLang="zh-TW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Undercurrent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905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C:\Users\NEW_LENOVO\AppData\Roaming\Skype\My Skype Received Files\STC_N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155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57200" y="752147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ime-mean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meridional velocity </a:t>
            </a:r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(m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-1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) along </a:t>
            </a:r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10°N 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447800" y="5715000"/>
            <a:ext cx="10668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98705" y="609600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Deeper </a:t>
            </a:r>
            <a:r>
              <a:rPr lang="en-US" dirty="0" err="1" smtClean="0">
                <a:solidFill>
                  <a:srgbClr val="FF0000"/>
                </a:solidFill>
              </a:rPr>
              <a:t>pycnocline</a:t>
            </a:r>
            <a:r>
              <a:rPr lang="en-US" dirty="0" smtClean="0">
                <a:solidFill>
                  <a:srgbClr val="FF0000"/>
                </a:solidFill>
              </a:rPr>
              <a:t> than obs.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C:\Users\NEW_LENOVO\AppData\Roaming\Skype\My Skype Received Files\STC_S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1555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57200" y="752147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ime-mean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meridional velocity </a:t>
            </a:r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(m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-1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) along </a:t>
            </a:r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10°S 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8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Conclusion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029200"/>
          </a:xfrm>
        </p:spPr>
        <p:txBody>
          <a:bodyPr>
            <a:no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M</a:t>
            </a:r>
            <a:r>
              <a:rPr lang="en-US" sz="1800" i="1" dirty="0" smtClean="0">
                <a:solidFill>
                  <a:schemeClr val="tx1"/>
                </a:solidFill>
              </a:rPr>
              <a:t>ean </a:t>
            </a:r>
            <a:r>
              <a:rPr lang="en-US" sz="1800" i="1" dirty="0">
                <a:solidFill>
                  <a:schemeClr val="tx1"/>
                </a:solidFill>
              </a:rPr>
              <a:t>circulation patterns, water mass </a:t>
            </a:r>
            <a:r>
              <a:rPr lang="en-US" sz="1800" i="1" dirty="0" smtClean="0">
                <a:solidFill>
                  <a:schemeClr val="tx1"/>
                </a:solidFill>
              </a:rPr>
              <a:t>dist. </a:t>
            </a:r>
            <a:r>
              <a:rPr lang="en-US" sz="1800" i="1" dirty="0">
                <a:solidFill>
                  <a:schemeClr val="tx1"/>
                </a:solidFill>
              </a:rPr>
              <a:t>and tropical dynamics of </a:t>
            </a:r>
            <a:r>
              <a:rPr lang="en-US" sz="1800" i="1" dirty="0" smtClean="0">
                <a:solidFill>
                  <a:schemeClr val="tx1"/>
                </a:solidFill>
              </a:rPr>
              <a:t>the North and tropical Pacific Ocean are examined using 15 CORE-II models</a:t>
            </a:r>
          </a:p>
          <a:p>
            <a:r>
              <a:rPr lang="en-US" sz="1800" i="1" dirty="0">
                <a:solidFill>
                  <a:schemeClr val="tx1"/>
                </a:solidFill>
              </a:rPr>
              <a:t>Large discrepancies are found in the variance and skewness of </a:t>
            </a:r>
            <a:r>
              <a:rPr lang="en-US" sz="1800" i="1" dirty="0" smtClean="0">
                <a:solidFill>
                  <a:schemeClr val="tx1"/>
                </a:solidFill>
              </a:rPr>
              <a:t>SSH/SST</a:t>
            </a:r>
          </a:p>
          <a:p>
            <a:r>
              <a:rPr lang="en-US" sz="1800" i="1" dirty="0">
                <a:solidFill>
                  <a:schemeClr val="tx1"/>
                </a:solidFill>
              </a:rPr>
              <a:t>Most models underestimate the Kuroshio transport in the </a:t>
            </a:r>
            <a:r>
              <a:rPr lang="en-US" sz="1800" i="1" dirty="0" smtClean="0">
                <a:solidFill>
                  <a:schemeClr val="tx1"/>
                </a:solidFill>
              </a:rPr>
              <a:t>PAMS (unresolved </a:t>
            </a:r>
            <a:r>
              <a:rPr lang="en-US" sz="1800" i="1" dirty="0">
                <a:solidFill>
                  <a:schemeClr val="tx1"/>
                </a:solidFill>
              </a:rPr>
              <a:t>western boundary current and </a:t>
            </a:r>
            <a:r>
              <a:rPr lang="en-US" sz="1800" i="1" dirty="0" err="1">
                <a:solidFill>
                  <a:schemeClr val="tx1"/>
                </a:solidFill>
              </a:rPr>
              <a:t>meso</a:t>
            </a:r>
            <a:r>
              <a:rPr lang="en-US" sz="1800" i="1" dirty="0">
                <a:solidFill>
                  <a:schemeClr val="tx1"/>
                </a:solidFill>
              </a:rPr>
              <a:t>-scale </a:t>
            </a:r>
            <a:r>
              <a:rPr lang="en-US" sz="1800" i="1" dirty="0" smtClean="0">
                <a:solidFill>
                  <a:schemeClr val="tx1"/>
                </a:solidFill>
              </a:rPr>
              <a:t>eddies</a:t>
            </a:r>
            <a:r>
              <a:rPr lang="en-US" sz="1800" i="1" dirty="0">
                <a:solidFill>
                  <a:schemeClr val="tx1"/>
                </a:solidFill>
              </a:rPr>
              <a:t>)</a:t>
            </a:r>
            <a:endParaRPr lang="en-US" sz="1800" i="1" dirty="0" smtClean="0">
              <a:solidFill>
                <a:schemeClr val="tx1"/>
              </a:solidFill>
            </a:endParaRPr>
          </a:p>
          <a:p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</a:rPr>
              <a:t>MLDs: </a:t>
            </a:r>
          </a:p>
          <a:p>
            <a:pPr lvl="1" indent="-342900">
              <a:buAutoNum type="alphaLcParenR"/>
            </a:pPr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US" sz="1800" i="1" dirty="0">
                <a:solidFill>
                  <a:schemeClr val="accent3">
                    <a:lumMod val="50000"/>
                  </a:schemeClr>
                </a:solidFill>
              </a:rPr>
              <a:t>two </a:t>
            </a:r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</a:rPr>
              <a:t>maxima </a:t>
            </a:r>
            <a:r>
              <a:rPr lang="en-US" sz="1800" i="1" dirty="0">
                <a:solidFill>
                  <a:schemeClr val="accent3">
                    <a:lumMod val="50000"/>
                  </a:schemeClr>
                </a:solidFill>
              </a:rPr>
              <a:t>associated with </a:t>
            </a:r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</a:rPr>
              <a:t>STMW and CMW formation </a:t>
            </a:r>
            <a:r>
              <a:rPr lang="en-US" sz="1800" i="1" dirty="0">
                <a:solidFill>
                  <a:schemeClr val="accent3">
                    <a:lumMod val="50000"/>
                  </a:schemeClr>
                </a:solidFill>
              </a:rPr>
              <a:t>coalesce into a large pool of deep MLDs in all free running </a:t>
            </a:r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</a:rPr>
              <a:t>models.</a:t>
            </a:r>
          </a:p>
          <a:p>
            <a:pPr lvl="1" indent="-342900">
              <a:buAutoNum type="alphaLcParenR"/>
            </a:pPr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</a:rPr>
              <a:t>local </a:t>
            </a:r>
            <a:r>
              <a:rPr lang="en-US" sz="1800" i="1" dirty="0">
                <a:solidFill>
                  <a:schemeClr val="accent3">
                    <a:lumMod val="50000"/>
                  </a:schemeClr>
                </a:solidFill>
              </a:rPr>
              <a:t>maximum associated with the formation of </a:t>
            </a:r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</a:rPr>
              <a:t>ESMW can </a:t>
            </a:r>
            <a:r>
              <a:rPr lang="en-US" sz="1800" i="1" dirty="0">
                <a:solidFill>
                  <a:schemeClr val="accent3">
                    <a:lumMod val="50000"/>
                  </a:schemeClr>
                </a:solidFill>
              </a:rPr>
              <a:t>be found in all models with different </a:t>
            </a:r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</a:rPr>
              <a:t>magnitudes.</a:t>
            </a:r>
          </a:p>
          <a:p>
            <a:pPr lvl="1" indent="-342900">
              <a:buAutoNum type="alphaLcParenR"/>
            </a:pPr>
            <a:r>
              <a:rPr lang="en-US" sz="1800" b="1" i="1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US" sz="1800" b="1" i="1" dirty="0">
                <a:solidFill>
                  <a:schemeClr val="accent3">
                    <a:lumMod val="50000"/>
                  </a:schemeClr>
                </a:solidFill>
              </a:rPr>
              <a:t>main model biases of deep MLDs result from the excess formation of </a:t>
            </a:r>
            <a:r>
              <a:rPr lang="en-US" sz="1800" b="1" i="1" dirty="0" smtClean="0">
                <a:solidFill>
                  <a:schemeClr val="accent3">
                    <a:lumMod val="50000"/>
                  </a:schemeClr>
                </a:solidFill>
              </a:rPr>
              <a:t>STMW due </a:t>
            </a:r>
            <a:r>
              <a:rPr lang="en-US" sz="1800" b="1" i="1" dirty="0">
                <a:solidFill>
                  <a:schemeClr val="accent3">
                    <a:lumMod val="50000"/>
                  </a:schemeClr>
                </a:solidFill>
              </a:rPr>
              <a:t>to the inaccurate </a:t>
            </a:r>
            <a:r>
              <a:rPr lang="en-US" sz="1800" b="1" i="1" dirty="0" smtClean="0">
                <a:solidFill>
                  <a:schemeClr val="accent3">
                    <a:lumMod val="50000"/>
                  </a:schemeClr>
                </a:solidFill>
              </a:rPr>
              <a:t>Kuroshio </a:t>
            </a:r>
            <a:r>
              <a:rPr lang="en-US" sz="1800" b="1" i="1" dirty="0">
                <a:solidFill>
                  <a:schemeClr val="accent3">
                    <a:lumMod val="50000"/>
                  </a:schemeClr>
                </a:solidFill>
              </a:rPr>
              <a:t>separation and the associated excess warm and salty Kuroshio water. In particular, </a:t>
            </a:r>
            <a:r>
              <a:rPr lang="en-US" sz="1800" b="1" i="1" dirty="0" smtClean="0">
                <a:solidFill>
                  <a:schemeClr val="accent3">
                    <a:lumMod val="50000"/>
                  </a:schemeClr>
                </a:solidFill>
              </a:rPr>
              <a:t>temp. </a:t>
            </a:r>
            <a:r>
              <a:rPr lang="en-US" sz="1800" b="1" i="1" dirty="0">
                <a:solidFill>
                  <a:schemeClr val="accent3">
                    <a:lumMod val="50000"/>
                  </a:schemeClr>
                </a:solidFill>
              </a:rPr>
              <a:t>biases dominate the changes in density</a:t>
            </a:r>
            <a:r>
              <a:rPr lang="en-US" sz="18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</a:rPr>
              <a:t>NPIW can </a:t>
            </a:r>
            <a:r>
              <a:rPr lang="en-US" sz="1800" i="1" dirty="0">
                <a:solidFill>
                  <a:schemeClr val="accent3">
                    <a:lumMod val="50000"/>
                  </a:schemeClr>
                </a:solidFill>
              </a:rPr>
              <a:t>penetrate southward in most models, however, the distribution greatly varies among </a:t>
            </a:r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</a:rPr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374465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599"/>
          </a:xfrm>
        </p:spPr>
        <p:txBody>
          <a:bodyPr>
            <a:normAutofit fontScale="92500" lnSpcReduction="20000"/>
          </a:bodyPr>
          <a:lstStyle/>
          <a:p>
            <a:r>
              <a:rPr lang="en-US" sz="2100" i="1" dirty="0">
                <a:solidFill>
                  <a:srgbClr val="0000FF"/>
                </a:solidFill>
              </a:rPr>
              <a:t>Similar large scale tropical structures, but with </a:t>
            </a:r>
            <a:r>
              <a:rPr lang="en-US" sz="2100" i="1" dirty="0" smtClean="0">
                <a:solidFill>
                  <a:srgbClr val="0000FF"/>
                </a:solidFill>
              </a:rPr>
              <a:t>different structures of EUC</a:t>
            </a:r>
            <a:r>
              <a:rPr lang="en-US" sz="2100" i="1" dirty="0">
                <a:solidFill>
                  <a:srgbClr val="0000FF"/>
                </a:solidFill>
              </a:rPr>
              <a:t>. </a:t>
            </a:r>
            <a:r>
              <a:rPr lang="en-US" sz="2100" b="1" i="1" dirty="0">
                <a:solidFill>
                  <a:srgbClr val="0000FF"/>
                </a:solidFill>
              </a:rPr>
              <a:t>We confirm the key role of the meridional derivative of the </a:t>
            </a:r>
            <a:r>
              <a:rPr lang="en-US" sz="2100" b="1" i="1" dirty="0" smtClean="0">
                <a:solidFill>
                  <a:srgbClr val="0000FF"/>
                </a:solidFill>
              </a:rPr>
              <a:t>WSC in </a:t>
            </a:r>
            <a:r>
              <a:rPr lang="en-US" sz="2100" b="1" i="1" dirty="0">
                <a:solidFill>
                  <a:srgbClr val="0000FF"/>
                </a:solidFill>
              </a:rPr>
              <a:t>driving the equatorial transport, leading to a generally weak NECC in all models due to the inaccurate CORE-II equatorial wind fields.</a:t>
            </a:r>
          </a:p>
          <a:p>
            <a:r>
              <a:rPr lang="en-US" sz="2100" i="1" dirty="0">
                <a:solidFill>
                  <a:srgbClr val="0000FF"/>
                </a:solidFill>
              </a:rPr>
              <a:t>Most models show a larger interior transport of Pacific STCs due to the overestimated transport in the Northern Hemisphere likely resulting from the deep </a:t>
            </a:r>
            <a:r>
              <a:rPr lang="en-US" sz="2100" i="1" dirty="0" err="1">
                <a:solidFill>
                  <a:srgbClr val="0000FF"/>
                </a:solidFill>
              </a:rPr>
              <a:t>pycnocline</a:t>
            </a:r>
            <a:r>
              <a:rPr lang="en-US" sz="2100" dirty="0">
                <a:solidFill>
                  <a:srgbClr val="0000FF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sz="4000" dirty="0" smtClean="0"/>
              <a:t>Conclusion</a:t>
            </a:r>
            <a:endParaRPr lang="en-US" sz="4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83243" y="44958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Future Work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325318"/>
            <a:ext cx="8763000" cy="99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800" i="1" dirty="0" smtClean="0">
                <a:solidFill>
                  <a:srgbClr val="FF0000"/>
                </a:solidFill>
              </a:rPr>
              <a:t>North Pacific Variability and Indonesia </a:t>
            </a:r>
            <a:r>
              <a:rPr lang="en-US" sz="1800" i="1" dirty="0" err="1" smtClean="0">
                <a:solidFill>
                  <a:srgbClr val="FF0000"/>
                </a:solidFill>
              </a:rPr>
              <a:t>Throughflow</a:t>
            </a:r>
            <a:r>
              <a:rPr lang="en-US" sz="1800" i="1" dirty="0" smtClean="0">
                <a:solidFill>
                  <a:srgbClr val="FF0000"/>
                </a:solidFill>
              </a:rPr>
              <a:t> (ITF) in CORE-II forcing models</a:t>
            </a:r>
          </a:p>
          <a:p>
            <a:r>
              <a:rPr lang="en-US" sz="1800" i="1" dirty="0" smtClean="0">
                <a:solidFill>
                  <a:srgbClr val="FF0000"/>
                </a:solidFill>
              </a:rPr>
              <a:t>Improvement and consideration of high-resolution models (required?)</a:t>
            </a:r>
          </a:p>
        </p:txBody>
      </p:sp>
    </p:spTree>
    <p:extLst>
      <p:ext uri="{BB962C8B-B14F-4D97-AF65-F5344CB8AC3E}">
        <p14:creationId xmlns:p14="http://schemas.microsoft.com/office/powerpoint/2010/main" val="338465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C:\Users\NEW_LENOVO\Google Drive\Storage\NP_COREII_paper\figures\Pacific_circulation\oceancurrent_modewater_map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19032" r="15393" b="19044"/>
          <a:stretch/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6858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Pacific circulation </a:t>
            </a:r>
            <a:r>
              <a:rPr lang="en-US" sz="2800" dirty="0">
                <a:solidFill>
                  <a:srgbClr val="0000FF"/>
                </a:solidFill>
              </a:rPr>
              <a:t>and water mass distribution</a:t>
            </a:r>
          </a:p>
        </p:txBody>
      </p:sp>
    </p:spTree>
    <p:extLst>
      <p:ext uri="{BB962C8B-B14F-4D97-AF65-F5344CB8AC3E}">
        <p14:creationId xmlns:p14="http://schemas.microsoft.com/office/powerpoint/2010/main" val="404515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586817"/>
              </p:ext>
            </p:extLst>
          </p:nvPr>
        </p:nvGraphicFramePr>
        <p:xfrm>
          <a:off x="152400" y="914400"/>
          <a:ext cx="8762999" cy="5836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4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23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 smtClean="0">
                          <a:effectLst/>
                        </a:rPr>
                        <a:t> </a:t>
                      </a:r>
                      <a:r>
                        <a:rPr lang="en-US" sz="2800" kern="100" dirty="0">
                          <a:effectLst/>
                        </a:rPr>
                        <a:t>Summary of the model configurations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Group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Ocean model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Sea-ice model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Vertical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Horiz</a:t>
                      </a:r>
                      <a:r>
                        <a:rPr lang="en-US" sz="1600" kern="100" dirty="0">
                          <a:effectLst/>
                        </a:rPr>
                        <a:t>. res.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AWI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FESOM 1.4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endParaRPr lang="zh-TW" sz="16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z (46)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Nominal 1°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BERGEN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MICOM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CICE 4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sigma </a:t>
                      </a:r>
                      <a:r>
                        <a:rPr lang="el-GR" sz="1600" kern="100" dirty="0">
                          <a:effectLst/>
                        </a:rPr>
                        <a:t>(</a:t>
                      </a:r>
                      <a:r>
                        <a:rPr lang="en-US" sz="1600" kern="100" dirty="0">
                          <a:effectLst/>
                        </a:rPr>
                        <a:t>53)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Nominal 1°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CCLICS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TIMCOM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CICE 4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z (40)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Nominal 1.25°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CERFACS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NEMO 3.2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LIM 2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z (42)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Nominal 1°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CMCC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NEMO 3.3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CICE 4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z (46)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Nominal 1°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CNRM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NEMO 3.2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Gelato 5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z (42)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Nominal 1°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FSU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HYCOM 2.2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CICE 5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hybrid (32)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Nominal 1°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GFDL-MOM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MOM 4p1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SIS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z* (50)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Nominal 1°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GFDL-GOLD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GOLD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SIS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Sigma</a:t>
                      </a:r>
                      <a:r>
                        <a:rPr lang="en-US" sz="1600" kern="100" baseline="0" dirty="0" smtClean="0">
                          <a:effectLst/>
                        </a:rPr>
                        <a:t> </a:t>
                      </a:r>
                      <a:r>
                        <a:rPr lang="el-GR" sz="1600" kern="100" dirty="0" smtClean="0">
                          <a:effectLst/>
                        </a:rPr>
                        <a:t>(</a:t>
                      </a:r>
                      <a:r>
                        <a:rPr lang="en-US" sz="1600" kern="100" dirty="0">
                          <a:effectLst/>
                        </a:rPr>
                        <a:t>63</a:t>
                      </a:r>
                      <a:r>
                        <a:rPr lang="el-GR" sz="1600" kern="100" dirty="0">
                          <a:effectLst/>
                        </a:rPr>
                        <a:t>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Nominal 1°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ICTP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MOM 4p1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SIS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z* (30)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Nominal 2°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KIEL-R025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NEMO 3.4.1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LIM 2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z (46)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Nominal 0.25°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KIEL-R050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NEMO 3.1.1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LIM 2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z (46)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Nominal 0.5°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MRI-ASSIM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MOVE/MRI.COM 3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MK89; CICE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z (50)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1° × 0.5°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MRI-FREE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MRI.COM 3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MK89; CICE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z (50)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1° × 0.5°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NCAR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POP 2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CICE 4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z (60)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Nominal 1°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744" marR="88744" marT="44372" marB="44372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71613" y="1554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kumimoji="0" lang="en-US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kumimoji="0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88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152400" y="752147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Standard deviation of Sea Surface Height (SSH)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934200" y="102914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1993-2007</a:t>
            </a:r>
            <a:endParaRPr lang="zh-TW" altLang="en-US" dirty="0"/>
          </a:p>
        </p:txBody>
      </p:sp>
      <p:pic>
        <p:nvPicPr>
          <p:cNvPr id="6" name="图片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8580"/>
            <a:ext cx="8229600" cy="53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1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152400" y="752147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Skewness of SSH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934200" y="102914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1993-2007</a:t>
            </a:r>
            <a:endParaRPr lang="zh-TW" altLang="en-US" dirty="0"/>
          </a:p>
        </p:txBody>
      </p:sp>
      <p:pic>
        <p:nvPicPr>
          <p:cNvPr id="6" name="图片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8580"/>
            <a:ext cx="8229600" cy="53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64" y="1725691"/>
            <a:ext cx="8330336" cy="49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/>
          <p:nvPr/>
        </p:nvSpPr>
        <p:spPr>
          <a:xfrm>
            <a:off x="152400" y="752147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GB" sz="2400" baseline="30000" dirty="0" smtClean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</a:rPr>
              <a:t> EOF mode of SSH in North and tropical Pacific based on altimetry (1993-2007) and POP model (1948-2007)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6629400" y="4648200"/>
            <a:ext cx="1371600" cy="13716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148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C:\Users\NEW_LENOVO\Google Drive\Storage\NP_COREII_paper\manuscripts\RevisionIII\new_figures\ssh_sst_Taylor_1deg_A9x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3144"/>
            <a:ext cx="8915400" cy="44157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/>
          <p:nvPr/>
        </p:nvSpPr>
        <p:spPr>
          <a:xfrm>
            <a:off x="152400" y="752147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Comparison of spatial maps of the statistics model output and observation using Taylor Diagrams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3400" y="6150114"/>
            <a:ext cx="7772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 smtClean="0"/>
              <a:t>SSH </a:t>
            </a:r>
            <a:r>
              <a:rPr lang="en-US" altLang="zh-TW" sz="2000" dirty="0" smtClean="0"/>
              <a:t>is the model diagnostic of the integrated circulation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 smtClean="0"/>
              <a:t>Large </a:t>
            </a:r>
            <a:r>
              <a:rPr lang="en-US" altLang="zh-TW" sz="2000" dirty="0"/>
              <a:t>discrepancies are found in variance and skewness 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901494" y="3733800"/>
            <a:ext cx="648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Mean			Variance		            Skewness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48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13141</TotalTime>
  <Words>2495</Words>
  <Application>Microsoft Office PowerPoint</Application>
  <PresentationFormat>如螢幕大小 (4:3)</PresentationFormat>
  <Paragraphs>578</Paragraphs>
  <Slides>34</Slides>
  <Notes>5</Notes>
  <HiddenSlides>1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5" baseType="lpstr">
      <vt:lpstr>微軟正黑體</vt:lpstr>
      <vt:lpstr>新細明體</vt:lpstr>
      <vt:lpstr>新細明體</vt:lpstr>
      <vt:lpstr>Arial</vt:lpstr>
      <vt:lpstr>Calibri</vt:lpstr>
      <vt:lpstr>Century Gothic</vt:lpstr>
      <vt:lpstr>Comic Sans MS</vt:lpstr>
      <vt:lpstr>Courier New</vt:lpstr>
      <vt:lpstr>Palatino Linotype</vt:lpstr>
      <vt:lpstr>Times New Roman</vt:lpstr>
      <vt:lpstr>Executive</vt:lpstr>
      <vt:lpstr>North and equatorial Pacific Ocean circulation in the CORE-II hindcast simulations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Kuroshio current and its transport in the Pacific Asian Margiona Sea (PAMS)</vt:lpstr>
      <vt:lpstr>PowerPoint 簡報</vt:lpstr>
      <vt:lpstr>PowerPoint 簡報</vt:lpstr>
      <vt:lpstr>Mixed Layer Depth (MLD) and Water Mass Distribution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Tropical Dynamics and Subtropical Cells (STCs)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Conclusion</vt:lpstr>
      <vt:lpstr>Conclusion</vt:lpstr>
    </vt:vector>
  </TitlesOfParts>
  <Company>NCAR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the Representation of Coastal and Estuarine Processes in Earth System Models</dc:title>
  <dc:creator>yncl</dc:creator>
  <cp:lastModifiedBy>user</cp:lastModifiedBy>
  <cp:revision>707</cp:revision>
  <dcterms:created xsi:type="dcterms:W3CDTF">2012-04-04T20:43:20Z</dcterms:created>
  <dcterms:modified xsi:type="dcterms:W3CDTF">2017-03-16T06:10:34Z</dcterms:modified>
</cp:coreProperties>
</file>