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75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44" r:id="rId1"/>
  </p:sldMasterIdLst>
  <p:notesMasterIdLst>
    <p:notesMasterId r:id="rId38"/>
  </p:notesMasterIdLst>
  <p:sldIdLst>
    <p:sldId id="436" r:id="rId2"/>
    <p:sldId id="445" r:id="rId3"/>
    <p:sldId id="448" r:id="rId4"/>
    <p:sldId id="449" r:id="rId5"/>
    <p:sldId id="456" r:id="rId6"/>
    <p:sldId id="459" r:id="rId7"/>
    <p:sldId id="450" r:id="rId8"/>
    <p:sldId id="451" r:id="rId9"/>
    <p:sldId id="452" r:id="rId10"/>
    <p:sldId id="453" r:id="rId11"/>
    <p:sldId id="454" r:id="rId12"/>
    <p:sldId id="455" r:id="rId13"/>
    <p:sldId id="446" r:id="rId14"/>
    <p:sldId id="405" r:id="rId15"/>
    <p:sldId id="406" r:id="rId16"/>
    <p:sldId id="407" r:id="rId17"/>
    <p:sldId id="408" r:id="rId18"/>
    <p:sldId id="409" r:id="rId19"/>
    <p:sldId id="410" r:id="rId20"/>
    <p:sldId id="411" r:id="rId21"/>
    <p:sldId id="457" r:id="rId22"/>
    <p:sldId id="447" r:id="rId23"/>
    <p:sldId id="437" r:id="rId24"/>
    <p:sldId id="439" r:id="rId25"/>
    <p:sldId id="440" r:id="rId26"/>
    <p:sldId id="441" r:id="rId27"/>
    <p:sldId id="442" r:id="rId28"/>
    <p:sldId id="443" r:id="rId29"/>
    <p:sldId id="444" r:id="rId30"/>
    <p:sldId id="365" r:id="rId31"/>
    <p:sldId id="460" r:id="rId32"/>
    <p:sldId id="461" r:id="rId33"/>
    <p:sldId id="463" r:id="rId34"/>
    <p:sldId id="431" r:id="rId35"/>
    <p:sldId id="395" r:id="rId36"/>
    <p:sldId id="43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FF0000"/>
    <a:srgbClr val="990000"/>
    <a:srgbClr val="FF5050"/>
    <a:srgbClr val="FFCCFF"/>
    <a:srgbClr val="FF6699"/>
    <a:srgbClr val="E8C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9" autoAdjust="0"/>
    <p:restoredTop sz="82560" autoAdjust="0"/>
  </p:normalViewPr>
  <p:slideViewPr>
    <p:cSldViewPr>
      <p:cViewPr varScale="1">
        <p:scale>
          <a:sx n="85" d="100"/>
          <a:sy n="85" d="100"/>
        </p:scale>
        <p:origin x="21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7EADA-5168-4235-9951-7832FEA8E6B8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AC2CD-808D-4BA3-8111-64BF2C1E9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AC2CD-808D-4BA3-8111-64BF2C1E98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72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Anchovy and Japanese Eel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Larval Japanese eel (Anguilla japonica)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AC2CD-808D-4BA3-8111-64BF2C1E98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68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659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135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112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78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873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Edwardian Script ITC" panose="030303020407070D0804" pitchFamily="66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AC2CD-808D-4BA3-8111-64BF2C1E985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7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0" name="備忘稿版面配置區 2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lIns="99048" tIns="49524" rIns="99048" bIns="49524"/>
          <a:lstStyle/>
          <a:p>
            <a:r>
              <a:rPr lang="en-US" altLang="zh-TW" smtClean="0">
                <a:ea typeface="新細明體" charset="-120"/>
              </a:rPr>
              <a:t>The parallel version of the OGCM is called PD-TIMCOM. It is actually a cousin of POP2. These models originate from the Bryan-Cox-Semtner type of model.</a:t>
            </a:r>
            <a:endParaRPr lang="zh-TW" altLang="en-US" smtClean="0">
              <a:ea typeface="新細明體" charset="-120"/>
            </a:endParaRPr>
          </a:p>
        </p:txBody>
      </p:sp>
      <p:sp>
        <p:nvSpPr>
          <p:cNvPr id="27651" name="投影片編號版面配置區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7E451AA1-91FE-42C5-B112-1F8CF0F72A6E}" type="slidenum">
              <a:rPr lang="en-US" altLang="zh-TW" sz="1300"/>
              <a:pPr algn="r" defTabSz="990600"/>
              <a:t>2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81536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2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0"/>
            <a:ext cx="5073650" cy="3805238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21238"/>
            <a:ext cx="5207000" cy="4651375"/>
          </a:xfrm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2870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8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76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76E0BE0E-91E3-4F95-8550-CDBE871D7FB4}" type="slidenum">
              <a:rPr lang="en-US" altLang="zh-TW" sz="1300"/>
              <a:pPr algn="r" defTabSz="990600"/>
              <a:t>13</a:t>
            </a:fld>
            <a:endParaRPr lang="en-US" altLang="zh-TW" sz="13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189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27F13-CD2B-4917-BA37-C54B01537E91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2286000"/>
          </a:xfrm>
        </p:spPr>
        <p:txBody>
          <a:bodyPr/>
          <a:lstStyle/>
          <a:p>
            <a:r>
              <a:rPr lang="en-US" altLang="zh-TW" b="1"/>
              <a:t>QuikSCAT observed typhoon Kai-Tak lingering for several days in the northern part of South China Sea (SCS) between 5th to 8th July 2000. There is a sharp increase of Ekman pumping velocity, (the vertical velocity resulted from wind induced surface convergence and uplifting of the thermocline) computed from QuikSCAT winds, during the passage of Kai-Tak (Fig. 1a). The sea surface surface temperature dropped from 30degree C before the typhoon to 22 degree C the day after the typhoon departure, a drastic 8 degree drop as revealed by TMI in Fig. 1b. SeaWiFS showed 300 time increase (from 01 to 30 mg/m^2) in chlorophyll-a (indicating biological activities) within a few days (Fig. 1c). Integrated over the period and the area of the biological bloom, the Kai-Tak passage was found to generate 2-4% of the annual new production on SCS.</a:t>
            </a:r>
            <a:endParaRPr lang="zh-TW" altLang="en-US" b="1"/>
          </a:p>
        </p:txBody>
      </p:sp>
    </p:spTree>
    <p:extLst>
      <p:ext uri="{BB962C8B-B14F-4D97-AF65-F5344CB8AC3E}">
        <p14:creationId xmlns:p14="http://schemas.microsoft.com/office/powerpoint/2010/main" val="1807802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21885F-C54A-4C91-98CB-BB0D61CE8C4B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60375"/>
          </a:xfrm>
        </p:spPr>
        <p:txBody>
          <a:bodyPr/>
          <a:lstStyle/>
          <a:p>
            <a:r>
              <a:rPr lang="en-US" altLang="zh-TW"/>
              <a:t>Ten-day averaged SSHA images from the TOPEX/Poseidon satellite altimeter before and after typhoon Kai-Tak’s passing. </a:t>
            </a:r>
          </a:p>
        </p:txBody>
      </p:sp>
    </p:spTree>
    <p:extLst>
      <p:ext uri="{BB962C8B-B14F-4D97-AF65-F5344CB8AC3E}">
        <p14:creationId xmlns:p14="http://schemas.microsoft.com/office/powerpoint/2010/main" val="3029378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4DD336A-D926-4B7F-9DA4-015E8D760CC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" y="-1574"/>
            <a:ext cx="3232847" cy="50164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685800" cy="50007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573088" cy="573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emf"/><Relationship Id="rId10" Type="http://schemas.openxmlformats.org/officeDocument/2006/relationships/image" Target="../media/image38.emf"/><Relationship Id="rId4" Type="http://schemas.openxmlformats.org/officeDocument/2006/relationships/image" Target="../media/image36.emf"/><Relationship Id="rId9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140.112.69.65/coda/research/tim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mmm.ucar.edu/wrf/src/wps_files/geog_complete.tar.bz2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emf"/><Relationship Id="rId4" Type="http://schemas.openxmlformats.org/officeDocument/2006/relationships/hyperlink" Target="https://rda.ucar.edu/datasets/ds083.2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1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0.png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8686800" cy="2286000"/>
          </a:xfrm>
        </p:spPr>
        <p:txBody>
          <a:bodyPr/>
          <a:lstStyle/>
          <a:p>
            <a:pPr>
              <a:lnSpc>
                <a:spcPts val="3800"/>
              </a:lnSpc>
            </a:pPr>
            <a:r>
              <a:rPr lang="en-US" altLang="zh-TW" sz="4000" b="1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Operational eddy-resolving ocean model for the western Pacific and the coupled model simulation for the South China Sea</a:t>
            </a:r>
            <a:r>
              <a:rPr lang="zh-TW" altLang="zh-TW" sz="4000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zh-TW" altLang="zh-TW" sz="4000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</a:b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9600" y="58674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</a:rPr>
              <a:t>Yu-Heng </a:t>
            </a:r>
            <a:r>
              <a:rPr lang="en-US" altLang="zh-TW" dirty="0" err="1">
                <a:latin typeface="Comic Sans MS" panose="030F0702030302020204" pitchFamily="66" charset="0"/>
              </a:rPr>
              <a:t>Tseng</a:t>
            </a:r>
            <a:r>
              <a:rPr lang="en-US" altLang="zh-TW" baseline="30000" dirty="0" err="1">
                <a:latin typeface="Comic Sans MS" panose="030F0702030302020204" pitchFamily="66" charset="0"/>
              </a:rPr>
              <a:t>a</a:t>
            </a:r>
            <a:r>
              <a:rPr lang="en-US" altLang="zh-TW" dirty="0">
                <a:latin typeface="Comic Sans MS" panose="030F0702030302020204" pitchFamily="66" charset="0"/>
              </a:rPr>
              <a:t>, </a:t>
            </a:r>
            <a:r>
              <a:rPr lang="en-US" altLang="zh-TW" dirty="0" err="1">
                <a:latin typeface="Comic Sans MS" panose="030F0702030302020204" pitchFamily="66" charset="0"/>
              </a:rPr>
              <a:t>Chih-Chieh</a:t>
            </a:r>
            <a:r>
              <a:rPr lang="en-US" altLang="zh-TW" dirty="0">
                <a:latin typeface="Comic Sans MS" panose="030F0702030302020204" pitchFamily="66" charset="0"/>
              </a:rPr>
              <a:t> </a:t>
            </a:r>
            <a:r>
              <a:rPr lang="en-US" altLang="zh-TW" dirty="0" err="1">
                <a:latin typeface="Comic Sans MS" panose="030F0702030302020204" pitchFamily="66" charset="0"/>
              </a:rPr>
              <a:t>Young</a:t>
            </a:r>
            <a:r>
              <a:rPr lang="en-US" altLang="zh-TW" baseline="30000" dirty="0" err="1">
                <a:latin typeface="Comic Sans MS" panose="030F0702030302020204" pitchFamily="66" charset="0"/>
              </a:rPr>
              <a:t>b</a:t>
            </a:r>
            <a:r>
              <a:rPr lang="en-US" altLang="zh-TW" dirty="0">
                <a:latin typeface="Comic Sans MS" panose="030F0702030302020204" pitchFamily="66" charset="0"/>
              </a:rPr>
              <a:t>, Yi-</a:t>
            </a:r>
            <a:r>
              <a:rPr lang="en-US" altLang="zh-TW" dirty="0" err="1">
                <a:latin typeface="Comic Sans MS" panose="030F0702030302020204" pitchFamily="66" charset="0"/>
              </a:rPr>
              <a:t>chun</a:t>
            </a:r>
            <a:r>
              <a:rPr lang="en-US" altLang="zh-TW" dirty="0">
                <a:latin typeface="Comic Sans MS" panose="030F0702030302020204" pitchFamily="66" charset="0"/>
              </a:rPr>
              <a:t> </a:t>
            </a:r>
            <a:r>
              <a:rPr lang="en-US" altLang="zh-TW" dirty="0" err="1">
                <a:latin typeface="Comic Sans MS" panose="030F0702030302020204" pitchFamily="66" charset="0"/>
              </a:rPr>
              <a:t>Kuo</a:t>
            </a:r>
            <a:r>
              <a:rPr lang="en-US" altLang="zh-TW" baseline="30000" dirty="0" err="1">
                <a:latin typeface="Comic Sans MS" panose="030F0702030302020204" pitchFamily="66" charset="0"/>
              </a:rPr>
              <a:t>a</a:t>
            </a:r>
            <a:r>
              <a:rPr lang="en-US" altLang="zh-TW" dirty="0">
                <a:latin typeface="Comic Sans MS" panose="030F0702030302020204" pitchFamily="66" charset="0"/>
              </a:rPr>
              <a:t>, Yun-</a:t>
            </a:r>
            <a:r>
              <a:rPr lang="en-US" altLang="zh-TW" dirty="0" err="1">
                <a:latin typeface="Comic Sans MS" panose="030F0702030302020204" pitchFamily="66" charset="0"/>
              </a:rPr>
              <a:t>Chuan</a:t>
            </a:r>
            <a:r>
              <a:rPr lang="en-US" altLang="zh-TW" dirty="0">
                <a:latin typeface="Comic Sans MS" panose="030F0702030302020204" pitchFamily="66" charset="0"/>
              </a:rPr>
              <a:t> </a:t>
            </a:r>
            <a:r>
              <a:rPr lang="en-US" altLang="zh-TW" dirty="0" err="1">
                <a:latin typeface="Comic Sans MS" panose="030F0702030302020204" pitchFamily="66" charset="0"/>
              </a:rPr>
              <a:t>Shao</a:t>
            </a:r>
            <a:r>
              <a:rPr lang="en-US" altLang="zh-TW" baseline="30000" dirty="0" err="1">
                <a:latin typeface="Comic Sans MS" panose="030F0702030302020204" pitchFamily="66" charset="0"/>
              </a:rPr>
              <a:t>a</a:t>
            </a:r>
            <a:r>
              <a:rPr lang="zh-TW" altLang="zh-TW" dirty="0">
                <a:latin typeface="Comic Sans MS" panose="030F0702030302020204" pitchFamily="66" charset="0"/>
              </a:rPr>
              <a:t/>
            </a:r>
            <a:br>
              <a:rPr lang="zh-TW" altLang="zh-TW" dirty="0">
                <a:latin typeface="Comic Sans MS" panose="030F0702030302020204" pitchFamily="66" charset="0"/>
              </a:rPr>
            </a:br>
            <a:r>
              <a:rPr lang="en-US" altLang="zh-TW" baseline="30000" dirty="0">
                <a:latin typeface="Comic Sans MS" panose="030F0702030302020204" pitchFamily="66" charset="0"/>
              </a:rPr>
              <a:t>a</a:t>
            </a:r>
            <a:r>
              <a:rPr lang="en-US" altLang="zh-TW" dirty="0">
                <a:latin typeface="Comic Sans MS" panose="030F0702030302020204" pitchFamily="66" charset="0"/>
              </a:rPr>
              <a:t> Institute of Oceanography, National Taiwan University</a:t>
            </a:r>
            <a:r>
              <a:rPr lang="zh-TW" altLang="zh-TW" dirty="0">
                <a:latin typeface="Comic Sans MS" panose="030F0702030302020204" pitchFamily="66" charset="0"/>
              </a:rPr>
              <a:t/>
            </a:r>
            <a:br>
              <a:rPr lang="zh-TW" altLang="zh-TW" dirty="0">
                <a:latin typeface="Comic Sans MS" panose="030F0702030302020204" pitchFamily="66" charset="0"/>
              </a:rPr>
            </a:br>
            <a:r>
              <a:rPr lang="en-US" altLang="zh-TW" baseline="30000" dirty="0">
                <a:latin typeface="Comic Sans MS" panose="030F0702030302020204" pitchFamily="66" charset="0"/>
              </a:rPr>
              <a:t>b</a:t>
            </a:r>
            <a:r>
              <a:rPr lang="en-US" altLang="zh-TW" dirty="0">
                <a:latin typeface="Comic Sans MS" panose="030F0702030302020204" pitchFamily="66" charset="0"/>
              </a:rPr>
              <a:t> Department of Marine Environmental Informatics, National Taiwan Ocean 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56138"/>
            <a:ext cx="3334772" cy="32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SH_&amp;_SSVEL_Y37_TO_Y39_0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5556" r="7777" b="5556"/>
          <a:stretch>
            <a:fillRect/>
          </a:stretch>
        </p:blipFill>
        <p:spPr bwMode="auto">
          <a:xfrm>
            <a:off x="0" y="1414462"/>
            <a:ext cx="27781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SSH_&amp;_SSVEL_Y37_TO_Y39_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5185" r="7777" b="4814"/>
          <a:stretch>
            <a:fillRect/>
          </a:stretch>
        </p:blipFill>
        <p:spPr bwMode="auto">
          <a:xfrm>
            <a:off x="2786063" y="1414462"/>
            <a:ext cx="277971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SSH_&amp;_SSVEL_Y37_TO_Y39_0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5556" r="7777" b="5556"/>
          <a:stretch>
            <a:fillRect/>
          </a:stretch>
        </p:blipFill>
        <p:spPr bwMode="auto">
          <a:xfrm>
            <a:off x="0" y="4057650"/>
            <a:ext cx="277971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SSH_&amp;_SSVEL_Y35_00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4814" r="7777" b="5185"/>
          <a:stretch>
            <a:fillRect/>
          </a:stretch>
        </p:blipFill>
        <p:spPr bwMode="auto">
          <a:xfrm>
            <a:off x="2786063" y="4057650"/>
            <a:ext cx="277971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VERTICAL_CURRENT_STRUCTURE_TK_SECTION_YEAR38_DAY19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r="6250"/>
          <a:stretch>
            <a:fillRect/>
          </a:stretch>
        </p:blipFill>
        <p:spPr bwMode="auto">
          <a:xfrm>
            <a:off x="5543550" y="3271837"/>
            <a:ext cx="3600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6" descr="VERTICAL_CURRENT_STRUCTURE_TK_SECTION_YEAR37_DAY28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5537"/>
          <a:stretch>
            <a:fillRect/>
          </a:stretch>
        </p:blipFill>
        <p:spPr bwMode="auto">
          <a:xfrm>
            <a:off x="5543550" y="1485900"/>
            <a:ext cx="3600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VERTICAL_CURRENT_STRUCTURE_TK_SECTION_YEAR38_DAY28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" r="6041"/>
          <a:stretch>
            <a:fillRect/>
          </a:stretch>
        </p:blipFill>
        <p:spPr bwMode="auto">
          <a:xfrm>
            <a:off x="5543550" y="5057775"/>
            <a:ext cx="3600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714375" y="428624"/>
            <a:ext cx="4143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b="1" dirty="0">
                <a:solidFill>
                  <a:srgbClr val="0000FF"/>
                </a:solidFill>
                <a:latin typeface="Comic Sans MS" panose="030F0702030302020204" pitchFamily="66" charset="0"/>
              </a:rPr>
              <a:t>Snapshot of the distribution of sea surface temperature and horizontal velocity at sea surface. </a:t>
            </a:r>
          </a:p>
        </p:txBody>
      </p:sp>
      <p:sp>
        <p:nvSpPr>
          <p:cNvPr id="28682" name="文字方塊 13"/>
          <p:cNvSpPr txBox="1">
            <a:spLocks noChangeArrowheads="1"/>
          </p:cNvSpPr>
          <p:nvPr/>
        </p:nvSpPr>
        <p:spPr bwMode="auto">
          <a:xfrm>
            <a:off x="0" y="3414712"/>
            <a:ext cx="1571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en-US" altLang="zh-TW" sz="1600">
                <a:latin typeface="Comic Sans MS" panose="030F0702030302020204" pitchFamily="66" charset="0"/>
              </a:rPr>
              <a:t>nNLM path </a:t>
            </a:r>
            <a:endParaRPr kumimoji="0" lang="zh-TW" altLang="en-US" sz="1600">
              <a:latin typeface="Comic Sans MS" panose="030F0702030302020204" pitchFamily="66" charset="0"/>
            </a:endParaRPr>
          </a:p>
        </p:txBody>
      </p:sp>
      <p:sp>
        <p:nvSpPr>
          <p:cNvPr id="28683" name="文字方塊 14"/>
          <p:cNvSpPr txBox="1">
            <a:spLocks noChangeArrowheads="1"/>
          </p:cNvSpPr>
          <p:nvPr/>
        </p:nvSpPr>
        <p:spPr bwMode="auto">
          <a:xfrm>
            <a:off x="3000375" y="3414712"/>
            <a:ext cx="1357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1600">
                <a:latin typeface="Comic Sans MS" panose="030F0702030302020204" pitchFamily="66" charset="0"/>
              </a:rPr>
              <a:t>nNLM path</a:t>
            </a:r>
            <a:endParaRPr kumimoji="0" lang="zh-TW" altLang="en-US" sz="1600">
              <a:latin typeface="Comic Sans MS" panose="030F0702030302020204" pitchFamily="66" charset="0"/>
            </a:endParaRPr>
          </a:p>
        </p:txBody>
      </p:sp>
      <p:sp>
        <p:nvSpPr>
          <p:cNvPr id="28684" name="文字方塊 15"/>
          <p:cNvSpPr txBox="1">
            <a:spLocks noChangeArrowheads="1"/>
          </p:cNvSpPr>
          <p:nvPr/>
        </p:nvSpPr>
        <p:spPr bwMode="auto">
          <a:xfrm>
            <a:off x="214313" y="6129337"/>
            <a:ext cx="1357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1600">
                <a:latin typeface="Comic Sans MS" panose="030F0702030302020204" pitchFamily="66" charset="0"/>
              </a:rPr>
              <a:t>oNLM path</a:t>
            </a:r>
            <a:endParaRPr kumimoji="0" lang="zh-TW" altLang="en-US" sz="1600">
              <a:latin typeface="Comic Sans MS" panose="030F0702030302020204" pitchFamily="66" charset="0"/>
            </a:endParaRPr>
          </a:p>
        </p:txBody>
      </p:sp>
      <p:sp>
        <p:nvSpPr>
          <p:cNvPr id="28685" name="文字方塊 16"/>
          <p:cNvSpPr txBox="1">
            <a:spLocks noChangeArrowheads="1"/>
          </p:cNvSpPr>
          <p:nvPr/>
        </p:nvSpPr>
        <p:spPr bwMode="auto">
          <a:xfrm>
            <a:off x="3000375" y="6129337"/>
            <a:ext cx="1357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1600">
                <a:latin typeface="Comic Sans MS" panose="030F0702030302020204" pitchFamily="66" charset="0"/>
              </a:rPr>
              <a:t>LM path</a:t>
            </a:r>
            <a:endParaRPr kumimoji="0" lang="zh-TW" altLang="en-US" sz="1600">
              <a:latin typeface="Comic Sans MS" panose="030F0702030302020204" pitchFamily="66" charset="0"/>
            </a:endParaRPr>
          </a:p>
        </p:txBody>
      </p:sp>
      <p:sp>
        <p:nvSpPr>
          <p:cNvPr id="28686" name="矩形 17"/>
          <p:cNvSpPr>
            <a:spLocks noChangeArrowheads="1"/>
          </p:cNvSpPr>
          <p:nvPr/>
        </p:nvSpPr>
        <p:spPr bwMode="auto">
          <a:xfrm>
            <a:off x="5843587" y="464696"/>
            <a:ext cx="3000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b="1" dirty="0">
                <a:solidFill>
                  <a:srgbClr val="0000FF"/>
                </a:solidFill>
                <a:latin typeface="Comic Sans MS" panose="030F0702030302020204" pitchFamily="66" charset="0"/>
              </a:rPr>
              <a:t>Snapshot of the vertical current structure normal to the TK section</a:t>
            </a:r>
            <a:endParaRPr kumimoji="0" lang="zh-TW" altLang="en-US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7" name="文字方塊 18"/>
          <p:cNvSpPr txBox="1">
            <a:spLocks noChangeArrowheads="1"/>
          </p:cNvSpPr>
          <p:nvPr/>
        </p:nvSpPr>
        <p:spPr bwMode="auto">
          <a:xfrm>
            <a:off x="7929563" y="2700337"/>
            <a:ext cx="1071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en-US" altLang="zh-TW" sz="1200" b="1">
                <a:solidFill>
                  <a:srgbClr val="FF0000"/>
                </a:solidFill>
                <a:latin typeface="Comic Sans MS" panose="030F0702030302020204" pitchFamily="66" charset="0"/>
              </a:rPr>
              <a:t>Year 37 </a:t>
            </a:r>
          </a:p>
          <a:p>
            <a:pPr algn="r" eaLnBrk="1" hangingPunct="1"/>
            <a:r>
              <a:rPr kumimoji="0" lang="en-US" altLang="zh-TW" sz="1200" b="1">
                <a:solidFill>
                  <a:srgbClr val="FF0000"/>
                </a:solidFill>
                <a:latin typeface="Comic Sans MS" panose="030F0702030302020204" pitchFamily="66" charset="0"/>
              </a:rPr>
              <a:t>Day 285</a:t>
            </a:r>
            <a:endParaRPr kumimoji="0" lang="zh-TW" altLang="en-US" sz="1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8" name="文字方塊 19"/>
          <p:cNvSpPr txBox="1">
            <a:spLocks noChangeArrowheads="1"/>
          </p:cNvSpPr>
          <p:nvPr/>
        </p:nvSpPr>
        <p:spPr bwMode="auto">
          <a:xfrm>
            <a:off x="7929563" y="4486275"/>
            <a:ext cx="1071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en-US" altLang="zh-TW" sz="1200" b="1">
                <a:solidFill>
                  <a:srgbClr val="FF0000"/>
                </a:solidFill>
                <a:latin typeface="Comic Sans MS" panose="030F0702030302020204" pitchFamily="66" charset="0"/>
              </a:rPr>
              <a:t>Year 38 </a:t>
            </a:r>
          </a:p>
          <a:p>
            <a:pPr algn="r" eaLnBrk="1" hangingPunct="1"/>
            <a:r>
              <a:rPr kumimoji="0" lang="en-US" altLang="zh-TW" sz="1200" b="1">
                <a:solidFill>
                  <a:srgbClr val="FF0000"/>
                </a:solidFill>
                <a:latin typeface="Comic Sans MS" panose="030F0702030302020204" pitchFamily="66" charset="0"/>
              </a:rPr>
              <a:t>Day 195</a:t>
            </a:r>
            <a:endParaRPr kumimoji="0" lang="zh-TW" altLang="en-US" sz="1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9" name="文字方塊 20"/>
          <p:cNvSpPr txBox="1">
            <a:spLocks noChangeArrowheads="1"/>
          </p:cNvSpPr>
          <p:nvPr/>
        </p:nvSpPr>
        <p:spPr bwMode="auto">
          <a:xfrm>
            <a:off x="7929563" y="6200775"/>
            <a:ext cx="1071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en-US" altLang="zh-TW" sz="1200" b="1">
                <a:solidFill>
                  <a:srgbClr val="FF0000"/>
                </a:solidFill>
                <a:latin typeface="Comic Sans MS" panose="030F0702030302020204" pitchFamily="66" charset="0"/>
              </a:rPr>
              <a:t>Year 39 </a:t>
            </a:r>
          </a:p>
          <a:p>
            <a:pPr algn="r" eaLnBrk="1" hangingPunct="1"/>
            <a:r>
              <a:rPr kumimoji="0" lang="en-US" altLang="zh-TW" sz="1200" b="1">
                <a:solidFill>
                  <a:srgbClr val="FF0000"/>
                </a:solidFill>
                <a:latin typeface="Comic Sans MS" panose="030F0702030302020204" pitchFamily="66" charset="0"/>
              </a:rPr>
              <a:t>Day 285</a:t>
            </a:r>
            <a:endParaRPr kumimoji="0" lang="zh-TW" altLang="en-US" sz="1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90" name="文字方塊 21"/>
          <p:cNvSpPr txBox="1">
            <a:spLocks noChangeArrowheads="1"/>
          </p:cNvSpPr>
          <p:nvPr/>
        </p:nvSpPr>
        <p:spPr bwMode="auto">
          <a:xfrm>
            <a:off x="6000750" y="6415087"/>
            <a:ext cx="135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1400">
                <a:solidFill>
                  <a:srgbClr val="FF00FF"/>
                </a:solidFill>
                <a:latin typeface="Comic Sans MS" panose="030F0702030302020204" pitchFamily="66" charset="0"/>
              </a:rPr>
              <a:t>oNLM path</a:t>
            </a:r>
            <a:endParaRPr kumimoji="0" lang="zh-TW" altLang="en-US" sz="140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path_locatio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4199" r="6299"/>
          <a:stretch>
            <a:fillRect/>
          </a:stretch>
        </p:blipFill>
        <p:spPr>
          <a:xfrm>
            <a:off x="4284663" y="-7938"/>
            <a:ext cx="4848225" cy="3725863"/>
          </a:xfrm>
          <a:noFill/>
          <a:ln/>
        </p:spPr>
      </p:pic>
      <p:pic>
        <p:nvPicPr>
          <p:cNvPr id="126981" name="Picture 5" descr="path_at138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5040" r="7874"/>
          <a:stretch>
            <a:fillRect/>
          </a:stretch>
        </p:blipFill>
        <p:spPr bwMode="auto">
          <a:xfrm>
            <a:off x="50800" y="2667000"/>
            <a:ext cx="49863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285927" y="440530"/>
            <a:ext cx="379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Comic Sans MS" panose="030F0702030302020204" pitchFamily="66" charset="0"/>
              </a:rPr>
              <a:t>Kuroshio Path position along 138°E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1835150" y="1622425"/>
            <a:ext cx="3779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Comic Sans MS" panose="030F0702030302020204" pitchFamily="66" charset="0"/>
              </a:rPr>
              <a:t>SSH anomaly (131-134°E,30-33°N)</a:t>
            </a:r>
            <a:endParaRPr lang="zh-TW" alt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688975" y="2349500"/>
            <a:ext cx="2836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latin typeface="Comic Sans MS" panose="030F0702030302020204" pitchFamily="66" charset="0"/>
              </a:rPr>
              <a:t>SSH anomaly along 138°E</a:t>
            </a:r>
            <a:endParaRPr lang="zh-TW" altLang="en-US">
              <a:latin typeface="Comic Sans MS" panose="030F0702030302020204" pitchFamily="66" charset="0"/>
            </a:endParaRPr>
          </a:p>
        </p:txBody>
      </p:sp>
      <p:pic>
        <p:nvPicPr>
          <p:cNvPr id="126985" name="Picture 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203"/>
          <a:stretch>
            <a:fillRect/>
          </a:stretch>
        </p:blipFill>
        <p:spPr bwMode="auto">
          <a:xfrm>
            <a:off x="5399088" y="3500438"/>
            <a:ext cx="30607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58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SSH_VEL_Y43D28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4619" r="3780" b="7559"/>
          <a:stretch>
            <a:fillRect/>
          </a:stretch>
        </p:blipFill>
        <p:spPr bwMode="auto">
          <a:xfrm>
            <a:off x="36513" y="-254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5" descr="SSH_VEL_Y43D31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4619" r="3780" b="7559"/>
          <a:stretch>
            <a:fillRect/>
          </a:stretch>
        </p:blipFill>
        <p:spPr bwMode="auto">
          <a:xfrm>
            <a:off x="5724525" y="-254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6" descr="SSH_VEL_Y43D34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4619" r="3780" b="7559"/>
          <a:stretch>
            <a:fillRect/>
          </a:stretch>
        </p:blipFill>
        <p:spPr bwMode="auto">
          <a:xfrm>
            <a:off x="2844800" y="-254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7" descr="SSH_VEL_Y44D01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4619" r="3780" b="7559"/>
          <a:stretch>
            <a:fillRect/>
          </a:stretch>
        </p:blipFill>
        <p:spPr bwMode="auto">
          <a:xfrm>
            <a:off x="36513" y="21336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6" name="Picture 8" descr="SSH_VEL_Y44D04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4619" r="3780" b="7559"/>
          <a:stretch>
            <a:fillRect/>
          </a:stretch>
        </p:blipFill>
        <p:spPr bwMode="auto">
          <a:xfrm>
            <a:off x="5724525" y="21336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7" name="Picture 9" descr="SSH_VEL_Y44D075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4619" r="3780" b="7559"/>
          <a:stretch>
            <a:fillRect/>
          </a:stretch>
        </p:blipFill>
        <p:spPr bwMode="auto">
          <a:xfrm>
            <a:off x="2843213" y="21336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8" name="Picture 10" descr="SSH_VEL_Y44D105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4619" r="3780" b="7559"/>
          <a:stretch>
            <a:fillRect/>
          </a:stretch>
        </p:blipFill>
        <p:spPr bwMode="auto">
          <a:xfrm>
            <a:off x="36513" y="42926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9" name="Picture 11" descr="SSH_VEL_Y44D135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4619" r="3780" b="7559"/>
          <a:stretch>
            <a:fillRect/>
          </a:stretch>
        </p:blipFill>
        <p:spPr bwMode="auto">
          <a:xfrm>
            <a:off x="2843213" y="42926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2" name="Text Box 14"/>
          <p:cNvSpPr txBox="1">
            <a:spLocks noChangeArrowheads="1"/>
          </p:cNvSpPr>
          <p:nvPr/>
        </p:nvSpPr>
        <p:spPr bwMode="auto">
          <a:xfrm>
            <a:off x="5689600" y="4587875"/>
            <a:ext cx="3419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Comic Sans MS" panose="030F0702030302020204" pitchFamily="66" charset="0"/>
              </a:rPr>
              <a:t>Formation of Large Meander in the Model</a:t>
            </a:r>
            <a:endParaRPr lang="zh-TW" alt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9823" name="Line 15"/>
          <p:cNvSpPr>
            <a:spLocks noChangeShapeType="1"/>
          </p:cNvSpPr>
          <p:nvPr/>
        </p:nvSpPr>
        <p:spPr bwMode="auto">
          <a:xfrm>
            <a:off x="2627313" y="105251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9824" name="Line 16"/>
          <p:cNvSpPr>
            <a:spLocks noChangeShapeType="1"/>
          </p:cNvSpPr>
          <p:nvPr/>
        </p:nvSpPr>
        <p:spPr bwMode="auto">
          <a:xfrm>
            <a:off x="5435600" y="105251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8316913" y="105251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2627313" y="3213100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9827" name="Line 19"/>
          <p:cNvSpPr>
            <a:spLocks noChangeShapeType="1"/>
          </p:cNvSpPr>
          <p:nvPr/>
        </p:nvSpPr>
        <p:spPr bwMode="auto">
          <a:xfrm>
            <a:off x="5435600" y="3213100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9828" name="Line 20"/>
          <p:cNvSpPr>
            <a:spLocks noChangeShapeType="1"/>
          </p:cNvSpPr>
          <p:nvPr/>
        </p:nvSpPr>
        <p:spPr bwMode="auto">
          <a:xfrm>
            <a:off x="8316913" y="3213100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2627313" y="5373688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538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4150" y="327025"/>
            <a:ext cx="5456237" cy="769938"/>
          </a:xfrm>
        </p:spPr>
        <p:txBody>
          <a:bodyPr/>
          <a:lstStyle/>
          <a:p>
            <a:pPr eaLnBrk="1" hangingPunct="1"/>
            <a:r>
              <a:rPr lang="en-US" altLang="zh-TW" sz="3200" dirty="0" smtClean="0">
                <a:solidFill>
                  <a:srgbClr val="0000FF"/>
                </a:solidFill>
                <a:latin typeface="Comic Sans MS" pitchFamily="66" charset="0"/>
              </a:rPr>
              <a:t>Different KT Phases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-100013"/>
            <a:ext cx="34925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0" y="3017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0" y="3017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3080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22350"/>
            <a:ext cx="5795963" cy="57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5651500" y="1593850"/>
          <a:ext cx="191135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6" imgW="965200" imgH="254000" progId="Equation.DSMT4">
                  <p:embed/>
                </p:oleObj>
              </mc:Choice>
              <mc:Fallback>
                <p:oleObj name="Equation" r:id="rId6" imgW="965200" imgH="254000" progId="Equation.DSMT4">
                  <p:embed/>
                  <p:pic>
                    <p:nvPicPr>
                      <p:cNvPr id="307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593850"/>
                        <a:ext cx="1911350" cy="5111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1"/>
          <p:cNvGraphicFramePr>
            <a:graphicFrameLocks noChangeAspect="1"/>
          </p:cNvGraphicFramePr>
          <p:nvPr/>
        </p:nvGraphicFramePr>
        <p:xfrm>
          <a:off x="5667375" y="5876925"/>
          <a:ext cx="18923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8" imgW="952087" imgH="253890" progId="Equation.DSMT4">
                  <p:embed/>
                </p:oleObj>
              </mc:Choice>
              <mc:Fallback>
                <p:oleObj name="Equation" r:id="rId8" imgW="952087" imgH="253890" progId="Equation.DSMT4">
                  <p:embed/>
                  <p:pic>
                    <p:nvPicPr>
                      <p:cNvPr id="307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75" y="5876925"/>
                        <a:ext cx="1892300" cy="5111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040313" y="2033588"/>
            <a:ext cx="1258887" cy="3743325"/>
            <a:chOff x="3175" y="1344"/>
            <a:chExt cx="793" cy="2358"/>
          </a:xfrm>
        </p:grpSpPr>
        <p:sp>
          <p:nvSpPr>
            <p:cNvPr id="3099" name="AutoShape 14"/>
            <p:cNvSpPr>
              <a:spLocks noChangeArrowheads="1"/>
            </p:cNvSpPr>
            <p:nvPr/>
          </p:nvSpPr>
          <p:spPr bwMode="auto">
            <a:xfrm>
              <a:off x="3288" y="1344"/>
              <a:ext cx="680" cy="295"/>
            </a:xfrm>
            <a:prstGeom prst="leftArrow">
              <a:avLst>
                <a:gd name="adj1" fmla="val 50000"/>
                <a:gd name="adj2" fmla="val 576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0" name="AutoShape 15"/>
            <p:cNvSpPr>
              <a:spLocks noChangeArrowheads="1"/>
            </p:cNvSpPr>
            <p:nvPr/>
          </p:nvSpPr>
          <p:spPr bwMode="auto">
            <a:xfrm>
              <a:off x="3175" y="3520"/>
              <a:ext cx="771" cy="182"/>
            </a:xfrm>
            <a:prstGeom prst="leftArrow">
              <a:avLst>
                <a:gd name="adj1" fmla="val 50000"/>
                <a:gd name="adj2" fmla="val 10590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1" name="AutoShape 16"/>
            <p:cNvSpPr>
              <a:spLocks noChangeArrowheads="1"/>
            </p:cNvSpPr>
            <p:nvPr/>
          </p:nvSpPr>
          <p:spPr bwMode="auto">
            <a:xfrm>
              <a:off x="3266" y="3203"/>
              <a:ext cx="680" cy="91"/>
            </a:xfrm>
            <a:prstGeom prst="leftArrow">
              <a:avLst>
                <a:gd name="adj1" fmla="val 50000"/>
                <a:gd name="adj2" fmla="val 18681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835150" y="3328990"/>
            <a:ext cx="1909763" cy="790575"/>
            <a:chOff x="1156" y="2160"/>
            <a:chExt cx="1203" cy="498"/>
          </a:xfrm>
        </p:grpSpPr>
        <p:sp>
          <p:nvSpPr>
            <p:cNvPr id="3097" name="AutoShape 17"/>
            <p:cNvSpPr>
              <a:spLocks noChangeArrowheads="1"/>
            </p:cNvSpPr>
            <p:nvPr/>
          </p:nvSpPr>
          <p:spPr bwMode="auto">
            <a:xfrm>
              <a:off x="1156" y="2160"/>
              <a:ext cx="409" cy="272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8" name="Text Box 18"/>
            <p:cNvSpPr txBox="1">
              <a:spLocks noChangeArrowheads="1"/>
            </p:cNvSpPr>
            <p:nvPr/>
          </p:nvSpPr>
          <p:spPr bwMode="auto">
            <a:xfrm>
              <a:off x="1474" y="2251"/>
              <a:ext cx="885" cy="4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dirty="0">
                  <a:solidFill>
                    <a:schemeClr val="bg1"/>
                  </a:solidFill>
                  <a:latin typeface="Comic Sans MS" pitchFamily="66" charset="0"/>
                </a:rPr>
                <a:t>Huge NEC transport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654175" y="6110293"/>
            <a:ext cx="1658938" cy="646113"/>
            <a:chOff x="1042" y="3912"/>
            <a:chExt cx="1045" cy="407"/>
          </a:xfrm>
        </p:grpSpPr>
        <p:sp>
          <p:nvSpPr>
            <p:cNvPr id="3095" name="AutoShape 19"/>
            <p:cNvSpPr>
              <a:spLocks noChangeArrowheads="1"/>
            </p:cNvSpPr>
            <p:nvPr/>
          </p:nvSpPr>
          <p:spPr bwMode="auto">
            <a:xfrm>
              <a:off x="1042" y="4105"/>
              <a:ext cx="114" cy="187"/>
            </a:xfrm>
            <a:prstGeom prst="upArrow">
              <a:avLst>
                <a:gd name="adj1" fmla="val 50000"/>
                <a:gd name="adj2" fmla="val 4100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6" name="Text Box 20"/>
            <p:cNvSpPr txBox="1">
              <a:spLocks noChangeArrowheads="1"/>
            </p:cNvSpPr>
            <p:nvPr/>
          </p:nvSpPr>
          <p:spPr bwMode="auto">
            <a:xfrm>
              <a:off x="1202" y="3912"/>
              <a:ext cx="885" cy="4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dirty="0">
                  <a:solidFill>
                    <a:schemeClr val="bg1"/>
                  </a:solidFill>
                  <a:latin typeface="Comic Sans MS" pitchFamily="66" charset="0"/>
                </a:rPr>
                <a:t>Limit NEC transport</a:t>
              </a:r>
            </a:p>
          </p:txBody>
        </p:sp>
      </p:grpSp>
      <p:sp>
        <p:nvSpPr>
          <p:cNvPr id="3084" name="Text Box 25"/>
          <p:cNvSpPr txBox="1">
            <a:spLocks noChangeArrowheads="1"/>
          </p:cNvSpPr>
          <p:nvPr/>
        </p:nvSpPr>
        <p:spPr bwMode="auto">
          <a:xfrm>
            <a:off x="574675" y="1276350"/>
            <a:ext cx="612775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mean</a:t>
            </a:r>
          </a:p>
        </p:txBody>
      </p:sp>
      <p:sp>
        <p:nvSpPr>
          <p:cNvPr id="3085" name="Text Box 26"/>
          <p:cNvSpPr txBox="1">
            <a:spLocks noChangeArrowheads="1"/>
          </p:cNvSpPr>
          <p:nvPr/>
        </p:nvSpPr>
        <p:spPr bwMode="auto">
          <a:xfrm>
            <a:off x="574675" y="4149725"/>
            <a:ext cx="612775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mean</a:t>
            </a:r>
          </a:p>
        </p:txBody>
      </p:sp>
      <p:sp>
        <p:nvSpPr>
          <p:cNvPr id="3086" name="Text Box 27"/>
          <p:cNvSpPr txBox="1">
            <a:spLocks noChangeArrowheads="1"/>
          </p:cNvSpPr>
          <p:nvPr/>
        </p:nvSpPr>
        <p:spPr bwMode="auto">
          <a:xfrm>
            <a:off x="5976938" y="52388"/>
            <a:ext cx="612775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mean</a:t>
            </a:r>
          </a:p>
        </p:txBody>
      </p:sp>
      <p:sp>
        <p:nvSpPr>
          <p:cNvPr id="3087" name="Text Box 28"/>
          <p:cNvSpPr txBox="1">
            <a:spLocks noChangeArrowheads="1"/>
          </p:cNvSpPr>
          <p:nvPr/>
        </p:nvSpPr>
        <p:spPr bwMode="auto">
          <a:xfrm>
            <a:off x="3455988" y="1276350"/>
            <a:ext cx="360362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std</a:t>
            </a:r>
          </a:p>
        </p:txBody>
      </p:sp>
      <p:sp>
        <p:nvSpPr>
          <p:cNvPr id="3088" name="Text Box 29"/>
          <p:cNvSpPr txBox="1">
            <a:spLocks noChangeArrowheads="1"/>
          </p:cNvSpPr>
          <p:nvPr/>
        </p:nvSpPr>
        <p:spPr bwMode="auto">
          <a:xfrm>
            <a:off x="3455988" y="4157663"/>
            <a:ext cx="360362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std</a:t>
            </a:r>
          </a:p>
        </p:txBody>
      </p:sp>
      <p:sp>
        <p:nvSpPr>
          <p:cNvPr id="3089" name="Text Box 30"/>
          <p:cNvSpPr txBox="1">
            <a:spLocks noChangeArrowheads="1"/>
          </p:cNvSpPr>
          <p:nvPr/>
        </p:nvSpPr>
        <p:spPr bwMode="auto">
          <a:xfrm>
            <a:off x="7740650" y="82550"/>
            <a:ext cx="360363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std</a:t>
            </a:r>
          </a:p>
        </p:txBody>
      </p:sp>
      <p:pic>
        <p:nvPicPr>
          <p:cNvPr id="3090" name="Picture 4"/>
          <p:cNvPicPr>
            <a:picLocks noChangeAspect="1" noChangeArrowheads="1"/>
          </p:cNvPicPr>
          <p:nvPr/>
        </p:nvPicPr>
        <p:blipFill>
          <a:blip r:embed="rId10"/>
          <a:srcRect l="6667" r="10666"/>
          <a:stretch>
            <a:fillRect/>
          </a:stretch>
        </p:blipFill>
        <p:spPr bwMode="auto">
          <a:xfrm>
            <a:off x="5845175" y="2608263"/>
            <a:ext cx="32639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Line 16"/>
          <p:cNvSpPr>
            <a:spLocks noChangeShapeType="1"/>
          </p:cNvSpPr>
          <p:nvPr/>
        </p:nvSpPr>
        <p:spPr bwMode="auto">
          <a:xfrm>
            <a:off x="8207375" y="4410075"/>
            <a:ext cx="0" cy="900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523163" y="5200650"/>
            <a:ext cx="162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FF0000"/>
                </a:solidFill>
              </a:rPr>
              <a:t>KT vs. -WP</a:t>
            </a:r>
          </a:p>
        </p:txBody>
      </p:sp>
      <p:sp>
        <p:nvSpPr>
          <p:cNvPr id="3093" name="Line 18"/>
          <p:cNvSpPr>
            <a:spLocks noChangeShapeType="1"/>
          </p:cNvSpPr>
          <p:nvPr/>
        </p:nvSpPr>
        <p:spPr bwMode="auto">
          <a:xfrm>
            <a:off x="7164388" y="4265613"/>
            <a:ext cx="0" cy="1404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094" name="Text Box 19"/>
          <p:cNvSpPr txBox="1">
            <a:spLocks noChangeArrowheads="1"/>
          </p:cNvSpPr>
          <p:nvPr/>
        </p:nvSpPr>
        <p:spPr bwMode="auto">
          <a:xfrm>
            <a:off x="6516688" y="5634038"/>
            <a:ext cx="1547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FF"/>
                </a:solidFill>
              </a:rPr>
              <a:t>KT vs. ENSO</a:t>
            </a:r>
          </a:p>
        </p:txBody>
      </p:sp>
    </p:spTree>
    <p:extLst>
      <p:ext uri="{BB962C8B-B14F-4D97-AF65-F5344CB8AC3E}">
        <p14:creationId xmlns:p14="http://schemas.microsoft.com/office/powerpoint/2010/main" val="13320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no_grid_line_150dpi_short3_fig1_v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372600" cy="60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TW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New Evidence for Enhanced Ocean Primary Production Triggered by Tropical Cyclone (Lin et al., 2003c; </a:t>
            </a:r>
            <a:r>
              <a:rPr kumimoji="1" lang="en-US" altLang="zh-TW" i="1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GRL)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8229" y="468868"/>
            <a:ext cx="195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omic Sans MS" panose="030F0702030302020204" pitchFamily="66" charset="0"/>
              </a:rPr>
              <a:t>Typhoon Kai-</a:t>
            </a:r>
            <a:r>
              <a:rPr lang="en-US" altLang="zh-TW" dirty="0" err="1" smtClean="0">
                <a:latin typeface="Comic Sans MS" panose="030F0702030302020204" pitchFamily="66" charset="0"/>
              </a:rPr>
              <a:t>Tak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4191000" y="76200"/>
            <a:ext cx="4953000" cy="137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000" i="1" dirty="0" err="1">
                <a:solidFill>
                  <a:srgbClr val="CC33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Entrianment</a:t>
            </a:r>
            <a:r>
              <a:rPr lang="en-US" altLang="zh-TW" sz="2000" i="1" dirty="0">
                <a:solidFill>
                  <a:srgbClr val="CC33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Depth (PWP  model, Price et al., 86) : 90m</a:t>
            </a:r>
            <a:r>
              <a:rPr lang="en-US" altLang="zh-TW" sz="2000" i="1" dirty="0"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zh-TW" sz="2000" i="1" dirty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2. Uh&lt;4m/s, Upwelling: 20*10</a:t>
            </a:r>
            <a:r>
              <a:rPr lang="en-US" altLang="zh-TW" sz="2000" i="1" baseline="30000" dirty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-4</a:t>
            </a:r>
            <a:r>
              <a:rPr lang="en-US" altLang="zh-TW" sz="2000" i="1" dirty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m/s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zh-TW" sz="2000" i="1" dirty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 (100m for half inertial period)</a:t>
            </a:r>
          </a:p>
        </p:txBody>
      </p:sp>
      <p:pic>
        <p:nvPicPr>
          <p:cNvPr id="268292" name="Picture 4" descr="2000-07-06-PM_div100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4038600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4" name="AutoShape 6"/>
          <p:cNvSpPr>
            <a:spLocks noChangeArrowheads="1"/>
          </p:cNvSpPr>
          <p:nvPr/>
        </p:nvSpPr>
        <p:spPr bwMode="auto">
          <a:xfrm>
            <a:off x="6629400" y="5029200"/>
            <a:ext cx="457200" cy="457200"/>
          </a:xfrm>
          <a:prstGeom prst="star4">
            <a:avLst>
              <a:gd name="adj" fmla="val 12500"/>
            </a:avLst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68296" name="Picture 8" descr="Typhoon Kirog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25717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7" name="Picture 9" descr="FIG01_b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0713"/>
            <a:ext cx="43370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8" name="Picture 10" descr="FIG01_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70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9" name="Text Box 11"/>
          <p:cNvSpPr txBox="1">
            <a:spLocks noChangeArrowheads="1"/>
          </p:cNvSpPr>
          <p:nvPr/>
        </p:nvSpPr>
        <p:spPr bwMode="auto">
          <a:xfrm>
            <a:off x="422275" y="6858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2"/>
                </a:solidFill>
                <a:ea typeface="新細明體" panose="02020500000000000000" pitchFamily="18" charset="-120"/>
              </a:rPr>
              <a:t>Before</a:t>
            </a:r>
          </a:p>
        </p:txBody>
      </p:sp>
      <p:sp>
        <p:nvSpPr>
          <p:cNvPr id="268300" name="Text Box 12"/>
          <p:cNvSpPr txBox="1">
            <a:spLocks noChangeArrowheads="1"/>
          </p:cNvSpPr>
          <p:nvPr/>
        </p:nvSpPr>
        <p:spPr bwMode="auto">
          <a:xfrm>
            <a:off x="381000" y="3886200"/>
            <a:ext cx="102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2"/>
                </a:solidFill>
                <a:ea typeface="新細明體" panose="02020500000000000000" pitchFamily="18" charset="-12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3730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92" name="Picture 8" descr="FIG07_b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4199" r="4721" b="4199"/>
          <a:stretch>
            <a:fillRect/>
          </a:stretch>
        </p:blipFill>
        <p:spPr bwMode="auto">
          <a:xfrm>
            <a:off x="4170363" y="2903537"/>
            <a:ext cx="4973637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93" name="Picture 9" descr="FIG07_a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4199" r="4721" b="4199"/>
          <a:stretch>
            <a:fillRect/>
          </a:stretch>
        </p:blipFill>
        <p:spPr bwMode="auto">
          <a:xfrm>
            <a:off x="55563" y="1227137"/>
            <a:ext cx="4973637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3390900" y="1495290"/>
            <a:ext cx="327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Sensitivity of turbulent parameterization</a:t>
            </a: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2492117" y="5943516"/>
            <a:ext cx="289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Sensitivity of wind stress strength</a:t>
            </a:r>
          </a:p>
        </p:txBody>
      </p:sp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4953000" y="2173287"/>
            <a:ext cx="411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CC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Temperature drops due to </a:t>
            </a:r>
            <a:r>
              <a:rPr lang="en-US" altLang="zh-TW" dirty="0" smtClean="0">
                <a:solidFill>
                  <a:srgbClr val="CC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(1) </a:t>
            </a:r>
            <a:r>
              <a:rPr lang="en-US" altLang="zh-TW" dirty="0" smtClean="0">
                <a:solidFill>
                  <a:schemeClr val="accent2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vertical </a:t>
            </a:r>
            <a:r>
              <a:rPr lang="en-US" altLang="zh-TW" dirty="0">
                <a:solidFill>
                  <a:schemeClr val="accent2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mixing</a:t>
            </a:r>
            <a:r>
              <a:rPr lang="en-US" altLang="zh-TW" dirty="0">
                <a:solidFill>
                  <a:srgbClr val="CC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and </a:t>
            </a:r>
            <a:r>
              <a:rPr lang="en-US" altLang="zh-TW" dirty="0" smtClean="0">
                <a:solidFill>
                  <a:srgbClr val="CC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(2) topographical </a:t>
            </a:r>
            <a:r>
              <a:rPr lang="en-US" altLang="zh-TW" dirty="0">
                <a:solidFill>
                  <a:srgbClr val="CC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upwelling</a:t>
            </a:r>
          </a:p>
        </p:txBody>
      </p:sp>
      <p:sp>
        <p:nvSpPr>
          <p:cNvPr id="272391" name="Text Box 7"/>
          <p:cNvSpPr txBox="1">
            <a:spLocks noChangeArrowheads="1"/>
          </p:cNvSpPr>
          <p:nvPr/>
        </p:nvSpPr>
        <p:spPr bwMode="auto">
          <a:xfrm>
            <a:off x="1043187" y="854268"/>
            <a:ext cx="634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accent2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Comparisons with observation (</a:t>
            </a:r>
            <a:r>
              <a:rPr lang="en-US" altLang="zh-TW" sz="2400" dirty="0">
                <a:solidFill>
                  <a:srgbClr val="FF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station: ST</a:t>
            </a:r>
            <a:r>
              <a:rPr lang="en-US" altLang="zh-TW" sz="2400" dirty="0">
                <a:solidFill>
                  <a:schemeClr val="accent2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)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06387" y="377587"/>
            <a:ext cx="799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Modeled oceanic response </a:t>
            </a:r>
            <a:r>
              <a:rPr lang="en-US" altLang="zh-TW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to typhoon </a:t>
            </a:r>
            <a:r>
              <a:rPr lang="en-US" altLang="zh-TW" sz="2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Kai-</a:t>
            </a:r>
            <a:r>
              <a:rPr lang="en-US" altLang="zh-TW" sz="28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tak</a:t>
            </a:r>
            <a:endParaRPr lang="zh-TW" alt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3663" y="5323264"/>
            <a:ext cx="226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Comic Sans MS" panose="030F0702030302020204" pitchFamily="66" charset="0"/>
              </a:rPr>
              <a:t>(</a:t>
            </a:r>
            <a:r>
              <a:rPr lang="en-US" altLang="zh-TW" dirty="0">
                <a:latin typeface="Comic Sans MS" panose="030F0702030302020204" pitchFamily="66" charset="0"/>
              </a:rPr>
              <a:t>Tseng et al., 2010)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93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60" name="Picture 4" descr="zmm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47244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461" name="Picture 5" descr="zmm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"/>
            <a:ext cx="47244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63" name="Text Box 7"/>
          <p:cNvSpPr txBox="1">
            <a:spLocks noChangeArrowheads="1"/>
          </p:cNvSpPr>
          <p:nvPr/>
        </p:nvSpPr>
        <p:spPr bwMode="auto">
          <a:xfrm>
            <a:off x="723900" y="647700"/>
            <a:ext cx="3733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3200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Bottom current vectors</a:t>
            </a:r>
          </a:p>
        </p:txBody>
      </p:sp>
      <p:sp>
        <p:nvSpPr>
          <p:cNvPr id="275464" name="Text Box 8"/>
          <p:cNvSpPr txBox="1">
            <a:spLocks noChangeArrowheads="1"/>
          </p:cNvSpPr>
          <p:nvPr/>
        </p:nvSpPr>
        <p:spPr bwMode="auto">
          <a:xfrm>
            <a:off x="6080125" y="4953000"/>
            <a:ext cx="2835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Strong currents along topography</a:t>
            </a:r>
          </a:p>
        </p:txBody>
      </p:sp>
      <p:sp>
        <p:nvSpPr>
          <p:cNvPr id="275465" name="Line 9"/>
          <p:cNvSpPr>
            <a:spLocks noChangeShapeType="1"/>
          </p:cNvSpPr>
          <p:nvPr/>
        </p:nvSpPr>
        <p:spPr bwMode="auto">
          <a:xfrm flipH="1">
            <a:off x="3581400" y="5410200"/>
            <a:ext cx="2514600" cy="228600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275466" name="Line 10"/>
          <p:cNvSpPr>
            <a:spLocks noChangeShapeType="1"/>
          </p:cNvSpPr>
          <p:nvPr/>
        </p:nvSpPr>
        <p:spPr bwMode="auto">
          <a:xfrm flipV="1">
            <a:off x="6324600" y="3352800"/>
            <a:ext cx="685800" cy="1600200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11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5" name="Picture 9" descr="w45m_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935038"/>
            <a:ext cx="65246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9" name="Text Box 13"/>
          <p:cNvSpPr txBox="1">
            <a:spLocks noChangeArrowheads="1"/>
          </p:cNvSpPr>
          <p:nvPr/>
        </p:nvSpPr>
        <p:spPr bwMode="auto">
          <a:xfrm>
            <a:off x="466725" y="2878138"/>
            <a:ext cx="7633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Day 1</a:t>
            </a:r>
          </a:p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(7/4)</a:t>
            </a:r>
          </a:p>
        </p:txBody>
      </p:sp>
      <p:sp>
        <p:nvSpPr>
          <p:cNvPr id="285717" name="Text Box 21"/>
          <p:cNvSpPr txBox="1">
            <a:spLocks noChangeArrowheads="1"/>
          </p:cNvSpPr>
          <p:nvPr/>
        </p:nvSpPr>
        <p:spPr bwMode="auto">
          <a:xfrm>
            <a:off x="976313" y="348193"/>
            <a:ext cx="7253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Daily-averaged vertical velocity</a:t>
            </a:r>
          </a:p>
        </p:txBody>
      </p:sp>
    </p:spTree>
    <p:extLst>
      <p:ext uri="{BB962C8B-B14F-4D97-AF65-F5344CB8AC3E}">
        <p14:creationId xmlns:p14="http://schemas.microsoft.com/office/powerpoint/2010/main" val="6410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1" name="Text Box 11"/>
          <p:cNvSpPr txBox="1">
            <a:spLocks noChangeArrowheads="1"/>
          </p:cNvSpPr>
          <p:nvPr/>
        </p:nvSpPr>
        <p:spPr bwMode="auto">
          <a:xfrm>
            <a:off x="466725" y="2878138"/>
            <a:ext cx="8002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Day 2</a:t>
            </a:r>
          </a:p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(7/5)</a:t>
            </a:r>
          </a:p>
        </p:txBody>
      </p:sp>
      <p:pic>
        <p:nvPicPr>
          <p:cNvPr id="286738" name="Picture 18" descr="w45m_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935038"/>
            <a:ext cx="65246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976313" y="348193"/>
            <a:ext cx="7253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Daily-averaged vertical velocity</a:t>
            </a:r>
          </a:p>
        </p:txBody>
      </p:sp>
    </p:spTree>
    <p:extLst>
      <p:ext uri="{BB962C8B-B14F-4D97-AF65-F5344CB8AC3E}">
        <p14:creationId xmlns:p14="http://schemas.microsoft.com/office/powerpoint/2010/main" val="5084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標題 1"/>
          <p:cNvSpPr txBox="1">
            <a:spLocks/>
          </p:cNvSpPr>
          <p:nvPr/>
        </p:nvSpPr>
        <p:spPr bwMode="auto">
          <a:xfrm>
            <a:off x="0" y="206375"/>
            <a:ext cx="889220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2600" b="1" dirty="0" smtClean="0">
                <a:solidFill>
                  <a:srgbClr val="FF0000"/>
                </a:solidFill>
                <a:latin typeface="Comic Sans MS" pitchFamily="66" charset="0"/>
              </a:rPr>
              <a:t>Multi-Scale Ocean Circulation System (TIMCOM</a:t>
            </a:r>
            <a:r>
              <a:rPr kumimoji="0" lang="en-US" altLang="zh-TW" sz="2600" b="1" dirty="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26629" name="Picture 3" descr="C:\Users\comet\Desktop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371600"/>
            <a:ext cx="7416800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" name="橢圓 147"/>
          <p:cNvSpPr/>
          <p:nvPr/>
        </p:nvSpPr>
        <p:spPr bwMode="auto">
          <a:xfrm>
            <a:off x="5665788" y="5791200"/>
            <a:ext cx="1281112" cy="711200"/>
          </a:xfrm>
          <a:prstGeom prst="ellipse">
            <a:avLst/>
          </a:prstGeom>
          <a:noFill/>
          <a:ln w="508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627" name="文字方塊 5"/>
          <p:cNvSpPr txBox="1">
            <a:spLocks noChangeArrowheads="1"/>
          </p:cNvSpPr>
          <p:nvPr/>
        </p:nvSpPr>
        <p:spPr bwMode="auto">
          <a:xfrm>
            <a:off x="5898885" y="901005"/>
            <a:ext cx="323402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 dirty="0"/>
              <a:t>Tseng et al. (</a:t>
            </a:r>
            <a:r>
              <a:rPr lang="en-US" altLang="zh-TW" sz="1400" dirty="0" smtClean="0"/>
              <a:t>2012), </a:t>
            </a:r>
            <a:r>
              <a:rPr lang="en-US" altLang="zh-TW" sz="1400" dirty="0" err="1"/>
              <a:t>Prog</a:t>
            </a:r>
            <a:r>
              <a:rPr lang="en-US" altLang="zh-TW" sz="1400" dirty="0"/>
              <a:t>. </a:t>
            </a:r>
            <a:r>
              <a:rPr lang="en-US" altLang="zh-TW" sz="1400" dirty="0" smtClean="0"/>
              <a:t>Ocean</a:t>
            </a:r>
            <a:endParaRPr lang="en-US" altLang="zh-TW" sz="1400" dirty="0"/>
          </a:p>
          <a:p>
            <a:r>
              <a:rPr lang="en-US" altLang="zh-TW" sz="1400" dirty="0"/>
              <a:t>Tseng and Chien (2011), Comp. Fluids</a:t>
            </a:r>
          </a:p>
          <a:p>
            <a:r>
              <a:rPr lang="en-US" altLang="zh-TW" sz="1400" dirty="0"/>
              <a:t>Shen et al. (</a:t>
            </a:r>
            <a:r>
              <a:rPr lang="en-US" altLang="zh-TW" sz="1400" dirty="0" smtClean="0"/>
              <a:t>2011), </a:t>
            </a:r>
            <a:r>
              <a:rPr lang="en-US" altLang="zh-TW" sz="1400" dirty="0"/>
              <a:t>J. Mar. Sys.</a:t>
            </a:r>
          </a:p>
          <a:p>
            <a:r>
              <a:rPr lang="en-US" altLang="zh-TW" sz="1400" dirty="0"/>
              <a:t>Shen et al. (</a:t>
            </a:r>
            <a:r>
              <a:rPr lang="en-US" altLang="zh-TW" sz="1400" dirty="0" smtClean="0"/>
              <a:t>2013),  </a:t>
            </a:r>
            <a:r>
              <a:rPr lang="en-US" altLang="zh-TW" sz="1400" dirty="0" err="1" smtClean="0"/>
              <a:t>Prog</a:t>
            </a:r>
            <a:r>
              <a:rPr lang="en-US" altLang="zh-TW" sz="1400" dirty="0" smtClean="0"/>
              <a:t>. Ocean</a:t>
            </a:r>
            <a:endParaRPr lang="en-US" altLang="zh-TW" sz="1400" dirty="0"/>
          </a:p>
          <a:p>
            <a:r>
              <a:rPr lang="en-US" altLang="zh-TW" sz="1400" dirty="0"/>
              <a:t>Young et al. (</a:t>
            </a:r>
            <a:r>
              <a:rPr lang="en-US" altLang="zh-TW" sz="1400" dirty="0" smtClean="0"/>
              <a:t>2012), </a:t>
            </a:r>
            <a:r>
              <a:rPr lang="en-US" altLang="zh-TW" sz="1400" dirty="0" err="1"/>
              <a:t>Env</a:t>
            </a:r>
            <a:r>
              <a:rPr lang="en-US" altLang="zh-TW" sz="1400" dirty="0"/>
              <a:t>. Modell. Soft</a:t>
            </a:r>
            <a:r>
              <a:rPr lang="en-US" altLang="zh-TW" sz="1400" dirty="0" smtClean="0"/>
              <a:t>.</a:t>
            </a:r>
          </a:p>
          <a:p>
            <a:r>
              <a:rPr lang="en-US" altLang="zh-TW" sz="1400" dirty="0" smtClean="0"/>
              <a:t>Young et al. (2013) MWR</a:t>
            </a:r>
            <a:endParaRPr lang="en-US" altLang="zh-TW" sz="1400" dirty="0"/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281470" y="1066800"/>
            <a:ext cx="3528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 dirty="0">
                <a:hlinkClick r:id="rId4"/>
              </a:rPr>
              <a:t>http</a:t>
            </a:r>
            <a:r>
              <a:rPr lang="en-US" altLang="zh-TW" sz="1400" dirty="0" smtClean="0">
                <a:hlinkClick r:id="rId4"/>
              </a:rPr>
              <a:t>://140.112.69.65/coda/research/timcom</a:t>
            </a:r>
            <a:endParaRPr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3407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9" name="Text Box 11"/>
          <p:cNvSpPr txBox="1">
            <a:spLocks noChangeArrowheads="1"/>
          </p:cNvSpPr>
          <p:nvPr/>
        </p:nvSpPr>
        <p:spPr bwMode="auto">
          <a:xfrm>
            <a:off x="466725" y="2878138"/>
            <a:ext cx="8002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Day 3</a:t>
            </a:r>
          </a:p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(7/6)</a:t>
            </a:r>
          </a:p>
        </p:txBody>
      </p:sp>
      <p:pic>
        <p:nvPicPr>
          <p:cNvPr id="288785" name="Picture 17" descr="w45m_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935038"/>
            <a:ext cx="65246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87" name="Line 19"/>
          <p:cNvSpPr>
            <a:spLocks noChangeShapeType="1"/>
          </p:cNvSpPr>
          <p:nvPr/>
        </p:nvSpPr>
        <p:spPr bwMode="auto">
          <a:xfrm flipV="1">
            <a:off x="1447800" y="4114800"/>
            <a:ext cx="3048000" cy="7620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288788" name="Text Box 20"/>
          <p:cNvSpPr txBox="1">
            <a:spLocks noChangeArrowheads="1"/>
          </p:cNvSpPr>
          <p:nvPr/>
        </p:nvSpPr>
        <p:spPr bwMode="auto">
          <a:xfrm>
            <a:off x="304800" y="4616122"/>
            <a:ext cx="14636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  <a:ea typeface="新細明體" panose="02020500000000000000" pitchFamily="18" charset="-120"/>
              </a:rPr>
              <a:t>Strong upwelling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976313" y="348193"/>
            <a:ext cx="7253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Daily-averaged vertical velocity</a:t>
            </a:r>
          </a:p>
        </p:txBody>
      </p:sp>
    </p:spTree>
    <p:extLst>
      <p:ext uri="{BB962C8B-B14F-4D97-AF65-F5344CB8AC3E}">
        <p14:creationId xmlns:p14="http://schemas.microsoft.com/office/powerpoint/2010/main" val="8488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52400" y="361146"/>
            <a:ext cx="75824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smtClean="0">
                <a:solidFill>
                  <a:srgbClr val="0000FF"/>
                </a:solidFill>
                <a:latin typeface="Comic Sans MS" panose="030F0702030302020204" pitchFamily="66" charset="0"/>
              </a:rPr>
              <a:t>Passive tracers (drifters) releases in the model to study the fishery</a:t>
            </a:r>
            <a:endParaRPr lang="en-US" altLang="zh-TW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Fig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3733800" cy="518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圖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21" y="1600200"/>
            <a:ext cx="4554128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81000" y="1309609"/>
            <a:ext cx="4381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Comic Sans MS" panose="030F0702030302020204" pitchFamily="66" charset="0"/>
              </a:rPr>
              <a:t>Larval Japanese eel (Anguilla japonica) 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25971" y="6031468"/>
            <a:ext cx="4435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6600"/>
                </a:solidFill>
                <a:latin typeface="Comic Sans MS" panose="030F0702030302020204" pitchFamily="66" charset="0"/>
              </a:rPr>
              <a:t>Japanese </a:t>
            </a:r>
            <a:r>
              <a:rPr lang="en-US" altLang="zh-TW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anchovy (</a:t>
            </a:r>
            <a:r>
              <a:rPr lang="en-US" altLang="zh-TW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Engraulis</a:t>
            </a:r>
            <a:r>
              <a:rPr lang="en-US" altLang="zh-TW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japonicas)</a:t>
            </a:r>
            <a:endParaRPr lang="zh-TW" altLang="en-US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paciif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400"/>
            <a:ext cx="9144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Line 3"/>
          <p:cNvSpPr>
            <a:spLocks noChangeShapeType="1"/>
          </p:cNvSpPr>
          <p:nvPr/>
        </p:nvSpPr>
        <p:spPr bwMode="auto">
          <a:xfrm flipV="1">
            <a:off x="1820863" y="3970338"/>
            <a:ext cx="11509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16" name="Line 4"/>
          <p:cNvSpPr>
            <a:spLocks noChangeShapeType="1"/>
          </p:cNvSpPr>
          <p:nvPr/>
        </p:nvSpPr>
        <p:spPr bwMode="auto">
          <a:xfrm flipH="1" flipV="1">
            <a:off x="1455738" y="4648200"/>
            <a:ext cx="14398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17" name="Line 5"/>
          <p:cNvSpPr>
            <a:spLocks noChangeShapeType="1"/>
          </p:cNvSpPr>
          <p:nvPr/>
        </p:nvSpPr>
        <p:spPr bwMode="auto">
          <a:xfrm flipH="1">
            <a:off x="2286000" y="3365500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2889250" y="5124450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CC"/>
                </a:solidFill>
                <a:latin typeface="Comic Sans MS" panose="030F0702030302020204" pitchFamily="66" charset="0"/>
              </a:rPr>
              <a:t>South China Sea</a:t>
            </a:r>
          </a:p>
        </p:txBody>
      </p:sp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2952750" y="4119563"/>
            <a:ext cx="177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FFCC"/>
                </a:solidFill>
                <a:latin typeface="Comic Sans MS" panose="030F0702030302020204" pitchFamily="66" charset="0"/>
              </a:rPr>
              <a:t>East China Sea</a:t>
            </a: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2990850" y="3524250"/>
            <a:ext cx="1282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FFCC"/>
                </a:solidFill>
                <a:latin typeface="Comic Sans MS" panose="030F0702030302020204" pitchFamily="66" charset="0"/>
              </a:rPr>
              <a:t>Japan Sea</a:t>
            </a:r>
          </a:p>
        </p:txBody>
      </p:sp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914400" y="3400425"/>
            <a:ext cx="1871663" cy="2084388"/>
          </a:xfrm>
          <a:prstGeom prst="rect">
            <a:avLst/>
          </a:prstGeom>
          <a:noFill/>
          <a:ln w="508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2787650" y="2678113"/>
            <a:ext cx="4899025" cy="356552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6923" name="Text Box 11"/>
          <p:cNvSpPr txBox="1">
            <a:spLocks noChangeArrowheads="1"/>
          </p:cNvSpPr>
          <p:nvPr/>
        </p:nvSpPr>
        <p:spPr bwMode="auto">
          <a:xfrm>
            <a:off x="1143000" y="4556125"/>
            <a:ext cx="1479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000" b="1">
                <a:solidFill>
                  <a:srgbClr val="FF0000"/>
                </a:solidFill>
                <a:latin typeface="Comic Sans MS" panose="030F0702030302020204" pitchFamily="66" charset="0"/>
              </a:rPr>
              <a:t>1/8</a:t>
            </a:r>
            <a:r>
              <a:rPr kumimoji="0" lang="en-US" altLang="zh-TW" sz="2000" b="1" baseline="3000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altLang="zh-TW" sz="2000" b="1">
                <a:solidFill>
                  <a:srgbClr val="FF0000"/>
                </a:solidFill>
                <a:latin typeface="Comic Sans MS" panose="030F0702030302020204" pitchFamily="66" charset="0"/>
              </a:rPr>
              <a:t>x1/8</a:t>
            </a:r>
            <a:r>
              <a:rPr kumimoji="0" lang="en-US" altLang="zh-TW" sz="2000" b="1" baseline="3000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66924" name="Text Box 12"/>
          <p:cNvSpPr txBox="1">
            <a:spLocks noChangeArrowheads="1"/>
          </p:cNvSpPr>
          <p:nvPr/>
        </p:nvSpPr>
        <p:spPr bwMode="auto">
          <a:xfrm>
            <a:off x="4800600" y="4602163"/>
            <a:ext cx="1619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200" b="1" dirty="0">
                <a:solidFill>
                  <a:srgbClr val="FF00FF"/>
                </a:solidFill>
                <a:latin typeface="Comic Sans MS" panose="030F0702030302020204" pitchFamily="66" charset="0"/>
              </a:rPr>
              <a:t>1/4</a:t>
            </a:r>
            <a:r>
              <a:rPr kumimoji="0" lang="en-US" altLang="zh-TW" sz="2200" b="1" baseline="30000" dirty="0">
                <a:solidFill>
                  <a:srgbClr val="FF00FF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altLang="zh-TW" sz="2200" b="1" dirty="0">
                <a:solidFill>
                  <a:srgbClr val="FF00FF"/>
                </a:solidFill>
                <a:latin typeface="Comic Sans MS" panose="030F0702030302020204" pitchFamily="66" charset="0"/>
              </a:rPr>
              <a:t>x1/4</a:t>
            </a:r>
            <a:r>
              <a:rPr kumimoji="0" lang="en-US" altLang="zh-TW" sz="2200" b="1" baseline="30000" dirty="0">
                <a:solidFill>
                  <a:srgbClr val="FF00FF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66925" name="Text Box 13"/>
          <p:cNvSpPr txBox="1">
            <a:spLocks noChangeArrowheads="1"/>
          </p:cNvSpPr>
          <p:nvPr/>
        </p:nvSpPr>
        <p:spPr bwMode="auto">
          <a:xfrm>
            <a:off x="122186" y="1809690"/>
            <a:ext cx="40076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TIMCOM-TAI domain</a:t>
            </a:r>
            <a:endParaRPr lang="en-US" altLang="zh-TW" sz="2000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66926" name="Text Box 14"/>
          <p:cNvSpPr txBox="1">
            <a:spLocks noChangeArrowheads="1"/>
          </p:cNvSpPr>
          <p:nvPr/>
        </p:nvSpPr>
        <p:spPr bwMode="auto">
          <a:xfrm>
            <a:off x="4648200" y="5486400"/>
            <a:ext cx="1916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1600">
                <a:solidFill>
                  <a:srgbClr val="FF6600"/>
                </a:solidFill>
                <a:latin typeface="Comic Sans MS" panose="030F0702030302020204" pitchFamily="66" charset="0"/>
              </a:rPr>
              <a:t>Extended to 30</a:t>
            </a:r>
            <a:r>
              <a:rPr kumimoji="0" lang="en-US" altLang="zh-TW" sz="1600" baseline="30000">
                <a:solidFill>
                  <a:srgbClr val="FF6600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altLang="zh-TW" sz="1600">
                <a:solidFill>
                  <a:srgbClr val="FF66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66927" name="Line 15"/>
          <p:cNvSpPr>
            <a:spLocks noChangeShapeType="1"/>
          </p:cNvSpPr>
          <p:nvPr/>
        </p:nvSpPr>
        <p:spPr bwMode="auto">
          <a:xfrm flipH="1">
            <a:off x="5029200" y="5740400"/>
            <a:ext cx="274638" cy="5032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22186" y="418684"/>
            <a:ext cx="59738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3200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Real time </a:t>
            </a:r>
            <a:r>
              <a:rPr kumimoji="1" lang="en-US" altLang="zh-TW" sz="3200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ocean </a:t>
            </a:r>
            <a:r>
              <a:rPr kumimoji="1" lang="en-US" altLang="zh-TW" sz="3200" dirty="0" err="1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nowcast</a:t>
            </a:r>
            <a:r>
              <a:rPr kumimoji="1" lang="en-US" altLang="zh-TW" sz="3200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system </a:t>
            </a:r>
            <a:r>
              <a:rPr lang="zh-TW" altLang="en-US" sz="2400" dirty="0" smtClean="0"/>
              <a:t>http</a:t>
            </a:r>
            <a:r>
              <a:rPr lang="zh-TW" altLang="en-US" sz="2400" dirty="0"/>
              <a:t>://140.112.68.33/</a:t>
            </a:r>
          </a:p>
        </p:txBody>
      </p:sp>
      <p:pic>
        <p:nvPicPr>
          <p:cNvPr id="18" name="Picture 7" descr="bifurcation_sm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32" y="28575"/>
            <a:ext cx="3454968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20" y="2524016"/>
            <a:ext cx="7794160" cy="420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" y="2514600"/>
            <a:ext cx="8839200" cy="1600200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Crucial Role of the Coupled Land-Ocean-Atmosphere</a:t>
            </a:r>
            <a:r>
              <a:rPr lang="zh-TW" altLang="en-US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Interaction</a:t>
            </a:r>
            <a:endParaRPr lang="zh-TW" altLang="en-US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ydro.iis.u-tokyo.ac.jp/GW/result/global/annual/runoff/GSWP2-B0-CT-1/GIF/Dis2_y_Modern_106m3_GSWP2-B0-CT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066800"/>
            <a:ext cx="900112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819400" y="6553200"/>
            <a:ext cx="662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http://hydro.iis.u-tokyo.ac.jp/GW/result/global/annual/runoff/GSWP2-B0-CT-1/index.html</a:t>
            </a:r>
          </a:p>
        </p:txBody>
      </p:sp>
      <p:sp>
        <p:nvSpPr>
          <p:cNvPr id="5" name="矩形 4"/>
          <p:cNvSpPr/>
          <p:nvPr/>
        </p:nvSpPr>
        <p:spPr>
          <a:xfrm>
            <a:off x="6553200" y="3724275"/>
            <a:ext cx="762000" cy="914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object 37"/>
          <p:cNvSpPr txBox="1"/>
          <p:nvPr/>
        </p:nvSpPr>
        <p:spPr>
          <a:xfrm>
            <a:off x="381000" y="601623"/>
            <a:ext cx="86106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en-US" sz="2400" spc="18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Freshwater budgets in the land-ocean-atmos. interaction</a:t>
            </a:r>
            <a:endParaRPr sz="2400" dirty="0">
              <a:solidFill>
                <a:srgbClr val="990000"/>
              </a:solidFill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0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9818" y="2158882"/>
            <a:ext cx="2871149" cy="458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629809" y="2401057"/>
            <a:ext cx="2871149" cy="458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7274288" y="4070796"/>
            <a:ext cx="1284461" cy="1019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6468351" y="3420744"/>
            <a:ext cx="1611873" cy="1440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5259447" y="3114838"/>
            <a:ext cx="1611873" cy="1440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065384" y="4070796"/>
            <a:ext cx="1284461" cy="10196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075727" y="2197120"/>
            <a:ext cx="2266696" cy="17462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4403139" y="3548205"/>
            <a:ext cx="1611873" cy="1440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3672759" y="2949139"/>
            <a:ext cx="1611873" cy="1440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4176470" y="4070796"/>
            <a:ext cx="1284461" cy="10196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1909772" y="2184375"/>
            <a:ext cx="2871149" cy="6755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2892007" y="2554009"/>
            <a:ext cx="1611873" cy="14403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2866822" y="3548205"/>
            <a:ext cx="1611873" cy="14403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171972" y="2248105"/>
            <a:ext cx="2871148" cy="4588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1229764" y="2566756"/>
            <a:ext cx="2871148" cy="4588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5558118" y="1450769"/>
            <a:ext cx="1938290" cy="16503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5513294" y="4045324"/>
            <a:ext cx="1646765" cy="193365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1716747" y="4072491"/>
            <a:ext cx="1936370" cy="16503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2086267" y="1280247"/>
            <a:ext cx="1645291" cy="19358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3766981" y="1215948"/>
            <a:ext cx="1741818" cy="8523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3793080" y="1224616"/>
            <a:ext cx="1689847" cy="800660"/>
          </a:xfrm>
          <a:custGeom>
            <a:avLst/>
            <a:gdLst/>
            <a:ahLst/>
            <a:cxnLst/>
            <a:rect l="l" t="t" r="r" b="b"/>
            <a:pathLst>
              <a:path w="1915160" h="907414">
                <a:moveTo>
                  <a:pt x="453434" y="0"/>
                </a:moveTo>
                <a:lnTo>
                  <a:pt x="404313" y="654"/>
                </a:lnTo>
                <a:lnTo>
                  <a:pt x="362817" y="2709"/>
                </a:lnTo>
                <a:lnTo>
                  <a:pt x="317264" y="7074"/>
                </a:lnTo>
                <a:lnTo>
                  <a:pt x="279710" y="13842"/>
                </a:lnTo>
                <a:lnTo>
                  <a:pt x="237037" y="27056"/>
                </a:lnTo>
                <a:lnTo>
                  <a:pt x="196821" y="45239"/>
                </a:lnTo>
                <a:lnTo>
                  <a:pt x="159405" y="68087"/>
                </a:lnTo>
                <a:lnTo>
                  <a:pt x="125130" y="95298"/>
                </a:lnTo>
                <a:lnTo>
                  <a:pt x="94337" y="126567"/>
                </a:lnTo>
                <a:lnTo>
                  <a:pt x="67368" y="161591"/>
                </a:lnTo>
                <a:lnTo>
                  <a:pt x="44564" y="200067"/>
                </a:lnTo>
                <a:lnTo>
                  <a:pt x="26267" y="241690"/>
                </a:lnTo>
                <a:lnTo>
                  <a:pt x="12818" y="286158"/>
                </a:lnTo>
                <a:lnTo>
                  <a:pt x="6151" y="324118"/>
                </a:lnTo>
                <a:lnTo>
                  <a:pt x="2298" y="367734"/>
                </a:lnTo>
                <a:lnTo>
                  <a:pt x="478" y="408133"/>
                </a:lnTo>
                <a:lnTo>
                  <a:pt x="0" y="475233"/>
                </a:lnTo>
                <a:lnTo>
                  <a:pt x="28" y="479209"/>
                </a:lnTo>
                <a:lnTo>
                  <a:pt x="1700" y="529684"/>
                </a:lnTo>
                <a:lnTo>
                  <a:pt x="5198" y="574324"/>
                </a:lnTo>
                <a:lnTo>
                  <a:pt x="13732" y="627268"/>
                </a:lnTo>
                <a:lnTo>
                  <a:pt x="26970" y="669945"/>
                </a:lnTo>
                <a:lnTo>
                  <a:pt x="45243" y="710173"/>
                </a:lnTo>
                <a:lnTo>
                  <a:pt x="68292" y="747616"/>
                </a:lnTo>
                <a:lnTo>
                  <a:pt x="95857" y="781938"/>
                </a:lnTo>
                <a:lnTo>
                  <a:pt x="127678" y="812804"/>
                </a:lnTo>
                <a:lnTo>
                  <a:pt x="163497" y="839878"/>
                </a:lnTo>
                <a:lnTo>
                  <a:pt x="203054" y="862825"/>
                </a:lnTo>
                <a:lnTo>
                  <a:pt x="246090" y="881308"/>
                </a:lnTo>
                <a:lnTo>
                  <a:pt x="292344" y="894993"/>
                </a:lnTo>
                <a:lnTo>
                  <a:pt x="331991" y="901712"/>
                </a:lnTo>
                <a:lnTo>
                  <a:pt x="376680" y="905246"/>
                </a:lnTo>
                <a:lnTo>
                  <a:pt x="427308" y="906945"/>
                </a:lnTo>
                <a:lnTo>
                  <a:pt x="1468409" y="907086"/>
                </a:lnTo>
                <a:lnTo>
                  <a:pt x="1487133" y="906952"/>
                </a:lnTo>
                <a:lnTo>
                  <a:pt x="1537607" y="905280"/>
                </a:lnTo>
                <a:lnTo>
                  <a:pt x="1582248" y="901781"/>
                </a:lnTo>
                <a:lnTo>
                  <a:pt x="1635192" y="893247"/>
                </a:lnTo>
                <a:lnTo>
                  <a:pt x="1677866" y="880034"/>
                </a:lnTo>
                <a:lnTo>
                  <a:pt x="1718081" y="861851"/>
                </a:lnTo>
                <a:lnTo>
                  <a:pt x="1755497" y="839002"/>
                </a:lnTo>
                <a:lnTo>
                  <a:pt x="1789773" y="811792"/>
                </a:lnTo>
                <a:lnTo>
                  <a:pt x="1820565" y="780523"/>
                </a:lnTo>
                <a:lnTo>
                  <a:pt x="1847535" y="745499"/>
                </a:lnTo>
                <a:lnTo>
                  <a:pt x="1870338" y="707023"/>
                </a:lnTo>
                <a:lnTo>
                  <a:pt x="1888636" y="665399"/>
                </a:lnTo>
                <a:lnTo>
                  <a:pt x="1902084" y="620931"/>
                </a:lnTo>
                <a:lnTo>
                  <a:pt x="1908752" y="582971"/>
                </a:lnTo>
                <a:lnTo>
                  <a:pt x="1912605" y="539355"/>
                </a:lnTo>
                <a:lnTo>
                  <a:pt x="1914424" y="498955"/>
                </a:lnTo>
                <a:lnTo>
                  <a:pt x="1914948" y="460485"/>
                </a:lnTo>
                <a:lnTo>
                  <a:pt x="1914874" y="427880"/>
                </a:lnTo>
                <a:lnTo>
                  <a:pt x="1913203" y="377405"/>
                </a:lnTo>
                <a:lnTo>
                  <a:pt x="1909705" y="332765"/>
                </a:lnTo>
                <a:lnTo>
                  <a:pt x="1901170" y="279821"/>
                </a:lnTo>
                <a:lnTo>
                  <a:pt x="1887932" y="237144"/>
                </a:lnTo>
                <a:lnTo>
                  <a:pt x="1869659" y="196917"/>
                </a:lnTo>
                <a:lnTo>
                  <a:pt x="1846611" y="159474"/>
                </a:lnTo>
                <a:lnTo>
                  <a:pt x="1819046" y="125152"/>
                </a:lnTo>
                <a:lnTo>
                  <a:pt x="1787224" y="94286"/>
                </a:lnTo>
                <a:lnTo>
                  <a:pt x="1751405" y="67212"/>
                </a:lnTo>
                <a:lnTo>
                  <a:pt x="1711848" y="44265"/>
                </a:lnTo>
                <a:lnTo>
                  <a:pt x="1668813" y="25781"/>
                </a:lnTo>
                <a:lnTo>
                  <a:pt x="1622559" y="12096"/>
                </a:lnTo>
                <a:lnTo>
                  <a:pt x="1582911" y="5378"/>
                </a:lnTo>
                <a:lnTo>
                  <a:pt x="1538222" y="1844"/>
                </a:lnTo>
                <a:lnTo>
                  <a:pt x="1487594" y="145"/>
                </a:lnTo>
                <a:lnTo>
                  <a:pt x="453434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 txBox="1"/>
          <p:nvPr/>
        </p:nvSpPr>
        <p:spPr>
          <a:xfrm>
            <a:off x="3866030" y="1485456"/>
            <a:ext cx="1549213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31" dirty="0">
                <a:latin typeface="Arial"/>
                <a:cs typeface="Arial"/>
              </a:rPr>
              <a:t>convection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68595" y="3113448"/>
            <a:ext cx="1741818" cy="8523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6194694" y="3122117"/>
            <a:ext cx="1689847" cy="800660"/>
          </a:xfrm>
          <a:custGeom>
            <a:avLst/>
            <a:gdLst/>
            <a:ahLst/>
            <a:cxnLst/>
            <a:rect l="l" t="t" r="r" b="b"/>
            <a:pathLst>
              <a:path w="1915159" h="907414">
                <a:moveTo>
                  <a:pt x="453435" y="0"/>
                </a:moveTo>
                <a:lnTo>
                  <a:pt x="404313" y="655"/>
                </a:lnTo>
                <a:lnTo>
                  <a:pt x="362817" y="2709"/>
                </a:lnTo>
                <a:lnTo>
                  <a:pt x="317264" y="7074"/>
                </a:lnTo>
                <a:lnTo>
                  <a:pt x="279710" y="13842"/>
                </a:lnTo>
                <a:lnTo>
                  <a:pt x="237037" y="27055"/>
                </a:lnTo>
                <a:lnTo>
                  <a:pt x="196821" y="45238"/>
                </a:lnTo>
                <a:lnTo>
                  <a:pt x="159405" y="68087"/>
                </a:lnTo>
                <a:lnTo>
                  <a:pt x="125130" y="95297"/>
                </a:lnTo>
                <a:lnTo>
                  <a:pt x="94337" y="126566"/>
                </a:lnTo>
                <a:lnTo>
                  <a:pt x="67368" y="161590"/>
                </a:lnTo>
                <a:lnTo>
                  <a:pt x="44564" y="200066"/>
                </a:lnTo>
                <a:lnTo>
                  <a:pt x="26267" y="241690"/>
                </a:lnTo>
                <a:lnTo>
                  <a:pt x="12818" y="286158"/>
                </a:lnTo>
                <a:lnTo>
                  <a:pt x="6151" y="324118"/>
                </a:lnTo>
                <a:lnTo>
                  <a:pt x="2298" y="367734"/>
                </a:lnTo>
                <a:lnTo>
                  <a:pt x="478" y="408133"/>
                </a:lnTo>
                <a:lnTo>
                  <a:pt x="0" y="475233"/>
                </a:lnTo>
                <a:lnTo>
                  <a:pt x="28" y="479209"/>
                </a:lnTo>
                <a:lnTo>
                  <a:pt x="1700" y="529684"/>
                </a:lnTo>
                <a:lnTo>
                  <a:pt x="5198" y="574324"/>
                </a:lnTo>
                <a:lnTo>
                  <a:pt x="13732" y="627268"/>
                </a:lnTo>
                <a:lnTo>
                  <a:pt x="26970" y="669945"/>
                </a:lnTo>
                <a:lnTo>
                  <a:pt x="45243" y="710173"/>
                </a:lnTo>
                <a:lnTo>
                  <a:pt x="68292" y="747615"/>
                </a:lnTo>
                <a:lnTo>
                  <a:pt x="95857" y="781937"/>
                </a:lnTo>
                <a:lnTo>
                  <a:pt x="127679" y="812803"/>
                </a:lnTo>
                <a:lnTo>
                  <a:pt x="163498" y="839878"/>
                </a:lnTo>
                <a:lnTo>
                  <a:pt x="203055" y="862824"/>
                </a:lnTo>
                <a:lnTo>
                  <a:pt x="246090" y="881308"/>
                </a:lnTo>
                <a:lnTo>
                  <a:pt x="292345" y="894993"/>
                </a:lnTo>
                <a:lnTo>
                  <a:pt x="331993" y="901711"/>
                </a:lnTo>
                <a:lnTo>
                  <a:pt x="376681" y="905245"/>
                </a:lnTo>
                <a:lnTo>
                  <a:pt x="427309" y="906944"/>
                </a:lnTo>
                <a:lnTo>
                  <a:pt x="1468409" y="907085"/>
                </a:lnTo>
                <a:lnTo>
                  <a:pt x="1487133" y="906950"/>
                </a:lnTo>
                <a:lnTo>
                  <a:pt x="1537608" y="905279"/>
                </a:lnTo>
                <a:lnTo>
                  <a:pt x="1582248" y="901781"/>
                </a:lnTo>
                <a:lnTo>
                  <a:pt x="1635192" y="893247"/>
                </a:lnTo>
                <a:lnTo>
                  <a:pt x="1677866" y="880033"/>
                </a:lnTo>
                <a:lnTo>
                  <a:pt x="1718082" y="861850"/>
                </a:lnTo>
                <a:lnTo>
                  <a:pt x="1755498" y="839002"/>
                </a:lnTo>
                <a:lnTo>
                  <a:pt x="1789773" y="811791"/>
                </a:lnTo>
                <a:lnTo>
                  <a:pt x="1820566" y="780522"/>
                </a:lnTo>
                <a:lnTo>
                  <a:pt x="1847535" y="745498"/>
                </a:lnTo>
                <a:lnTo>
                  <a:pt x="1870339" y="707023"/>
                </a:lnTo>
                <a:lnTo>
                  <a:pt x="1888636" y="665399"/>
                </a:lnTo>
                <a:lnTo>
                  <a:pt x="1902084" y="620931"/>
                </a:lnTo>
                <a:lnTo>
                  <a:pt x="1908752" y="582971"/>
                </a:lnTo>
                <a:lnTo>
                  <a:pt x="1912605" y="539355"/>
                </a:lnTo>
                <a:lnTo>
                  <a:pt x="1914424" y="498955"/>
                </a:lnTo>
                <a:lnTo>
                  <a:pt x="1914948" y="460485"/>
                </a:lnTo>
                <a:lnTo>
                  <a:pt x="1914874" y="427880"/>
                </a:lnTo>
                <a:lnTo>
                  <a:pt x="1913203" y="377405"/>
                </a:lnTo>
                <a:lnTo>
                  <a:pt x="1909705" y="332765"/>
                </a:lnTo>
                <a:lnTo>
                  <a:pt x="1901170" y="279820"/>
                </a:lnTo>
                <a:lnTo>
                  <a:pt x="1887932" y="237144"/>
                </a:lnTo>
                <a:lnTo>
                  <a:pt x="1869659" y="196916"/>
                </a:lnTo>
                <a:lnTo>
                  <a:pt x="1846611" y="159473"/>
                </a:lnTo>
                <a:lnTo>
                  <a:pt x="1819046" y="125151"/>
                </a:lnTo>
                <a:lnTo>
                  <a:pt x="1787225" y="94285"/>
                </a:lnTo>
                <a:lnTo>
                  <a:pt x="1751406" y="67211"/>
                </a:lnTo>
                <a:lnTo>
                  <a:pt x="1711849" y="44264"/>
                </a:lnTo>
                <a:lnTo>
                  <a:pt x="1668814" y="25781"/>
                </a:lnTo>
                <a:lnTo>
                  <a:pt x="1622559" y="12096"/>
                </a:lnTo>
                <a:lnTo>
                  <a:pt x="1582912" y="5378"/>
                </a:lnTo>
                <a:lnTo>
                  <a:pt x="1538223" y="1844"/>
                </a:lnTo>
                <a:lnTo>
                  <a:pt x="1487594" y="145"/>
                </a:lnTo>
                <a:lnTo>
                  <a:pt x="453435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 txBox="1"/>
          <p:nvPr/>
        </p:nvSpPr>
        <p:spPr>
          <a:xfrm>
            <a:off x="6264089" y="3199955"/>
            <a:ext cx="156041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3085" marR="4483" indent="-481879"/>
            <a:r>
              <a:rPr sz="2427" spc="4" dirty="0">
                <a:latin typeface="Arial"/>
                <a:cs typeface="Arial"/>
              </a:rPr>
              <a:t>f</a:t>
            </a:r>
            <a:r>
              <a:rPr sz="2427" spc="-44" dirty="0">
                <a:latin typeface="Arial"/>
                <a:cs typeface="Arial"/>
              </a:rPr>
              <a:t>r</a:t>
            </a:r>
            <a:r>
              <a:rPr sz="2427" spc="9" dirty="0">
                <a:latin typeface="Arial"/>
                <a:cs typeface="Arial"/>
              </a:rPr>
              <a:t>esh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water lens</a:t>
            </a:r>
            <a:endParaRPr sz="2427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66981" y="5083914"/>
            <a:ext cx="1741818" cy="8523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3793080" y="5092582"/>
            <a:ext cx="1689847" cy="800660"/>
          </a:xfrm>
          <a:custGeom>
            <a:avLst/>
            <a:gdLst/>
            <a:ahLst/>
            <a:cxnLst/>
            <a:rect l="l" t="t" r="r" b="b"/>
            <a:pathLst>
              <a:path w="1915160" h="907415">
                <a:moveTo>
                  <a:pt x="453434" y="0"/>
                </a:moveTo>
                <a:lnTo>
                  <a:pt x="404313" y="654"/>
                </a:lnTo>
                <a:lnTo>
                  <a:pt x="362817" y="2709"/>
                </a:lnTo>
                <a:lnTo>
                  <a:pt x="317264" y="7074"/>
                </a:lnTo>
                <a:lnTo>
                  <a:pt x="279710" y="13842"/>
                </a:lnTo>
                <a:lnTo>
                  <a:pt x="237037" y="27055"/>
                </a:lnTo>
                <a:lnTo>
                  <a:pt x="196821" y="45238"/>
                </a:lnTo>
                <a:lnTo>
                  <a:pt x="159405" y="68087"/>
                </a:lnTo>
                <a:lnTo>
                  <a:pt x="125130" y="95297"/>
                </a:lnTo>
                <a:lnTo>
                  <a:pt x="94337" y="126566"/>
                </a:lnTo>
                <a:lnTo>
                  <a:pt x="67368" y="161590"/>
                </a:lnTo>
                <a:lnTo>
                  <a:pt x="44564" y="200066"/>
                </a:lnTo>
                <a:lnTo>
                  <a:pt x="26267" y="241690"/>
                </a:lnTo>
                <a:lnTo>
                  <a:pt x="12818" y="286158"/>
                </a:lnTo>
                <a:lnTo>
                  <a:pt x="6151" y="324118"/>
                </a:lnTo>
                <a:lnTo>
                  <a:pt x="2298" y="367734"/>
                </a:lnTo>
                <a:lnTo>
                  <a:pt x="478" y="408133"/>
                </a:lnTo>
                <a:lnTo>
                  <a:pt x="0" y="475233"/>
                </a:lnTo>
                <a:lnTo>
                  <a:pt x="28" y="479209"/>
                </a:lnTo>
                <a:lnTo>
                  <a:pt x="1700" y="529684"/>
                </a:lnTo>
                <a:lnTo>
                  <a:pt x="5198" y="574324"/>
                </a:lnTo>
                <a:lnTo>
                  <a:pt x="13732" y="627268"/>
                </a:lnTo>
                <a:lnTo>
                  <a:pt x="26970" y="669945"/>
                </a:lnTo>
                <a:lnTo>
                  <a:pt x="45243" y="710173"/>
                </a:lnTo>
                <a:lnTo>
                  <a:pt x="68292" y="747615"/>
                </a:lnTo>
                <a:lnTo>
                  <a:pt x="95857" y="781937"/>
                </a:lnTo>
                <a:lnTo>
                  <a:pt x="127678" y="812803"/>
                </a:lnTo>
                <a:lnTo>
                  <a:pt x="163497" y="839878"/>
                </a:lnTo>
                <a:lnTo>
                  <a:pt x="203054" y="862824"/>
                </a:lnTo>
                <a:lnTo>
                  <a:pt x="246090" y="881308"/>
                </a:lnTo>
                <a:lnTo>
                  <a:pt x="292344" y="894993"/>
                </a:lnTo>
                <a:lnTo>
                  <a:pt x="331991" y="901711"/>
                </a:lnTo>
                <a:lnTo>
                  <a:pt x="376680" y="905245"/>
                </a:lnTo>
                <a:lnTo>
                  <a:pt x="427308" y="906945"/>
                </a:lnTo>
                <a:lnTo>
                  <a:pt x="1468409" y="907085"/>
                </a:lnTo>
                <a:lnTo>
                  <a:pt x="1487133" y="906951"/>
                </a:lnTo>
                <a:lnTo>
                  <a:pt x="1537607" y="905279"/>
                </a:lnTo>
                <a:lnTo>
                  <a:pt x="1582247" y="901781"/>
                </a:lnTo>
                <a:lnTo>
                  <a:pt x="1635192" y="893247"/>
                </a:lnTo>
                <a:lnTo>
                  <a:pt x="1677866" y="880033"/>
                </a:lnTo>
                <a:lnTo>
                  <a:pt x="1718081" y="861850"/>
                </a:lnTo>
                <a:lnTo>
                  <a:pt x="1755497" y="839002"/>
                </a:lnTo>
                <a:lnTo>
                  <a:pt x="1789773" y="811791"/>
                </a:lnTo>
                <a:lnTo>
                  <a:pt x="1820565" y="780522"/>
                </a:lnTo>
                <a:lnTo>
                  <a:pt x="1847535" y="745498"/>
                </a:lnTo>
                <a:lnTo>
                  <a:pt x="1870338" y="707023"/>
                </a:lnTo>
                <a:lnTo>
                  <a:pt x="1888636" y="665399"/>
                </a:lnTo>
                <a:lnTo>
                  <a:pt x="1902084" y="620931"/>
                </a:lnTo>
                <a:lnTo>
                  <a:pt x="1908752" y="582971"/>
                </a:lnTo>
                <a:lnTo>
                  <a:pt x="1912605" y="539355"/>
                </a:lnTo>
                <a:lnTo>
                  <a:pt x="1914424" y="498955"/>
                </a:lnTo>
                <a:lnTo>
                  <a:pt x="1914948" y="460485"/>
                </a:lnTo>
                <a:lnTo>
                  <a:pt x="1914874" y="427880"/>
                </a:lnTo>
                <a:lnTo>
                  <a:pt x="1913203" y="377405"/>
                </a:lnTo>
                <a:lnTo>
                  <a:pt x="1909705" y="332765"/>
                </a:lnTo>
                <a:lnTo>
                  <a:pt x="1901170" y="279820"/>
                </a:lnTo>
                <a:lnTo>
                  <a:pt x="1887932" y="237144"/>
                </a:lnTo>
                <a:lnTo>
                  <a:pt x="1869659" y="196916"/>
                </a:lnTo>
                <a:lnTo>
                  <a:pt x="1846611" y="159473"/>
                </a:lnTo>
                <a:lnTo>
                  <a:pt x="1819046" y="125151"/>
                </a:lnTo>
                <a:lnTo>
                  <a:pt x="1787224" y="94285"/>
                </a:lnTo>
                <a:lnTo>
                  <a:pt x="1751405" y="67211"/>
                </a:lnTo>
                <a:lnTo>
                  <a:pt x="1711848" y="44264"/>
                </a:lnTo>
                <a:lnTo>
                  <a:pt x="1668813" y="25781"/>
                </a:lnTo>
                <a:lnTo>
                  <a:pt x="1622559" y="12096"/>
                </a:lnTo>
                <a:lnTo>
                  <a:pt x="1582911" y="5378"/>
                </a:lnTo>
                <a:lnTo>
                  <a:pt x="1538222" y="1844"/>
                </a:lnTo>
                <a:lnTo>
                  <a:pt x="1487594" y="145"/>
                </a:lnTo>
                <a:lnTo>
                  <a:pt x="453434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 txBox="1"/>
          <p:nvPr/>
        </p:nvSpPr>
        <p:spPr>
          <a:xfrm>
            <a:off x="3843618" y="5351484"/>
            <a:ext cx="1582831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9" dirty="0">
                <a:latin typeface="Arial"/>
                <a:cs typeface="Arial"/>
              </a:rPr>
              <a:t>shallow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13" dirty="0">
                <a:latin typeface="Arial"/>
                <a:cs typeface="Arial"/>
              </a:rPr>
              <a:t>ML</a:t>
            </a:r>
            <a:endParaRPr sz="2427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39714" y="3252303"/>
            <a:ext cx="1741818" cy="8523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1365813" y="3260971"/>
            <a:ext cx="1689847" cy="800660"/>
          </a:xfrm>
          <a:custGeom>
            <a:avLst/>
            <a:gdLst/>
            <a:ahLst/>
            <a:cxnLst/>
            <a:rect l="l" t="t" r="r" b="b"/>
            <a:pathLst>
              <a:path w="1915160" h="907414">
                <a:moveTo>
                  <a:pt x="453435" y="0"/>
                </a:moveTo>
                <a:lnTo>
                  <a:pt x="404314" y="654"/>
                </a:lnTo>
                <a:lnTo>
                  <a:pt x="362818" y="2709"/>
                </a:lnTo>
                <a:lnTo>
                  <a:pt x="317265" y="7074"/>
                </a:lnTo>
                <a:lnTo>
                  <a:pt x="279711" y="13842"/>
                </a:lnTo>
                <a:lnTo>
                  <a:pt x="237038" y="27055"/>
                </a:lnTo>
                <a:lnTo>
                  <a:pt x="196822" y="45238"/>
                </a:lnTo>
                <a:lnTo>
                  <a:pt x="159406" y="68087"/>
                </a:lnTo>
                <a:lnTo>
                  <a:pt x="125130" y="95297"/>
                </a:lnTo>
                <a:lnTo>
                  <a:pt x="94337" y="126566"/>
                </a:lnTo>
                <a:lnTo>
                  <a:pt x="67368" y="161590"/>
                </a:lnTo>
                <a:lnTo>
                  <a:pt x="44564" y="200066"/>
                </a:lnTo>
                <a:lnTo>
                  <a:pt x="26268" y="241690"/>
                </a:lnTo>
                <a:lnTo>
                  <a:pt x="12819" y="286158"/>
                </a:lnTo>
                <a:lnTo>
                  <a:pt x="6152" y="324118"/>
                </a:lnTo>
                <a:lnTo>
                  <a:pt x="2298" y="367734"/>
                </a:lnTo>
                <a:lnTo>
                  <a:pt x="478" y="408134"/>
                </a:lnTo>
                <a:lnTo>
                  <a:pt x="0" y="475233"/>
                </a:lnTo>
                <a:lnTo>
                  <a:pt x="28" y="479209"/>
                </a:lnTo>
                <a:lnTo>
                  <a:pt x="1700" y="529684"/>
                </a:lnTo>
                <a:lnTo>
                  <a:pt x="5199" y="574324"/>
                </a:lnTo>
                <a:lnTo>
                  <a:pt x="13733" y="627268"/>
                </a:lnTo>
                <a:lnTo>
                  <a:pt x="26971" y="669945"/>
                </a:lnTo>
                <a:lnTo>
                  <a:pt x="45244" y="710173"/>
                </a:lnTo>
                <a:lnTo>
                  <a:pt x="68292" y="747615"/>
                </a:lnTo>
                <a:lnTo>
                  <a:pt x="95857" y="781937"/>
                </a:lnTo>
                <a:lnTo>
                  <a:pt x="127679" y="812803"/>
                </a:lnTo>
                <a:lnTo>
                  <a:pt x="163498" y="839877"/>
                </a:lnTo>
                <a:lnTo>
                  <a:pt x="203055" y="862824"/>
                </a:lnTo>
                <a:lnTo>
                  <a:pt x="246090" y="881308"/>
                </a:lnTo>
                <a:lnTo>
                  <a:pt x="292345" y="894993"/>
                </a:lnTo>
                <a:lnTo>
                  <a:pt x="331992" y="901711"/>
                </a:lnTo>
                <a:lnTo>
                  <a:pt x="376681" y="905245"/>
                </a:lnTo>
                <a:lnTo>
                  <a:pt x="427309" y="906944"/>
                </a:lnTo>
                <a:lnTo>
                  <a:pt x="1468409" y="907085"/>
                </a:lnTo>
                <a:lnTo>
                  <a:pt x="1487133" y="906950"/>
                </a:lnTo>
                <a:lnTo>
                  <a:pt x="1537608" y="905279"/>
                </a:lnTo>
                <a:lnTo>
                  <a:pt x="1582248" y="901781"/>
                </a:lnTo>
                <a:lnTo>
                  <a:pt x="1635192" y="893247"/>
                </a:lnTo>
                <a:lnTo>
                  <a:pt x="1677866" y="880033"/>
                </a:lnTo>
                <a:lnTo>
                  <a:pt x="1718082" y="861850"/>
                </a:lnTo>
                <a:lnTo>
                  <a:pt x="1755498" y="839002"/>
                </a:lnTo>
                <a:lnTo>
                  <a:pt x="1789773" y="811791"/>
                </a:lnTo>
                <a:lnTo>
                  <a:pt x="1820566" y="780522"/>
                </a:lnTo>
                <a:lnTo>
                  <a:pt x="1847535" y="745498"/>
                </a:lnTo>
                <a:lnTo>
                  <a:pt x="1870339" y="707023"/>
                </a:lnTo>
                <a:lnTo>
                  <a:pt x="1888636" y="665399"/>
                </a:lnTo>
                <a:lnTo>
                  <a:pt x="1902085" y="620931"/>
                </a:lnTo>
                <a:lnTo>
                  <a:pt x="1908752" y="582971"/>
                </a:lnTo>
                <a:lnTo>
                  <a:pt x="1912605" y="539355"/>
                </a:lnTo>
                <a:lnTo>
                  <a:pt x="1914424" y="498955"/>
                </a:lnTo>
                <a:lnTo>
                  <a:pt x="1914948" y="460485"/>
                </a:lnTo>
                <a:lnTo>
                  <a:pt x="1914874" y="427880"/>
                </a:lnTo>
                <a:lnTo>
                  <a:pt x="1913203" y="377405"/>
                </a:lnTo>
                <a:lnTo>
                  <a:pt x="1909705" y="332765"/>
                </a:lnTo>
                <a:lnTo>
                  <a:pt x="1901170" y="279820"/>
                </a:lnTo>
                <a:lnTo>
                  <a:pt x="1887933" y="237144"/>
                </a:lnTo>
                <a:lnTo>
                  <a:pt x="1869660" y="196916"/>
                </a:lnTo>
                <a:lnTo>
                  <a:pt x="1846611" y="159473"/>
                </a:lnTo>
                <a:lnTo>
                  <a:pt x="1819047" y="125151"/>
                </a:lnTo>
                <a:lnTo>
                  <a:pt x="1787225" y="94285"/>
                </a:lnTo>
                <a:lnTo>
                  <a:pt x="1751406" y="67211"/>
                </a:lnTo>
                <a:lnTo>
                  <a:pt x="1711849" y="44264"/>
                </a:lnTo>
                <a:lnTo>
                  <a:pt x="1668814" y="25781"/>
                </a:lnTo>
                <a:lnTo>
                  <a:pt x="1622559" y="12096"/>
                </a:lnTo>
                <a:lnTo>
                  <a:pt x="1582912" y="5378"/>
                </a:lnTo>
                <a:lnTo>
                  <a:pt x="1538223" y="1844"/>
                </a:lnTo>
                <a:lnTo>
                  <a:pt x="1487594" y="145"/>
                </a:lnTo>
                <a:lnTo>
                  <a:pt x="453435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 txBox="1"/>
          <p:nvPr/>
        </p:nvSpPr>
        <p:spPr>
          <a:xfrm>
            <a:off x="1490382" y="3524925"/>
            <a:ext cx="1432112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13" dirty="0">
                <a:latin typeface="Arial"/>
                <a:cs typeface="Arial"/>
              </a:rPr>
              <a:t>wa</a:t>
            </a:r>
            <a:r>
              <a:rPr sz="2427" spc="49" dirty="0">
                <a:latin typeface="Arial"/>
                <a:cs typeface="Arial"/>
              </a:rPr>
              <a:t>r</a:t>
            </a:r>
            <a:r>
              <a:rPr sz="2427" spc="18" dirty="0">
                <a:latin typeface="Arial"/>
                <a:cs typeface="Arial"/>
              </a:rPr>
              <a:t>m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128" dirty="0">
                <a:latin typeface="Arial"/>
                <a:cs typeface="Arial"/>
              </a:rPr>
              <a:t>SST</a:t>
            </a:r>
            <a:endParaRPr sz="242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30074" y="1086451"/>
            <a:ext cx="2520572" cy="661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4483" indent="-123271">
              <a:lnSpc>
                <a:spcPct val="104200"/>
              </a:lnSpc>
              <a:spcBef>
                <a:spcPts val="1182"/>
              </a:spcBef>
            </a:pPr>
            <a:r>
              <a:rPr sz="1400" spc="4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Madden and Julian (</a:t>
            </a:r>
            <a:r>
              <a:rPr sz="1400" spc="4" dirty="0" smtClean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1970)</a:t>
            </a:r>
            <a:r>
              <a:rPr lang="en-US" sz="1400" spc="4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400" spc="4" dirty="0" smtClean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Matthews </a:t>
            </a:r>
            <a:r>
              <a:rPr sz="1400" spc="4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et al. (</a:t>
            </a:r>
            <a:r>
              <a:rPr sz="1400" spc="4" dirty="0" smtClean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2013)</a:t>
            </a:r>
            <a:r>
              <a:rPr lang="en-US" sz="1400" spc="4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400" spc="4" dirty="0" smtClean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Cronin </a:t>
            </a:r>
            <a:r>
              <a:rPr sz="1400" spc="4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and McPhaden (2002</a:t>
            </a:r>
            <a:r>
              <a:rPr sz="1400" spc="4" dirty="0" smtClean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sz="1400" spc="4" dirty="0">
              <a:solidFill>
                <a:srgbClr val="0433FF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51176" y="4804034"/>
            <a:ext cx="2213162" cy="1089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>
              <a:lnSpc>
                <a:spcPts val="1941"/>
              </a:lnSpc>
            </a:pPr>
            <a:r>
              <a:rPr b="1" i="1" dirty="0">
                <a:latin typeface="Arial"/>
                <a:cs typeface="Arial"/>
              </a:rPr>
              <a:t>buoyancy flux, stabilization</a:t>
            </a:r>
          </a:p>
          <a:p>
            <a:pPr marL="134478" marR="4483" indent="-123271">
              <a:lnSpc>
                <a:spcPct val="104200"/>
              </a:lnSpc>
              <a:spcBef>
                <a:spcPts val="1182"/>
              </a:spcBef>
            </a:pPr>
            <a:r>
              <a:rPr sz="1400" spc="4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Anderson et al. (1996) McPhaden (2002)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015010" y="4953000"/>
            <a:ext cx="110919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>
              <a:lnSpc>
                <a:spcPts val="1941"/>
              </a:lnSpc>
            </a:pPr>
            <a:r>
              <a:rPr b="1" i="1" dirty="0">
                <a:latin typeface="Arial"/>
                <a:cs typeface="Arial"/>
              </a:rPr>
              <a:t>heating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036948" y="1951087"/>
            <a:ext cx="865936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>
              <a:lnSpc>
                <a:spcPts val="1941"/>
              </a:lnSpc>
            </a:pPr>
            <a:r>
              <a:rPr b="1" i="1" dirty="0">
                <a:latin typeface="Arial"/>
                <a:cs typeface="Arial"/>
              </a:rPr>
              <a:t>surface fluxes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25688" y="601623"/>
            <a:ext cx="689881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en-US" sz="2800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2800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iver</a:t>
            </a:r>
            <a:r>
              <a:rPr sz="2800" spc="4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800" spc="4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discharge-convection</a:t>
            </a:r>
            <a:r>
              <a:rPr sz="2800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800" spc="18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interactions</a:t>
            </a:r>
            <a:endParaRPr sz="2800" dirty="0">
              <a:solidFill>
                <a:srgbClr val="99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5800" y="5428925"/>
            <a:ext cx="2174830" cy="448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4483" indent="-123271">
              <a:lnSpc>
                <a:spcPct val="104200"/>
              </a:lnSpc>
            </a:pPr>
            <a:r>
              <a:rPr sz="1400" spc="4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Hendon and Glick (1997) Shinoda et al. (1998)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508007" y="1338778"/>
            <a:ext cx="2181965" cy="448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4483" indent="-123271">
              <a:lnSpc>
                <a:spcPct val="104200"/>
              </a:lnSpc>
            </a:pPr>
            <a:r>
              <a:rPr sz="1400" spc="4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W</a:t>
            </a:r>
            <a:r>
              <a:rPr sz="1400" spc="13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oolnough</a:t>
            </a:r>
            <a:r>
              <a:rPr sz="1400" spc="9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400" spc="13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et</a:t>
            </a:r>
            <a:r>
              <a:rPr sz="1400" spc="9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 al. </a:t>
            </a:r>
            <a:r>
              <a:rPr sz="1400" spc="13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(2000) DeMott</a:t>
            </a:r>
            <a:r>
              <a:rPr sz="1400" spc="9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400" spc="13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et</a:t>
            </a:r>
            <a:r>
              <a:rPr sz="1400" spc="9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 al. </a:t>
            </a:r>
            <a:r>
              <a:rPr sz="1400" spc="13" dirty="0">
                <a:solidFill>
                  <a:srgbClr val="0433FF"/>
                </a:solidFill>
                <a:latin typeface="Comic Sans MS" panose="030F0702030302020204" pitchFamily="66" charset="0"/>
                <a:cs typeface="Arial"/>
              </a:rPr>
              <a:t>(2016)</a:t>
            </a:r>
            <a:endParaRPr sz="14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41" name="object 36"/>
          <p:cNvSpPr txBox="1"/>
          <p:nvPr/>
        </p:nvSpPr>
        <p:spPr>
          <a:xfrm>
            <a:off x="6365827" y="2031646"/>
            <a:ext cx="2119141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>
              <a:lnSpc>
                <a:spcPts val="1941"/>
              </a:lnSpc>
            </a:pPr>
            <a:r>
              <a:rPr lang="en-US" b="1" i="1" dirty="0" smtClean="0">
                <a:latin typeface="Arial"/>
                <a:cs typeface="Arial"/>
              </a:rPr>
              <a:t>Rainfall </a:t>
            </a:r>
          </a:p>
          <a:p>
            <a:pPr marL="78445" marR="4483" indent="-67239">
              <a:lnSpc>
                <a:spcPts val="1941"/>
              </a:lnSpc>
            </a:pPr>
            <a:r>
              <a:rPr lang="en-US" b="1" i="1" dirty="0" smtClean="0">
                <a:latin typeface="Arial"/>
                <a:cs typeface="Arial"/>
              </a:rPr>
              <a:t>River discharge</a:t>
            </a:r>
          </a:p>
          <a:p>
            <a:pPr marL="78445" marR="4483" indent="-67239">
              <a:lnSpc>
                <a:spcPts val="1941"/>
              </a:lnSpc>
            </a:pPr>
            <a:r>
              <a:rPr lang="en-US" b="1" i="1" dirty="0" smtClean="0">
                <a:latin typeface="Arial"/>
                <a:cs typeface="Arial"/>
              </a:rPr>
              <a:t>Salinity advection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64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399" y="580310"/>
            <a:ext cx="8360021" cy="5539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54089">
              <a:lnSpc>
                <a:spcPct val="100000"/>
              </a:lnSpc>
            </a:pPr>
            <a:r>
              <a:rPr lang="en-US" sz="3600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3600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iver</a:t>
            </a:r>
            <a:r>
              <a:rPr sz="3600" spc="4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3600" spc="57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discharge</a:t>
            </a:r>
            <a:r>
              <a:rPr sz="3600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3600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in</a:t>
            </a:r>
            <a:r>
              <a:rPr lang="en-US" sz="3600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ocean models</a:t>
            </a:r>
            <a:endParaRPr sz="3600" spc="-53" dirty="0">
              <a:solidFill>
                <a:srgbClr val="99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1726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8"/>
                </a:lnTo>
                <a:lnTo>
                  <a:pt x="0" y="6057508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631726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9"/>
                </a:lnTo>
                <a:lnTo>
                  <a:pt x="0" y="605750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1467970" y="1434537"/>
            <a:ext cx="198232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800" u="heavy" spc="9" dirty="0">
                <a:latin typeface="Comic Sans MS" panose="030F0702030302020204" pitchFamily="66" charset="0"/>
                <a:cs typeface="Arial"/>
              </a:rPr>
              <a:t>vi</a:t>
            </a:r>
            <a:r>
              <a:rPr sz="2800" u="heavy" spc="49" dirty="0">
                <a:latin typeface="Comic Sans MS" panose="030F0702030302020204" pitchFamily="66" charset="0"/>
                <a:cs typeface="Arial"/>
              </a:rPr>
              <a:t>r</a:t>
            </a:r>
            <a:r>
              <a:rPr sz="2800" u="heavy" spc="9" dirty="0">
                <a:latin typeface="Comic Sans MS" panose="030F0702030302020204" pitchFamily="66" charset="0"/>
                <a:cs typeface="Arial"/>
              </a:rPr>
              <a:t>tual salt flux</a:t>
            </a:r>
            <a:endParaRPr sz="28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4306" y="1876495"/>
            <a:ext cx="3393683" cy="2521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860592" y="4642236"/>
            <a:ext cx="3231872" cy="16665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ct val="100600"/>
              </a:lnSpc>
              <a:buFont typeface="Arial" panose="020B0604020202020204" pitchFamily="34" charset="0"/>
              <a:buChar char="•"/>
            </a:pPr>
            <a:r>
              <a:rPr dirty="0">
                <a:latin typeface="Comic Sans MS" panose="030F0702030302020204" pitchFamily="66" charset="0"/>
                <a:cs typeface="Arial"/>
              </a:rPr>
              <a:t>river </a:t>
            </a:r>
            <a:r>
              <a:rPr spc="31" dirty="0">
                <a:latin typeface="Comic Sans MS" panose="030F0702030302020204" pitchFamily="66" charset="0"/>
                <a:cs typeface="Arial"/>
              </a:rPr>
              <a:t>discharge is sp</a:t>
            </a:r>
            <a:r>
              <a:rPr spc="-13" dirty="0">
                <a:latin typeface="Comic Sans MS" panose="030F0702030302020204" pitchFamily="66" charset="0"/>
                <a:cs typeface="Arial"/>
              </a:rPr>
              <a:t>r</a:t>
            </a:r>
            <a:r>
              <a:rPr spc="26" dirty="0">
                <a:latin typeface="Comic Sans MS" panose="030F0702030302020204" pitchFamily="66" charset="0"/>
                <a:cs typeface="Arial"/>
              </a:rPr>
              <a:t>ead</a:t>
            </a:r>
            <a:r>
              <a:rPr spc="13" dirty="0">
                <a:latin typeface="Comic Sans MS" panose="030F0702030302020204" pitchFamily="66" charset="0"/>
                <a:cs typeface="Arial"/>
              </a:rPr>
              <a:t> </a:t>
            </a:r>
            <a:r>
              <a:rPr dirty="0">
                <a:latin typeface="Comic Sans MS" panose="030F0702030302020204" pitchFamily="66" charset="0"/>
                <a:cs typeface="Arial"/>
              </a:rPr>
              <a:t>unifo</a:t>
            </a:r>
            <a:r>
              <a:rPr spc="26" dirty="0">
                <a:latin typeface="Comic Sans MS" panose="030F0702030302020204" pitchFamily="66" charset="0"/>
                <a:cs typeface="Arial"/>
              </a:rPr>
              <a:t>r</a:t>
            </a:r>
            <a:r>
              <a:rPr dirty="0">
                <a:latin typeface="Comic Sans MS" panose="030F0702030302020204" pitchFamily="66" charset="0"/>
                <a:cs typeface="Arial"/>
              </a:rPr>
              <a:t>mly over </a:t>
            </a:r>
            <a:r>
              <a:rPr spc="18" dirty="0">
                <a:latin typeface="Comic Sans MS" panose="030F0702030302020204" pitchFamily="66" charset="0"/>
                <a:cs typeface="Arial"/>
              </a:rPr>
              <a:t>ocean</a:t>
            </a:r>
            <a:r>
              <a:rPr dirty="0">
                <a:latin typeface="Comic Sans MS" panose="030F0702030302020204" pitchFamily="66" charset="0"/>
                <a:cs typeface="Arial"/>
              </a:rPr>
              <a:t> su</a:t>
            </a:r>
            <a:r>
              <a:rPr spc="26" dirty="0">
                <a:latin typeface="Comic Sans MS" panose="030F0702030302020204" pitchFamily="66" charset="0"/>
                <a:cs typeface="Arial"/>
              </a:rPr>
              <a:t>r</a:t>
            </a:r>
            <a:r>
              <a:rPr spc="22" dirty="0">
                <a:latin typeface="Comic Sans MS" panose="030F0702030302020204" pitchFamily="66" charset="0"/>
                <a:cs typeface="Arial"/>
              </a:rPr>
              <a:t>face</a:t>
            </a:r>
            <a:r>
              <a:rPr spc="13" dirty="0">
                <a:latin typeface="Comic Sans MS" panose="030F0702030302020204" pitchFamily="66" charset="0"/>
                <a:cs typeface="Arial"/>
              </a:rPr>
              <a:t> </a:t>
            </a:r>
            <a:r>
              <a:rPr dirty="0">
                <a:latin typeface="Comic Sans MS" panose="030F0702030302020204" pitchFamily="66" charset="0"/>
                <a:cs typeface="Arial"/>
              </a:rPr>
              <a:t>(</a:t>
            </a:r>
            <a:r>
              <a:rPr b="1" spc="-4" dirty="0">
                <a:solidFill>
                  <a:srgbClr val="FF2600"/>
                </a:solidFill>
                <a:latin typeface="Comic Sans MS" panose="030F0702030302020204" pitchFamily="66" charset="0"/>
                <a:cs typeface="Arial"/>
              </a:rPr>
              <a:t>30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  <a:cs typeface="Arial"/>
              </a:rPr>
              <a:t>0 </a:t>
            </a:r>
            <a:r>
              <a:rPr b="1" spc="-4" dirty="0">
                <a:solidFill>
                  <a:srgbClr val="FF2600"/>
                </a:solidFill>
                <a:latin typeface="Comic Sans MS" panose="030F0702030302020204" pitchFamily="66" charset="0"/>
                <a:cs typeface="Arial"/>
              </a:rPr>
              <a:t>k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  <a:cs typeface="Arial"/>
              </a:rPr>
              <a:t>m x </a:t>
            </a:r>
            <a:r>
              <a:rPr b="1" spc="-4" dirty="0">
                <a:solidFill>
                  <a:srgbClr val="FF2600"/>
                </a:solidFill>
                <a:latin typeface="Comic Sans MS" panose="030F0702030302020204" pitchFamily="66" charset="0"/>
                <a:cs typeface="Arial"/>
              </a:rPr>
              <a:t>30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  <a:cs typeface="Arial"/>
              </a:rPr>
              <a:t>0 km</a:t>
            </a:r>
            <a:r>
              <a:rPr b="1" spc="-4" dirty="0">
                <a:solidFill>
                  <a:srgbClr val="FF26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dirty="0">
                <a:latin typeface="Comic Sans MS" panose="030F0702030302020204" pitchFamily="66" charset="0"/>
                <a:cs typeface="Arial"/>
              </a:rPr>
              <a:t>a</a:t>
            </a:r>
            <a:r>
              <a:rPr spc="-31" dirty="0">
                <a:latin typeface="Comic Sans MS" panose="030F0702030302020204" pitchFamily="66" charset="0"/>
                <a:cs typeface="Arial"/>
              </a:rPr>
              <a:t>r</a:t>
            </a:r>
            <a:r>
              <a:rPr dirty="0">
                <a:latin typeface="Comic Sans MS" panose="030F0702030302020204" pitchFamily="66" charset="0"/>
                <a:cs typeface="Arial"/>
              </a:rPr>
              <a:t>ea </a:t>
            </a:r>
            <a:r>
              <a:rPr spc="22" dirty="0">
                <a:latin typeface="Comic Sans MS" panose="030F0702030302020204" pitchFamily="66" charset="0"/>
                <a:cs typeface="Arial"/>
              </a:rPr>
              <a:t>adjacent</a:t>
            </a:r>
            <a:r>
              <a:rPr spc="13" dirty="0">
                <a:latin typeface="Comic Sans MS" panose="030F0702030302020204" pitchFamily="66" charset="0"/>
                <a:cs typeface="Arial"/>
              </a:rPr>
              <a:t> </a:t>
            </a:r>
            <a:r>
              <a:rPr dirty="0">
                <a:latin typeface="Comic Sans MS" panose="030F0702030302020204" pitchFamily="66" charset="0"/>
                <a:cs typeface="Arial"/>
              </a:rPr>
              <a:t>to river </a:t>
            </a:r>
            <a:r>
              <a:rPr spc="9" dirty="0">
                <a:latin typeface="Comic Sans MS" panose="030F0702030302020204" pitchFamily="66" charset="0"/>
                <a:cs typeface="Arial"/>
              </a:rPr>
              <a:t>delta</a:t>
            </a:r>
            <a:r>
              <a:rPr spc="9" dirty="0" smtClean="0">
                <a:latin typeface="Comic Sans MS" panose="030F0702030302020204" pitchFamily="66" charset="0"/>
                <a:cs typeface="Arial"/>
              </a:rPr>
              <a:t>).</a:t>
            </a:r>
            <a:endParaRPr lang="en-US" dirty="0">
              <a:latin typeface="Comic Sans MS" panose="030F0702030302020204" pitchFamily="66" charset="0"/>
              <a:cs typeface="Arial"/>
            </a:endParaRPr>
          </a:p>
          <a:p>
            <a:pPr marL="285750" indent="-285750">
              <a:lnSpc>
                <a:spcPct val="100600"/>
              </a:lnSpc>
              <a:buFont typeface="Arial" panose="020B0604020202020204" pitchFamily="34" charset="0"/>
              <a:buChar char="•"/>
            </a:pPr>
            <a:r>
              <a:rPr dirty="0" smtClean="0">
                <a:latin typeface="Comic Sans MS" panose="030F0702030302020204" pitchFamily="66" charset="0"/>
                <a:cs typeface="Arial"/>
              </a:rPr>
              <a:t>no </a:t>
            </a:r>
            <a:r>
              <a:rPr dirty="0">
                <a:latin typeface="Comic Sans MS" panose="030F0702030302020204" pitchFamily="66" charset="0"/>
                <a:cs typeface="Arial"/>
              </a:rPr>
              <a:t>ve</a:t>
            </a:r>
            <a:r>
              <a:rPr spc="26" dirty="0">
                <a:latin typeface="Comic Sans MS" panose="030F0702030302020204" pitchFamily="66" charset="0"/>
                <a:cs typeface="Arial"/>
              </a:rPr>
              <a:t>r</a:t>
            </a:r>
            <a:r>
              <a:rPr spc="13" dirty="0">
                <a:latin typeface="Comic Sans MS" panose="030F0702030302020204" pitchFamily="66" charset="0"/>
                <a:cs typeface="Arial"/>
              </a:rPr>
              <a:t>tical</a:t>
            </a:r>
            <a:r>
              <a:rPr dirty="0">
                <a:latin typeface="Comic Sans MS" panose="030F0702030302020204" pitchFamily="66" charset="0"/>
                <a:cs typeface="Arial"/>
              </a:rPr>
              <a:t> </a:t>
            </a:r>
            <a:r>
              <a:rPr spc="13" dirty="0">
                <a:latin typeface="Comic Sans MS" panose="030F0702030302020204" pitchFamily="66" charset="0"/>
                <a:cs typeface="Arial"/>
              </a:rPr>
              <a:t>mixing.</a:t>
            </a:r>
            <a:endParaRPr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52580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3" y="0"/>
                </a:lnTo>
                <a:lnTo>
                  <a:pt x="4147653" y="6057508"/>
                </a:lnTo>
                <a:lnTo>
                  <a:pt x="0" y="6057508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852580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9"/>
                </a:lnTo>
                <a:lnTo>
                  <a:pt x="0" y="605750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5181600" y="1434537"/>
            <a:ext cx="312239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800" u="heavy" spc="9" dirty="0">
                <a:latin typeface="Comic Sans MS" panose="030F0702030302020204" pitchFamily="66" charset="0"/>
                <a:cs typeface="Arial"/>
              </a:rPr>
              <a:t>estua</a:t>
            </a:r>
            <a:r>
              <a:rPr sz="2800" u="heavy" spc="49" dirty="0">
                <a:latin typeface="Comic Sans MS" panose="030F0702030302020204" pitchFamily="66" charset="0"/>
                <a:cs typeface="Arial"/>
              </a:rPr>
              <a:t>r</a:t>
            </a:r>
            <a:r>
              <a:rPr sz="2800" u="heavy" spc="9" dirty="0">
                <a:latin typeface="Comic Sans MS" panose="030F0702030302020204" pitchFamily="66" charset="0"/>
                <a:cs typeface="Arial"/>
              </a:rPr>
              <a:t>y </a:t>
            </a:r>
            <a:r>
              <a:rPr sz="2800" u="heavy" spc="49" dirty="0">
                <a:latin typeface="Comic Sans MS" panose="030F0702030302020204" pitchFamily="66" charset="0"/>
                <a:cs typeface="Arial"/>
              </a:rPr>
              <a:t>box</a:t>
            </a:r>
            <a:r>
              <a:rPr sz="2800" u="heavy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sz="2800" u="heavy" spc="40" dirty="0">
                <a:latin typeface="Comic Sans MS" panose="030F0702030302020204" pitchFamily="66" charset="0"/>
                <a:cs typeface="Arial"/>
              </a:rPr>
              <a:t>model</a:t>
            </a:r>
            <a:endParaRPr sz="28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05400" y="1876495"/>
            <a:ext cx="3186730" cy="2687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 txBox="1"/>
          <p:nvPr/>
        </p:nvSpPr>
        <p:spPr>
          <a:xfrm>
            <a:off x="5109883" y="4450063"/>
            <a:ext cx="2456890" cy="142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27" spc="31" dirty="0">
                <a:latin typeface="Arial"/>
                <a:cs typeface="Arial"/>
              </a:rPr>
              <a:t>adapted</a:t>
            </a:r>
            <a:r>
              <a:rPr sz="927" spc="4" dirty="0">
                <a:latin typeface="Arial"/>
                <a:cs typeface="Arial"/>
              </a:rPr>
              <a:t> f</a:t>
            </a:r>
            <a:r>
              <a:rPr sz="927" spc="-9" dirty="0">
                <a:latin typeface="Arial"/>
                <a:cs typeface="Arial"/>
              </a:rPr>
              <a:t>r</a:t>
            </a:r>
            <a:r>
              <a:rPr sz="927" spc="13" dirty="0">
                <a:latin typeface="Arial"/>
                <a:cs typeface="Arial"/>
              </a:rPr>
              <a:t>om:</a:t>
            </a:r>
            <a:r>
              <a:rPr sz="927" dirty="0">
                <a:latin typeface="Arial"/>
                <a:cs typeface="Arial"/>
              </a:rPr>
              <a:t> </a:t>
            </a:r>
            <a:r>
              <a:rPr sz="927" spc="13" dirty="0">
                <a:latin typeface="Arial"/>
                <a:cs typeface="Arial"/>
              </a:rPr>
              <a:t> </a:t>
            </a:r>
            <a:r>
              <a:rPr sz="927" spc="26" dirty="0">
                <a:latin typeface="Arial"/>
                <a:cs typeface="Arial"/>
              </a:rPr>
              <a:t>MacC</a:t>
            </a:r>
            <a:r>
              <a:rPr sz="927" spc="-4" dirty="0">
                <a:latin typeface="Arial"/>
                <a:cs typeface="Arial"/>
              </a:rPr>
              <a:t>r</a:t>
            </a:r>
            <a:r>
              <a:rPr sz="927" spc="22" dirty="0">
                <a:latin typeface="Arial"/>
                <a:cs typeface="Arial"/>
              </a:rPr>
              <a:t>eady</a:t>
            </a:r>
            <a:r>
              <a:rPr sz="927" spc="4" dirty="0">
                <a:latin typeface="Arial"/>
                <a:cs typeface="Arial"/>
              </a:rPr>
              <a:t> </a:t>
            </a:r>
            <a:r>
              <a:rPr sz="927" spc="31" dirty="0">
                <a:latin typeface="Arial"/>
                <a:cs typeface="Arial"/>
              </a:rPr>
              <a:t>and</a:t>
            </a:r>
            <a:r>
              <a:rPr sz="927" spc="4" dirty="0">
                <a:latin typeface="Arial"/>
                <a:cs typeface="Arial"/>
              </a:rPr>
              <a:t> </a:t>
            </a:r>
            <a:r>
              <a:rPr sz="927" spc="13" dirty="0">
                <a:latin typeface="Arial"/>
                <a:cs typeface="Arial"/>
              </a:rPr>
              <a:t>Guyer</a:t>
            </a:r>
            <a:r>
              <a:rPr sz="927" spc="4" dirty="0">
                <a:latin typeface="Arial"/>
                <a:cs typeface="Arial"/>
              </a:rPr>
              <a:t> </a:t>
            </a:r>
            <a:r>
              <a:rPr sz="927" spc="13" dirty="0">
                <a:latin typeface="Arial"/>
                <a:cs typeface="Arial"/>
              </a:rPr>
              <a:t>(2010)</a:t>
            </a:r>
            <a:endParaRPr sz="92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50760" y="4648200"/>
            <a:ext cx="3736040" cy="19582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marR="250465" indent="-285750">
              <a:lnSpc>
                <a:spcPct val="101400"/>
              </a:lnSpc>
              <a:buFont typeface="Arial" panose="020B0604020202020204" pitchFamily="34" charset="0"/>
              <a:buChar char="•"/>
            </a:pPr>
            <a:r>
              <a:rPr dirty="0">
                <a:latin typeface="Comic Sans MS" panose="030F0702030302020204" pitchFamily="66" charset="0"/>
                <a:cs typeface="Arial"/>
              </a:rPr>
              <a:t>river </a:t>
            </a:r>
            <a:r>
              <a:rPr spc="31" dirty="0">
                <a:latin typeface="Comic Sans MS" panose="030F0702030302020204" pitchFamily="66" charset="0"/>
                <a:cs typeface="Arial"/>
              </a:rPr>
              <a:t>discharge is </a:t>
            </a:r>
            <a:r>
              <a:rPr spc="13" dirty="0">
                <a:latin typeface="Comic Sans MS" panose="030F0702030302020204" pitchFamily="66" charset="0"/>
                <a:cs typeface="Arial"/>
              </a:rPr>
              <a:t>mixed with </a:t>
            </a:r>
            <a:r>
              <a:rPr spc="22" dirty="0">
                <a:latin typeface="Comic Sans MS" panose="030F0702030302020204" pitchFamily="66" charset="0"/>
                <a:cs typeface="Arial"/>
              </a:rPr>
              <a:t>adjacent </a:t>
            </a:r>
            <a:r>
              <a:rPr spc="18" dirty="0">
                <a:latin typeface="Comic Sans MS" panose="030F0702030302020204" pitchFamily="66" charset="0"/>
                <a:cs typeface="Arial"/>
              </a:rPr>
              <a:t>ocean water at river </a:t>
            </a:r>
            <a:r>
              <a:rPr spc="13" dirty="0">
                <a:latin typeface="Comic Sans MS" panose="030F0702030302020204" pitchFamily="66" charset="0"/>
                <a:cs typeface="Arial"/>
              </a:rPr>
              <a:t>delta </a:t>
            </a:r>
            <a:r>
              <a:rPr spc="40" dirty="0">
                <a:latin typeface="Comic Sans MS" panose="030F0702030302020204" pitchFamily="66" charset="0"/>
                <a:cs typeface="Arial"/>
              </a:rPr>
              <a:t>grid </a:t>
            </a:r>
            <a:r>
              <a:rPr spc="13" dirty="0" smtClean="0">
                <a:latin typeface="Comic Sans MS" panose="030F0702030302020204" pitchFamily="66" charset="0"/>
                <a:cs typeface="Arial"/>
              </a:rPr>
              <a:t>point.</a:t>
            </a:r>
            <a:endParaRPr lang="en-US" dirty="0">
              <a:latin typeface="Comic Sans MS" panose="030F0702030302020204" pitchFamily="66" charset="0"/>
              <a:cs typeface="Arial"/>
            </a:endParaRPr>
          </a:p>
          <a:p>
            <a:pPr marL="285750" marR="250465" indent="-285750">
              <a:lnSpc>
                <a:spcPct val="101400"/>
              </a:lnSpc>
              <a:buFont typeface="Arial" panose="020B0604020202020204" pitchFamily="34" charset="0"/>
              <a:buChar char="•"/>
            </a:pPr>
            <a:r>
              <a:rPr spc="26" dirty="0" smtClean="0">
                <a:latin typeface="Comic Sans MS" panose="030F0702030302020204" pitchFamily="66" charset="0"/>
                <a:cs typeface="Arial"/>
              </a:rPr>
              <a:t>delta-specific </a:t>
            </a:r>
            <a:r>
              <a:rPr spc="9" dirty="0">
                <a:latin typeface="Comic Sans MS" panose="030F0702030302020204" pitchFamily="66" charset="0"/>
                <a:cs typeface="Arial"/>
              </a:rPr>
              <a:t>geomet</a:t>
            </a:r>
            <a:r>
              <a:rPr spc="31" dirty="0">
                <a:latin typeface="Comic Sans MS" panose="030F0702030302020204" pitchFamily="66" charset="0"/>
                <a:cs typeface="Arial"/>
              </a:rPr>
              <a:t>r</a:t>
            </a:r>
            <a:r>
              <a:rPr dirty="0">
                <a:latin typeface="Comic Sans MS" panose="030F0702030302020204" pitchFamily="66" charset="0"/>
                <a:cs typeface="Arial"/>
              </a:rPr>
              <a:t>y for 20 </a:t>
            </a:r>
            <a:r>
              <a:rPr spc="13" dirty="0">
                <a:latin typeface="Comic Sans MS" panose="030F0702030302020204" pitchFamily="66" charset="0"/>
                <a:cs typeface="Arial"/>
              </a:rPr>
              <a:t>largest</a:t>
            </a:r>
            <a:r>
              <a:rPr dirty="0">
                <a:latin typeface="Comic Sans MS" panose="030F0702030302020204" pitchFamily="66" charset="0"/>
                <a:cs typeface="Arial"/>
              </a:rPr>
              <a:t> </a:t>
            </a:r>
            <a:r>
              <a:rPr spc="13" dirty="0">
                <a:latin typeface="Comic Sans MS" panose="030F0702030302020204" pitchFamily="66" charset="0"/>
                <a:cs typeface="Arial"/>
              </a:rPr>
              <a:t>deltas</a:t>
            </a:r>
            <a:r>
              <a:rPr dirty="0">
                <a:latin typeface="Comic Sans MS" panose="030F0702030302020204" pitchFamily="66" charset="0"/>
                <a:cs typeface="Arial"/>
              </a:rPr>
              <a:t> </a:t>
            </a:r>
            <a:r>
              <a:rPr spc="18" dirty="0">
                <a:latin typeface="Comic Sans MS" panose="030F0702030302020204" pitchFamily="66" charset="0"/>
                <a:cs typeface="Arial"/>
              </a:rPr>
              <a:t>(~65%</a:t>
            </a:r>
            <a:r>
              <a:rPr dirty="0">
                <a:latin typeface="Comic Sans MS" panose="030F0702030302020204" pitchFamily="66" charset="0"/>
                <a:cs typeface="Arial"/>
              </a:rPr>
              <a:t> </a:t>
            </a:r>
            <a:r>
              <a:rPr spc="26" dirty="0" smtClean="0">
                <a:latin typeface="Comic Sans MS" panose="030F0702030302020204" pitchFamily="66" charset="0"/>
                <a:cs typeface="Arial"/>
              </a:rPr>
              <a:t>global</a:t>
            </a:r>
            <a:r>
              <a:rPr lang="en-US" dirty="0">
                <a:latin typeface="Comic Sans MS" panose="030F0702030302020204" pitchFamily="66" charset="0"/>
                <a:cs typeface="Arial"/>
              </a:rPr>
              <a:t> </a:t>
            </a:r>
            <a:r>
              <a:rPr spc="13" dirty="0" smtClean="0">
                <a:latin typeface="Comic Sans MS" panose="030F0702030302020204" pitchFamily="66" charset="0"/>
                <a:cs typeface="Arial"/>
              </a:rPr>
              <a:t>drainage</a:t>
            </a:r>
            <a:r>
              <a:rPr spc="13" dirty="0">
                <a:latin typeface="Comic Sans MS" panose="030F0702030302020204" pitchFamily="66" charset="0"/>
                <a:cs typeface="Arial"/>
              </a:rPr>
              <a:t>); </a:t>
            </a:r>
            <a:r>
              <a:rPr spc="22" dirty="0">
                <a:latin typeface="Comic Sans MS" panose="030F0702030302020204" pitchFamily="66" charset="0"/>
                <a:cs typeface="Arial"/>
              </a:rPr>
              <a:t>generic </a:t>
            </a:r>
            <a:r>
              <a:rPr spc="9" dirty="0">
                <a:latin typeface="Comic Sans MS" panose="030F0702030302020204" pitchFamily="66" charset="0"/>
                <a:cs typeface="Arial"/>
              </a:rPr>
              <a:t>geomet</a:t>
            </a:r>
            <a:r>
              <a:rPr spc="31" dirty="0">
                <a:latin typeface="Comic Sans MS" panose="030F0702030302020204" pitchFamily="66" charset="0"/>
                <a:cs typeface="Arial"/>
              </a:rPr>
              <a:t>r</a:t>
            </a:r>
            <a:r>
              <a:rPr dirty="0">
                <a:latin typeface="Comic Sans MS" panose="030F0702030302020204" pitchFamily="66" charset="0"/>
                <a:cs typeface="Arial"/>
              </a:rPr>
              <a:t>y for other </a:t>
            </a:r>
            <a:r>
              <a:rPr spc="13" dirty="0">
                <a:latin typeface="Comic Sans MS" panose="030F0702030302020204" pitchFamily="66" charset="0"/>
                <a:cs typeface="Arial"/>
              </a:rPr>
              <a:t>deltas.</a:t>
            </a:r>
            <a:endParaRPr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53667" y="2579832"/>
            <a:ext cx="1936376" cy="38100"/>
          </a:xfrm>
          <a:custGeom>
            <a:avLst/>
            <a:gdLst/>
            <a:ahLst/>
            <a:cxnLst/>
            <a:rect l="l" t="t" r="r" b="b"/>
            <a:pathLst>
              <a:path w="2194559" h="43180">
                <a:moveTo>
                  <a:pt x="0" y="0"/>
                </a:moveTo>
                <a:lnTo>
                  <a:pt x="2194336" y="42873"/>
                </a:lnTo>
              </a:path>
            </a:pathLst>
          </a:custGeom>
          <a:ln w="1964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7523935" y="2306959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2"/>
                </a:lnTo>
                <a:lnTo>
                  <a:pt x="0" y="167322"/>
                </a:lnTo>
                <a:lnTo>
                  <a:pt x="0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7523935" y="2306959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7523935" y="2453328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7523935" y="2453328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7523935" y="2599696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7523935" y="2599696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7523935" y="2745624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2"/>
                </a:lnTo>
                <a:lnTo>
                  <a:pt x="0" y="167322"/>
                </a:lnTo>
                <a:lnTo>
                  <a:pt x="0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7523935" y="2745624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5784237" y="2401118"/>
            <a:ext cx="246877" cy="357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5943872" y="2420033"/>
            <a:ext cx="246877" cy="3574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6381656" y="2410576"/>
            <a:ext cx="246877" cy="357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6541289" y="2429490"/>
            <a:ext cx="246877" cy="3574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6979072" y="2401118"/>
            <a:ext cx="246877" cy="357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7138707" y="2420033"/>
            <a:ext cx="246877" cy="3574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7521515" y="2286730"/>
            <a:ext cx="331694" cy="314325"/>
          </a:xfrm>
          <a:custGeom>
            <a:avLst/>
            <a:gdLst/>
            <a:ahLst/>
            <a:cxnLst/>
            <a:rect l="l" t="t" r="r" b="b"/>
            <a:pathLst>
              <a:path w="375920" h="356235">
                <a:moveTo>
                  <a:pt x="0" y="341912"/>
                </a:moveTo>
                <a:lnTo>
                  <a:pt x="362287" y="0"/>
                </a:lnTo>
                <a:lnTo>
                  <a:pt x="375770" y="14287"/>
                </a:lnTo>
                <a:lnTo>
                  <a:pt x="13483" y="356200"/>
                </a:lnTo>
                <a:lnTo>
                  <a:pt x="0" y="341912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27496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82263" y="1537975"/>
            <a:ext cx="1936884" cy="1650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5535706" y="4127200"/>
            <a:ext cx="1647265" cy="19351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1741583" y="4159695"/>
            <a:ext cx="1933946" cy="1644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111103" y="1367452"/>
            <a:ext cx="1650355" cy="19382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3644153" y="1154207"/>
            <a:ext cx="2059641" cy="928407"/>
          </a:xfrm>
          <a:custGeom>
            <a:avLst/>
            <a:gdLst/>
            <a:ahLst/>
            <a:cxnLst/>
            <a:rect l="l" t="t" r="r" b="b"/>
            <a:pathLst>
              <a:path w="2334260" h="1052195">
                <a:moveTo>
                  <a:pt x="0" y="1051836"/>
                </a:moveTo>
                <a:lnTo>
                  <a:pt x="0" y="0"/>
                </a:lnTo>
                <a:lnTo>
                  <a:pt x="2334260" y="0"/>
                </a:lnTo>
                <a:lnTo>
                  <a:pt x="2334260" y="1051836"/>
                </a:lnTo>
                <a:lnTo>
                  <a:pt x="0" y="1051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3637870" y="1154206"/>
            <a:ext cx="2069877" cy="9164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089805" y="2074480"/>
            <a:ext cx="1624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29" y="0"/>
                </a:lnTo>
              </a:path>
            </a:pathLst>
          </a:custGeom>
          <a:ln w="17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4544443" y="2074480"/>
            <a:ext cx="1624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29" y="0"/>
                </a:lnTo>
              </a:path>
            </a:pathLst>
          </a:custGeom>
          <a:ln w="17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999143" y="2074480"/>
            <a:ext cx="1624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29" y="0"/>
                </a:lnTo>
              </a:path>
            </a:pathLst>
          </a:custGeom>
          <a:ln w="17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5453781" y="2074480"/>
            <a:ext cx="1624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29" y="0"/>
                </a:lnTo>
              </a:path>
            </a:pathLst>
          </a:custGeom>
          <a:ln w="17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3644154" y="2074225"/>
            <a:ext cx="2801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579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3790632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3942157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4093761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4245285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4396873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4548398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4699986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4851511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5003098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5154623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5306147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5457736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5609260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3644153" y="2066662"/>
            <a:ext cx="2059641" cy="0"/>
          </a:xfrm>
          <a:custGeom>
            <a:avLst/>
            <a:gdLst/>
            <a:ahLst/>
            <a:cxnLst/>
            <a:rect l="l" t="t" r="r" b="b"/>
            <a:pathLst>
              <a:path w="2334260">
                <a:moveTo>
                  <a:pt x="0" y="0"/>
                </a:moveTo>
                <a:lnTo>
                  <a:pt x="2334259" y="0"/>
                </a:lnTo>
              </a:path>
            </a:pathLst>
          </a:custGeom>
          <a:ln w="17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3644153" y="1158217"/>
            <a:ext cx="2059641" cy="0"/>
          </a:xfrm>
          <a:custGeom>
            <a:avLst/>
            <a:gdLst/>
            <a:ahLst/>
            <a:cxnLst/>
            <a:rect l="l" t="t" r="r" b="b"/>
            <a:pathLst>
              <a:path w="2334260">
                <a:moveTo>
                  <a:pt x="0" y="0"/>
                </a:moveTo>
                <a:lnTo>
                  <a:pt x="2334259" y="0"/>
                </a:lnTo>
              </a:path>
            </a:pathLst>
          </a:custGeom>
          <a:ln w="17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6039971" y="3227295"/>
            <a:ext cx="2038350" cy="928407"/>
          </a:xfrm>
          <a:custGeom>
            <a:avLst/>
            <a:gdLst/>
            <a:ahLst/>
            <a:cxnLst/>
            <a:rect l="l" t="t" r="r" b="b"/>
            <a:pathLst>
              <a:path w="2310129" h="1052195">
                <a:moveTo>
                  <a:pt x="0" y="0"/>
                </a:moveTo>
                <a:lnTo>
                  <a:pt x="2309616" y="0"/>
                </a:lnTo>
                <a:lnTo>
                  <a:pt x="2309616" y="1051657"/>
                </a:lnTo>
                <a:lnTo>
                  <a:pt x="0" y="10516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6031502" y="3227294"/>
            <a:ext cx="2046365" cy="9279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6498471" y="4146868"/>
            <a:ext cx="17369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195" y="0"/>
                </a:lnTo>
              </a:path>
            </a:pathLst>
          </a:custGeom>
          <a:ln w="18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6951467" y="4146868"/>
            <a:ext cx="17369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195" y="0"/>
                </a:lnTo>
              </a:path>
            </a:pathLst>
          </a:custGeom>
          <a:ln w="18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7404465" y="4146868"/>
            <a:ext cx="17369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195" y="0"/>
                </a:lnTo>
              </a:path>
            </a:pathLst>
          </a:custGeom>
          <a:ln w="18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7857462" y="4146868"/>
            <a:ext cx="17369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195" y="0"/>
                </a:lnTo>
              </a:path>
            </a:pathLst>
          </a:custGeom>
          <a:ln w="18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6200684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6351728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6502705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6653680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6804725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6955701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7106678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7257722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/>
          <p:nvPr/>
        </p:nvSpPr>
        <p:spPr>
          <a:xfrm>
            <a:off x="7408698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/>
          <p:nvPr/>
        </p:nvSpPr>
        <p:spPr>
          <a:xfrm>
            <a:off x="7559675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7710719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7861696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8012689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6053942" y="3232560"/>
            <a:ext cx="2024343" cy="905995"/>
          </a:xfrm>
          <a:custGeom>
            <a:avLst/>
            <a:gdLst/>
            <a:ahLst/>
            <a:cxnLst/>
            <a:rect l="l" t="t" r="r" b="b"/>
            <a:pathLst>
              <a:path w="2294254" h="1026795">
                <a:moveTo>
                  <a:pt x="2293782" y="1026742"/>
                </a:moveTo>
                <a:lnTo>
                  <a:pt x="0" y="1026742"/>
                </a:lnTo>
                <a:lnTo>
                  <a:pt x="0" y="0"/>
                </a:lnTo>
                <a:lnTo>
                  <a:pt x="2293782" y="0"/>
                </a:lnTo>
              </a:path>
            </a:pathLst>
          </a:custGeom>
          <a:ln w="19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6053942" y="4138510"/>
            <a:ext cx="2024343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2293782" y="0"/>
                </a:moveTo>
                <a:lnTo>
                  <a:pt x="0" y="0"/>
                </a:lnTo>
              </a:path>
            </a:pathLst>
          </a:custGeom>
          <a:ln w="19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3567624" y="5302277"/>
            <a:ext cx="2041712" cy="928407"/>
          </a:xfrm>
          <a:custGeom>
            <a:avLst/>
            <a:gdLst/>
            <a:ahLst/>
            <a:cxnLst/>
            <a:rect l="l" t="t" r="r" b="b"/>
            <a:pathLst>
              <a:path w="2313940" h="1052195">
                <a:moveTo>
                  <a:pt x="0" y="1051952"/>
                </a:moveTo>
                <a:lnTo>
                  <a:pt x="0" y="0"/>
                </a:lnTo>
                <a:lnTo>
                  <a:pt x="2313381" y="0"/>
                </a:lnTo>
                <a:lnTo>
                  <a:pt x="2313381" y="1051952"/>
                </a:lnTo>
                <a:lnTo>
                  <a:pt x="0" y="10519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3559128" y="5302277"/>
            <a:ext cx="2049715" cy="9281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3578198" y="5308656"/>
            <a:ext cx="2031066" cy="909357"/>
          </a:xfrm>
          <a:custGeom>
            <a:avLst/>
            <a:gdLst/>
            <a:ahLst/>
            <a:cxnLst/>
            <a:rect l="l" t="t" r="r" b="b"/>
            <a:pathLst>
              <a:path w="2301875" h="1030604">
                <a:moveTo>
                  <a:pt x="2301398" y="1030173"/>
                </a:moveTo>
                <a:lnTo>
                  <a:pt x="0" y="1030173"/>
                </a:lnTo>
                <a:lnTo>
                  <a:pt x="0" y="0"/>
                </a:lnTo>
                <a:lnTo>
                  <a:pt x="2301398" y="0"/>
                </a:lnTo>
              </a:path>
            </a:pathLst>
          </a:custGeom>
          <a:ln w="192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3578198" y="6217631"/>
            <a:ext cx="2031066" cy="0"/>
          </a:xfrm>
          <a:custGeom>
            <a:avLst/>
            <a:gdLst/>
            <a:ahLst/>
            <a:cxnLst/>
            <a:rect l="l" t="t" r="r" b="b"/>
            <a:pathLst>
              <a:path w="2301875">
                <a:moveTo>
                  <a:pt x="2301398" y="0"/>
                </a:moveTo>
                <a:lnTo>
                  <a:pt x="0" y="0"/>
                </a:lnTo>
              </a:path>
            </a:pathLst>
          </a:custGeom>
          <a:ln w="192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1177973" y="3284774"/>
            <a:ext cx="1922369" cy="861732"/>
          </a:xfrm>
          <a:custGeom>
            <a:avLst/>
            <a:gdLst/>
            <a:ahLst/>
            <a:cxnLst/>
            <a:rect l="l" t="t" r="r" b="b"/>
            <a:pathLst>
              <a:path w="2178685" h="976629">
                <a:moveTo>
                  <a:pt x="0" y="976255"/>
                </a:moveTo>
                <a:lnTo>
                  <a:pt x="0" y="0"/>
                </a:lnTo>
                <a:lnTo>
                  <a:pt x="2178174" y="0"/>
                </a:lnTo>
                <a:lnTo>
                  <a:pt x="2178174" y="976255"/>
                </a:lnTo>
                <a:lnTo>
                  <a:pt x="0" y="9762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1170029" y="3284774"/>
            <a:ext cx="1933836" cy="8639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1179879" y="4141413"/>
            <a:ext cx="1920128" cy="0"/>
          </a:xfrm>
          <a:custGeom>
            <a:avLst/>
            <a:gdLst/>
            <a:ahLst/>
            <a:cxnLst/>
            <a:rect l="l" t="t" r="r" b="b"/>
            <a:pathLst>
              <a:path w="2176145">
                <a:moveTo>
                  <a:pt x="0" y="0"/>
                </a:moveTo>
                <a:lnTo>
                  <a:pt x="2176014" y="0"/>
                </a:lnTo>
              </a:path>
            </a:pathLst>
          </a:custGeom>
          <a:ln w="107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/>
          <p:nvPr/>
        </p:nvSpPr>
        <p:spPr>
          <a:xfrm>
            <a:off x="1179879" y="4073776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7" name="object 57"/>
          <p:cNvSpPr/>
          <p:nvPr/>
        </p:nvSpPr>
        <p:spPr>
          <a:xfrm>
            <a:off x="1179879" y="4002958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/>
          <p:nvPr/>
        </p:nvSpPr>
        <p:spPr>
          <a:xfrm>
            <a:off x="1179879" y="3932141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9" name="object 59"/>
          <p:cNvSpPr/>
          <p:nvPr/>
        </p:nvSpPr>
        <p:spPr>
          <a:xfrm>
            <a:off x="1179879" y="3861323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1179879" y="3790441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1179879" y="3719623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1179879" y="3648806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1179879" y="3577987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1179879" y="3507169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1179879" y="3436352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/>
          <p:nvPr/>
        </p:nvSpPr>
        <p:spPr>
          <a:xfrm>
            <a:off x="1179879" y="3365470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7" name="object 67"/>
          <p:cNvSpPr/>
          <p:nvPr/>
        </p:nvSpPr>
        <p:spPr>
          <a:xfrm>
            <a:off x="1179879" y="3294652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1194040" y="3294652"/>
            <a:ext cx="1906121" cy="849965"/>
          </a:xfrm>
          <a:custGeom>
            <a:avLst/>
            <a:gdLst/>
            <a:ahLst/>
            <a:cxnLst/>
            <a:rect l="l" t="t" r="r" b="b"/>
            <a:pathLst>
              <a:path w="2160270" h="963295">
                <a:moveTo>
                  <a:pt x="2159965" y="963267"/>
                </a:moveTo>
                <a:lnTo>
                  <a:pt x="0" y="963267"/>
                </a:lnTo>
                <a:lnTo>
                  <a:pt x="0" y="0"/>
                </a:lnTo>
                <a:lnTo>
                  <a:pt x="2159965" y="0"/>
                </a:lnTo>
              </a:path>
            </a:pathLst>
          </a:custGeom>
          <a:ln w="18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 txBox="1">
            <a:spLocks noGrp="1"/>
          </p:cNvSpPr>
          <p:nvPr>
            <p:ph type="title"/>
          </p:nvPr>
        </p:nvSpPr>
        <p:spPr>
          <a:xfrm>
            <a:off x="733410" y="381765"/>
            <a:ext cx="7949960" cy="5539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09263">
              <a:lnSpc>
                <a:spcPct val="100000"/>
              </a:lnSpc>
              <a:tabLst>
                <a:tab pos="2102896" algn="l"/>
              </a:tabLst>
            </a:pPr>
            <a:r>
              <a:rPr sz="3600" spc="13" dirty="0">
                <a:latin typeface="Comic Sans MS" panose="030F0702030302020204" pitchFamily="66" charset="0"/>
              </a:rPr>
              <a:t>mean</a:t>
            </a:r>
            <a:r>
              <a:rPr sz="3600" spc="4" dirty="0">
                <a:latin typeface="Comic Sans MS" panose="030F0702030302020204" pitchFamily="66" charset="0"/>
              </a:rPr>
              <a:t> f</a:t>
            </a:r>
            <a:r>
              <a:rPr sz="3600" dirty="0">
                <a:latin typeface="Comic Sans MS" panose="030F0702030302020204" pitchFamily="66" charset="0"/>
              </a:rPr>
              <a:t>i</a:t>
            </a:r>
            <a:r>
              <a:rPr sz="3600" spc="9" dirty="0">
                <a:latin typeface="Comic Sans MS" panose="030F0702030302020204" pitchFamily="66" charset="0"/>
              </a:rPr>
              <a:t>elds:</a:t>
            </a:r>
            <a:r>
              <a:rPr sz="3600" dirty="0">
                <a:latin typeface="Comic Sans MS" panose="030F0702030302020204" pitchFamily="66" charset="0"/>
              </a:rPr>
              <a:t>	</a:t>
            </a:r>
            <a:r>
              <a:rPr sz="3600" spc="18" dirty="0">
                <a:solidFill>
                  <a:srgbClr val="FF2600"/>
                </a:solidFill>
                <a:latin typeface="Comic Sans MS" panose="030F0702030302020204" pitchFamily="66" charset="0"/>
              </a:rPr>
              <a:t>EBM</a:t>
            </a:r>
            <a:r>
              <a:rPr sz="3600" spc="4" dirty="0">
                <a:solidFill>
                  <a:srgbClr val="FF2600"/>
                </a:solidFill>
                <a:latin typeface="Comic Sans MS" panose="030F0702030302020204" pitchFamily="66" charset="0"/>
              </a:rPr>
              <a:t> - </a:t>
            </a:r>
            <a:r>
              <a:rPr sz="3600" spc="13" dirty="0" smtClean="0">
                <a:solidFill>
                  <a:srgbClr val="FF2600"/>
                </a:solidFill>
                <a:latin typeface="Comic Sans MS" panose="030F0702030302020204" pitchFamily="66" charset="0"/>
              </a:rPr>
              <a:t>VSF</a:t>
            </a:r>
            <a:endParaRPr sz="3600" spc="13" dirty="0">
              <a:solidFill>
                <a:srgbClr val="FF2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028765" y="2919808"/>
            <a:ext cx="594472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-132" dirty="0">
                <a:latin typeface="Arial"/>
                <a:cs typeface="Arial"/>
              </a:rPr>
              <a:t>SSS</a:t>
            </a:r>
            <a:endParaRPr sz="2427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552265" y="4992896"/>
            <a:ext cx="681318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13" dirty="0">
                <a:latin typeface="Arial"/>
                <a:cs typeface="Arial"/>
              </a:rPr>
              <a:t>MLD</a:t>
            </a:r>
            <a:endParaRPr sz="2427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99030" y="2987043"/>
            <a:ext cx="577663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-128" dirty="0">
                <a:latin typeface="Arial"/>
                <a:cs typeface="Arial"/>
              </a:rPr>
              <a:t>SST</a:t>
            </a:r>
            <a:endParaRPr sz="2427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787922" y="3008698"/>
            <a:ext cx="1671357" cy="373500"/>
          </a:xfrm>
          <a:prstGeom prst="rect">
            <a:avLst/>
          </a:prstGeom>
          <a:solidFill>
            <a:srgbClr val="FF715E"/>
          </a:solidFill>
        </p:spPr>
        <p:txBody>
          <a:bodyPr vert="horz" wrap="square" lIns="0" tIns="0" rIns="0" bIns="0" rtlCol="0">
            <a:spAutoFit/>
          </a:bodyPr>
          <a:lstStyle/>
          <a:p>
            <a:pPr marL="44266"/>
            <a:r>
              <a:rPr sz="2427" spc="-35" dirty="0">
                <a:latin typeface="Arial"/>
                <a:cs typeface="Arial"/>
              </a:rPr>
              <a:t>EBM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194" dirty="0">
                <a:latin typeface="Arial"/>
                <a:cs typeface="Arial"/>
              </a:rPr>
              <a:t>&gt;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128" dirty="0">
                <a:latin typeface="Arial"/>
                <a:cs typeface="Arial"/>
              </a:rPr>
              <a:t>VSF</a:t>
            </a:r>
            <a:endParaRPr sz="2427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787922" y="3537388"/>
            <a:ext cx="1671357" cy="373500"/>
          </a:xfrm>
          <a:prstGeom prst="rect">
            <a:avLst/>
          </a:prstGeom>
          <a:solidFill>
            <a:srgbClr val="89C1FC"/>
          </a:solidFill>
        </p:spPr>
        <p:txBody>
          <a:bodyPr vert="horz" wrap="square" lIns="0" tIns="0" rIns="0" bIns="0" rtlCol="0">
            <a:spAutoFit/>
          </a:bodyPr>
          <a:lstStyle/>
          <a:p>
            <a:pPr marL="44266"/>
            <a:r>
              <a:rPr sz="2427" spc="-35" dirty="0">
                <a:latin typeface="Arial"/>
                <a:cs typeface="Arial"/>
              </a:rPr>
              <a:t>EBM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194" dirty="0">
                <a:latin typeface="Arial"/>
                <a:cs typeface="Arial"/>
              </a:rPr>
              <a:t>&lt;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128" dirty="0">
                <a:latin typeface="Arial"/>
                <a:cs typeface="Arial"/>
              </a:rPr>
              <a:t>VSF</a:t>
            </a:r>
            <a:endParaRPr sz="2427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905500" y="1767240"/>
            <a:ext cx="1768288" cy="766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133917" indent="403433">
              <a:lnSpc>
                <a:spcPct val="103600"/>
              </a:lnSpc>
            </a:pPr>
            <a:r>
              <a:rPr sz="1632" b="1" i="1" dirty="0">
                <a:latin typeface="Arial"/>
                <a:cs typeface="Arial"/>
              </a:rPr>
              <a:t>rainfall </a:t>
            </a:r>
            <a:r>
              <a:rPr sz="1632" b="1" i="1" spc="-4" dirty="0">
                <a:latin typeface="Arial"/>
                <a:cs typeface="Arial"/>
              </a:rPr>
              <a:t>rive</a:t>
            </a:r>
            <a:r>
              <a:rPr sz="1632" b="1" i="1" dirty="0">
                <a:latin typeface="Arial"/>
                <a:cs typeface="Arial"/>
              </a:rPr>
              <a:t>r discharge</a:t>
            </a:r>
            <a:endParaRPr sz="1632">
              <a:latin typeface="Arial"/>
              <a:cs typeface="Arial"/>
            </a:endParaRPr>
          </a:p>
          <a:p>
            <a:pPr marL="11206">
              <a:lnSpc>
                <a:spcPts val="1941"/>
              </a:lnSpc>
            </a:pPr>
            <a:r>
              <a:rPr sz="1632" b="1" i="1" dirty="0">
                <a:latin typeface="Arial"/>
                <a:cs typeface="Arial"/>
              </a:rPr>
              <a:t>salinity advection</a:t>
            </a:r>
            <a:endParaRPr sz="1632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051177" y="4804035"/>
            <a:ext cx="1478615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4483" indent="-123271">
              <a:lnSpc>
                <a:spcPts val="1941"/>
              </a:lnSpc>
            </a:pPr>
            <a:r>
              <a:rPr sz="1632" b="1" i="1" dirty="0">
                <a:latin typeface="Arial"/>
                <a:cs typeface="Arial"/>
              </a:rPr>
              <a:t>buoyancy</a:t>
            </a:r>
            <a:r>
              <a:rPr sz="1632" b="1" i="1" spc="-4" dirty="0">
                <a:latin typeface="Arial"/>
                <a:cs typeface="Arial"/>
              </a:rPr>
              <a:t> </a:t>
            </a:r>
            <a:r>
              <a:rPr sz="1632" b="1" i="1" dirty="0">
                <a:latin typeface="Arial"/>
                <a:cs typeface="Arial"/>
              </a:rPr>
              <a:t>flux, stabilization</a:t>
            </a:r>
            <a:endParaRPr sz="1632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927412" y="4927299"/>
            <a:ext cx="762560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b="1" i="1" dirty="0">
                <a:latin typeface="Arial"/>
                <a:cs typeface="Arial"/>
              </a:rPr>
              <a:t>heating</a:t>
            </a:r>
            <a:endParaRPr sz="1632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140324" y="1901711"/>
            <a:ext cx="76256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>
              <a:lnSpc>
                <a:spcPts val="1941"/>
              </a:lnSpc>
            </a:pPr>
            <a:r>
              <a:rPr sz="1632" b="1" i="1" dirty="0">
                <a:latin typeface="Arial"/>
                <a:cs typeface="Arial"/>
              </a:rPr>
              <a:t>surface fluxes</a:t>
            </a:r>
            <a:endParaRPr sz="1632">
              <a:latin typeface="Arial"/>
              <a:cs typeface="Arial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581400" y="762000"/>
            <a:ext cx="703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spc="9" dirty="0">
                <a:latin typeface="Arial"/>
                <a:cs typeface="Arial"/>
              </a:rPr>
              <a:t>rain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2301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7206" y="432101"/>
            <a:ext cx="4908042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13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anomalous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27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runo</a:t>
            </a:r>
            <a:r>
              <a:rPr sz="2427" spc="-4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f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f </a:t>
            </a:r>
            <a:r>
              <a:rPr sz="2427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in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27" spc="-128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VSF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27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vs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27" spc="-35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EBM</a:t>
            </a:r>
            <a:endParaRPr sz="2427" dirty="0">
              <a:solidFill>
                <a:srgbClr val="99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6167" y="1414470"/>
            <a:ext cx="3915181" cy="108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366014" y="2429345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69" y="9837"/>
                </a:moveTo>
                <a:lnTo>
                  <a:pt x="31625" y="9837"/>
                </a:lnTo>
                <a:lnTo>
                  <a:pt x="35012" y="10110"/>
                </a:lnTo>
                <a:lnTo>
                  <a:pt x="38124" y="11007"/>
                </a:lnTo>
                <a:lnTo>
                  <a:pt x="48733" y="26945"/>
                </a:lnTo>
                <a:lnTo>
                  <a:pt x="48434" y="30755"/>
                </a:lnTo>
                <a:lnTo>
                  <a:pt x="20718" y="53790"/>
                </a:lnTo>
                <a:lnTo>
                  <a:pt x="14492" y="58272"/>
                </a:lnTo>
                <a:lnTo>
                  <a:pt x="0" y="89500"/>
                </a:lnTo>
                <a:lnTo>
                  <a:pt x="59914" y="89500"/>
                </a:lnTo>
                <a:lnTo>
                  <a:pt x="59914" y="78892"/>
                </a:lnTo>
                <a:lnTo>
                  <a:pt x="12550" y="78892"/>
                </a:lnTo>
                <a:lnTo>
                  <a:pt x="13720" y="74908"/>
                </a:lnTo>
                <a:lnTo>
                  <a:pt x="43478" y="52345"/>
                </a:lnTo>
                <a:lnTo>
                  <a:pt x="48359" y="49034"/>
                </a:lnTo>
                <a:lnTo>
                  <a:pt x="60611" y="25600"/>
                </a:lnTo>
                <a:lnTo>
                  <a:pt x="60013" y="20147"/>
                </a:lnTo>
                <a:lnTo>
                  <a:pt x="58270" y="15265"/>
                </a:lnTo>
                <a:lnTo>
                  <a:pt x="55556" y="10908"/>
                </a:lnTo>
                <a:lnTo>
                  <a:pt x="54569" y="9837"/>
                </a:lnTo>
                <a:close/>
              </a:path>
              <a:path w="60960" h="89535">
                <a:moveTo>
                  <a:pt x="31625" y="0"/>
                </a:moveTo>
                <a:lnTo>
                  <a:pt x="2041" y="30929"/>
                </a:lnTo>
                <a:lnTo>
                  <a:pt x="13222" y="30929"/>
                </a:lnTo>
                <a:lnTo>
                  <a:pt x="13521" y="26372"/>
                </a:lnTo>
                <a:lnTo>
                  <a:pt x="14293" y="22288"/>
                </a:lnTo>
                <a:lnTo>
                  <a:pt x="31625" y="9837"/>
                </a:lnTo>
                <a:lnTo>
                  <a:pt x="54569" y="9837"/>
                </a:lnTo>
                <a:lnTo>
                  <a:pt x="52044" y="7098"/>
                </a:lnTo>
                <a:lnTo>
                  <a:pt x="47761" y="4084"/>
                </a:lnTo>
                <a:lnTo>
                  <a:pt x="42806" y="1842"/>
                </a:lnTo>
                <a:lnTo>
                  <a:pt x="37352" y="497"/>
                </a:lnTo>
                <a:lnTo>
                  <a:pt x="316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428767" y="2429344"/>
            <a:ext cx="52668" cy="81803"/>
          </a:xfrm>
          <a:custGeom>
            <a:avLst/>
            <a:gdLst/>
            <a:ahLst/>
            <a:cxnLst/>
            <a:rect l="l" t="t" r="r" b="b"/>
            <a:pathLst>
              <a:path w="59689" h="92710">
                <a:moveTo>
                  <a:pt x="29558" y="0"/>
                </a:moveTo>
                <a:lnTo>
                  <a:pt x="2141" y="29385"/>
                </a:lnTo>
                <a:lnTo>
                  <a:pt x="0" y="46020"/>
                </a:lnTo>
                <a:lnTo>
                  <a:pt x="572" y="54488"/>
                </a:lnTo>
                <a:lnTo>
                  <a:pt x="17506" y="88629"/>
                </a:lnTo>
                <a:lnTo>
                  <a:pt x="29558" y="92713"/>
                </a:lnTo>
                <a:lnTo>
                  <a:pt x="35983" y="91643"/>
                </a:lnTo>
                <a:lnTo>
                  <a:pt x="41710" y="88629"/>
                </a:lnTo>
                <a:lnTo>
                  <a:pt x="46765" y="83847"/>
                </a:lnTo>
                <a:lnTo>
                  <a:pt x="47455" y="82877"/>
                </a:lnTo>
                <a:lnTo>
                  <a:pt x="29558" y="82877"/>
                </a:lnTo>
                <a:lnTo>
                  <a:pt x="26346" y="82204"/>
                </a:lnTo>
                <a:lnTo>
                  <a:pt x="11853" y="46020"/>
                </a:lnTo>
                <a:lnTo>
                  <a:pt x="12251" y="38051"/>
                </a:lnTo>
                <a:lnTo>
                  <a:pt x="29558" y="9837"/>
                </a:lnTo>
                <a:lnTo>
                  <a:pt x="47611" y="9837"/>
                </a:lnTo>
                <a:lnTo>
                  <a:pt x="46765" y="8666"/>
                </a:lnTo>
                <a:lnTo>
                  <a:pt x="41710" y="3985"/>
                </a:lnTo>
                <a:lnTo>
                  <a:pt x="35983" y="1070"/>
                </a:lnTo>
                <a:lnTo>
                  <a:pt x="29558" y="0"/>
                </a:lnTo>
                <a:close/>
              </a:path>
              <a:path w="59689" h="92710">
                <a:moveTo>
                  <a:pt x="47611" y="9837"/>
                </a:moveTo>
                <a:lnTo>
                  <a:pt x="29558" y="9837"/>
                </a:lnTo>
                <a:lnTo>
                  <a:pt x="32770" y="10509"/>
                </a:lnTo>
                <a:lnTo>
                  <a:pt x="35983" y="12352"/>
                </a:lnTo>
                <a:lnTo>
                  <a:pt x="47363" y="46020"/>
                </a:lnTo>
                <a:lnTo>
                  <a:pt x="46964" y="53990"/>
                </a:lnTo>
                <a:lnTo>
                  <a:pt x="29558" y="82877"/>
                </a:lnTo>
                <a:lnTo>
                  <a:pt x="47455" y="82877"/>
                </a:lnTo>
                <a:lnTo>
                  <a:pt x="59216" y="46020"/>
                </a:lnTo>
                <a:lnTo>
                  <a:pt x="58644" y="37652"/>
                </a:lnTo>
                <a:lnTo>
                  <a:pt x="57100" y="29385"/>
                </a:lnTo>
                <a:lnTo>
                  <a:pt x="54560" y="21591"/>
                </a:lnTo>
                <a:lnTo>
                  <a:pt x="51048" y="14593"/>
                </a:lnTo>
                <a:lnTo>
                  <a:pt x="47611" y="98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91498" y="2425829"/>
            <a:ext cx="64434" cy="85165"/>
          </a:xfrm>
          <a:custGeom>
            <a:avLst/>
            <a:gdLst/>
            <a:ahLst/>
            <a:cxnLst/>
            <a:rect l="l" t="t" r="r" b="b"/>
            <a:pathLst>
              <a:path w="73025" h="96519">
                <a:moveTo>
                  <a:pt x="11778" y="64498"/>
                </a:moveTo>
                <a:lnTo>
                  <a:pt x="0" y="64498"/>
                </a:lnTo>
                <a:lnTo>
                  <a:pt x="498" y="70923"/>
                </a:lnTo>
                <a:lnTo>
                  <a:pt x="37452" y="96099"/>
                </a:lnTo>
                <a:lnTo>
                  <a:pt x="45819" y="95526"/>
                </a:lnTo>
                <a:lnTo>
                  <a:pt x="53016" y="93883"/>
                </a:lnTo>
                <a:lnTo>
                  <a:pt x="59142" y="91343"/>
                </a:lnTo>
                <a:lnTo>
                  <a:pt x="64097" y="87932"/>
                </a:lnTo>
                <a:lnTo>
                  <a:pt x="66409" y="85516"/>
                </a:lnTo>
                <a:lnTo>
                  <a:pt x="37452" y="85516"/>
                </a:lnTo>
                <a:lnTo>
                  <a:pt x="31027" y="85117"/>
                </a:lnTo>
                <a:lnTo>
                  <a:pt x="12152" y="68383"/>
                </a:lnTo>
                <a:lnTo>
                  <a:pt x="11778" y="64498"/>
                </a:lnTo>
                <a:close/>
              </a:path>
              <a:path w="73025" h="96519">
                <a:moveTo>
                  <a:pt x="36182" y="0"/>
                </a:moveTo>
                <a:lnTo>
                  <a:pt x="3792" y="21017"/>
                </a:lnTo>
                <a:lnTo>
                  <a:pt x="3331" y="28314"/>
                </a:lnTo>
                <a:lnTo>
                  <a:pt x="3610" y="31526"/>
                </a:lnTo>
                <a:lnTo>
                  <a:pt x="47961" y="55932"/>
                </a:lnTo>
                <a:lnTo>
                  <a:pt x="54186" y="58646"/>
                </a:lnTo>
                <a:lnTo>
                  <a:pt x="58270" y="61859"/>
                </a:lnTo>
                <a:lnTo>
                  <a:pt x="60511" y="65568"/>
                </a:lnTo>
                <a:lnTo>
                  <a:pt x="60964" y="68383"/>
                </a:lnTo>
                <a:lnTo>
                  <a:pt x="61071" y="70923"/>
                </a:lnTo>
                <a:lnTo>
                  <a:pt x="60885" y="72866"/>
                </a:lnTo>
                <a:lnTo>
                  <a:pt x="37452" y="85516"/>
                </a:lnTo>
                <a:lnTo>
                  <a:pt x="66409" y="85516"/>
                </a:lnTo>
                <a:lnTo>
                  <a:pt x="72953" y="68383"/>
                </a:lnTo>
                <a:lnTo>
                  <a:pt x="72564" y="64000"/>
                </a:lnTo>
                <a:lnTo>
                  <a:pt x="25001" y="37553"/>
                </a:lnTo>
                <a:lnTo>
                  <a:pt x="19846" y="34814"/>
                </a:lnTo>
                <a:lnTo>
                  <a:pt x="16833" y="32199"/>
                </a:lnTo>
                <a:lnTo>
                  <a:pt x="15464" y="29185"/>
                </a:lnTo>
                <a:lnTo>
                  <a:pt x="15264" y="26944"/>
                </a:lnTo>
                <a:lnTo>
                  <a:pt x="15143" y="24504"/>
                </a:lnTo>
                <a:lnTo>
                  <a:pt x="15453" y="21589"/>
                </a:lnTo>
                <a:lnTo>
                  <a:pt x="35510" y="9836"/>
                </a:lnTo>
                <a:lnTo>
                  <a:pt x="63164" y="9836"/>
                </a:lnTo>
                <a:lnTo>
                  <a:pt x="60113" y="6997"/>
                </a:lnTo>
                <a:lnTo>
                  <a:pt x="55058" y="3884"/>
                </a:lnTo>
                <a:lnTo>
                  <a:pt x="49231" y="1742"/>
                </a:lnTo>
                <a:lnTo>
                  <a:pt x="42906" y="398"/>
                </a:lnTo>
                <a:lnTo>
                  <a:pt x="36182" y="0"/>
                </a:lnTo>
                <a:close/>
              </a:path>
              <a:path w="73025" h="96519">
                <a:moveTo>
                  <a:pt x="63164" y="9836"/>
                </a:moveTo>
                <a:lnTo>
                  <a:pt x="35510" y="9836"/>
                </a:lnTo>
                <a:lnTo>
                  <a:pt x="40864" y="10209"/>
                </a:lnTo>
                <a:lnTo>
                  <a:pt x="45421" y="11281"/>
                </a:lnTo>
                <a:lnTo>
                  <a:pt x="58569" y="28314"/>
                </a:lnTo>
                <a:lnTo>
                  <a:pt x="70323" y="28314"/>
                </a:lnTo>
                <a:lnTo>
                  <a:pt x="69650" y="21589"/>
                </a:lnTo>
                <a:lnTo>
                  <a:pt x="67608" y="15863"/>
                </a:lnTo>
                <a:lnTo>
                  <a:pt x="64396" y="10981"/>
                </a:lnTo>
                <a:lnTo>
                  <a:pt x="63164" y="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373574" y="2174259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1" y="0"/>
                </a:lnTo>
                <a:lnTo>
                  <a:pt x="22162" y="5628"/>
                </a:lnTo>
                <a:lnTo>
                  <a:pt x="20220" y="9812"/>
                </a:lnTo>
                <a:lnTo>
                  <a:pt x="0" y="17805"/>
                </a:lnTo>
                <a:lnTo>
                  <a:pt x="0" y="25675"/>
                </a:lnTo>
                <a:lnTo>
                  <a:pt x="19747" y="25675"/>
                </a:lnTo>
                <a:lnTo>
                  <a:pt x="19747" y="89500"/>
                </a:lnTo>
                <a:lnTo>
                  <a:pt x="30928" y="89500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28767" y="2174259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58" y="0"/>
                </a:moveTo>
                <a:lnTo>
                  <a:pt x="2141" y="29460"/>
                </a:lnTo>
                <a:lnTo>
                  <a:pt x="0" y="46095"/>
                </a:lnTo>
                <a:lnTo>
                  <a:pt x="572" y="54563"/>
                </a:lnTo>
                <a:lnTo>
                  <a:pt x="17506" y="88704"/>
                </a:lnTo>
                <a:lnTo>
                  <a:pt x="29558" y="92788"/>
                </a:lnTo>
                <a:lnTo>
                  <a:pt x="35983" y="91718"/>
                </a:lnTo>
                <a:lnTo>
                  <a:pt x="41710" y="88704"/>
                </a:lnTo>
                <a:lnTo>
                  <a:pt x="46765" y="83948"/>
                </a:lnTo>
                <a:lnTo>
                  <a:pt x="47445" y="82976"/>
                </a:lnTo>
                <a:lnTo>
                  <a:pt x="29558" y="82976"/>
                </a:lnTo>
                <a:lnTo>
                  <a:pt x="26346" y="82279"/>
                </a:lnTo>
                <a:lnTo>
                  <a:pt x="11853" y="46095"/>
                </a:lnTo>
                <a:lnTo>
                  <a:pt x="12251" y="38126"/>
                </a:lnTo>
                <a:lnTo>
                  <a:pt x="29558" y="9911"/>
                </a:lnTo>
                <a:lnTo>
                  <a:pt x="47607" y="9911"/>
                </a:lnTo>
                <a:lnTo>
                  <a:pt x="46765" y="8741"/>
                </a:lnTo>
                <a:lnTo>
                  <a:pt x="41710" y="4084"/>
                </a:lnTo>
                <a:lnTo>
                  <a:pt x="35983" y="1070"/>
                </a:lnTo>
                <a:lnTo>
                  <a:pt x="29558" y="0"/>
                </a:lnTo>
                <a:close/>
              </a:path>
              <a:path w="59689" h="93344">
                <a:moveTo>
                  <a:pt x="47607" y="9911"/>
                </a:moveTo>
                <a:lnTo>
                  <a:pt x="29558" y="9911"/>
                </a:lnTo>
                <a:lnTo>
                  <a:pt x="32770" y="10509"/>
                </a:lnTo>
                <a:lnTo>
                  <a:pt x="35983" y="12451"/>
                </a:lnTo>
                <a:lnTo>
                  <a:pt x="47363" y="46095"/>
                </a:lnTo>
                <a:lnTo>
                  <a:pt x="46964" y="54089"/>
                </a:lnTo>
                <a:lnTo>
                  <a:pt x="29558" y="82976"/>
                </a:lnTo>
                <a:lnTo>
                  <a:pt x="47445" y="82976"/>
                </a:lnTo>
                <a:lnTo>
                  <a:pt x="59216" y="46095"/>
                </a:lnTo>
                <a:lnTo>
                  <a:pt x="58644" y="37727"/>
                </a:lnTo>
                <a:lnTo>
                  <a:pt x="57100" y="29460"/>
                </a:lnTo>
                <a:lnTo>
                  <a:pt x="54560" y="21690"/>
                </a:lnTo>
                <a:lnTo>
                  <a:pt x="51048" y="14692"/>
                </a:lnTo>
                <a:lnTo>
                  <a:pt x="47607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491498" y="2170830"/>
            <a:ext cx="64434" cy="85165"/>
          </a:xfrm>
          <a:custGeom>
            <a:avLst/>
            <a:gdLst/>
            <a:ahLst/>
            <a:cxnLst/>
            <a:rect l="l" t="t" r="r" b="b"/>
            <a:pathLst>
              <a:path w="73025" h="96519">
                <a:moveTo>
                  <a:pt x="11778" y="64474"/>
                </a:moveTo>
                <a:lnTo>
                  <a:pt x="0" y="64474"/>
                </a:lnTo>
                <a:lnTo>
                  <a:pt x="498" y="70899"/>
                </a:lnTo>
                <a:lnTo>
                  <a:pt x="37452" y="96100"/>
                </a:lnTo>
                <a:lnTo>
                  <a:pt x="45819" y="95528"/>
                </a:lnTo>
                <a:lnTo>
                  <a:pt x="53016" y="93859"/>
                </a:lnTo>
                <a:lnTo>
                  <a:pt x="59142" y="91343"/>
                </a:lnTo>
                <a:lnTo>
                  <a:pt x="64097" y="87932"/>
                </a:lnTo>
                <a:lnTo>
                  <a:pt x="66434" y="85491"/>
                </a:lnTo>
                <a:lnTo>
                  <a:pt x="37452" y="85491"/>
                </a:lnTo>
                <a:lnTo>
                  <a:pt x="31027" y="85018"/>
                </a:lnTo>
                <a:lnTo>
                  <a:pt x="12152" y="68383"/>
                </a:lnTo>
                <a:lnTo>
                  <a:pt x="11778" y="64474"/>
                </a:lnTo>
                <a:close/>
              </a:path>
              <a:path w="73025" h="96519">
                <a:moveTo>
                  <a:pt x="36182" y="0"/>
                </a:moveTo>
                <a:lnTo>
                  <a:pt x="3798" y="20993"/>
                </a:lnTo>
                <a:lnTo>
                  <a:pt x="3330" y="28290"/>
                </a:lnTo>
                <a:lnTo>
                  <a:pt x="3610" y="31502"/>
                </a:lnTo>
                <a:lnTo>
                  <a:pt x="47961" y="55932"/>
                </a:lnTo>
                <a:lnTo>
                  <a:pt x="54186" y="58646"/>
                </a:lnTo>
                <a:lnTo>
                  <a:pt x="58270" y="61859"/>
                </a:lnTo>
                <a:lnTo>
                  <a:pt x="60511" y="65544"/>
                </a:lnTo>
                <a:lnTo>
                  <a:pt x="60968" y="68383"/>
                </a:lnTo>
                <a:lnTo>
                  <a:pt x="61071" y="70899"/>
                </a:lnTo>
                <a:lnTo>
                  <a:pt x="60885" y="72840"/>
                </a:lnTo>
                <a:lnTo>
                  <a:pt x="37452" y="85491"/>
                </a:lnTo>
                <a:lnTo>
                  <a:pt x="66434" y="85491"/>
                </a:lnTo>
                <a:lnTo>
                  <a:pt x="68007" y="83847"/>
                </a:lnTo>
                <a:lnTo>
                  <a:pt x="70821" y="79066"/>
                </a:lnTo>
                <a:lnTo>
                  <a:pt x="72464" y="73911"/>
                </a:lnTo>
                <a:lnTo>
                  <a:pt x="72962" y="68383"/>
                </a:lnTo>
                <a:lnTo>
                  <a:pt x="72564" y="63901"/>
                </a:lnTo>
                <a:lnTo>
                  <a:pt x="25001" y="37429"/>
                </a:lnTo>
                <a:lnTo>
                  <a:pt x="19846" y="34814"/>
                </a:lnTo>
                <a:lnTo>
                  <a:pt x="16833" y="32199"/>
                </a:lnTo>
                <a:lnTo>
                  <a:pt x="15464" y="29161"/>
                </a:lnTo>
                <a:lnTo>
                  <a:pt x="15266" y="26945"/>
                </a:lnTo>
                <a:lnTo>
                  <a:pt x="15141" y="24504"/>
                </a:lnTo>
                <a:lnTo>
                  <a:pt x="15453" y="21591"/>
                </a:lnTo>
                <a:lnTo>
                  <a:pt x="35510" y="9812"/>
                </a:lnTo>
                <a:lnTo>
                  <a:pt x="63138" y="9812"/>
                </a:lnTo>
                <a:lnTo>
                  <a:pt x="60113" y="6997"/>
                </a:lnTo>
                <a:lnTo>
                  <a:pt x="55058" y="3884"/>
                </a:lnTo>
                <a:lnTo>
                  <a:pt x="49231" y="1743"/>
                </a:lnTo>
                <a:lnTo>
                  <a:pt x="42906" y="373"/>
                </a:lnTo>
                <a:lnTo>
                  <a:pt x="36182" y="0"/>
                </a:lnTo>
                <a:close/>
              </a:path>
              <a:path w="73025" h="96519">
                <a:moveTo>
                  <a:pt x="63138" y="9812"/>
                </a:moveTo>
                <a:lnTo>
                  <a:pt x="35510" y="9812"/>
                </a:lnTo>
                <a:lnTo>
                  <a:pt x="40864" y="10210"/>
                </a:lnTo>
                <a:lnTo>
                  <a:pt x="45421" y="11281"/>
                </a:lnTo>
                <a:lnTo>
                  <a:pt x="58569" y="28290"/>
                </a:lnTo>
                <a:lnTo>
                  <a:pt x="70323" y="28290"/>
                </a:lnTo>
                <a:lnTo>
                  <a:pt x="69650" y="21591"/>
                </a:lnTo>
                <a:lnTo>
                  <a:pt x="67608" y="15838"/>
                </a:lnTo>
                <a:lnTo>
                  <a:pt x="64396" y="10982"/>
                </a:lnTo>
                <a:lnTo>
                  <a:pt x="63138" y="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503693" y="1917524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90" h="93344">
                <a:moveTo>
                  <a:pt x="29558" y="0"/>
                </a:moveTo>
                <a:lnTo>
                  <a:pt x="2041" y="29485"/>
                </a:lnTo>
                <a:lnTo>
                  <a:pt x="0" y="46121"/>
                </a:lnTo>
                <a:lnTo>
                  <a:pt x="473" y="54488"/>
                </a:lnTo>
                <a:lnTo>
                  <a:pt x="17406" y="88629"/>
                </a:lnTo>
                <a:lnTo>
                  <a:pt x="29558" y="92814"/>
                </a:lnTo>
                <a:lnTo>
                  <a:pt x="35883" y="91742"/>
                </a:lnTo>
                <a:lnTo>
                  <a:pt x="41735" y="88629"/>
                </a:lnTo>
                <a:lnTo>
                  <a:pt x="46790" y="83948"/>
                </a:lnTo>
                <a:lnTo>
                  <a:pt x="47539" y="82877"/>
                </a:lnTo>
                <a:lnTo>
                  <a:pt x="29558" y="82877"/>
                </a:lnTo>
                <a:lnTo>
                  <a:pt x="26346" y="82304"/>
                </a:lnTo>
                <a:lnTo>
                  <a:pt x="11753" y="46121"/>
                </a:lnTo>
                <a:lnTo>
                  <a:pt x="12251" y="38126"/>
                </a:lnTo>
                <a:lnTo>
                  <a:pt x="29558" y="9936"/>
                </a:lnTo>
                <a:lnTo>
                  <a:pt x="47693" y="9936"/>
                </a:lnTo>
                <a:lnTo>
                  <a:pt x="46790" y="8666"/>
                </a:lnTo>
                <a:lnTo>
                  <a:pt x="41735" y="4084"/>
                </a:lnTo>
                <a:lnTo>
                  <a:pt x="35883" y="1071"/>
                </a:lnTo>
                <a:lnTo>
                  <a:pt x="29558" y="0"/>
                </a:lnTo>
                <a:close/>
              </a:path>
              <a:path w="59690" h="93344">
                <a:moveTo>
                  <a:pt x="47693" y="9936"/>
                </a:moveTo>
                <a:lnTo>
                  <a:pt x="29558" y="9936"/>
                </a:lnTo>
                <a:lnTo>
                  <a:pt x="32770" y="10509"/>
                </a:lnTo>
                <a:lnTo>
                  <a:pt x="35983" y="12352"/>
                </a:lnTo>
                <a:lnTo>
                  <a:pt x="47363" y="46121"/>
                </a:lnTo>
                <a:lnTo>
                  <a:pt x="46890" y="54089"/>
                </a:lnTo>
                <a:lnTo>
                  <a:pt x="29558" y="82877"/>
                </a:lnTo>
                <a:lnTo>
                  <a:pt x="47539" y="82877"/>
                </a:lnTo>
                <a:lnTo>
                  <a:pt x="59142" y="46121"/>
                </a:lnTo>
                <a:lnTo>
                  <a:pt x="58644" y="37654"/>
                </a:lnTo>
                <a:lnTo>
                  <a:pt x="57100" y="29485"/>
                </a:lnTo>
                <a:lnTo>
                  <a:pt x="54460" y="21690"/>
                </a:lnTo>
                <a:lnTo>
                  <a:pt x="51073" y="14692"/>
                </a:lnTo>
                <a:lnTo>
                  <a:pt x="47693" y="9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371244" y="1663647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53" y="0"/>
                </a:moveTo>
                <a:lnTo>
                  <a:pt x="23756" y="0"/>
                </a:lnTo>
                <a:lnTo>
                  <a:pt x="22187" y="5627"/>
                </a:lnTo>
                <a:lnTo>
                  <a:pt x="20245" y="9812"/>
                </a:lnTo>
                <a:lnTo>
                  <a:pt x="0" y="17779"/>
                </a:lnTo>
                <a:lnTo>
                  <a:pt x="0" y="25674"/>
                </a:lnTo>
                <a:lnTo>
                  <a:pt x="19747" y="25674"/>
                </a:lnTo>
                <a:lnTo>
                  <a:pt x="19747" y="89475"/>
                </a:lnTo>
                <a:lnTo>
                  <a:pt x="30953" y="89475"/>
                </a:lnTo>
                <a:lnTo>
                  <a:pt x="30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426438" y="166364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1" y="29460"/>
                </a:lnTo>
                <a:lnTo>
                  <a:pt x="0" y="46094"/>
                </a:lnTo>
                <a:lnTo>
                  <a:pt x="498" y="54561"/>
                </a:lnTo>
                <a:lnTo>
                  <a:pt x="17506" y="88704"/>
                </a:lnTo>
                <a:lnTo>
                  <a:pt x="29583" y="92787"/>
                </a:lnTo>
                <a:lnTo>
                  <a:pt x="35983" y="91716"/>
                </a:lnTo>
                <a:lnTo>
                  <a:pt x="41735" y="88704"/>
                </a:lnTo>
                <a:lnTo>
                  <a:pt x="46790" y="83947"/>
                </a:lnTo>
                <a:lnTo>
                  <a:pt x="47469" y="82976"/>
                </a:lnTo>
                <a:lnTo>
                  <a:pt x="29583" y="82976"/>
                </a:lnTo>
                <a:lnTo>
                  <a:pt x="26371" y="82279"/>
                </a:lnTo>
                <a:lnTo>
                  <a:pt x="11878" y="46094"/>
                </a:lnTo>
                <a:lnTo>
                  <a:pt x="12251" y="38126"/>
                </a:lnTo>
                <a:lnTo>
                  <a:pt x="29583" y="9911"/>
                </a:lnTo>
                <a:lnTo>
                  <a:pt x="47637" y="9911"/>
                </a:lnTo>
                <a:lnTo>
                  <a:pt x="46790" y="8740"/>
                </a:lnTo>
                <a:lnTo>
                  <a:pt x="41735" y="4084"/>
                </a:lnTo>
                <a:lnTo>
                  <a:pt x="35983" y="1045"/>
                </a:lnTo>
                <a:lnTo>
                  <a:pt x="29583" y="0"/>
                </a:lnTo>
                <a:close/>
              </a:path>
              <a:path w="59689" h="93344">
                <a:moveTo>
                  <a:pt x="47637" y="9911"/>
                </a:moveTo>
                <a:lnTo>
                  <a:pt x="29583" y="9911"/>
                </a:lnTo>
                <a:lnTo>
                  <a:pt x="32795" y="10483"/>
                </a:lnTo>
                <a:lnTo>
                  <a:pt x="35983" y="12451"/>
                </a:lnTo>
                <a:lnTo>
                  <a:pt x="47363" y="46094"/>
                </a:lnTo>
                <a:lnTo>
                  <a:pt x="46989" y="54063"/>
                </a:lnTo>
                <a:lnTo>
                  <a:pt x="29583" y="82976"/>
                </a:lnTo>
                <a:lnTo>
                  <a:pt x="47469" y="82976"/>
                </a:lnTo>
                <a:lnTo>
                  <a:pt x="59241" y="46094"/>
                </a:lnTo>
                <a:lnTo>
                  <a:pt x="58669" y="37727"/>
                </a:lnTo>
                <a:lnTo>
                  <a:pt x="57100" y="29460"/>
                </a:lnTo>
                <a:lnTo>
                  <a:pt x="54585" y="21690"/>
                </a:lnTo>
                <a:lnTo>
                  <a:pt x="51073" y="14667"/>
                </a:lnTo>
                <a:lnTo>
                  <a:pt x="47637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492619" y="1661316"/>
            <a:ext cx="63313" cy="81803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13123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33"/>
                </a:lnTo>
                <a:lnTo>
                  <a:pt x="23933" y="17133"/>
                </a:lnTo>
                <a:lnTo>
                  <a:pt x="13123" y="0"/>
                </a:lnTo>
                <a:close/>
              </a:path>
              <a:path w="71754" h="92710">
                <a:moveTo>
                  <a:pt x="23933" y="17133"/>
                </a:moveTo>
                <a:lnTo>
                  <a:pt x="11181" y="17133"/>
                </a:lnTo>
                <a:lnTo>
                  <a:pt x="58544" y="92115"/>
                </a:lnTo>
                <a:lnTo>
                  <a:pt x="71692" y="92115"/>
                </a:lnTo>
                <a:lnTo>
                  <a:pt x="71692" y="75107"/>
                </a:lnTo>
                <a:lnTo>
                  <a:pt x="60511" y="75107"/>
                </a:lnTo>
                <a:lnTo>
                  <a:pt x="23933" y="17133"/>
                </a:lnTo>
                <a:close/>
              </a:path>
              <a:path w="71754" h="92710">
                <a:moveTo>
                  <a:pt x="71692" y="0"/>
                </a:moveTo>
                <a:lnTo>
                  <a:pt x="60511" y="0"/>
                </a:lnTo>
                <a:lnTo>
                  <a:pt x="60511" y="75107"/>
                </a:lnTo>
                <a:lnTo>
                  <a:pt x="71692" y="75107"/>
                </a:lnTo>
                <a:lnTo>
                  <a:pt x="71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363708" y="1408627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89" y="9911"/>
                </a:moveTo>
                <a:lnTo>
                  <a:pt x="31600" y="9911"/>
                </a:lnTo>
                <a:lnTo>
                  <a:pt x="35012" y="10209"/>
                </a:lnTo>
                <a:lnTo>
                  <a:pt x="38124" y="11080"/>
                </a:lnTo>
                <a:lnTo>
                  <a:pt x="48733" y="27043"/>
                </a:lnTo>
                <a:lnTo>
                  <a:pt x="48526" y="29658"/>
                </a:lnTo>
                <a:lnTo>
                  <a:pt x="20718" y="53789"/>
                </a:lnTo>
                <a:lnTo>
                  <a:pt x="14492" y="58371"/>
                </a:lnTo>
                <a:lnTo>
                  <a:pt x="0" y="89500"/>
                </a:lnTo>
                <a:lnTo>
                  <a:pt x="59914" y="89500"/>
                </a:lnTo>
                <a:lnTo>
                  <a:pt x="59914" y="78991"/>
                </a:lnTo>
                <a:lnTo>
                  <a:pt x="12550" y="78991"/>
                </a:lnTo>
                <a:lnTo>
                  <a:pt x="13696" y="75007"/>
                </a:lnTo>
                <a:lnTo>
                  <a:pt x="43478" y="52444"/>
                </a:lnTo>
                <a:lnTo>
                  <a:pt x="48334" y="49132"/>
                </a:lnTo>
                <a:lnTo>
                  <a:pt x="60586" y="25674"/>
                </a:lnTo>
                <a:lnTo>
                  <a:pt x="60013" y="20245"/>
                </a:lnTo>
                <a:lnTo>
                  <a:pt x="58245" y="15265"/>
                </a:lnTo>
                <a:lnTo>
                  <a:pt x="55531" y="10906"/>
                </a:lnTo>
                <a:lnTo>
                  <a:pt x="54589" y="9911"/>
                </a:lnTo>
                <a:close/>
              </a:path>
              <a:path w="60960" h="89535">
                <a:moveTo>
                  <a:pt x="31600" y="0"/>
                </a:moveTo>
                <a:lnTo>
                  <a:pt x="2042" y="30928"/>
                </a:lnTo>
                <a:lnTo>
                  <a:pt x="13222" y="30928"/>
                </a:lnTo>
                <a:lnTo>
                  <a:pt x="13422" y="26470"/>
                </a:lnTo>
                <a:lnTo>
                  <a:pt x="14293" y="22362"/>
                </a:lnTo>
                <a:lnTo>
                  <a:pt x="31600" y="9911"/>
                </a:lnTo>
                <a:lnTo>
                  <a:pt x="54589" y="9911"/>
                </a:lnTo>
                <a:lnTo>
                  <a:pt x="52020" y="7195"/>
                </a:lnTo>
                <a:lnTo>
                  <a:pt x="47762" y="4183"/>
                </a:lnTo>
                <a:lnTo>
                  <a:pt x="42781" y="1941"/>
                </a:lnTo>
                <a:lnTo>
                  <a:pt x="37352" y="497"/>
                </a:lnTo>
                <a:lnTo>
                  <a:pt x="3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426438" y="140862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1" y="29484"/>
                </a:lnTo>
                <a:lnTo>
                  <a:pt x="0" y="46120"/>
                </a:lnTo>
                <a:lnTo>
                  <a:pt x="498" y="54561"/>
                </a:lnTo>
                <a:lnTo>
                  <a:pt x="23258" y="91742"/>
                </a:lnTo>
                <a:lnTo>
                  <a:pt x="29583" y="92812"/>
                </a:lnTo>
                <a:lnTo>
                  <a:pt x="35983" y="91742"/>
                </a:lnTo>
                <a:lnTo>
                  <a:pt x="41735" y="88629"/>
                </a:lnTo>
                <a:lnTo>
                  <a:pt x="46790" y="83947"/>
                </a:lnTo>
                <a:lnTo>
                  <a:pt x="47470" y="82975"/>
                </a:lnTo>
                <a:lnTo>
                  <a:pt x="29583" y="82975"/>
                </a:lnTo>
                <a:lnTo>
                  <a:pt x="26371" y="82303"/>
                </a:lnTo>
                <a:lnTo>
                  <a:pt x="11878" y="46120"/>
                </a:lnTo>
                <a:lnTo>
                  <a:pt x="12251" y="38125"/>
                </a:lnTo>
                <a:lnTo>
                  <a:pt x="29583" y="9911"/>
                </a:lnTo>
                <a:lnTo>
                  <a:pt x="47618" y="9911"/>
                </a:lnTo>
                <a:lnTo>
                  <a:pt x="46790" y="8765"/>
                </a:lnTo>
                <a:lnTo>
                  <a:pt x="41735" y="4083"/>
                </a:lnTo>
                <a:lnTo>
                  <a:pt x="35983" y="1070"/>
                </a:lnTo>
                <a:lnTo>
                  <a:pt x="29583" y="0"/>
                </a:lnTo>
                <a:close/>
              </a:path>
              <a:path w="59689" h="93344">
                <a:moveTo>
                  <a:pt x="47618" y="9911"/>
                </a:moveTo>
                <a:lnTo>
                  <a:pt x="29583" y="9911"/>
                </a:lnTo>
                <a:lnTo>
                  <a:pt x="32795" y="10507"/>
                </a:lnTo>
                <a:lnTo>
                  <a:pt x="35983" y="12451"/>
                </a:lnTo>
                <a:lnTo>
                  <a:pt x="47363" y="46120"/>
                </a:lnTo>
                <a:lnTo>
                  <a:pt x="46989" y="54088"/>
                </a:lnTo>
                <a:lnTo>
                  <a:pt x="29583" y="82975"/>
                </a:lnTo>
                <a:lnTo>
                  <a:pt x="47470" y="82975"/>
                </a:lnTo>
                <a:lnTo>
                  <a:pt x="59241" y="46120"/>
                </a:lnTo>
                <a:lnTo>
                  <a:pt x="58669" y="37652"/>
                </a:lnTo>
                <a:lnTo>
                  <a:pt x="57100" y="29484"/>
                </a:lnTo>
                <a:lnTo>
                  <a:pt x="54585" y="21690"/>
                </a:lnTo>
                <a:lnTo>
                  <a:pt x="51073" y="14692"/>
                </a:lnTo>
                <a:lnTo>
                  <a:pt x="47618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492619" y="1406319"/>
            <a:ext cx="63313" cy="81803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13123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08"/>
                </a:lnTo>
                <a:lnTo>
                  <a:pt x="23935" y="17108"/>
                </a:lnTo>
                <a:lnTo>
                  <a:pt x="13123" y="0"/>
                </a:lnTo>
                <a:close/>
              </a:path>
              <a:path w="71754" h="92710">
                <a:moveTo>
                  <a:pt x="23935" y="17108"/>
                </a:moveTo>
                <a:lnTo>
                  <a:pt x="11181" y="17108"/>
                </a:lnTo>
                <a:lnTo>
                  <a:pt x="58544" y="92115"/>
                </a:lnTo>
                <a:lnTo>
                  <a:pt x="71692" y="92115"/>
                </a:lnTo>
                <a:lnTo>
                  <a:pt x="71692" y="74982"/>
                </a:lnTo>
                <a:lnTo>
                  <a:pt x="60511" y="74982"/>
                </a:lnTo>
                <a:lnTo>
                  <a:pt x="23935" y="17108"/>
                </a:lnTo>
                <a:close/>
              </a:path>
              <a:path w="71754" h="92710">
                <a:moveTo>
                  <a:pt x="71692" y="0"/>
                </a:moveTo>
                <a:lnTo>
                  <a:pt x="60511" y="0"/>
                </a:lnTo>
                <a:lnTo>
                  <a:pt x="60511" y="74982"/>
                </a:lnTo>
                <a:lnTo>
                  <a:pt x="71692" y="74982"/>
                </a:lnTo>
                <a:lnTo>
                  <a:pt x="71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142523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219024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2955319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3720307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92072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1175738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143072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168573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194072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219573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2450725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270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2960813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321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3470812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372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398081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423580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142523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219024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2955319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3720307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92072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1175738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143072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/>
          <p:nvPr/>
        </p:nvSpPr>
        <p:spPr>
          <a:xfrm>
            <a:off x="168573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/>
          <p:nvPr/>
        </p:nvSpPr>
        <p:spPr>
          <a:xfrm>
            <a:off x="194072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219573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2450725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270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2960813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321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3470812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372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398081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423580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671232" y="1448461"/>
            <a:ext cx="3825128" cy="1020296"/>
          </a:xfrm>
          <a:custGeom>
            <a:avLst/>
            <a:gdLst/>
            <a:ahLst/>
            <a:cxnLst/>
            <a:rect l="l" t="t" r="r" b="b"/>
            <a:pathLst>
              <a:path w="4335145" h="1156335">
                <a:moveTo>
                  <a:pt x="4335081" y="1156017"/>
                </a:moveTo>
                <a:lnTo>
                  <a:pt x="0" y="1156017"/>
                </a:lnTo>
                <a:lnTo>
                  <a:pt x="0" y="0"/>
                </a:lnTo>
                <a:lnTo>
                  <a:pt x="4335081" y="0"/>
                </a:lnTo>
                <a:lnTo>
                  <a:pt x="4335081" y="1156017"/>
                </a:lnTo>
                <a:lnTo>
                  <a:pt x="0" y="1156017"/>
                </a:lnTo>
              </a:path>
            </a:pathLst>
          </a:custGeom>
          <a:ln w="2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4876182" y="1414470"/>
            <a:ext cx="3915094" cy="108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4616032" y="2429345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452" y="9837"/>
                </a:moveTo>
                <a:lnTo>
                  <a:pt x="31526" y="9837"/>
                </a:lnTo>
                <a:lnTo>
                  <a:pt x="34912" y="10110"/>
                </a:lnTo>
                <a:lnTo>
                  <a:pt x="38125" y="11007"/>
                </a:lnTo>
                <a:lnTo>
                  <a:pt x="48633" y="26945"/>
                </a:lnTo>
                <a:lnTo>
                  <a:pt x="48334" y="30755"/>
                </a:lnTo>
                <a:lnTo>
                  <a:pt x="20618" y="53790"/>
                </a:lnTo>
                <a:lnTo>
                  <a:pt x="14392" y="58272"/>
                </a:lnTo>
                <a:lnTo>
                  <a:pt x="0" y="89500"/>
                </a:lnTo>
                <a:lnTo>
                  <a:pt x="59814" y="89500"/>
                </a:lnTo>
                <a:lnTo>
                  <a:pt x="59814" y="78892"/>
                </a:lnTo>
                <a:lnTo>
                  <a:pt x="12451" y="78892"/>
                </a:lnTo>
                <a:lnTo>
                  <a:pt x="13622" y="74908"/>
                </a:lnTo>
                <a:lnTo>
                  <a:pt x="43379" y="52345"/>
                </a:lnTo>
                <a:lnTo>
                  <a:pt x="48235" y="49034"/>
                </a:lnTo>
                <a:lnTo>
                  <a:pt x="60511" y="25600"/>
                </a:lnTo>
                <a:lnTo>
                  <a:pt x="59914" y="20147"/>
                </a:lnTo>
                <a:lnTo>
                  <a:pt x="58171" y="15265"/>
                </a:lnTo>
                <a:lnTo>
                  <a:pt x="55431" y="10908"/>
                </a:lnTo>
                <a:lnTo>
                  <a:pt x="54452" y="9837"/>
                </a:lnTo>
                <a:close/>
              </a:path>
              <a:path w="60960" h="89535">
                <a:moveTo>
                  <a:pt x="31526" y="0"/>
                </a:moveTo>
                <a:lnTo>
                  <a:pt x="1943" y="30929"/>
                </a:lnTo>
                <a:lnTo>
                  <a:pt x="13122" y="30929"/>
                </a:lnTo>
                <a:lnTo>
                  <a:pt x="13422" y="26372"/>
                </a:lnTo>
                <a:lnTo>
                  <a:pt x="14194" y="22288"/>
                </a:lnTo>
                <a:lnTo>
                  <a:pt x="31526" y="9837"/>
                </a:lnTo>
                <a:lnTo>
                  <a:pt x="54452" y="9837"/>
                </a:lnTo>
                <a:lnTo>
                  <a:pt x="51945" y="7098"/>
                </a:lnTo>
                <a:lnTo>
                  <a:pt x="47663" y="4084"/>
                </a:lnTo>
                <a:lnTo>
                  <a:pt x="42707" y="1842"/>
                </a:lnTo>
                <a:lnTo>
                  <a:pt x="37353" y="497"/>
                </a:lnTo>
                <a:lnTo>
                  <a:pt x="31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/>
          <p:nvPr/>
        </p:nvSpPr>
        <p:spPr>
          <a:xfrm>
            <a:off x="4678675" y="2429344"/>
            <a:ext cx="52668" cy="81803"/>
          </a:xfrm>
          <a:custGeom>
            <a:avLst/>
            <a:gdLst/>
            <a:ahLst/>
            <a:cxnLst/>
            <a:rect l="l" t="t" r="r" b="b"/>
            <a:pathLst>
              <a:path w="59689" h="92710">
                <a:moveTo>
                  <a:pt x="29683" y="0"/>
                </a:moveTo>
                <a:lnTo>
                  <a:pt x="2141" y="29385"/>
                </a:lnTo>
                <a:lnTo>
                  <a:pt x="0" y="46020"/>
                </a:lnTo>
                <a:lnTo>
                  <a:pt x="598" y="54488"/>
                </a:lnTo>
                <a:lnTo>
                  <a:pt x="17531" y="88629"/>
                </a:lnTo>
                <a:lnTo>
                  <a:pt x="29683" y="92713"/>
                </a:lnTo>
                <a:lnTo>
                  <a:pt x="36008" y="91643"/>
                </a:lnTo>
                <a:lnTo>
                  <a:pt x="41736" y="88629"/>
                </a:lnTo>
                <a:lnTo>
                  <a:pt x="46790" y="83847"/>
                </a:lnTo>
                <a:lnTo>
                  <a:pt x="47480" y="82877"/>
                </a:lnTo>
                <a:lnTo>
                  <a:pt x="29683" y="82877"/>
                </a:lnTo>
                <a:lnTo>
                  <a:pt x="26371" y="82204"/>
                </a:lnTo>
                <a:lnTo>
                  <a:pt x="11878" y="46020"/>
                </a:lnTo>
                <a:lnTo>
                  <a:pt x="12277" y="38051"/>
                </a:lnTo>
                <a:lnTo>
                  <a:pt x="29683" y="9837"/>
                </a:lnTo>
                <a:lnTo>
                  <a:pt x="47636" y="9837"/>
                </a:lnTo>
                <a:lnTo>
                  <a:pt x="46790" y="8666"/>
                </a:lnTo>
                <a:lnTo>
                  <a:pt x="41736" y="3985"/>
                </a:lnTo>
                <a:lnTo>
                  <a:pt x="36008" y="1070"/>
                </a:lnTo>
                <a:lnTo>
                  <a:pt x="29683" y="0"/>
                </a:lnTo>
                <a:close/>
              </a:path>
              <a:path w="59689" h="92710">
                <a:moveTo>
                  <a:pt x="47636" y="9837"/>
                </a:moveTo>
                <a:lnTo>
                  <a:pt x="29683" y="9837"/>
                </a:lnTo>
                <a:lnTo>
                  <a:pt x="32895" y="10509"/>
                </a:lnTo>
                <a:lnTo>
                  <a:pt x="36008" y="12352"/>
                </a:lnTo>
                <a:lnTo>
                  <a:pt x="47388" y="46020"/>
                </a:lnTo>
                <a:lnTo>
                  <a:pt x="46989" y="53990"/>
                </a:lnTo>
                <a:lnTo>
                  <a:pt x="29683" y="82877"/>
                </a:lnTo>
                <a:lnTo>
                  <a:pt x="47480" y="82877"/>
                </a:lnTo>
                <a:lnTo>
                  <a:pt x="59241" y="46020"/>
                </a:lnTo>
                <a:lnTo>
                  <a:pt x="58668" y="37652"/>
                </a:lnTo>
                <a:lnTo>
                  <a:pt x="57100" y="29385"/>
                </a:lnTo>
                <a:lnTo>
                  <a:pt x="54584" y="21591"/>
                </a:lnTo>
                <a:lnTo>
                  <a:pt x="51074" y="14593"/>
                </a:lnTo>
                <a:lnTo>
                  <a:pt x="47636" y="98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7" name="object 57"/>
          <p:cNvSpPr/>
          <p:nvPr/>
        </p:nvSpPr>
        <p:spPr>
          <a:xfrm>
            <a:off x="4741428" y="2425829"/>
            <a:ext cx="64994" cy="85165"/>
          </a:xfrm>
          <a:custGeom>
            <a:avLst/>
            <a:gdLst/>
            <a:ahLst/>
            <a:cxnLst/>
            <a:rect l="l" t="t" r="r" b="b"/>
            <a:pathLst>
              <a:path w="73660" h="96519">
                <a:moveTo>
                  <a:pt x="11779" y="64498"/>
                </a:moveTo>
                <a:lnTo>
                  <a:pt x="0" y="64498"/>
                </a:lnTo>
                <a:lnTo>
                  <a:pt x="473" y="70923"/>
                </a:lnTo>
                <a:lnTo>
                  <a:pt x="37452" y="96099"/>
                </a:lnTo>
                <a:lnTo>
                  <a:pt x="45820" y="95526"/>
                </a:lnTo>
                <a:lnTo>
                  <a:pt x="53016" y="93883"/>
                </a:lnTo>
                <a:lnTo>
                  <a:pt x="59142" y="91343"/>
                </a:lnTo>
                <a:lnTo>
                  <a:pt x="64098" y="87932"/>
                </a:lnTo>
                <a:lnTo>
                  <a:pt x="66395" y="85516"/>
                </a:lnTo>
                <a:lnTo>
                  <a:pt x="37452" y="85516"/>
                </a:lnTo>
                <a:lnTo>
                  <a:pt x="31127" y="85117"/>
                </a:lnTo>
                <a:lnTo>
                  <a:pt x="12152" y="68383"/>
                </a:lnTo>
                <a:lnTo>
                  <a:pt x="11779" y="64498"/>
                </a:lnTo>
                <a:close/>
              </a:path>
              <a:path w="73660" h="96519">
                <a:moveTo>
                  <a:pt x="36182" y="0"/>
                </a:moveTo>
                <a:lnTo>
                  <a:pt x="3862" y="21017"/>
                </a:lnTo>
                <a:lnTo>
                  <a:pt x="3323" y="28314"/>
                </a:lnTo>
                <a:lnTo>
                  <a:pt x="3586" y="31526"/>
                </a:lnTo>
                <a:lnTo>
                  <a:pt x="47961" y="55932"/>
                </a:lnTo>
                <a:lnTo>
                  <a:pt x="54187" y="58646"/>
                </a:lnTo>
                <a:lnTo>
                  <a:pt x="58270" y="61859"/>
                </a:lnTo>
                <a:lnTo>
                  <a:pt x="60511" y="65568"/>
                </a:lnTo>
                <a:lnTo>
                  <a:pt x="60964" y="68383"/>
                </a:lnTo>
                <a:lnTo>
                  <a:pt x="61072" y="70923"/>
                </a:lnTo>
                <a:lnTo>
                  <a:pt x="60885" y="72866"/>
                </a:lnTo>
                <a:lnTo>
                  <a:pt x="37452" y="85516"/>
                </a:lnTo>
                <a:lnTo>
                  <a:pt x="66395" y="85516"/>
                </a:lnTo>
                <a:lnTo>
                  <a:pt x="67981" y="83847"/>
                </a:lnTo>
                <a:lnTo>
                  <a:pt x="70821" y="79190"/>
                </a:lnTo>
                <a:lnTo>
                  <a:pt x="72464" y="73936"/>
                </a:lnTo>
                <a:lnTo>
                  <a:pt x="73061" y="68482"/>
                </a:lnTo>
                <a:lnTo>
                  <a:pt x="72563" y="64000"/>
                </a:lnTo>
                <a:lnTo>
                  <a:pt x="25001" y="37553"/>
                </a:lnTo>
                <a:lnTo>
                  <a:pt x="19847" y="34814"/>
                </a:lnTo>
                <a:lnTo>
                  <a:pt x="16833" y="32199"/>
                </a:lnTo>
                <a:lnTo>
                  <a:pt x="15464" y="29185"/>
                </a:lnTo>
                <a:lnTo>
                  <a:pt x="15066" y="25002"/>
                </a:lnTo>
                <a:lnTo>
                  <a:pt x="15549" y="21589"/>
                </a:lnTo>
                <a:lnTo>
                  <a:pt x="35510" y="9836"/>
                </a:lnTo>
                <a:lnTo>
                  <a:pt x="63193" y="9836"/>
                </a:lnTo>
                <a:lnTo>
                  <a:pt x="60213" y="6997"/>
                </a:lnTo>
                <a:lnTo>
                  <a:pt x="55058" y="3884"/>
                </a:lnTo>
                <a:lnTo>
                  <a:pt x="49306" y="1742"/>
                </a:lnTo>
                <a:lnTo>
                  <a:pt x="42905" y="398"/>
                </a:lnTo>
                <a:lnTo>
                  <a:pt x="36182" y="0"/>
                </a:lnTo>
                <a:close/>
              </a:path>
              <a:path w="73660" h="96519">
                <a:moveTo>
                  <a:pt x="63193" y="9836"/>
                </a:moveTo>
                <a:lnTo>
                  <a:pt x="35510" y="9836"/>
                </a:lnTo>
                <a:lnTo>
                  <a:pt x="40864" y="10209"/>
                </a:lnTo>
                <a:lnTo>
                  <a:pt x="45520" y="11281"/>
                </a:lnTo>
                <a:lnTo>
                  <a:pt x="58544" y="28314"/>
                </a:lnTo>
                <a:lnTo>
                  <a:pt x="70323" y="28314"/>
                </a:lnTo>
                <a:lnTo>
                  <a:pt x="69650" y="21589"/>
                </a:lnTo>
                <a:lnTo>
                  <a:pt x="67608" y="15863"/>
                </a:lnTo>
                <a:lnTo>
                  <a:pt x="64396" y="10981"/>
                </a:lnTo>
                <a:lnTo>
                  <a:pt x="63193" y="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/>
          <p:nvPr/>
        </p:nvSpPr>
        <p:spPr>
          <a:xfrm>
            <a:off x="4623504" y="2174259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1" y="0"/>
                </a:lnTo>
                <a:lnTo>
                  <a:pt x="22261" y="5628"/>
                </a:lnTo>
                <a:lnTo>
                  <a:pt x="20219" y="9812"/>
                </a:lnTo>
                <a:lnTo>
                  <a:pt x="0" y="17805"/>
                </a:lnTo>
                <a:lnTo>
                  <a:pt x="0" y="25675"/>
                </a:lnTo>
                <a:lnTo>
                  <a:pt x="19747" y="25675"/>
                </a:lnTo>
                <a:lnTo>
                  <a:pt x="19747" y="89500"/>
                </a:lnTo>
                <a:lnTo>
                  <a:pt x="30928" y="89500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9" name="object 59"/>
          <p:cNvSpPr/>
          <p:nvPr/>
        </p:nvSpPr>
        <p:spPr>
          <a:xfrm>
            <a:off x="4678675" y="2174259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683" y="0"/>
                </a:moveTo>
                <a:lnTo>
                  <a:pt x="2141" y="29460"/>
                </a:lnTo>
                <a:lnTo>
                  <a:pt x="0" y="46095"/>
                </a:lnTo>
                <a:lnTo>
                  <a:pt x="598" y="54563"/>
                </a:lnTo>
                <a:lnTo>
                  <a:pt x="17531" y="88704"/>
                </a:lnTo>
                <a:lnTo>
                  <a:pt x="29683" y="92788"/>
                </a:lnTo>
                <a:lnTo>
                  <a:pt x="36008" y="91718"/>
                </a:lnTo>
                <a:lnTo>
                  <a:pt x="41736" y="88704"/>
                </a:lnTo>
                <a:lnTo>
                  <a:pt x="46790" y="83948"/>
                </a:lnTo>
                <a:lnTo>
                  <a:pt x="47469" y="82976"/>
                </a:lnTo>
                <a:lnTo>
                  <a:pt x="29683" y="82976"/>
                </a:lnTo>
                <a:lnTo>
                  <a:pt x="26371" y="82279"/>
                </a:lnTo>
                <a:lnTo>
                  <a:pt x="11878" y="46095"/>
                </a:lnTo>
                <a:lnTo>
                  <a:pt x="12277" y="38126"/>
                </a:lnTo>
                <a:lnTo>
                  <a:pt x="29683" y="9911"/>
                </a:lnTo>
                <a:lnTo>
                  <a:pt x="47632" y="9911"/>
                </a:lnTo>
                <a:lnTo>
                  <a:pt x="46790" y="8741"/>
                </a:lnTo>
                <a:lnTo>
                  <a:pt x="41736" y="4084"/>
                </a:lnTo>
                <a:lnTo>
                  <a:pt x="36008" y="1070"/>
                </a:lnTo>
                <a:lnTo>
                  <a:pt x="29683" y="0"/>
                </a:lnTo>
                <a:close/>
              </a:path>
              <a:path w="59689" h="93344">
                <a:moveTo>
                  <a:pt x="47632" y="9911"/>
                </a:moveTo>
                <a:lnTo>
                  <a:pt x="29683" y="9911"/>
                </a:lnTo>
                <a:lnTo>
                  <a:pt x="32895" y="10509"/>
                </a:lnTo>
                <a:lnTo>
                  <a:pt x="36008" y="12451"/>
                </a:lnTo>
                <a:lnTo>
                  <a:pt x="47388" y="46095"/>
                </a:lnTo>
                <a:lnTo>
                  <a:pt x="46989" y="54089"/>
                </a:lnTo>
                <a:lnTo>
                  <a:pt x="29683" y="82976"/>
                </a:lnTo>
                <a:lnTo>
                  <a:pt x="47469" y="82976"/>
                </a:lnTo>
                <a:lnTo>
                  <a:pt x="59241" y="46095"/>
                </a:lnTo>
                <a:lnTo>
                  <a:pt x="58668" y="37727"/>
                </a:lnTo>
                <a:lnTo>
                  <a:pt x="57100" y="29460"/>
                </a:lnTo>
                <a:lnTo>
                  <a:pt x="54584" y="21690"/>
                </a:lnTo>
                <a:lnTo>
                  <a:pt x="51074" y="14692"/>
                </a:lnTo>
                <a:lnTo>
                  <a:pt x="47632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4741428" y="2170830"/>
            <a:ext cx="64994" cy="85165"/>
          </a:xfrm>
          <a:custGeom>
            <a:avLst/>
            <a:gdLst/>
            <a:ahLst/>
            <a:cxnLst/>
            <a:rect l="l" t="t" r="r" b="b"/>
            <a:pathLst>
              <a:path w="73660" h="96519">
                <a:moveTo>
                  <a:pt x="11779" y="64474"/>
                </a:moveTo>
                <a:lnTo>
                  <a:pt x="0" y="64474"/>
                </a:lnTo>
                <a:lnTo>
                  <a:pt x="473" y="70899"/>
                </a:lnTo>
                <a:lnTo>
                  <a:pt x="37452" y="96100"/>
                </a:lnTo>
                <a:lnTo>
                  <a:pt x="45820" y="95528"/>
                </a:lnTo>
                <a:lnTo>
                  <a:pt x="53016" y="93859"/>
                </a:lnTo>
                <a:lnTo>
                  <a:pt x="59142" y="91343"/>
                </a:lnTo>
                <a:lnTo>
                  <a:pt x="64098" y="87932"/>
                </a:lnTo>
                <a:lnTo>
                  <a:pt x="66419" y="85491"/>
                </a:lnTo>
                <a:lnTo>
                  <a:pt x="37452" y="85491"/>
                </a:lnTo>
                <a:lnTo>
                  <a:pt x="31127" y="85018"/>
                </a:lnTo>
                <a:lnTo>
                  <a:pt x="12152" y="68383"/>
                </a:lnTo>
                <a:lnTo>
                  <a:pt x="11779" y="64474"/>
                </a:lnTo>
                <a:close/>
              </a:path>
              <a:path w="73660" h="96519">
                <a:moveTo>
                  <a:pt x="36182" y="0"/>
                </a:moveTo>
                <a:lnTo>
                  <a:pt x="3868" y="20993"/>
                </a:lnTo>
                <a:lnTo>
                  <a:pt x="3322" y="28290"/>
                </a:lnTo>
                <a:lnTo>
                  <a:pt x="3586" y="31502"/>
                </a:lnTo>
                <a:lnTo>
                  <a:pt x="47961" y="55932"/>
                </a:lnTo>
                <a:lnTo>
                  <a:pt x="54187" y="58646"/>
                </a:lnTo>
                <a:lnTo>
                  <a:pt x="58270" y="61859"/>
                </a:lnTo>
                <a:lnTo>
                  <a:pt x="60511" y="65544"/>
                </a:lnTo>
                <a:lnTo>
                  <a:pt x="60968" y="68383"/>
                </a:lnTo>
                <a:lnTo>
                  <a:pt x="61072" y="70899"/>
                </a:lnTo>
                <a:lnTo>
                  <a:pt x="60885" y="72840"/>
                </a:lnTo>
                <a:lnTo>
                  <a:pt x="37452" y="85491"/>
                </a:lnTo>
                <a:lnTo>
                  <a:pt x="66419" y="85491"/>
                </a:lnTo>
                <a:lnTo>
                  <a:pt x="67981" y="83847"/>
                </a:lnTo>
                <a:lnTo>
                  <a:pt x="70821" y="79066"/>
                </a:lnTo>
                <a:lnTo>
                  <a:pt x="72464" y="73911"/>
                </a:lnTo>
                <a:lnTo>
                  <a:pt x="73061" y="68383"/>
                </a:lnTo>
                <a:lnTo>
                  <a:pt x="72563" y="63901"/>
                </a:lnTo>
                <a:lnTo>
                  <a:pt x="25001" y="37429"/>
                </a:lnTo>
                <a:lnTo>
                  <a:pt x="19847" y="34814"/>
                </a:lnTo>
                <a:lnTo>
                  <a:pt x="16833" y="32199"/>
                </a:lnTo>
                <a:lnTo>
                  <a:pt x="15464" y="29161"/>
                </a:lnTo>
                <a:lnTo>
                  <a:pt x="15066" y="24978"/>
                </a:lnTo>
                <a:lnTo>
                  <a:pt x="15549" y="21591"/>
                </a:lnTo>
                <a:lnTo>
                  <a:pt x="35510" y="9812"/>
                </a:lnTo>
                <a:lnTo>
                  <a:pt x="63167" y="9812"/>
                </a:lnTo>
                <a:lnTo>
                  <a:pt x="60213" y="6997"/>
                </a:lnTo>
                <a:lnTo>
                  <a:pt x="55058" y="3884"/>
                </a:lnTo>
                <a:lnTo>
                  <a:pt x="49306" y="1743"/>
                </a:lnTo>
                <a:lnTo>
                  <a:pt x="42905" y="373"/>
                </a:lnTo>
                <a:lnTo>
                  <a:pt x="36182" y="0"/>
                </a:lnTo>
                <a:close/>
              </a:path>
              <a:path w="73660" h="96519">
                <a:moveTo>
                  <a:pt x="63167" y="9812"/>
                </a:moveTo>
                <a:lnTo>
                  <a:pt x="35510" y="9812"/>
                </a:lnTo>
                <a:lnTo>
                  <a:pt x="40864" y="10210"/>
                </a:lnTo>
                <a:lnTo>
                  <a:pt x="45520" y="11281"/>
                </a:lnTo>
                <a:lnTo>
                  <a:pt x="58544" y="28290"/>
                </a:lnTo>
                <a:lnTo>
                  <a:pt x="70323" y="28290"/>
                </a:lnTo>
                <a:lnTo>
                  <a:pt x="69650" y="21591"/>
                </a:lnTo>
                <a:lnTo>
                  <a:pt x="67608" y="15838"/>
                </a:lnTo>
                <a:lnTo>
                  <a:pt x="64396" y="10982"/>
                </a:lnTo>
                <a:lnTo>
                  <a:pt x="63167" y="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4753622" y="1917524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59" y="0"/>
                </a:moveTo>
                <a:lnTo>
                  <a:pt x="2142" y="29485"/>
                </a:lnTo>
                <a:lnTo>
                  <a:pt x="0" y="46121"/>
                </a:lnTo>
                <a:lnTo>
                  <a:pt x="473" y="54488"/>
                </a:lnTo>
                <a:lnTo>
                  <a:pt x="17506" y="88629"/>
                </a:lnTo>
                <a:lnTo>
                  <a:pt x="29559" y="92814"/>
                </a:lnTo>
                <a:lnTo>
                  <a:pt x="35984" y="91742"/>
                </a:lnTo>
                <a:lnTo>
                  <a:pt x="41711" y="88629"/>
                </a:lnTo>
                <a:lnTo>
                  <a:pt x="46791" y="83948"/>
                </a:lnTo>
                <a:lnTo>
                  <a:pt x="47536" y="82877"/>
                </a:lnTo>
                <a:lnTo>
                  <a:pt x="29559" y="82877"/>
                </a:lnTo>
                <a:lnTo>
                  <a:pt x="26347" y="82304"/>
                </a:lnTo>
                <a:lnTo>
                  <a:pt x="11753" y="46121"/>
                </a:lnTo>
                <a:lnTo>
                  <a:pt x="12251" y="38126"/>
                </a:lnTo>
                <a:lnTo>
                  <a:pt x="29559" y="9936"/>
                </a:lnTo>
                <a:lnTo>
                  <a:pt x="47689" y="9936"/>
                </a:lnTo>
                <a:lnTo>
                  <a:pt x="46791" y="8666"/>
                </a:lnTo>
                <a:lnTo>
                  <a:pt x="41711" y="4084"/>
                </a:lnTo>
                <a:lnTo>
                  <a:pt x="35984" y="1071"/>
                </a:lnTo>
                <a:lnTo>
                  <a:pt x="29559" y="0"/>
                </a:lnTo>
                <a:close/>
              </a:path>
              <a:path w="59689" h="93344">
                <a:moveTo>
                  <a:pt x="47689" y="9936"/>
                </a:moveTo>
                <a:lnTo>
                  <a:pt x="29559" y="9936"/>
                </a:lnTo>
                <a:lnTo>
                  <a:pt x="32771" y="10509"/>
                </a:lnTo>
                <a:lnTo>
                  <a:pt x="35984" y="12352"/>
                </a:lnTo>
                <a:lnTo>
                  <a:pt x="47364" y="46121"/>
                </a:lnTo>
                <a:lnTo>
                  <a:pt x="46965" y="54089"/>
                </a:lnTo>
                <a:lnTo>
                  <a:pt x="29559" y="82877"/>
                </a:lnTo>
                <a:lnTo>
                  <a:pt x="47536" y="82877"/>
                </a:lnTo>
                <a:lnTo>
                  <a:pt x="59241" y="46121"/>
                </a:lnTo>
                <a:lnTo>
                  <a:pt x="58644" y="37654"/>
                </a:lnTo>
                <a:lnTo>
                  <a:pt x="57100" y="29485"/>
                </a:lnTo>
                <a:lnTo>
                  <a:pt x="54461" y="21690"/>
                </a:lnTo>
                <a:lnTo>
                  <a:pt x="51050" y="14692"/>
                </a:lnTo>
                <a:lnTo>
                  <a:pt x="47689" y="9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4621174" y="1663647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2" y="0"/>
                </a:lnTo>
                <a:lnTo>
                  <a:pt x="22188" y="5627"/>
                </a:lnTo>
                <a:lnTo>
                  <a:pt x="20246" y="9812"/>
                </a:lnTo>
                <a:lnTo>
                  <a:pt x="0" y="17779"/>
                </a:lnTo>
                <a:lnTo>
                  <a:pt x="0" y="25674"/>
                </a:lnTo>
                <a:lnTo>
                  <a:pt x="19747" y="25674"/>
                </a:lnTo>
                <a:lnTo>
                  <a:pt x="19747" y="89475"/>
                </a:lnTo>
                <a:lnTo>
                  <a:pt x="30928" y="89475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4676367" y="166364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2" y="29460"/>
                </a:lnTo>
                <a:lnTo>
                  <a:pt x="0" y="46094"/>
                </a:lnTo>
                <a:lnTo>
                  <a:pt x="572" y="54561"/>
                </a:lnTo>
                <a:lnTo>
                  <a:pt x="17506" y="88704"/>
                </a:lnTo>
                <a:lnTo>
                  <a:pt x="29583" y="92787"/>
                </a:lnTo>
                <a:lnTo>
                  <a:pt x="35984" y="91716"/>
                </a:lnTo>
                <a:lnTo>
                  <a:pt x="41736" y="88704"/>
                </a:lnTo>
                <a:lnTo>
                  <a:pt x="46790" y="83947"/>
                </a:lnTo>
                <a:lnTo>
                  <a:pt x="47469" y="82976"/>
                </a:lnTo>
                <a:lnTo>
                  <a:pt x="29583" y="82976"/>
                </a:lnTo>
                <a:lnTo>
                  <a:pt x="26371" y="82279"/>
                </a:lnTo>
                <a:lnTo>
                  <a:pt x="11878" y="46094"/>
                </a:lnTo>
                <a:lnTo>
                  <a:pt x="12251" y="38126"/>
                </a:lnTo>
                <a:lnTo>
                  <a:pt x="29583" y="9911"/>
                </a:lnTo>
                <a:lnTo>
                  <a:pt x="47636" y="9911"/>
                </a:lnTo>
                <a:lnTo>
                  <a:pt x="46790" y="8740"/>
                </a:lnTo>
                <a:lnTo>
                  <a:pt x="41736" y="4084"/>
                </a:lnTo>
                <a:lnTo>
                  <a:pt x="35984" y="1045"/>
                </a:lnTo>
                <a:lnTo>
                  <a:pt x="29583" y="0"/>
                </a:lnTo>
                <a:close/>
              </a:path>
              <a:path w="59689" h="93344">
                <a:moveTo>
                  <a:pt x="47636" y="9911"/>
                </a:moveTo>
                <a:lnTo>
                  <a:pt x="29583" y="9911"/>
                </a:lnTo>
                <a:lnTo>
                  <a:pt x="32871" y="10483"/>
                </a:lnTo>
                <a:lnTo>
                  <a:pt x="35984" y="12451"/>
                </a:lnTo>
                <a:lnTo>
                  <a:pt x="47363" y="46094"/>
                </a:lnTo>
                <a:lnTo>
                  <a:pt x="46989" y="54063"/>
                </a:lnTo>
                <a:lnTo>
                  <a:pt x="29583" y="82976"/>
                </a:lnTo>
                <a:lnTo>
                  <a:pt x="47469" y="82976"/>
                </a:lnTo>
                <a:lnTo>
                  <a:pt x="59241" y="46094"/>
                </a:lnTo>
                <a:lnTo>
                  <a:pt x="58644" y="37727"/>
                </a:lnTo>
                <a:lnTo>
                  <a:pt x="57100" y="29460"/>
                </a:lnTo>
                <a:lnTo>
                  <a:pt x="54560" y="21690"/>
                </a:lnTo>
                <a:lnTo>
                  <a:pt x="51074" y="14667"/>
                </a:lnTo>
                <a:lnTo>
                  <a:pt x="47636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4742548" y="1661316"/>
            <a:ext cx="63874" cy="81803"/>
          </a:xfrm>
          <a:custGeom>
            <a:avLst/>
            <a:gdLst/>
            <a:ahLst/>
            <a:cxnLst/>
            <a:rect l="l" t="t" r="r" b="b"/>
            <a:pathLst>
              <a:path w="72389" h="92710">
                <a:moveTo>
                  <a:pt x="13122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33"/>
                </a:lnTo>
                <a:lnTo>
                  <a:pt x="23950" y="17133"/>
                </a:lnTo>
                <a:lnTo>
                  <a:pt x="13122" y="0"/>
                </a:lnTo>
                <a:close/>
              </a:path>
              <a:path w="72389" h="92710">
                <a:moveTo>
                  <a:pt x="23950" y="17133"/>
                </a:moveTo>
                <a:lnTo>
                  <a:pt x="11181" y="17133"/>
                </a:lnTo>
                <a:lnTo>
                  <a:pt x="58544" y="92115"/>
                </a:lnTo>
                <a:lnTo>
                  <a:pt x="71791" y="92115"/>
                </a:lnTo>
                <a:lnTo>
                  <a:pt x="71791" y="75107"/>
                </a:lnTo>
                <a:lnTo>
                  <a:pt x="60586" y="75107"/>
                </a:lnTo>
                <a:lnTo>
                  <a:pt x="23950" y="17133"/>
                </a:lnTo>
                <a:close/>
              </a:path>
              <a:path w="72389" h="92710">
                <a:moveTo>
                  <a:pt x="71791" y="0"/>
                </a:moveTo>
                <a:lnTo>
                  <a:pt x="60586" y="0"/>
                </a:lnTo>
                <a:lnTo>
                  <a:pt x="60586" y="75107"/>
                </a:lnTo>
                <a:lnTo>
                  <a:pt x="71791" y="75107"/>
                </a:lnTo>
                <a:lnTo>
                  <a:pt x="71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4613637" y="1408627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88" y="9911"/>
                </a:moveTo>
                <a:lnTo>
                  <a:pt x="31600" y="9911"/>
                </a:lnTo>
                <a:lnTo>
                  <a:pt x="35011" y="10209"/>
                </a:lnTo>
                <a:lnTo>
                  <a:pt x="38224" y="11080"/>
                </a:lnTo>
                <a:lnTo>
                  <a:pt x="48732" y="27043"/>
                </a:lnTo>
                <a:lnTo>
                  <a:pt x="48526" y="29658"/>
                </a:lnTo>
                <a:lnTo>
                  <a:pt x="20718" y="53789"/>
                </a:lnTo>
                <a:lnTo>
                  <a:pt x="14493" y="58371"/>
                </a:lnTo>
                <a:lnTo>
                  <a:pt x="0" y="89500"/>
                </a:lnTo>
                <a:lnTo>
                  <a:pt x="59913" y="89500"/>
                </a:lnTo>
                <a:lnTo>
                  <a:pt x="59913" y="78991"/>
                </a:lnTo>
                <a:lnTo>
                  <a:pt x="12526" y="78991"/>
                </a:lnTo>
                <a:lnTo>
                  <a:pt x="13695" y="75007"/>
                </a:lnTo>
                <a:lnTo>
                  <a:pt x="43478" y="52444"/>
                </a:lnTo>
                <a:lnTo>
                  <a:pt x="48334" y="49132"/>
                </a:lnTo>
                <a:lnTo>
                  <a:pt x="60586" y="25674"/>
                </a:lnTo>
                <a:lnTo>
                  <a:pt x="60013" y="20245"/>
                </a:lnTo>
                <a:lnTo>
                  <a:pt x="58246" y="15265"/>
                </a:lnTo>
                <a:lnTo>
                  <a:pt x="55530" y="10906"/>
                </a:lnTo>
                <a:lnTo>
                  <a:pt x="54588" y="9911"/>
                </a:lnTo>
                <a:close/>
              </a:path>
              <a:path w="60960" h="89535">
                <a:moveTo>
                  <a:pt x="31600" y="0"/>
                </a:moveTo>
                <a:lnTo>
                  <a:pt x="2042" y="30928"/>
                </a:lnTo>
                <a:lnTo>
                  <a:pt x="13223" y="30928"/>
                </a:lnTo>
                <a:lnTo>
                  <a:pt x="13521" y="26470"/>
                </a:lnTo>
                <a:lnTo>
                  <a:pt x="14293" y="22362"/>
                </a:lnTo>
                <a:lnTo>
                  <a:pt x="31600" y="9911"/>
                </a:lnTo>
                <a:lnTo>
                  <a:pt x="54588" y="9911"/>
                </a:lnTo>
                <a:lnTo>
                  <a:pt x="52020" y="7195"/>
                </a:lnTo>
                <a:lnTo>
                  <a:pt x="47736" y="4183"/>
                </a:lnTo>
                <a:lnTo>
                  <a:pt x="42781" y="1941"/>
                </a:lnTo>
                <a:lnTo>
                  <a:pt x="37426" y="497"/>
                </a:lnTo>
                <a:lnTo>
                  <a:pt x="3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/>
          <p:nvPr/>
        </p:nvSpPr>
        <p:spPr>
          <a:xfrm>
            <a:off x="4676367" y="140862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2" y="29484"/>
                </a:lnTo>
                <a:lnTo>
                  <a:pt x="0" y="46120"/>
                </a:lnTo>
                <a:lnTo>
                  <a:pt x="572" y="54561"/>
                </a:lnTo>
                <a:lnTo>
                  <a:pt x="23258" y="91742"/>
                </a:lnTo>
                <a:lnTo>
                  <a:pt x="29583" y="92812"/>
                </a:lnTo>
                <a:lnTo>
                  <a:pt x="35984" y="91742"/>
                </a:lnTo>
                <a:lnTo>
                  <a:pt x="41736" y="88629"/>
                </a:lnTo>
                <a:lnTo>
                  <a:pt x="46790" y="83947"/>
                </a:lnTo>
                <a:lnTo>
                  <a:pt x="47469" y="82975"/>
                </a:lnTo>
                <a:lnTo>
                  <a:pt x="29583" y="82975"/>
                </a:lnTo>
                <a:lnTo>
                  <a:pt x="26371" y="82303"/>
                </a:lnTo>
                <a:lnTo>
                  <a:pt x="11878" y="46120"/>
                </a:lnTo>
                <a:lnTo>
                  <a:pt x="12251" y="38125"/>
                </a:lnTo>
                <a:lnTo>
                  <a:pt x="29583" y="9911"/>
                </a:lnTo>
                <a:lnTo>
                  <a:pt x="47618" y="9911"/>
                </a:lnTo>
                <a:lnTo>
                  <a:pt x="46790" y="8765"/>
                </a:lnTo>
                <a:lnTo>
                  <a:pt x="41736" y="4083"/>
                </a:lnTo>
                <a:lnTo>
                  <a:pt x="35984" y="1070"/>
                </a:lnTo>
                <a:lnTo>
                  <a:pt x="29583" y="0"/>
                </a:lnTo>
                <a:close/>
              </a:path>
              <a:path w="59689" h="93344">
                <a:moveTo>
                  <a:pt x="47618" y="9911"/>
                </a:moveTo>
                <a:lnTo>
                  <a:pt x="29583" y="9911"/>
                </a:lnTo>
                <a:lnTo>
                  <a:pt x="32871" y="10507"/>
                </a:lnTo>
                <a:lnTo>
                  <a:pt x="35984" y="12451"/>
                </a:lnTo>
                <a:lnTo>
                  <a:pt x="47363" y="46120"/>
                </a:lnTo>
                <a:lnTo>
                  <a:pt x="46989" y="54088"/>
                </a:lnTo>
                <a:lnTo>
                  <a:pt x="29583" y="82975"/>
                </a:lnTo>
                <a:lnTo>
                  <a:pt x="47469" y="82975"/>
                </a:lnTo>
                <a:lnTo>
                  <a:pt x="59241" y="46120"/>
                </a:lnTo>
                <a:lnTo>
                  <a:pt x="58644" y="37652"/>
                </a:lnTo>
                <a:lnTo>
                  <a:pt x="57100" y="29484"/>
                </a:lnTo>
                <a:lnTo>
                  <a:pt x="54560" y="21690"/>
                </a:lnTo>
                <a:lnTo>
                  <a:pt x="51074" y="14692"/>
                </a:lnTo>
                <a:lnTo>
                  <a:pt x="47618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7" name="object 67"/>
          <p:cNvSpPr/>
          <p:nvPr/>
        </p:nvSpPr>
        <p:spPr>
          <a:xfrm>
            <a:off x="4742548" y="1406319"/>
            <a:ext cx="63874" cy="81803"/>
          </a:xfrm>
          <a:custGeom>
            <a:avLst/>
            <a:gdLst/>
            <a:ahLst/>
            <a:cxnLst/>
            <a:rect l="l" t="t" r="r" b="b"/>
            <a:pathLst>
              <a:path w="72389" h="92710">
                <a:moveTo>
                  <a:pt x="13122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08"/>
                </a:lnTo>
                <a:lnTo>
                  <a:pt x="23952" y="17108"/>
                </a:lnTo>
                <a:lnTo>
                  <a:pt x="13122" y="0"/>
                </a:lnTo>
                <a:close/>
              </a:path>
              <a:path w="72389" h="92710">
                <a:moveTo>
                  <a:pt x="23952" y="17108"/>
                </a:moveTo>
                <a:lnTo>
                  <a:pt x="11181" y="17108"/>
                </a:lnTo>
                <a:lnTo>
                  <a:pt x="58544" y="92115"/>
                </a:lnTo>
                <a:lnTo>
                  <a:pt x="71791" y="92115"/>
                </a:lnTo>
                <a:lnTo>
                  <a:pt x="71791" y="74982"/>
                </a:lnTo>
                <a:lnTo>
                  <a:pt x="60586" y="74982"/>
                </a:lnTo>
                <a:lnTo>
                  <a:pt x="23952" y="17108"/>
                </a:lnTo>
                <a:close/>
              </a:path>
              <a:path w="72389" h="92710">
                <a:moveTo>
                  <a:pt x="71791" y="0"/>
                </a:moveTo>
                <a:lnTo>
                  <a:pt x="60586" y="0"/>
                </a:lnTo>
                <a:lnTo>
                  <a:pt x="60586" y="74982"/>
                </a:lnTo>
                <a:lnTo>
                  <a:pt x="71791" y="74982"/>
                </a:lnTo>
                <a:lnTo>
                  <a:pt x="71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567516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/>
          <p:nvPr/>
        </p:nvSpPr>
        <p:spPr>
          <a:xfrm>
            <a:off x="6440150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0" name="object 70"/>
          <p:cNvSpPr/>
          <p:nvPr/>
        </p:nvSpPr>
        <p:spPr>
          <a:xfrm>
            <a:off x="7205248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1" name="object 71"/>
          <p:cNvSpPr/>
          <p:nvPr/>
        </p:nvSpPr>
        <p:spPr>
          <a:xfrm>
            <a:off x="7970237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2" name="object 72"/>
          <p:cNvSpPr/>
          <p:nvPr/>
        </p:nvSpPr>
        <p:spPr>
          <a:xfrm>
            <a:off x="517065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3" name="object 73"/>
          <p:cNvSpPr/>
          <p:nvPr/>
        </p:nvSpPr>
        <p:spPr>
          <a:xfrm>
            <a:off x="542566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4" name="object 74"/>
          <p:cNvSpPr/>
          <p:nvPr/>
        </p:nvSpPr>
        <p:spPr>
          <a:xfrm>
            <a:off x="5680655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5" name="object 75"/>
          <p:cNvSpPr/>
          <p:nvPr/>
        </p:nvSpPr>
        <p:spPr>
          <a:xfrm>
            <a:off x="593564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6" name="object 76"/>
          <p:cNvSpPr/>
          <p:nvPr/>
        </p:nvSpPr>
        <p:spPr>
          <a:xfrm>
            <a:off x="619065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7" name="object 77"/>
          <p:cNvSpPr/>
          <p:nvPr/>
        </p:nvSpPr>
        <p:spPr>
          <a:xfrm>
            <a:off x="644564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8" name="object 78"/>
          <p:cNvSpPr/>
          <p:nvPr/>
        </p:nvSpPr>
        <p:spPr>
          <a:xfrm>
            <a:off x="6700743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9" name="object 79"/>
          <p:cNvSpPr/>
          <p:nvPr/>
        </p:nvSpPr>
        <p:spPr>
          <a:xfrm>
            <a:off x="695573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0" name="object 80"/>
          <p:cNvSpPr/>
          <p:nvPr/>
        </p:nvSpPr>
        <p:spPr>
          <a:xfrm>
            <a:off x="7210742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1" name="object 81"/>
          <p:cNvSpPr/>
          <p:nvPr/>
        </p:nvSpPr>
        <p:spPr>
          <a:xfrm>
            <a:off x="746573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2" name="object 82"/>
          <p:cNvSpPr/>
          <p:nvPr/>
        </p:nvSpPr>
        <p:spPr>
          <a:xfrm>
            <a:off x="772074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3" name="object 83"/>
          <p:cNvSpPr/>
          <p:nvPr/>
        </p:nvSpPr>
        <p:spPr>
          <a:xfrm>
            <a:off x="7975729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4" name="object 84"/>
          <p:cNvSpPr/>
          <p:nvPr/>
        </p:nvSpPr>
        <p:spPr>
          <a:xfrm>
            <a:off x="823074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5" name="object 85"/>
          <p:cNvSpPr/>
          <p:nvPr/>
        </p:nvSpPr>
        <p:spPr>
          <a:xfrm>
            <a:off x="8485729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6" name="object 86"/>
          <p:cNvSpPr/>
          <p:nvPr/>
        </p:nvSpPr>
        <p:spPr>
          <a:xfrm>
            <a:off x="567516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7" name="object 87"/>
          <p:cNvSpPr/>
          <p:nvPr/>
        </p:nvSpPr>
        <p:spPr>
          <a:xfrm>
            <a:off x="6440150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8" name="object 88"/>
          <p:cNvSpPr/>
          <p:nvPr/>
        </p:nvSpPr>
        <p:spPr>
          <a:xfrm>
            <a:off x="7205248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9" name="object 89"/>
          <p:cNvSpPr/>
          <p:nvPr/>
        </p:nvSpPr>
        <p:spPr>
          <a:xfrm>
            <a:off x="7970237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0" name="object 90"/>
          <p:cNvSpPr/>
          <p:nvPr/>
        </p:nvSpPr>
        <p:spPr>
          <a:xfrm>
            <a:off x="517065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1" name="object 91"/>
          <p:cNvSpPr/>
          <p:nvPr/>
        </p:nvSpPr>
        <p:spPr>
          <a:xfrm>
            <a:off x="542566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2" name="object 92"/>
          <p:cNvSpPr/>
          <p:nvPr/>
        </p:nvSpPr>
        <p:spPr>
          <a:xfrm>
            <a:off x="5680655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3" name="object 93"/>
          <p:cNvSpPr/>
          <p:nvPr/>
        </p:nvSpPr>
        <p:spPr>
          <a:xfrm>
            <a:off x="593564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4" name="object 94"/>
          <p:cNvSpPr/>
          <p:nvPr/>
        </p:nvSpPr>
        <p:spPr>
          <a:xfrm>
            <a:off x="619065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5" name="object 95"/>
          <p:cNvSpPr/>
          <p:nvPr/>
        </p:nvSpPr>
        <p:spPr>
          <a:xfrm>
            <a:off x="644564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6" name="object 96"/>
          <p:cNvSpPr/>
          <p:nvPr/>
        </p:nvSpPr>
        <p:spPr>
          <a:xfrm>
            <a:off x="6700743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7" name="object 97"/>
          <p:cNvSpPr/>
          <p:nvPr/>
        </p:nvSpPr>
        <p:spPr>
          <a:xfrm>
            <a:off x="695573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8" name="object 98"/>
          <p:cNvSpPr/>
          <p:nvPr/>
        </p:nvSpPr>
        <p:spPr>
          <a:xfrm>
            <a:off x="7210742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9" name="object 99"/>
          <p:cNvSpPr/>
          <p:nvPr/>
        </p:nvSpPr>
        <p:spPr>
          <a:xfrm>
            <a:off x="746573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0" name="object 100"/>
          <p:cNvSpPr/>
          <p:nvPr/>
        </p:nvSpPr>
        <p:spPr>
          <a:xfrm>
            <a:off x="772074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1" name="object 101"/>
          <p:cNvSpPr/>
          <p:nvPr/>
        </p:nvSpPr>
        <p:spPr>
          <a:xfrm>
            <a:off x="7975729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2" name="object 102"/>
          <p:cNvSpPr/>
          <p:nvPr/>
        </p:nvSpPr>
        <p:spPr>
          <a:xfrm>
            <a:off x="823074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3" name="object 103"/>
          <p:cNvSpPr/>
          <p:nvPr/>
        </p:nvSpPr>
        <p:spPr>
          <a:xfrm>
            <a:off x="8485729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4" name="object 104"/>
          <p:cNvSpPr/>
          <p:nvPr/>
        </p:nvSpPr>
        <p:spPr>
          <a:xfrm>
            <a:off x="4921161" y="1448461"/>
            <a:ext cx="3825128" cy="1020296"/>
          </a:xfrm>
          <a:custGeom>
            <a:avLst/>
            <a:gdLst/>
            <a:ahLst/>
            <a:cxnLst/>
            <a:rect l="l" t="t" r="r" b="b"/>
            <a:pathLst>
              <a:path w="4335145" h="1156335">
                <a:moveTo>
                  <a:pt x="4335156" y="1156017"/>
                </a:moveTo>
                <a:lnTo>
                  <a:pt x="0" y="1156017"/>
                </a:lnTo>
                <a:lnTo>
                  <a:pt x="0" y="0"/>
                </a:lnTo>
                <a:lnTo>
                  <a:pt x="4335156" y="0"/>
                </a:lnTo>
                <a:lnTo>
                  <a:pt x="4335156" y="1156017"/>
                </a:lnTo>
                <a:lnTo>
                  <a:pt x="0" y="1156017"/>
                </a:lnTo>
              </a:path>
            </a:pathLst>
          </a:custGeom>
          <a:ln w="2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5" name="object 105"/>
          <p:cNvSpPr txBox="1"/>
          <p:nvPr/>
        </p:nvSpPr>
        <p:spPr>
          <a:xfrm>
            <a:off x="2173941" y="1059631"/>
            <a:ext cx="48499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4179457" algn="l"/>
              </a:tabLst>
            </a:pPr>
            <a:r>
              <a:rPr sz="2427" spc="-128" dirty="0">
                <a:solidFill>
                  <a:srgbClr val="0433FF"/>
                </a:solidFill>
                <a:latin typeface="Arial"/>
                <a:cs typeface="Arial"/>
              </a:rPr>
              <a:t>VSF	</a:t>
            </a:r>
            <a:r>
              <a:rPr sz="2427" spc="-35" dirty="0">
                <a:solidFill>
                  <a:srgbClr val="0433FF"/>
                </a:solidFill>
                <a:latin typeface="Arial"/>
                <a:cs typeface="Arial"/>
              </a:rPr>
              <a:t>EBM</a:t>
            </a:r>
            <a:endParaRPr sz="2427">
              <a:latin typeface="Arial"/>
              <a:cs typeface="Aria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2678206" y="2543735"/>
            <a:ext cx="4034118" cy="5154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7" name="object 107"/>
          <p:cNvSpPr/>
          <p:nvPr/>
        </p:nvSpPr>
        <p:spPr>
          <a:xfrm>
            <a:off x="4128592" y="2839641"/>
            <a:ext cx="1137957" cy="277346"/>
          </a:xfrm>
          <a:custGeom>
            <a:avLst/>
            <a:gdLst/>
            <a:ahLst/>
            <a:cxnLst/>
            <a:rect l="l" t="t" r="r" b="b"/>
            <a:pathLst>
              <a:path w="1289685" h="314325">
                <a:moveTo>
                  <a:pt x="0" y="0"/>
                </a:moveTo>
                <a:lnTo>
                  <a:pt x="1289377" y="0"/>
                </a:lnTo>
                <a:lnTo>
                  <a:pt x="1289377" y="314323"/>
                </a:lnTo>
                <a:lnTo>
                  <a:pt x="0" y="3143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8" name="object 108"/>
          <p:cNvSpPr txBox="1"/>
          <p:nvPr/>
        </p:nvSpPr>
        <p:spPr>
          <a:xfrm>
            <a:off x="4157382" y="2903319"/>
            <a:ext cx="1082488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052" spc="-13" baseline="-14336" dirty="0">
                <a:latin typeface="Arial"/>
                <a:cs typeface="Arial"/>
              </a:rPr>
              <a:t>10</a:t>
            </a:r>
            <a:r>
              <a:rPr sz="882" spc="9" dirty="0">
                <a:latin typeface="Arial"/>
                <a:cs typeface="Arial"/>
              </a:rPr>
              <a:t>-5 </a:t>
            </a:r>
            <a:r>
              <a:rPr sz="882" spc="-115" dirty="0">
                <a:latin typeface="Arial"/>
                <a:cs typeface="Arial"/>
              </a:rPr>
              <a:t> </a:t>
            </a:r>
            <a:r>
              <a:rPr sz="2052" spc="-13" baseline="-14336" dirty="0">
                <a:latin typeface="Arial"/>
                <a:cs typeface="Arial"/>
              </a:rPr>
              <a:t>kg</a:t>
            </a:r>
            <a:r>
              <a:rPr sz="2052" spc="-6" baseline="-14336" dirty="0">
                <a:latin typeface="Arial"/>
                <a:cs typeface="Arial"/>
              </a:rPr>
              <a:t> </a:t>
            </a:r>
            <a:r>
              <a:rPr sz="2052" spc="-19" baseline="-14336" dirty="0">
                <a:latin typeface="Arial"/>
                <a:cs typeface="Arial"/>
              </a:rPr>
              <a:t>m</a:t>
            </a:r>
            <a:r>
              <a:rPr sz="882" spc="9" dirty="0">
                <a:latin typeface="Arial"/>
                <a:cs typeface="Arial"/>
              </a:rPr>
              <a:t>-2</a:t>
            </a:r>
            <a:r>
              <a:rPr sz="882" dirty="0">
                <a:latin typeface="Arial"/>
                <a:cs typeface="Arial"/>
              </a:rPr>
              <a:t> </a:t>
            </a:r>
            <a:r>
              <a:rPr sz="882" spc="-115" dirty="0">
                <a:latin typeface="Arial"/>
                <a:cs typeface="Arial"/>
              </a:rPr>
              <a:t> </a:t>
            </a:r>
            <a:r>
              <a:rPr sz="2052" spc="-13" baseline="-14336" dirty="0">
                <a:latin typeface="Arial"/>
                <a:cs typeface="Arial"/>
              </a:rPr>
              <a:t>s</a:t>
            </a:r>
            <a:r>
              <a:rPr sz="882" spc="9" dirty="0">
                <a:latin typeface="Arial"/>
                <a:cs typeface="Arial"/>
              </a:rPr>
              <a:t>-1</a:t>
            </a:r>
            <a:endParaRPr sz="88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7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26167" y="1414470"/>
            <a:ext cx="3915181" cy="108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366014" y="2429345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69" y="9837"/>
                </a:moveTo>
                <a:lnTo>
                  <a:pt x="31625" y="9837"/>
                </a:lnTo>
                <a:lnTo>
                  <a:pt x="35012" y="10110"/>
                </a:lnTo>
                <a:lnTo>
                  <a:pt x="38124" y="11007"/>
                </a:lnTo>
                <a:lnTo>
                  <a:pt x="48733" y="26945"/>
                </a:lnTo>
                <a:lnTo>
                  <a:pt x="48434" y="30755"/>
                </a:lnTo>
                <a:lnTo>
                  <a:pt x="20718" y="53790"/>
                </a:lnTo>
                <a:lnTo>
                  <a:pt x="14492" y="58272"/>
                </a:lnTo>
                <a:lnTo>
                  <a:pt x="0" y="89500"/>
                </a:lnTo>
                <a:lnTo>
                  <a:pt x="59914" y="89500"/>
                </a:lnTo>
                <a:lnTo>
                  <a:pt x="59914" y="78892"/>
                </a:lnTo>
                <a:lnTo>
                  <a:pt x="12550" y="78892"/>
                </a:lnTo>
                <a:lnTo>
                  <a:pt x="13720" y="74908"/>
                </a:lnTo>
                <a:lnTo>
                  <a:pt x="43478" y="52345"/>
                </a:lnTo>
                <a:lnTo>
                  <a:pt x="48359" y="49034"/>
                </a:lnTo>
                <a:lnTo>
                  <a:pt x="60611" y="25600"/>
                </a:lnTo>
                <a:lnTo>
                  <a:pt x="60013" y="20147"/>
                </a:lnTo>
                <a:lnTo>
                  <a:pt x="58270" y="15265"/>
                </a:lnTo>
                <a:lnTo>
                  <a:pt x="55556" y="10908"/>
                </a:lnTo>
                <a:lnTo>
                  <a:pt x="54569" y="9837"/>
                </a:lnTo>
                <a:close/>
              </a:path>
              <a:path w="60960" h="89535">
                <a:moveTo>
                  <a:pt x="31625" y="0"/>
                </a:moveTo>
                <a:lnTo>
                  <a:pt x="2041" y="30929"/>
                </a:lnTo>
                <a:lnTo>
                  <a:pt x="13222" y="30929"/>
                </a:lnTo>
                <a:lnTo>
                  <a:pt x="13521" y="26372"/>
                </a:lnTo>
                <a:lnTo>
                  <a:pt x="14293" y="22288"/>
                </a:lnTo>
                <a:lnTo>
                  <a:pt x="31625" y="9837"/>
                </a:lnTo>
                <a:lnTo>
                  <a:pt x="54569" y="9837"/>
                </a:lnTo>
                <a:lnTo>
                  <a:pt x="52044" y="7098"/>
                </a:lnTo>
                <a:lnTo>
                  <a:pt x="47761" y="4084"/>
                </a:lnTo>
                <a:lnTo>
                  <a:pt x="42806" y="1842"/>
                </a:lnTo>
                <a:lnTo>
                  <a:pt x="37352" y="497"/>
                </a:lnTo>
                <a:lnTo>
                  <a:pt x="316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428767" y="2429344"/>
            <a:ext cx="52668" cy="81803"/>
          </a:xfrm>
          <a:custGeom>
            <a:avLst/>
            <a:gdLst/>
            <a:ahLst/>
            <a:cxnLst/>
            <a:rect l="l" t="t" r="r" b="b"/>
            <a:pathLst>
              <a:path w="59689" h="92710">
                <a:moveTo>
                  <a:pt x="29558" y="0"/>
                </a:moveTo>
                <a:lnTo>
                  <a:pt x="2141" y="29385"/>
                </a:lnTo>
                <a:lnTo>
                  <a:pt x="0" y="46020"/>
                </a:lnTo>
                <a:lnTo>
                  <a:pt x="572" y="54488"/>
                </a:lnTo>
                <a:lnTo>
                  <a:pt x="17506" y="88629"/>
                </a:lnTo>
                <a:lnTo>
                  <a:pt x="29558" y="92713"/>
                </a:lnTo>
                <a:lnTo>
                  <a:pt x="35983" y="91643"/>
                </a:lnTo>
                <a:lnTo>
                  <a:pt x="41710" y="88629"/>
                </a:lnTo>
                <a:lnTo>
                  <a:pt x="46765" y="83847"/>
                </a:lnTo>
                <a:lnTo>
                  <a:pt x="47455" y="82877"/>
                </a:lnTo>
                <a:lnTo>
                  <a:pt x="29558" y="82877"/>
                </a:lnTo>
                <a:lnTo>
                  <a:pt x="26346" y="82204"/>
                </a:lnTo>
                <a:lnTo>
                  <a:pt x="11853" y="46020"/>
                </a:lnTo>
                <a:lnTo>
                  <a:pt x="12251" y="38051"/>
                </a:lnTo>
                <a:lnTo>
                  <a:pt x="29558" y="9837"/>
                </a:lnTo>
                <a:lnTo>
                  <a:pt x="47611" y="9837"/>
                </a:lnTo>
                <a:lnTo>
                  <a:pt x="46765" y="8666"/>
                </a:lnTo>
                <a:lnTo>
                  <a:pt x="41710" y="3985"/>
                </a:lnTo>
                <a:lnTo>
                  <a:pt x="35983" y="1070"/>
                </a:lnTo>
                <a:lnTo>
                  <a:pt x="29558" y="0"/>
                </a:lnTo>
                <a:close/>
              </a:path>
              <a:path w="59689" h="92710">
                <a:moveTo>
                  <a:pt x="47611" y="9837"/>
                </a:moveTo>
                <a:lnTo>
                  <a:pt x="29558" y="9837"/>
                </a:lnTo>
                <a:lnTo>
                  <a:pt x="32770" y="10509"/>
                </a:lnTo>
                <a:lnTo>
                  <a:pt x="35983" y="12352"/>
                </a:lnTo>
                <a:lnTo>
                  <a:pt x="47363" y="46020"/>
                </a:lnTo>
                <a:lnTo>
                  <a:pt x="46964" y="53990"/>
                </a:lnTo>
                <a:lnTo>
                  <a:pt x="29558" y="82877"/>
                </a:lnTo>
                <a:lnTo>
                  <a:pt x="47455" y="82877"/>
                </a:lnTo>
                <a:lnTo>
                  <a:pt x="59216" y="46020"/>
                </a:lnTo>
                <a:lnTo>
                  <a:pt x="58644" y="37652"/>
                </a:lnTo>
                <a:lnTo>
                  <a:pt x="57100" y="29385"/>
                </a:lnTo>
                <a:lnTo>
                  <a:pt x="54560" y="21591"/>
                </a:lnTo>
                <a:lnTo>
                  <a:pt x="51048" y="14593"/>
                </a:lnTo>
                <a:lnTo>
                  <a:pt x="47611" y="98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91498" y="2425829"/>
            <a:ext cx="64434" cy="85165"/>
          </a:xfrm>
          <a:custGeom>
            <a:avLst/>
            <a:gdLst/>
            <a:ahLst/>
            <a:cxnLst/>
            <a:rect l="l" t="t" r="r" b="b"/>
            <a:pathLst>
              <a:path w="73025" h="96519">
                <a:moveTo>
                  <a:pt x="11778" y="64498"/>
                </a:moveTo>
                <a:lnTo>
                  <a:pt x="0" y="64498"/>
                </a:lnTo>
                <a:lnTo>
                  <a:pt x="498" y="70923"/>
                </a:lnTo>
                <a:lnTo>
                  <a:pt x="37452" y="96099"/>
                </a:lnTo>
                <a:lnTo>
                  <a:pt x="45819" y="95526"/>
                </a:lnTo>
                <a:lnTo>
                  <a:pt x="53016" y="93883"/>
                </a:lnTo>
                <a:lnTo>
                  <a:pt x="59142" y="91343"/>
                </a:lnTo>
                <a:lnTo>
                  <a:pt x="64097" y="87932"/>
                </a:lnTo>
                <a:lnTo>
                  <a:pt x="66409" y="85516"/>
                </a:lnTo>
                <a:lnTo>
                  <a:pt x="37452" y="85516"/>
                </a:lnTo>
                <a:lnTo>
                  <a:pt x="31027" y="85117"/>
                </a:lnTo>
                <a:lnTo>
                  <a:pt x="12152" y="68383"/>
                </a:lnTo>
                <a:lnTo>
                  <a:pt x="11778" y="64498"/>
                </a:lnTo>
                <a:close/>
              </a:path>
              <a:path w="73025" h="96519">
                <a:moveTo>
                  <a:pt x="36182" y="0"/>
                </a:moveTo>
                <a:lnTo>
                  <a:pt x="3792" y="21017"/>
                </a:lnTo>
                <a:lnTo>
                  <a:pt x="3331" y="28314"/>
                </a:lnTo>
                <a:lnTo>
                  <a:pt x="3610" y="31526"/>
                </a:lnTo>
                <a:lnTo>
                  <a:pt x="47961" y="55932"/>
                </a:lnTo>
                <a:lnTo>
                  <a:pt x="54186" y="58646"/>
                </a:lnTo>
                <a:lnTo>
                  <a:pt x="58270" y="61859"/>
                </a:lnTo>
                <a:lnTo>
                  <a:pt x="60511" y="65568"/>
                </a:lnTo>
                <a:lnTo>
                  <a:pt x="60964" y="68383"/>
                </a:lnTo>
                <a:lnTo>
                  <a:pt x="61071" y="70923"/>
                </a:lnTo>
                <a:lnTo>
                  <a:pt x="60885" y="72866"/>
                </a:lnTo>
                <a:lnTo>
                  <a:pt x="37452" y="85516"/>
                </a:lnTo>
                <a:lnTo>
                  <a:pt x="66409" y="85516"/>
                </a:lnTo>
                <a:lnTo>
                  <a:pt x="72953" y="68383"/>
                </a:lnTo>
                <a:lnTo>
                  <a:pt x="72564" y="64000"/>
                </a:lnTo>
                <a:lnTo>
                  <a:pt x="25001" y="37553"/>
                </a:lnTo>
                <a:lnTo>
                  <a:pt x="19846" y="34814"/>
                </a:lnTo>
                <a:lnTo>
                  <a:pt x="16833" y="32199"/>
                </a:lnTo>
                <a:lnTo>
                  <a:pt x="15464" y="29185"/>
                </a:lnTo>
                <a:lnTo>
                  <a:pt x="15264" y="26944"/>
                </a:lnTo>
                <a:lnTo>
                  <a:pt x="15143" y="24504"/>
                </a:lnTo>
                <a:lnTo>
                  <a:pt x="15453" y="21589"/>
                </a:lnTo>
                <a:lnTo>
                  <a:pt x="35510" y="9836"/>
                </a:lnTo>
                <a:lnTo>
                  <a:pt x="63164" y="9836"/>
                </a:lnTo>
                <a:lnTo>
                  <a:pt x="60113" y="6997"/>
                </a:lnTo>
                <a:lnTo>
                  <a:pt x="55058" y="3884"/>
                </a:lnTo>
                <a:lnTo>
                  <a:pt x="49231" y="1742"/>
                </a:lnTo>
                <a:lnTo>
                  <a:pt x="42906" y="398"/>
                </a:lnTo>
                <a:lnTo>
                  <a:pt x="36182" y="0"/>
                </a:lnTo>
                <a:close/>
              </a:path>
              <a:path w="73025" h="96519">
                <a:moveTo>
                  <a:pt x="63164" y="9836"/>
                </a:moveTo>
                <a:lnTo>
                  <a:pt x="35510" y="9836"/>
                </a:lnTo>
                <a:lnTo>
                  <a:pt x="40864" y="10209"/>
                </a:lnTo>
                <a:lnTo>
                  <a:pt x="45421" y="11281"/>
                </a:lnTo>
                <a:lnTo>
                  <a:pt x="58569" y="28314"/>
                </a:lnTo>
                <a:lnTo>
                  <a:pt x="70323" y="28314"/>
                </a:lnTo>
                <a:lnTo>
                  <a:pt x="69650" y="21589"/>
                </a:lnTo>
                <a:lnTo>
                  <a:pt x="67608" y="15863"/>
                </a:lnTo>
                <a:lnTo>
                  <a:pt x="64396" y="10981"/>
                </a:lnTo>
                <a:lnTo>
                  <a:pt x="63164" y="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373574" y="2174259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1" y="0"/>
                </a:lnTo>
                <a:lnTo>
                  <a:pt x="22162" y="5628"/>
                </a:lnTo>
                <a:lnTo>
                  <a:pt x="20220" y="9812"/>
                </a:lnTo>
                <a:lnTo>
                  <a:pt x="0" y="17805"/>
                </a:lnTo>
                <a:lnTo>
                  <a:pt x="0" y="25675"/>
                </a:lnTo>
                <a:lnTo>
                  <a:pt x="19747" y="25675"/>
                </a:lnTo>
                <a:lnTo>
                  <a:pt x="19747" y="89500"/>
                </a:lnTo>
                <a:lnTo>
                  <a:pt x="30928" y="89500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28767" y="2174259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58" y="0"/>
                </a:moveTo>
                <a:lnTo>
                  <a:pt x="2141" y="29460"/>
                </a:lnTo>
                <a:lnTo>
                  <a:pt x="0" y="46095"/>
                </a:lnTo>
                <a:lnTo>
                  <a:pt x="572" y="54563"/>
                </a:lnTo>
                <a:lnTo>
                  <a:pt x="17506" y="88704"/>
                </a:lnTo>
                <a:lnTo>
                  <a:pt x="29558" y="92788"/>
                </a:lnTo>
                <a:lnTo>
                  <a:pt x="35983" y="91718"/>
                </a:lnTo>
                <a:lnTo>
                  <a:pt x="41710" y="88704"/>
                </a:lnTo>
                <a:lnTo>
                  <a:pt x="46765" y="83948"/>
                </a:lnTo>
                <a:lnTo>
                  <a:pt x="47445" y="82976"/>
                </a:lnTo>
                <a:lnTo>
                  <a:pt x="29558" y="82976"/>
                </a:lnTo>
                <a:lnTo>
                  <a:pt x="26346" y="82279"/>
                </a:lnTo>
                <a:lnTo>
                  <a:pt x="11853" y="46095"/>
                </a:lnTo>
                <a:lnTo>
                  <a:pt x="12251" y="38126"/>
                </a:lnTo>
                <a:lnTo>
                  <a:pt x="29558" y="9911"/>
                </a:lnTo>
                <a:lnTo>
                  <a:pt x="47607" y="9911"/>
                </a:lnTo>
                <a:lnTo>
                  <a:pt x="46765" y="8741"/>
                </a:lnTo>
                <a:lnTo>
                  <a:pt x="41710" y="4084"/>
                </a:lnTo>
                <a:lnTo>
                  <a:pt x="35983" y="1070"/>
                </a:lnTo>
                <a:lnTo>
                  <a:pt x="29558" y="0"/>
                </a:lnTo>
                <a:close/>
              </a:path>
              <a:path w="59689" h="93344">
                <a:moveTo>
                  <a:pt x="47607" y="9911"/>
                </a:moveTo>
                <a:lnTo>
                  <a:pt x="29558" y="9911"/>
                </a:lnTo>
                <a:lnTo>
                  <a:pt x="32770" y="10509"/>
                </a:lnTo>
                <a:lnTo>
                  <a:pt x="35983" y="12451"/>
                </a:lnTo>
                <a:lnTo>
                  <a:pt x="47363" y="46095"/>
                </a:lnTo>
                <a:lnTo>
                  <a:pt x="46964" y="54089"/>
                </a:lnTo>
                <a:lnTo>
                  <a:pt x="29558" y="82976"/>
                </a:lnTo>
                <a:lnTo>
                  <a:pt x="47445" y="82976"/>
                </a:lnTo>
                <a:lnTo>
                  <a:pt x="59216" y="46095"/>
                </a:lnTo>
                <a:lnTo>
                  <a:pt x="58644" y="37727"/>
                </a:lnTo>
                <a:lnTo>
                  <a:pt x="57100" y="29460"/>
                </a:lnTo>
                <a:lnTo>
                  <a:pt x="54560" y="21690"/>
                </a:lnTo>
                <a:lnTo>
                  <a:pt x="51048" y="14692"/>
                </a:lnTo>
                <a:lnTo>
                  <a:pt x="47607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491498" y="2170830"/>
            <a:ext cx="64434" cy="85165"/>
          </a:xfrm>
          <a:custGeom>
            <a:avLst/>
            <a:gdLst/>
            <a:ahLst/>
            <a:cxnLst/>
            <a:rect l="l" t="t" r="r" b="b"/>
            <a:pathLst>
              <a:path w="73025" h="96519">
                <a:moveTo>
                  <a:pt x="11778" y="64474"/>
                </a:moveTo>
                <a:lnTo>
                  <a:pt x="0" y="64474"/>
                </a:lnTo>
                <a:lnTo>
                  <a:pt x="498" y="70899"/>
                </a:lnTo>
                <a:lnTo>
                  <a:pt x="37452" y="96100"/>
                </a:lnTo>
                <a:lnTo>
                  <a:pt x="45819" y="95528"/>
                </a:lnTo>
                <a:lnTo>
                  <a:pt x="53016" y="93859"/>
                </a:lnTo>
                <a:lnTo>
                  <a:pt x="59142" y="91343"/>
                </a:lnTo>
                <a:lnTo>
                  <a:pt x="64097" y="87932"/>
                </a:lnTo>
                <a:lnTo>
                  <a:pt x="66434" y="85491"/>
                </a:lnTo>
                <a:lnTo>
                  <a:pt x="37452" y="85491"/>
                </a:lnTo>
                <a:lnTo>
                  <a:pt x="31027" y="85018"/>
                </a:lnTo>
                <a:lnTo>
                  <a:pt x="12152" y="68383"/>
                </a:lnTo>
                <a:lnTo>
                  <a:pt x="11778" y="64474"/>
                </a:lnTo>
                <a:close/>
              </a:path>
              <a:path w="73025" h="96519">
                <a:moveTo>
                  <a:pt x="36182" y="0"/>
                </a:moveTo>
                <a:lnTo>
                  <a:pt x="3798" y="20993"/>
                </a:lnTo>
                <a:lnTo>
                  <a:pt x="3330" y="28290"/>
                </a:lnTo>
                <a:lnTo>
                  <a:pt x="3610" y="31502"/>
                </a:lnTo>
                <a:lnTo>
                  <a:pt x="47961" y="55932"/>
                </a:lnTo>
                <a:lnTo>
                  <a:pt x="54186" y="58646"/>
                </a:lnTo>
                <a:lnTo>
                  <a:pt x="58270" y="61859"/>
                </a:lnTo>
                <a:lnTo>
                  <a:pt x="60511" y="65544"/>
                </a:lnTo>
                <a:lnTo>
                  <a:pt x="60968" y="68383"/>
                </a:lnTo>
                <a:lnTo>
                  <a:pt x="61071" y="70899"/>
                </a:lnTo>
                <a:lnTo>
                  <a:pt x="60885" y="72840"/>
                </a:lnTo>
                <a:lnTo>
                  <a:pt x="37452" y="85491"/>
                </a:lnTo>
                <a:lnTo>
                  <a:pt x="66434" y="85491"/>
                </a:lnTo>
                <a:lnTo>
                  <a:pt x="68007" y="83847"/>
                </a:lnTo>
                <a:lnTo>
                  <a:pt x="70821" y="79066"/>
                </a:lnTo>
                <a:lnTo>
                  <a:pt x="72464" y="73911"/>
                </a:lnTo>
                <a:lnTo>
                  <a:pt x="72962" y="68383"/>
                </a:lnTo>
                <a:lnTo>
                  <a:pt x="72564" y="63901"/>
                </a:lnTo>
                <a:lnTo>
                  <a:pt x="25001" y="37429"/>
                </a:lnTo>
                <a:lnTo>
                  <a:pt x="19846" y="34814"/>
                </a:lnTo>
                <a:lnTo>
                  <a:pt x="16833" y="32199"/>
                </a:lnTo>
                <a:lnTo>
                  <a:pt x="15464" y="29161"/>
                </a:lnTo>
                <a:lnTo>
                  <a:pt x="15266" y="26945"/>
                </a:lnTo>
                <a:lnTo>
                  <a:pt x="15141" y="24504"/>
                </a:lnTo>
                <a:lnTo>
                  <a:pt x="15453" y="21591"/>
                </a:lnTo>
                <a:lnTo>
                  <a:pt x="35510" y="9812"/>
                </a:lnTo>
                <a:lnTo>
                  <a:pt x="63138" y="9812"/>
                </a:lnTo>
                <a:lnTo>
                  <a:pt x="60113" y="6997"/>
                </a:lnTo>
                <a:lnTo>
                  <a:pt x="55058" y="3884"/>
                </a:lnTo>
                <a:lnTo>
                  <a:pt x="49231" y="1743"/>
                </a:lnTo>
                <a:lnTo>
                  <a:pt x="42906" y="373"/>
                </a:lnTo>
                <a:lnTo>
                  <a:pt x="36182" y="0"/>
                </a:lnTo>
                <a:close/>
              </a:path>
              <a:path w="73025" h="96519">
                <a:moveTo>
                  <a:pt x="63138" y="9812"/>
                </a:moveTo>
                <a:lnTo>
                  <a:pt x="35510" y="9812"/>
                </a:lnTo>
                <a:lnTo>
                  <a:pt x="40864" y="10210"/>
                </a:lnTo>
                <a:lnTo>
                  <a:pt x="45421" y="11281"/>
                </a:lnTo>
                <a:lnTo>
                  <a:pt x="58569" y="28290"/>
                </a:lnTo>
                <a:lnTo>
                  <a:pt x="70323" y="28290"/>
                </a:lnTo>
                <a:lnTo>
                  <a:pt x="69650" y="21591"/>
                </a:lnTo>
                <a:lnTo>
                  <a:pt x="67608" y="15838"/>
                </a:lnTo>
                <a:lnTo>
                  <a:pt x="64396" y="10982"/>
                </a:lnTo>
                <a:lnTo>
                  <a:pt x="63138" y="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503693" y="1917524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90" h="93344">
                <a:moveTo>
                  <a:pt x="29558" y="0"/>
                </a:moveTo>
                <a:lnTo>
                  <a:pt x="2041" y="29485"/>
                </a:lnTo>
                <a:lnTo>
                  <a:pt x="0" y="46121"/>
                </a:lnTo>
                <a:lnTo>
                  <a:pt x="473" y="54488"/>
                </a:lnTo>
                <a:lnTo>
                  <a:pt x="17406" y="88629"/>
                </a:lnTo>
                <a:lnTo>
                  <a:pt x="29558" y="92814"/>
                </a:lnTo>
                <a:lnTo>
                  <a:pt x="35883" y="91742"/>
                </a:lnTo>
                <a:lnTo>
                  <a:pt x="41735" y="88629"/>
                </a:lnTo>
                <a:lnTo>
                  <a:pt x="46790" y="83948"/>
                </a:lnTo>
                <a:lnTo>
                  <a:pt x="47539" y="82877"/>
                </a:lnTo>
                <a:lnTo>
                  <a:pt x="29558" y="82877"/>
                </a:lnTo>
                <a:lnTo>
                  <a:pt x="26346" y="82304"/>
                </a:lnTo>
                <a:lnTo>
                  <a:pt x="11753" y="46121"/>
                </a:lnTo>
                <a:lnTo>
                  <a:pt x="12251" y="38126"/>
                </a:lnTo>
                <a:lnTo>
                  <a:pt x="29558" y="9936"/>
                </a:lnTo>
                <a:lnTo>
                  <a:pt x="47693" y="9936"/>
                </a:lnTo>
                <a:lnTo>
                  <a:pt x="46790" y="8666"/>
                </a:lnTo>
                <a:lnTo>
                  <a:pt x="41735" y="4084"/>
                </a:lnTo>
                <a:lnTo>
                  <a:pt x="35883" y="1071"/>
                </a:lnTo>
                <a:lnTo>
                  <a:pt x="29558" y="0"/>
                </a:lnTo>
                <a:close/>
              </a:path>
              <a:path w="59690" h="93344">
                <a:moveTo>
                  <a:pt x="47693" y="9936"/>
                </a:moveTo>
                <a:lnTo>
                  <a:pt x="29558" y="9936"/>
                </a:lnTo>
                <a:lnTo>
                  <a:pt x="32770" y="10509"/>
                </a:lnTo>
                <a:lnTo>
                  <a:pt x="35983" y="12352"/>
                </a:lnTo>
                <a:lnTo>
                  <a:pt x="47363" y="46121"/>
                </a:lnTo>
                <a:lnTo>
                  <a:pt x="46890" y="54089"/>
                </a:lnTo>
                <a:lnTo>
                  <a:pt x="29558" y="82877"/>
                </a:lnTo>
                <a:lnTo>
                  <a:pt x="47539" y="82877"/>
                </a:lnTo>
                <a:lnTo>
                  <a:pt x="59142" y="46121"/>
                </a:lnTo>
                <a:lnTo>
                  <a:pt x="58644" y="37654"/>
                </a:lnTo>
                <a:lnTo>
                  <a:pt x="57100" y="29485"/>
                </a:lnTo>
                <a:lnTo>
                  <a:pt x="54460" y="21690"/>
                </a:lnTo>
                <a:lnTo>
                  <a:pt x="51073" y="14692"/>
                </a:lnTo>
                <a:lnTo>
                  <a:pt x="47693" y="9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371244" y="1663647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53" y="0"/>
                </a:moveTo>
                <a:lnTo>
                  <a:pt x="23756" y="0"/>
                </a:lnTo>
                <a:lnTo>
                  <a:pt x="22187" y="5627"/>
                </a:lnTo>
                <a:lnTo>
                  <a:pt x="20245" y="9812"/>
                </a:lnTo>
                <a:lnTo>
                  <a:pt x="0" y="17779"/>
                </a:lnTo>
                <a:lnTo>
                  <a:pt x="0" y="25674"/>
                </a:lnTo>
                <a:lnTo>
                  <a:pt x="19747" y="25674"/>
                </a:lnTo>
                <a:lnTo>
                  <a:pt x="19747" y="89475"/>
                </a:lnTo>
                <a:lnTo>
                  <a:pt x="30953" y="89475"/>
                </a:lnTo>
                <a:lnTo>
                  <a:pt x="30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426438" y="166364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1" y="29460"/>
                </a:lnTo>
                <a:lnTo>
                  <a:pt x="0" y="46094"/>
                </a:lnTo>
                <a:lnTo>
                  <a:pt x="498" y="54561"/>
                </a:lnTo>
                <a:lnTo>
                  <a:pt x="17506" y="88704"/>
                </a:lnTo>
                <a:lnTo>
                  <a:pt x="29583" y="92787"/>
                </a:lnTo>
                <a:lnTo>
                  <a:pt x="35983" y="91716"/>
                </a:lnTo>
                <a:lnTo>
                  <a:pt x="41735" y="88704"/>
                </a:lnTo>
                <a:lnTo>
                  <a:pt x="46790" y="83947"/>
                </a:lnTo>
                <a:lnTo>
                  <a:pt x="47469" y="82976"/>
                </a:lnTo>
                <a:lnTo>
                  <a:pt x="29583" y="82976"/>
                </a:lnTo>
                <a:lnTo>
                  <a:pt x="26371" y="82279"/>
                </a:lnTo>
                <a:lnTo>
                  <a:pt x="11878" y="46094"/>
                </a:lnTo>
                <a:lnTo>
                  <a:pt x="12251" y="38126"/>
                </a:lnTo>
                <a:lnTo>
                  <a:pt x="29583" y="9911"/>
                </a:lnTo>
                <a:lnTo>
                  <a:pt x="47637" y="9911"/>
                </a:lnTo>
                <a:lnTo>
                  <a:pt x="46790" y="8740"/>
                </a:lnTo>
                <a:lnTo>
                  <a:pt x="41735" y="4084"/>
                </a:lnTo>
                <a:lnTo>
                  <a:pt x="35983" y="1045"/>
                </a:lnTo>
                <a:lnTo>
                  <a:pt x="29583" y="0"/>
                </a:lnTo>
                <a:close/>
              </a:path>
              <a:path w="59689" h="93344">
                <a:moveTo>
                  <a:pt x="47637" y="9911"/>
                </a:moveTo>
                <a:lnTo>
                  <a:pt x="29583" y="9911"/>
                </a:lnTo>
                <a:lnTo>
                  <a:pt x="32795" y="10483"/>
                </a:lnTo>
                <a:lnTo>
                  <a:pt x="35983" y="12451"/>
                </a:lnTo>
                <a:lnTo>
                  <a:pt x="47363" y="46094"/>
                </a:lnTo>
                <a:lnTo>
                  <a:pt x="46989" y="54063"/>
                </a:lnTo>
                <a:lnTo>
                  <a:pt x="29583" y="82976"/>
                </a:lnTo>
                <a:lnTo>
                  <a:pt x="47469" y="82976"/>
                </a:lnTo>
                <a:lnTo>
                  <a:pt x="59241" y="46094"/>
                </a:lnTo>
                <a:lnTo>
                  <a:pt x="58669" y="37727"/>
                </a:lnTo>
                <a:lnTo>
                  <a:pt x="57100" y="29460"/>
                </a:lnTo>
                <a:lnTo>
                  <a:pt x="54585" y="21690"/>
                </a:lnTo>
                <a:lnTo>
                  <a:pt x="51073" y="14667"/>
                </a:lnTo>
                <a:lnTo>
                  <a:pt x="47637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492619" y="1661316"/>
            <a:ext cx="63313" cy="81803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13123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33"/>
                </a:lnTo>
                <a:lnTo>
                  <a:pt x="23933" y="17133"/>
                </a:lnTo>
                <a:lnTo>
                  <a:pt x="13123" y="0"/>
                </a:lnTo>
                <a:close/>
              </a:path>
              <a:path w="71754" h="92710">
                <a:moveTo>
                  <a:pt x="23933" y="17133"/>
                </a:moveTo>
                <a:lnTo>
                  <a:pt x="11181" y="17133"/>
                </a:lnTo>
                <a:lnTo>
                  <a:pt x="58544" y="92115"/>
                </a:lnTo>
                <a:lnTo>
                  <a:pt x="71692" y="92115"/>
                </a:lnTo>
                <a:lnTo>
                  <a:pt x="71692" y="75107"/>
                </a:lnTo>
                <a:lnTo>
                  <a:pt x="60511" y="75107"/>
                </a:lnTo>
                <a:lnTo>
                  <a:pt x="23933" y="17133"/>
                </a:lnTo>
                <a:close/>
              </a:path>
              <a:path w="71754" h="92710">
                <a:moveTo>
                  <a:pt x="71692" y="0"/>
                </a:moveTo>
                <a:lnTo>
                  <a:pt x="60511" y="0"/>
                </a:lnTo>
                <a:lnTo>
                  <a:pt x="60511" y="75107"/>
                </a:lnTo>
                <a:lnTo>
                  <a:pt x="71692" y="75107"/>
                </a:lnTo>
                <a:lnTo>
                  <a:pt x="71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363708" y="1408627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89" y="9911"/>
                </a:moveTo>
                <a:lnTo>
                  <a:pt x="31600" y="9911"/>
                </a:lnTo>
                <a:lnTo>
                  <a:pt x="35012" y="10209"/>
                </a:lnTo>
                <a:lnTo>
                  <a:pt x="38124" y="11080"/>
                </a:lnTo>
                <a:lnTo>
                  <a:pt x="48733" y="27043"/>
                </a:lnTo>
                <a:lnTo>
                  <a:pt x="48526" y="29658"/>
                </a:lnTo>
                <a:lnTo>
                  <a:pt x="20718" y="53789"/>
                </a:lnTo>
                <a:lnTo>
                  <a:pt x="14492" y="58371"/>
                </a:lnTo>
                <a:lnTo>
                  <a:pt x="0" y="89500"/>
                </a:lnTo>
                <a:lnTo>
                  <a:pt x="59914" y="89500"/>
                </a:lnTo>
                <a:lnTo>
                  <a:pt x="59914" y="78991"/>
                </a:lnTo>
                <a:lnTo>
                  <a:pt x="12550" y="78991"/>
                </a:lnTo>
                <a:lnTo>
                  <a:pt x="13696" y="75007"/>
                </a:lnTo>
                <a:lnTo>
                  <a:pt x="43478" y="52444"/>
                </a:lnTo>
                <a:lnTo>
                  <a:pt x="48334" y="49132"/>
                </a:lnTo>
                <a:lnTo>
                  <a:pt x="60586" y="25674"/>
                </a:lnTo>
                <a:lnTo>
                  <a:pt x="60013" y="20245"/>
                </a:lnTo>
                <a:lnTo>
                  <a:pt x="58245" y="15265"/>
                </a:lnTo>
                <a:lnTo>
                  <a:pt x="55531" y="10906"/>
                </a:lnTo>
                <a:lnTo>
                  <a:pt x="54589" y="9911"/>
                </a:lnTo>
                <a:close/>
              </a:path>
              <a:path w="60960" h="89535">
                <a:moveTo>
                  <a:pt x="31600" y="0"/>
                </a:moveTo>
                <a:lnTo>
                  <a:pt x="2042" y="30928"/>
                </a:lnTo>
                <a:lnTo>
                  <a:pt x="13222" y="30928"/>
                </a:lnTo>
                <a:lnTo>
                  <a:pt x="13422" y="26470"/>
                </a:lnTo>
                <a:lnTo>
                  <a:pt x="14293" y="22362"/>
                </a:lnTo>
                <a:lnTo>
                  <a:pt x="31600" y="9911"/>
                </a:lnTo>
                <a:lnTo>
                  <a:pt x="54589" y="9911"/>
                </a:lnTo>
                <a:lnTo>
                  <a:pt x="52020" y="7195"/>
                </a:lnTo>
                <a:lnTo>
                  <a:pt x="47762" y="4183"/>
                </a:lnTo>
                <a:lnTo>
                  <a:pt x="42781" y="1941"/>
                </a:lnTo>
                <a:lnTo>
                  <a:pt x="37352" y="497"/>
                </a:lnTo>
                <a:lnTo>
                  <a:pt x="3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426438" y="140862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1" y="29484"/>
                </a:lnTo>
                <a:lnTo>
                  <a:pt x="0" y="46120"/>
                </a:lnTo>
                <a:lnTo>
                  <a:pt x="498" y="54561"/>
                </a:lnTo>
                <a:lnTo>
                  <a:pt x="23258" y="91742"/>
                </a:lnTo>
                <a:lnTo>
                  <a:pt x="29583" y="92812"/>
                </a:lnTo>
                <a:lnTo>
                  <a:pt x="35983" y="91742"/>
                </a:lnTo>
                <a:lnTo>
                  <a:pt x="41735" y="88629"/>
                </a:lnTo>
                <a:lnTo>
                  <a:pt x="46790" y="83947"/>
                </a:lnTo>
                <a:lnTo>
                  <a:pt x="47470" y="82975"/>
                </a:lnTo>
                <a:lnTo>
                  <a:pt x="29583" y="82975"/>
                </a:lnTo>
                <a:lnTo>
                  <a:pt x="26371" y="82303"/>
                </a:lnTo>
                <a:lnTo>
                  <a:pt x="11878" y="46120"/>
                </a:lnTo>
                <a:lnTo>
                  <a:pt x="12251" y="38125"/>
                </a:lnTo>
                <a:lnTo>
                  <a:pt x="29583" y="9911"/>
                </a:lnTo>
                <a:lnTo>
                  <a:pt x="47618" y="9911"/>
                </a:lnTo>
                <a:lnTo>
                  <a:pt x="46790" y="8765"/>
                </a:lnTo>
                <a:lnTo>
                  <a:pt x="41735" y="4083"/>
                </a:lnTo>
                <a:lnTo>
                  <a:pt x="35983" y="1070"/>
                </a:lnTo>
                <a:lnTo>
                  <a:pt x="29583" y="0"/>
                </a:lnTo>
                <a:close/>
              </a:path>
              <a:path w="59689" h="93344">
                <a:moveTo>
                  <a:pt x="47618" y="9911"/>
                </a:moveTo>
                <a:lnTo>
                  <a:pt x="29583" y="9911"/>
                </a:lnTo>
                <a:lnTo>
                  <a:pt x="32795" y="10507"/>
                </a:lnTo>
                <a:lnTo>
                  <a:pt x="35983" y="12451"/>
                </a:lnTo>
                <a:lnTo>
                  <a:pt x="47363" y="46120"/>
                </a:lnTo>
                <a:lnTo>
                  <a:pt x="46989" y="54088"/>
                </a:lnTo>
                <a:lnTo>
                  <a:pt x="29583" y="82975"/>
                </a:lnTo>
                <a:lnTo>
                  <a:pt x="47470" y="82975"/>
                </a:lnTo>
                <a:lnTo>
                  <a:pt x="59241" y="46120"/>
                </a:lnTo>
                <a:lnTo>
                  <a:pt x="58669" y="37652"/>
                </a:lnTo>
                <a:lnTo>
                  <a:pt x="57100" y="29484"/>
                </a:lnTo>
                <a:lnTo>
                  <a:pt x="54585" y="21690"/>
                </a:lnTo>
                <a:lnTo>
                  <a:pt x="51073" y="14692"/>
                </a:lnTo>
                <a:lnTo>
                  <a:pt x="47618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492619" y="1406319"/>
            <a:ext cx="63313" cy="81803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13123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08"/>
                </a:lnTo>
                <a:lnTo>
                  <a:pt x="23935" y="17108"/>
                </a:lnTo>
                <a:lnTo>
                  <a:pt x="13123" y="0"/>
                </a:lnTo>
                <a:close/>
              </a:path>
              <a:path w="71754" h="92710">
                <a:moveTo>
                  <a:pt x="23935" y="17108"/>
                </a:moveTo>
                <a:lnTo>
                  <a:pt x="11181" y="17108"/>
                </a:lnTo>
                <a:lnTo>
                  <a:pt x="58544" y="92115"/>
                </a:lnTo>
                <a:lnTo>
                  <a:pt x="71692" y="92115"/>
                </a:lnTo>
                <a:lnTo>
                  <a:pt x="71692" y="74982"/>
                </a:lnTo>
                <a:lnTo>
                  <a:pt x="60511" y="74982"/>
                </a:lnTo>
                <a:lnTo>
                  <a:pt x="23935" y="17108"/>
                </a:lnTo>
                <a:close/>
              </a:path>
              <a:path w="71754" h="92710">
                <a:moveTo>
                  <a:pt x="71692" y="0"/>
                </a:moveTo>
                <a:lnTo>
                  <a:pt x="60511" y="0"/>
                </a:lnTo>
                <a:lnTo>
                  <a:pt x="60511" y="74982"/>
                </a:lnTo>
                <a:lnTo>
                  <a:pt x="71692" y="74982"/>
                </a:lnTo>
                <a:lnTo>
                  <a:pt x="71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142523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219024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2955319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3720307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92072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1175738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143072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168573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194072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219573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2450725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270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2960813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321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3470812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372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398081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423580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142523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219024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2955319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3720307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92072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1175738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143072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/>
          <p:nvPr/>
        </p:nvSpPr>
        <p:spPr>
          <a:xfrm>
            <a:off x="168573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/>
          <p:nvPr/>
        </p:nvSpPr>
        <p:spPr>
          <a:xfrm>
            <a:off x="194072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219573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2450725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270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2960813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321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3470812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372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398081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423580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671232" y="1448461"/>
            <a:ext cx="3825128" cy="1020296"/>
          </a:xfrm>
          <a:custGeom>
            <a:avLst/>
            <a:gdLst/>
            <a:ahLst/>
            <a:cxnLst/>
            <a:rect l="l" t="t" r="r" b="b"/>
            <a:pathLst>
              <a:path w="4335145" h="1156335">
                <a:moveTo>
                  <a:pt x="4335081" y="1156017"/>
                </a:moveTo>
                <a:lnTo>
                  <a:pt x="0" y="1156017"/>
                </a:lnTo>
                <a:lnTo>
                  <a:pt x="0" y="0"/>
                </a:lnTo>
                <a:lnTo>
                  <a:pt x="4335081" y="0"/>
                </a:lnTo>
                <a:lnTo>
                  <a:pt x="4335081" y="1156017"/>
                </a:lnTo>
                <a:lnTo>
                  <a:pt x="0" y="1156017"/>
                </a:lnTo>
              </a:path>
            </a:pathLst>
          </a:custGeom>
          <a:ln w="2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4876182" y="1414470"/>
            <a:ext cx="3915094" cy="108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4616032" y="2429345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452" y="9837"/>
                </a:moveTo>
                <a:lnTo>
                  <a:pt x="31526" y="9837"/>
                </a:lnTo>
                <a:lnTo>
                  <a:pt x="34912" y="10110"/>
                </a:lnTo>
                <a:lnTo>
                  <a:pt x="38125" y="11007"/>
                </a:lnTo>
                <a:lnTo>
                  <a:pt x="48633" y="26945"/>
                </a:lnTo>
                <a:lnTo>
                  <a:pt x="48334" y="30755"/>
                </a:lnTo>
                <a:lnTo>
                  <a:pt x="20618" y="53790"/>
                </a:lnTo>
                <a:lnTo>
                  <a:pt x="14392" y="58272"/>
                </a:lnTo>
                <a:lnTo>
                  <a:pt x="0" y="89500"/>
                </a:lnTo>
                <a:lnTo>
                  <a:pt x="59814" y="89500"/>
                </a:lnTo>
                <a:lnTo>
                  <a:pt x="59814" y="78892"/>
                </a:lnTo>
                <a:lnTo>
                  <a:pt x="12451" y="78892"/>
                </a:lnTo>
                <a:lnTo>
                  <a:pt x="13622" y="74908"/>
                </a:lnTo>
                <a:lnTo>
                  <a:pt x="43379" y="52345"/>
                </a:lnTo>
                <a:lnTo>
                  <a:pt x="48235" y="49034"/>
                </a:lnTo>
                <a:lnTo>
                  <a:pt x="60511" y="25600"/>
                </a:lnTo>
                <a:lnTo>
                  <a:pt x="59914" y="20147"/>
                </a:lnTo>
                <a:lnTo>
                  <a:pt x="58171" y="15265"/>
                </a:lnTo>
                <a:lnTo>
                  <a:pt x="55431" y="10908"/>
                </a:lnTo>
                <a:lnTo>
                  <a:pt x="54452" y="9837"/>
                </a:lnTo>
                <a:close/>
              </a:path>
              <a:path w="60960" h="89535">
                <a:moveTo>
                  <a:pt x="31526" y="0"/>
                </a:moveTo>
                <a:lnTo>
                  <a:pt x="1943" y="30929"/>
                </a:lnTo>
                <a:lnTo>
                  <a:pt x="13122" y="30929"/>
                </a:lnTo>
                <a:lnTo>
                  <a:pt x="13422" y="26372"/>
                </a:lnTo>
                <a:lnTo>
                  <a:pt x="14194" y="22288"/>
                </a:lnTo>
                <a:lnTo>
                  <a:pt x="31526" y="9837"/>
                </a:lnTo>
                <a:lnTo>
                  <a:pt x="54452" y="9837"/>
                </a:lnTo>
                <a:lnTo>
                  <a:pt x="51945" y="7098"/>
                </a:lnTo>
                <a:lnTo>
                  <a:pt x="47663" y="4084"/>
                </a:lnTo>
                <a:lnTo>
                  <a:pt x="42707" y="1842"/>
                </a:lnTo>
                <a:lnTo>
                  <a:pt x="37353" y="497"/>
                </a:lnTo>
                <a:lnTo>
                  <a:pt x="31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/>
          <p:nvPr/>
        </p:nvSpPr>
        <p:spPr>
          <a:xfrm>
            <a:off x="4678675" y="2429344"/>
            <a:ext cx="52668" cy="81803"/>
          </a:xfrm>
          <a:custGeom>
            <a:avLst/>
            <a:gdLst/>
            <a:ahLst/>
            <a:cxnLst/>
            <a:rect l="l" t="t" r="r" b="b"/>
            <a:pathLst>
              <a:path w="59689" h="92710">
                <a:moveTo>
                  <a:pt x="29683" y="0"/>
                </a:moveTo>
                <a:lnTo>
                  <a:pt x="2141" y="29385"/>
                </a:lnTo>
                <a:lnTo>
                  <a:pt x="0" y="46020"/>
                </a:lnTo>
                <a:lnTo>
                  <a:pt x="598" y="54488"/>
                </a:lnTo>
                <a:lnTo>
                  <a:pt x="17531" y="88629"/>
                </a:lnTo>
                <a:lnTo>
                  <a:pt x="29683" y="92713"/>
                </a:lnTo>
                <a:lnTo>
                  <a:pt x="36008" y="91643"/>
                </a:lnTo>
                <a:lnTo>
                  <a:pt x="41736" y="88629"/>
                </a:lnTo>
                <a:lnTo>
                  <a:pt x="46790" y="83847"/>
                </a:lnTo>
                <a:lnTo>
                  <a:pt x="47480" y="82877"/>
                </a:lnTo>
                <a:lnTo>
                  <a:pt x="29683" y="82877"/>
                </a:lnTo>
                <a:lnTo>
                  <a:pt x="26371" y="82204"/>
                </a:lnTo>
                <a:lnTo>
                  <a:pt x="11878" y="46020"/>
                </a:lnTo>
                <a:lnTo>
                  <a:pt x="12277" y="38051"/>
                </a:lnTo>
                <a:lnTo>
                  <a:pt x="29683" y="9837"/>
                </a:lnTo>
                <a:lnTo>
                  <a:pt x="47636" y="9837"/>
                </a:lnTo>
                <a:lnTo>
                  <a:pt x="46790" y="8666"/>
                </a:lnTo>
                <a:lnTo>
                  <a:pt x="41736" y="3985"/>
                </a:lnTo>
                <a:lnTo>
                  <a:pt x="36008" y="1070"/>
                </a:lnTo>
                <a:lnTo>
                  <a:pt x="29683" y="0"/>
                </a:lnTo>
                <a:close/>
              </a:path>
              <a:path w="59689" h="92710">
                <a:moveTo>
                  <a:pt x="47636" y="9837"/>
                </a:moveTo>
                <a:lnTo>
                  <a:pt x="29683" y="9837"/>
                </a:lnTo>
                <a:lnTo>
                  <a:pt x="32895" y="10509"/>
                </a:lnTo>
                <a:lnTo>
                  <a:pt x="36008" y="12352"/>
                </a:lnTo>
                <a:lnTo>
                  <a:pt x="47388" y="46020"/>
                </a:lnTo>
                <a:lnTo>
                  <a:pt x="46989" y="53990"/>
                </a:lnTo>
                <a:lnTo>
                  <a:pt x="29683" y="82877"/>
                </a:lnTo>
                <a:lnTo>
                  <a:pt x="47480" y="82877"/>
                </a:lnTo>
                <a:lnTo>
                  <a:pt x="59241" y="46020"/>
                </a:lnTo>
                <a:lnTo>
                  <a:pt x="58668" y="37652"/>
                </a:lnTo>
                <a:lnTo>
                  <a:pt x="57100" y="29385"/>
                </a:lnTo>
                <a:lnTo>
                  <a:pt x="54584" y="21591"/>
                </a:lnTo>
                <a:lnTo>
                  <a:pt x="51074" y="14593"/>
                </a:lnTo>
                <a:lnTo>
                  <a:pt x="47636" y="98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7" name="object 57"/>
          <p:cNvSpPr/>
          <p:nvPr/>
        </p:nvSpPr>
        <p:spPr>
          <a:xfrm>
            <a:off x="4741428" y="2425829"/>
            <a:ext cx="64994" cy="85165"/>
          </a:xfrm>
          <a:custGeom>
            <a:avLst/>
            <a:gdLst/>
            <a:ahLst/>
            <a:cxnLst/>
            <a:rect l="l" t="t" r="r" b="b"/>
            <a:pathLst>
              <a:path w="73660" h="96519">
                <a:moveTo>
                  <a:pt x="11779" y="64498"/>
                </a:moveTo>
                <a:lnTo>
                  <a:pt x="0" y="64498"/>
                </a:lnTo>
                <a:lnTo>
                  <a:pt x="473" y="70923"/>
                </a:lnTo>
                <a:lnTo>
                  <a:pt x="37452" y="96099"/>
                </a:lnTo>
                <a:lnTo>
                  <a:pt x="45820" y="95526"/>
                </a:lnTo>
                <a:lnTo>
                  <a:pt x="53016" y="93883"/>
                </a:lnTo>
                <a:lnTo>
                  <a:pt x="59142" y="91343"/>
                </a:lnTo>
                <a:lnTo>
                  <a:pt x="64098" y="87932"/>
                </a:lnTo>
                <a:lnTo>
                  <a:pt x="66395" y="85516"/>
                </a:lnTo>
                <a:lnTo>
                  <a:pt x="37452" y="85516"/>
                </a:lnTo>
                <a:lnTo>
                  <a:pt x="31127" y="85117"/>
                </a:lnTo>
                <a:lnTo>
                  <a:pt x="12152" y="68383"/>
                </a:lnTo>
                <a:lnTo>
                  <a:pt x="11779" y="64498"/>
                </a:lnTo>
                <a:close/>
              </a:path>
              <a:path w="73660" h="96519">
                <a:moveTo>
                  <a:pt x="36182" y="0"/>
                </a:moveTo>
                <a:lnTo>
                  <a:pt x="3862" y="21017"/>
                </a:lnTo>
                <a:lnTo>
                  <a:pt x="3323" y="28314"/>
                </a:lnTo>
                <a:lnTo>
                  <a:pt x="3586" y="31526"/>
                </a:lnTo>
                <a:lnTo>
                  <a:pt x="47961" y="55932"/>
                </a:lnTo>
                <a:lnTo>
                  <a:pt x="54187" y="58646"/>
                </a:lnTo>
                <a:lnTo>
                  <a:pt x="58270" y="61859"/>
                </a:lnTo>
                <a:lnTo>
                  <a:pt x="60511" y="65568"/>
                </a:lnTo>
                <a:lnTo>
                  <a:pt x="60964" y="68383"/>
                </a:lnTo>
                <a:lnTo>
                  <a:pt x="61072" y="70923"/>
                </a:lnTo>
                <a:lnTo>
                  <a:pt x="60885" y="72866"/>
                </a:lnTo>
                <a:lnTo>
                  <a:pt x="37452" y="85516"/>
                </a:lnTo>
                <a:lnTo>
                  <a:pt x="66395" y="85516"/>
                </a:lnTo>
                <a:lnTo>
                  <a:pt x="67981" y="83847"/>
                </a:lnTo>
                <a:lnTo>
                  <a:pt x="70821" y="79190"/>
                </a:lnTo>
                <a:lnTo>
                  <a:pt x="72464" y="73936"/>
                </a:lnTo>
                <a:lnTo>
                  <a:pt x="73061" y="68482"/>
                </a:lnTo>
                <a:lnTo>
                  <a:pt x="72563" y="64000"/>
                </a:lnTo>
                <a:lnTo>
                  <a:pt x="25001" y="37553"/>
                </a:lnTo>
                <a:lnTo>
                  <a:pt x="19847" y="34814"/>
                </a:lnTo>
                <a:lnTo>
                  <a:pt x="16833" y="32199"/>
                </a:lnTo>
                <a:lnTo>
                  <a:pt x="15464" y="29185"/>
                </a:lnTo>
                <a:lnTo>
                  <a:pt x="15066" y="25002"/>
                </a:lnTo>
                <a:lnTo>
                  <a:pt x="15549" y="21589"/>
                </a:lnTo>
                <a:lnTo>
                  <a:pt x="35510" y="9836"/>
                </a:lnTo>
                <a:lnTo>
                  <a:pt x="63193" y="9836"/>
                </a:lnTo>
                <a:lnTo>
                  <a:pt x="60213" y="6997"/>
                </a:lnTo>
                <a:lnTo>
                  <a:pt x="55058" y="3884"/>
                </a:lnTo>
                <a:lnTo>
                  <a:pt x="49306" y="1742"/>
                </a:lnTo>
                <a:lnTo>
                  <a:pt x="42905" y="398"/>
                </a:lnTo>
                <a:lnTo>
                  <a:pt x="36182" y="0"/>
                </a:lnTo>
                <a:close/>
              </a:path>
              <a:path w="73660" h="96519">
                <a:moveTo>
                  <a:pt x="63193" y="9836"/>
                </a:moveTo>
                <a:lnTo>
                  <a:pt x="35510" y="9836"/>
                </a:lnTo>
                <a:lnTo>
                  <a:pt x="40864" y="10209"/>
                </a:lnTo>
                <a:lnTo>
                  <a:pt x="45520" y="11281"/>
                </a:lnTo>
                <a:lnTo>
                  <a:pt x="58544" y="28314"/>
                </a:lnTo>
                <a:lnTo>
                  <a:pt x="70323" y="28314"/>
                </a:lnTo>
                <a:lnTo>
                  <a:pt x="69650" y="21589"/>
                </a:lnTo>
                <a:lnTo>
                  <a:pt x="67608" y="15863"/>
                </a:lnTo>
                <a:lnTo>
                  <a:pt x="64396" y="10981"/>
                </a:lnTo>
                <a:lnTo>
                  <a:pt x="63193" y="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/>
          <p:nvPr/>
        </p:nvSpPr>
        <p:spPr>
          <a:xfrm>
            <a:off x="4623504" y="2174259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1" y="0"/>
                </a:lnTo>
                <a:lnTo>
                  <a:pt x="22261" y="5628"/>
                </a:lnTo>
                <a:lnTo>
                  <a:pt x="20219" y="9812"/>
                </a:lnTo>
                <a:lnTo>
                  <a:pt x="0" y="17805"/>
                </a:lnTo>
                <a:lnTo>
                  <a:pt x="0" y="25675"/>
                </a:lnTo>
                <a:lnTo>
                  <a:pt x="19747" y="25675"/>
                </a:lnTo>
                <a:lnTo>
                  <a:pt x="19747" y="89500"/>
                </a:lnTo>
                <a:lnTo>
                  <a:pt x="30928" y="89500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9" name="object 59"/>
          <p:cNvSpPr/>
          <p:nvPr/>
        </p:nvSpPr>
        <p:spPr>
          <a:xfrm>
            <a:off x="4678675" y="2174259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683" y="0"/>
                </a:moveTo>
                <a:lnTo>
                  <a:pt x="2141" y="29460"/>
                </a:lnTo>
                <a:lnTo>
                  <a:pt x="0" y="46095"/>
                </a:lnTo>
                <a:lnTo>
                  <a:pt x="598" y="54563"/>
                </a:lnTo>
                <a:lnTo>
                  <a:pt x="17531" y="88704"/>
                </a:lnTo>
                <a:lnTo>
                  <a:pt x="29683" y="92788"/>
                </a:lnTo>
                <a:lnTo>
                  <a:pt x="36008" y="91718"/>
                </a:lnTo>
                <a:lnTo>
                  <a:pt x="41736" y="88704"/>
                </a:lnTo>
                <a:lnTo>
                  <a:pt x="46790" y="83948"/>
                </a:lnTo>
                <a:lnTo>
                  <a:pt x="47469" y="82976"/>
                </a:lnTo>
                <a:lnTo>
                  <a:pt x="29683" y="82976"/>
                </a:lnTo>
                <a:lnTo>
                  <a:pt x="26371" y="82279"/>
                </a:lnTo>
                <a:lnTo>
                  <a:pt x="11878" y="46095"/>
                </a:lnTo>
                <a:lnTo>
                  <a:pt x="12277" y="38126"/>
                </a:lnTo>
                <a:lnTo>
                  <a:pt x="29683" y="9911"/>
                </a:lnTo>
                <a:lnTo>
                  <a:pt x="47632" y="9911"/>
                </a:lnTo>
                <a:lnTo>
                  <a:pt x="46790" y="8741"/>
                </a:lnTo>
                <a:lnTo>
                  <a:pt x="41736" y="4084"/>
                </a:lnTo>
                <a:lnTo>
                  <a:pt x="36008" y="1070"/>
                </a:lnTo>
                <a:lnTo>
                  <a:pt x="29683" y="0"/>
                </a:lnTo>
                <a:close/>
              </a:path>
              <a:path w="59689" h="93344">
                <a:moveTo>
                  <a:pt x="47632" y="9911"/>
                </a:moveTo>
                <a:lnTo>
                  <a:pt x="29683" y="9911"/>
                </a:lnTo>
                <a:lnTo>
                  <a:pt x="32895" y="10509"/>
                </a:lnTo>
                <a:lnTo>
                  <a:pt x="36008" y="12451"/>
                </a:lnTo>
                <a:lnTo>
                  <a:pt x="47388" y="46095"/>
                </a:lnTo>
                <a:lnTo>
                  <a:pt x="46989" y="54089"/>
                </a:lnTo>
                <a:lnTo>
                  <a:pt x="29683" y="82976"/>
                </a:lnTo>
                <a:lnTo>
                  <a:pt x="47469" y="82976"/>
                </a:lnTo>
                <a:lnTo>
                  <a:pt x="59241" y="46095"/>
                </a:lnTo>
                <a:lnTo>
                  <a:pt x="58668" y="37727"/>
                </a:lnTo>
                <a:lnTo>
                  <a:pt x="57100" y="29460"/>
                </a:lnTo>
                <a:lnTo>
                  <a:pt x="54584" y="21690"/>
                </a:lnTo>
                <a:lnTo>
                  <a:pt x="51074" y="14692"/>
                </a:lnTo>
                <a:lnTo>
                  <a:pt x="47632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4741428" y="2170830"/>
            <a:ext cx="64994" cy="85165"/>
          </a:xfrm>
          <a:custGeom>
            <a:avLst/>
            <a:gdLst/>
            <a:ahLst/>
            <a:cxnLst/>
            <a:rect l="l" t="t" r="r" b="b"/>
            <a:pathLst>
              <a:path w="73660" h="96519">
                <a:moveTo>
                  <a:pt x="11779" y="64474"/>
                </a:moveTo>
                <a:lnTo>
                  <a:pt x="0" y="64474"/>
                </a:lnTo>
                <a:lnTo>
                  <a:pt x="473" y="70899"/>
                </a:lnTo>
                <a:lnTo>
                  <a:pt x="37452" y="96100"/>
                </a:lnTo>
                <a:lnTo>
                  <a:pt x="45820" y="95528"/>
                </a:lnTo>
                <a:lnTo>
                  <a:pt x="53016" y="93859"/>
                </a:lnTo>
                <a:lnTo>
                  <a:pt x="59142" y="91343"/>
                </a:lnTo>
                <a:lnTo>
                  <a:pt x="64098" y="87932"/>
                </a:lnTo>
                <a:lnTo>
                  <a:pt x="66419" y="85491"/>
                </a:lnTo>
                <a:lnTo>
                  <a:pt x="37452" y="85491"/>
                </a:lnTo>
                <a:lnTo>
                  <a:pt x="31127" y="85018"/>
                </a:lnTo>
                <a:lnTo>
                  <a:pt x="12152" y="68383"/>
                </a:lnTo>
                <a:lnTo>
                  <a:pt x="11779" y="64474"/>
                </a:lnTo>
                <a:close/>
              </a:path>
              <a:path w="73660" h="96519">
                <a:moveTo>
                  <a:pt x="36182" y="0"/>
                </a:moveTo>
                <a:lnTo>
                  <a:pt x="3868" y="20993"/>
                </a:lnTo>
                <a:lnTo>
                  <a:pt x="3322" y="28290"/>
                </a:lnTo>
                <a:lnTo>
                  <a:pt x="3586" y="31502"/>
                </a:lnTo>
                <a:lnTo>
                  <a:pt x="47961" y="55932"/>
                </a:lnTo>
                <a:lnTo>
                  <a:pt x="54187" y="58646"/>
                </a:lnTo>
                <a:lnTo>
                  <a:pt x="58270" y="61859"/>
                </a:lnTo>
                <a:lnTo>
                  <a:pt x="60511" y="65544"/>
                </a:lnTo>
                <a:lnTo>
                  <a:pt x="60968" y="68383"/>
                </a:lnTo>
                <a:lnTo>
                  <a:pt x="61072" y="70899"/>
                </a:lnTo>
                <a:lnTo>
                  <a:pt x="60885" y="72840"/>
                </a:lnTo>
                <a:lnTo>
                  <a:pt x="37452" y="85491"/>
                </a:lnTo>
                <a:lnTo>
                  <a:pt x="66419" y="85491"/>
                </a:lnTo>
                <a:lnTo>
                  <a:pt x="67981" y="83847"/>
                </a:lnTo>
                <a:lnTo>
                  <a:pt x="70821" y="79066"/>
                </a:lnTo>
                <a:lnTo>
                  <a:pt x="72464" y="73911"/>
                </a:lnTo>
                <a:lnTo>
                  <a:pt x="73061" y="68383"/>
                </a:lnTo>
                <a:lnTo>
                  <a:pt x="72563" y="63901"/>
                </a:lnTo>
                <a:lnTo>
                  <a:pt x="25001" y="37429"/>
                </a:lnTo>
                <a:lnTo>
                  <a:pt x="19847" y="34814"/>
                </a:lnTo>
                <a:lnTo>
                  <a:pt x="16833" y="32199"/>
                </a:lnTo>
                <a:lnTo>
                  <a:pt x="15464" y="29161"/>
                </a:lnTo>
                <a:lnTo>
                  <a:pt x="15066" y="24978"/>
                </a:lnTo>
                <a:lnTo>
                  <a:pt x="15549" y="21591"/>
                </a:lnTo>
                <a:lnTo>
                  <a:pt x="35510" y="9812"/>
                </a:lnTo>
                <a:lnTo>
                  <a:pt x="63167" y="9812"/>
                </a:lnTo>
                <a:lnTo>
                  <a:pt x="60213" y="6997"/>
                </a:lnTo>
                <a:lnTo>
                  <a:pt x="55058" y="3884"/>
                </a:lnTo>
                <a:lnTo>
                  <a:pt x="49306" y="1743"/>
                </a:lnTo>
                <a:lnTo>
                  <a:pt x="42905" y="373"/>
                </a:lnTo>
                <a:lnTo>
                  <a:pt x="36182" y="0"/>
                </a:lnTo>
                <a:close/>
              </a:path>
              <a:path w="73660" h="96519">
                <a:moveTo>
                  <a:pt x="63167" y="9812"/>
                </a:moveTo>
                <a:lnTo>
                  <a:pt x="35510" y="9812"/>
                </a:lnTo>
                <a:lnTo>
                  <a:pt x="40864" y="10210"/>
                </a:lnTo>
                <a:lnTo>
                  <a:pt x="45520" y="11281"/>
                </a:lnTo>
                <a:lnTo>
                  <a:pt x="58544" y="28290"/>
                </a:lnTo>
                <a:lnTo>
                  <a:pt x="70323" y="28290"/>
                </a:lnTo>
                <a:lnTo>
                  <a:pt x="69650" y="21591"/>
                </a:lnTo>
                <a:lnTo>
                  <a:pt x="67608" y="15838"/>
                </a:lnTo>
                <a:lnTo>
                  <a:pt x="64396" y="10982"/>
                </a:lnTo>
                <a:lnTo>
                  <a:pt x="63167" y="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4753622" y="1917524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59" y="0"/>
                </a:moveTo>
                <a:lnTo>
                  <a:pt x="2142" y="29485"/>
                </a:lnTo>
                <a:lnTo>
                  <a:pt x="0" y="46121"/>
                </a:lnTo>
                <a:lnTo>
                  <a:pt x="473" y="54488"/>
                </a:lnTo>
                <a:lnTo>
                  <a:pt x="17506" y="88629"/>
                </a:lnTo>
                <a:lnTo>
                  <a:pt x="29559" y="92814"/>
                </a:lnTo>
                <a:lnTo>
                  <a:pt x="35984" y="91742"/>
                </a:lnTo>
                <a:lnTo>
                  <a:pt x="41711" y="88629"/>
                </a:lnTo>
                <a:lnTo>
                  <a:pt x="46791" y="83948"/>
                </a:lnTo>
                <a:lnTo>
                  <a:pt x="47536" y="82877"/>
                </a:lnTo>
                <a:lnTo>
                  <a:pt x="29559" y="82877"/>
                </a:lnTo>
                <a:lnTo>
                  <a:pt x="26347" y="82304"/>
                </a:lnTo>
                <a:lnTo>
                  <a:pt x="11753" y="46121"/>
                </a:lnTo>
                <a:lnTo>
                  <a:pt x="12251" y="38126"/>
                </a:lnTo>
                <a:lnTo>
                  <a:pt x="29559" y="9936"/>
                </a:lnTo>
                <a:lnTo>
                  <a:pt x="47689" y="9936"/>
                </a:lnTo>
                <a:lnTo>
                  <a:pt x="46791" y="8666"/>
                </a:lnTo>
                <a:lnTo>
                  <a:pt x="41711" y="4084"/>
                </a:lnTo>
                <a:lnTo>
                  <a:pt x="35984" y="1071"/>
                </a:lnTo>
                <a:lnTo>
                  <a:pt x="29559" y="0"/>
                </a:lnTo>
                <a:close/>
              </a:path>
              <a:path w="59689" h="93344">
                <a:moveTo>
                  <a:pt x="47689" y="9936"/>
                </a:moveTo>
                <a:lnTo>
                  <a:pt x="29559" y="9936"/>
                </a:lnTo>
                <a:lnTo>
                  <a:pt x="32771" y="10509"/>
                </a:lnTo>
                <a:lnTo>
                  <a:pt x="35984" y="12352"/>
                </a:lnTo>
                <a:lnTo>
                  <a:pt x="47364" y="46121"/>
                </a:lnTo>
                <a:lnTo>
                  <a:pt x="46965" y="54089"/>
                </a:lnTo>
                <a:lnTo>
                  <a:pt x="29559" y="82877"/>
                </a:lnTo>
                <a:lnTo>
                  <a:pt x="47536" y="82877"/>
                </a:lnTo>
                <a:lnTo>
                  <a:pt x="59241" y="46121"/>
                </a:lnTo>
                <a:lnTo>
                  <a:pt x="58644" y="37654"/>
                </a:lnTo>
                <a:lnTo>
                  <a:pt x="57100" y="29485"/>
                </a:lnTo>
                <a:lnTo>
                  <a:pt x="54461" y="21690"/>
                </a:lnTo>
                <a:lnTo>
                  <a:pt x="51050" y="14692"/>
                </a:lnTo>
                <a:lnTo>
                  <a:pt x="47689" y="9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4621174" y="1663647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2" y="0"/>
                </a:lnTo>
                <a:lnTo>
                  <a:pt x="22188" y="5627"/>
                </a:lnTo>
                <a:lnTo>
                  <a:pt x="20246" y="9812"/>
                </a:lnTo>
                <a:lnTo>
                  <a:pt x="0" y="17779"/>
                </a:lnTo>
                <a:lnTo>
                  <a:pt x="0" y="25674"/>
                </a:lnTo>
                <a:lnTo>
                  <a:pt x="19747" y="25674"/>
                </a:lnTo>
                <a:lnTo>
                  <a:pt x="19747" y="89475"/>
                </a:lnTo>
                <a:lnTo>
                  <a:pt x="30928" y="89475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4676367" y="166364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2" y="29460"/>
                </a:lnTo>
                <a:lnTo>
                  <a:pt x="0" y="46094"/>
                </a:lnTo>
                <a:lnTo>
                  <a:pt x="572" y="54561"/>
                </a:lnTo>
                <a:lnTo>
                  <a:pt x="17506" y="88704"/>
                </a:lnTo>
                <a:lnTo>
                  <a:pt x="29583" y="92787"/>
                </a:lnTo>
                <a:lnTo>
                  <a:pt x="35984" y="91716"/>
                </a:lnTo>
                <a:lnTo>
                  <a:pt x="41736" y="88704"/>
                </a:lnTo>
                <a:lnTo>
                  <a:pt x="46790" y="83947"/>
                </a:lnTo>
                <a:lnTo>
                  <a:pt x="47469" y="82976"/>
                </a:lnTo>
                <a:lnTo>
                  <a:pt x="29583" y="82976"/>
                </a:lnTo>
                <a:lnTo>
                  <a:pt x="26371" y="82279"/>
                </a:lnTo>
                <a:lnTo>
                  <a:pt x="11878" y="46094"/>
                </a:lnTo>
                <a:lnTo>
                  <a:pt x="12251" y="38126"/>
                </a:lnTo>
                <a:lnTo>
                  <a:pt x="29583" y="9911"/>
                </a:lnTo>
                <a:lnTo>
                  <a:pt x="47636" y="9911"/>
                </a:lnTo>
                <a:lnTo>
                  <a:pt x="46790" y="8740"/>
                </a:lnTo>
                <a:lnTo>
                  <a:pt x="41736" y="4084"/>
                </a:lnTo>
                <a:lnTo>
                  <a:pt x="35984" y="1045"/>
                </a:lnTo>
                <a:lnTo>
                  <a:pt x="29583" y="0"/>
                </a:lnTo>
                <a:close/>
              </a:path>
              <a:path w="59689" h="93344">
                <a:moveTo>
                  <a:pt x="47636" y="9911"/>
                </a:moveTo>
                <a:lnTo>
                  <a:pt x="29583" y="9911"/>
                </a:lnTo>
                <a:lnTo>
                  <a:pt x="32871" y="10483"/>
                </a:lnTo>
                <a:lnTo>
                  <a:pt x="35984" y="12451"/>
                </a:lnTo>
                <a:lnTo>
                  <a:pt x="47363" y="46094"/>
                </a:lnTo>
                <a:lnTo>
                  <a:pt x="46989" y="54063"/>
                </a:lnTo>
                <a:lnTo>
                  <a:pt x="29583" y="82976"/>
                </a:lnTo>
                <a:lnTo>
                  <a:pt x="47469" y="82976"/>
                </a:lnTo>
                <a:lnTo>
                  <a:pt x="59241" y="46094"/>
                </a:lnTo>
                <a:lnTo>
                  <a:pt x="58644" y="37727"/>
                </a:lnTo>
                <a:lnTo>
                  <a:pt x="57100" y="29460"/>
                </a:lnTo>
                <a:lnTo>
                  <a:pt x="54560" y="21690"/>
                </a:lnTo>
                <a:lnTo>
                  <a:pt x="51074" y="14667"/>
                </a:lnTo>
                <a:lnTo>
                  <a:pt x="47636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4742548" y="1661316"/>
            <a:ext cx="63874" cy="81803"/>
          </a:xfrm>
          <a:custGeom>
            <a:avLst/>
            <a:gdLst/>
            <a:ahLst/>
            <a:cxnLst/>
            <a:rect l="l" t="t" r="r" b="b"/>
            <a:pathLst>
              <a:path w="72389" h="92710">
                <a:moveTo>
                  <a:pt x="13122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33"/>
                </a:lnTo>
                <a:lnTo>
                  <a:pt x="23950" y="17133"/>
                </a:lnTo>
                <a:lnTo>
                  <a:pt x="13122" y="0"/>
                </a:lnTo>
                <a:close/>
              </a:path>
              <a:path w="72389" h="92710">
                <a:moveTo>
                  <a:pt x="23950" y="17133"/>
                </a:moveTo>
                <a:lnTo>
                  <a:pt x="11181" y="17133"/>
                </a:lnTo>
                <a:lnTo>
                  <a:pt x="58544" y="92115"/>
                </a:lnTo>
                <a:lnTo>
                  <a:pt x="71791" y="92115"/>
                </a:lnTo>
                <a:lnTo>
                  <a:pt x="71791" y="75107"/>
                </a:lnTo>
                <a:lnTo>
                  <a:pt x="60586" y="75107"/>
                </a:lnTo>
                <a:lnTo>
                  <a:pt x="23950" y="17133"/>
                </a:lnTo>
                <a:close/>
              </a:path>
              <a:path w="72389" h="92710">
                <a:moveTo>
                  <a:pt x="71791" y="0"/>
                </a:moveTo>
                <a:lnTo>
                  <a:pt x="60586" y="0"/>
                </a:lnTo>
                <a:lnTo>
                  <a:pt x="60586" y="75107"/>
                </a:lnTo>
                <a:lnTo>
                  <a:pt x="71791" y="75107"/>
                </a:lnTo>
                <a:lnTo>
                  <a:pt x="71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4613637" y="1408627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88" y="9911"/>
                </a:moveTo>
                <a:lnTo>
                  <a:pt x="31600" y="9911"/>
                </a:lnTo>
                <a:lnTo>
                  <a:pt x="35011" y="10209"/>
                </a:lnTo>
                <a:lnTo>
                  <a:pt x="38224" y="11080"/>
                </a:lnTo>
                <a:lnTo>
                  <a:pt x="48732" y="27043"/>
                </a:lnTo>
                <a:lnTo>
                  <a:pt x="48526" y="29658"/>
                </a:lnTo>
                <a:lnTo>
                  <a:pt x="20718" y="53789"/>
                </a:lnTo>
                <a:lnTo>
                  <a:pt x="14493" y="58371"/>
                </a:lnTo>
                <a:lnTo>
                  <a:pt x="0" y="89500"/>
                </a:lnTo>
                <a:lnTo>
                  <a:pt x="59913" y="89500"/>
                </a:lnTo>
                <a:lnTo>
                  <a:pt x="59913" y="78991"/>
                </a:lnTo>
                <a:lnTo>
                  <a:pt x="12526" y="78991"/>
                </a:lnTo>
                <a:lnTo>
                  <a:pt x="13695" y="75007"/>
                </a:lnTo>
                <a:lnTo>
                  <a:pt x="43478" y="52444"/>
                </a:lnTo>
                <a:lnTo>
                  <a:pt x="48334" y="49132"/>
                </a:lnTo>
                <a:lnTo>
                  <a:pt x="60586" y="25674"/>
                </a:lnTo>
                <a:lnTo>
                  <a:pt x="60013" y="20245"/>
                </a:lnTo>
                <a:lnTo>
                  <a:pt x="58246" y="15265"/>
                </a:lnTo>
                <a:lnTo>
                  <a:pt x="55530" y="10906"/>
                </a:lnTo>
                <a:lnTo>
                  <a:pt x="54588" y="9911"/>
                </a:lnTo>
                <a:close/>
              </a:path>
              <a:path w="60960" h="89535">
                <a:moveTo>
                  <a:pt x="31600" y="0"/>
                </a:moveTo>
                <a:lnTo>
                  <a:pt x="2042" y="30928"/>
                </a:lnTo>
                <a:lnTo>
                  <a:pt x="13223" y="30928"/>
                </a:lnTo>
                <a:lnTo>
                  <a:pt x="13521" y="26470"/>
                </a:lnTo>
                <a:lnTo>
                  <a:pt x="14293" y="22362"/>
                </a:lnTo>
                <a:lnTo>
                  <a:pt x="31600" y="9911"/>
                </a:lnTo>
                <a:lnTo>
                  <a:pt x="54588" y="9911"/>
                </a:lnTo>
                <a:lnTo>
                  <a:pt x="52020" y="7195"/>
                </a:lnTo>
                <a:lnTo>
                  <a:pt x="47736" y="4183"/>
                </a:lnTo>
                <a:lnTo>
                  <a:pt x="42781" y="1941"/>
                </a:lnTo>
                <a:lnTo>
                  <a:pt x="37426" y="497"/>
                </a:lnTo>
                <a:lnTo>
                  <a:pt x="3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/>
          <p:nvPr/>
        </p:nvSpPr>
        <p:spPr>
          <a:xfrm>
            <a:off x="4676367" y="140862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2" y="29484"/>
                </a:lnTo>
                <a:lnTo>
                  <a:pt x="0" y="46120"/>
                </a:lnTo>
                <a:lnTo>
                  <a:pt x="572" y="54561"/>
                </a:lnTo>
                <a:lnTo>
                  <a:pt x="23258" y="91742"/>
                </a:lnTo>
                <a:lnTo>
                  <a:pt x="29583" y="92812"/>
                </a:lnTo>
                <a:lnTo>
                  <a:pt x="35984" y="91742"/>
                </a:lnTo>
                <a:lnTo>
                  <a:pt x="41736" y="88629"/>
                </a:lnTo>
                <a:lnTo>
                  <a:pt x="46790" y="83947"/>
                </a:lnTo>
                <a:lnTo>
                  <a:pt x="47469" y="82975"/>
                </a:lnTo>
                <a:lnTo>
                  <a:pt x="29583" y="82975"/>
                </a:lnTo>
                <a:lnTo>
                  <a:pt x="26371" y="82303"/>
                </a:lnTo>
                <a:lnTo>
                  <a:pt x="11878" y="46120"/>
                </a:lnTo>
                <a:lnTo>
                  <a:pt x="12251" y="38125"/>
                </a:lnTo>
                <a:lnTo>
                  <a:pt x="29583" y="9911"/>
                </a:lnTo>
                <a:lnTo>
                  <a:pt x="47618" y="9911"/>
                </a:lnTo>
                <a:lnTo>
                  <a:pt x="46790" y="8765"/>
                </a:lnTo>
                <a:lnTo>
                  <a:pt x="41736" y="4083"/>
                </a:lnTo>
                <a:lnTo>
                  <a:pt x="35984" y="1070"/>
                </a:lnTo>
                <a:lnTo>
                  <a:pt x="29583" y="0"/>
                </a:lnTo>
                <a:close/>
              </a:path>
              <a:path w="59689" h="93344">
                <a:moveTo>
                  <a:pt x="47618" y="9911"/>
                </a:moveTo>
                <a:lnTo>
                  <a:pt x="29583" y="9911"/>
                </a:lnTo>
                <a:lnTo>
                  <a:pt x="32871" y="10507"/>
                </a:lnTo>
                <a:lnTo>
                  <a:pt x="35984" y="12451"/>
                </a:lnTo>
                <a:lnTo>
                  <a:pt x="47363" y="46120"/>
                </a:lnTo>
                <a:lnTo>
                  <a:pt x="46989" y="54088"/>
                </a:lnTo>
                <a:lnTo>
                  <a:pt x="29583" y="82975"/>
                </a:lnTo>
                <a:lnTo>
                  <a:pt x="47469" y="82975"/>
                </a:lnTo>
                <a:lnTo>
                  <a:pt x="59241" y="46120"/>
                </a:lnTo>
                <a:lnTo>
                  <a:pt x="58644" y="37652"/>
                </a:lnTo>
                <a:lnTo>
                  <a:pt x="57100" y="29484"/>
                </a:lnTo>
                <a:lnTo>
                  <a:pt x="54560" y="21690"/>
                </a:lnTo>
                <a:lnTo>
                  <a:pt x="51074" y="14692"/>
                </a:lnTo>
                <a:lnTo>
                  <a:pt x="47618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7" name="object 67"/>
          <p:cNvSpPr/>
          <p:nvPr/>
        </p:nvSpPr>
        <p:spPr>
          <a:xfrm>
            <a:off x="4742548" y="1406319"/>
            <a:ext cx="63874" cy="81803"/>
          </a:xfrm>
          <a:custGeom>
            <a:avLst/>
            <a:gdLst/>
            <a:ahLst/>
            <a:cxnLst/>
            <a:rect l="l" t="t" r="r" b="b"/>
            <a:pathLst>
              <a:path w="72389" h="92710">
                <a:moveTo>
                  <a:pt x="13122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08"/>
                </a:lnTo>
                <a:lnTo>
                  <a:pt x="23952" y="17108"/>
                </a:lnTo>
                <a:lnTo>
                  <a:pt x="13122" y="0"/>
                </a:lnTo>
                <a:close/>
              </a:path>
              <a:path w="72389" h="92710">
                <a:moveTo>
                  <a:pt x="23952" y="17108"/>
                </a:moveTo>
                <a:lnTo>
                  <a:pt x="11181" y="17108"/>
                </a:lnTo>
                <a:lnTo>
                  <a:pt x="58544" y="92115"/>
                </a:lnTo>
                <a:lnTo>
                  <a:pt x="71791" y="92115"/>
                </a:lnTo>
                <a:lnTo>
                  <a:pt x="71791" y="74982"/>
                </a:lnTo>
                <a:lnTo>
                  <a:pt x="60586" y="74982"/>
                </a:lnTo>
                <a:lnTo>
                  <a:pt x="23952" y="17108"/>
                </a:lnTo>
                <a:close/>
              </a:path>
              <a:path w="72389" h="92710">
                <a:moveTo>
                  <a:pt x="71791" y="0"/>
                </a:moveTo>
                <a:lnTo>
                  <a:pt x="60586" y="0"/>
                </a:lnTo>
                <a:lnTo>
                  <a:pt x="60586" y="74982"/>
                </a:lnTo>
                <a:lnTo>
                  <a:pt x="71791" y="74982"/>
                </a:lnTo>
                <a:lnTo>
                  <a:pt x="71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567516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/>
          <p:nvPr/>
        </p:nvSpPr>
        <p:spPr>
          <a:xfrm>
            <a:off x="6440150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0" name="object 70"/>
          <p:cNvSpPr/>
          <p:nvPr/>
        </p:nvSpPr>
        <p:spPr>
          <a:xfrm>
            <a:off x="7205248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1" name="object 71"/>
          <p:cNvSpPr/>
          <p:nvPr/>
        </p:nvSpPr>
        <p:spPr>
          <a:xfrm>
            <a:off x="7970237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2" name="object 72"/>
          <p:cNvSpPr/>
          <p:nvPr/>
        </p:nvSpPr>
        <p:spPr>
          <a:xfrm>
            <a:off x="517065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3" name="object 73"/>
          <p:cNvSpPr/>
          <p:nvPr/>
        </p:nvSpPr>
        <p:spPr>
          <a:xfrm>
            <a:off x="542566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4" name="object 74"/>
          <p:cNvSpPr/>
          <p:nvPr/>
        </p:nvSpPr>
        <p:spPr>
          <a:xfrm>
            <a:off x="5680655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5" name="object 75"/>
          <p:cNvSpPr/>
          <p:nvPr/>
        </p:nvSpPr>
        <p:spPr>
          <a:xfrm>
            <a:off x="593564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6" name="object 76"/>
          <p:cNvSpPr/>
          <p:nvPr/>
        </p:nvSpPr>
        <p:spPr>
          <a:xfrm>
            <a:off x="619065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7" name="object 77"/>
          <p:cNvSpPr/>
          <p:nvPr/>
        </p:nvSpPr>
        <p:spPr>
          <a:xfrm>
            <a:off x="644564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8" name="object 78"/>
          <p:cNvSpPr/>
          <p:nvPr/>
        </p:nvSpPr>
        <p:spPr>
          <a:xfrm>
            <a:off x="6700743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9" name="object 79"/>
          <p:cNvSpPr/>
          <p:nvPr/>
        </p:nvSpPr>
        <p:spPr>
          <a:xfrm>
            <a:off x="695573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0" name="object 80"/>
          <p:cNvSpPr/>
          <p:nvPr/>
        </p:nvSpPr>
        <p:spPr>
          <a:xfrm>
            <a:off x="7210742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1" name="object 81"/>
          <p:cNvSpPr/>
          <p:nvPr/>
        </p:nvSpPr>
        <p:spPr>
          <a:xfrm>
            <a:off x="746573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2" name="object 82"/>
          <p:cNvSpPr/>
          <p:nvPr/>
        </p:nvSpPr>
        <p:spPr>
          <a:xfrm>
            <a:off x="772074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3" name="object 83"/>
          <p:cNvSpPr/>
          <p:nvPr/>
        </p:nvSpPr>
        <p:spPr>
          <a:xfrm>
            <a:off x="7975729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4" name="object 84"/>
          <p:cNvSpPr/>
          <p:nvPr/>
        </p:nvSpPr>
        <p:spPr>
          <a:xfrm>
            <a:off x="823074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5" name="object 85"/>
          <p:cNvSpPr/>
          <p:nvPr/>
        </p:nvSpPr>
        <p:spPr>
          <a:xfrm>
            <a:off x="8485729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6" name="object 86"/>
          <p:cNvSpPr/>
          <p:nvPr/>
        </p:nvSpPr>
        <p:spPr>
          <a:xfrm>
            <a:off x="567516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7" name="object 87"/>
          <p:cNvSpPr/>
          <p:nvPr/>
        </p:nvSpPr>
        <p:spPr>
          <a:xfrm>
            <a:off x="6440150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8" name="object 88"/>
          <p:cNvSpPr/>
          <p:nvPr/>
        </p:nvSpPr>
        <p:spPr>
          <a:xfrm>
            <a:off x="7205248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9" name="object 89"/>
          <p:cNvSpPr/>
          <p:nvPr/>
        </p:nvSpPr>
        <p:spPr>
          <a:xfrm>
            <a:off x="7970237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0" name="object 90"/>
          <p:cNvSpPr/>
          <p:nvPr/>
        </p:nvSpPr>
        <p:spPr>
          <a:xfrm>
            <a:off x="517065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1" name="object 91"/>
          <p:cNvSpPr/>
          <p:nvPr/>
        </p:nvSpPr>
        <p:spPr>
          <a:xfrm>
            <a:off x="542566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2" name="object 92"/>
          <p:cNvSpPr/>
          <p:nvPr/>
        </p:nvSpPr>
        <p:spPr>
          <a:xfrm>
            <a:off x="5680655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3" name="object 93"/>
          <p:cNvSpPr/>
          <p:nvPr/>
        </p:nvSpPr>
        <p:spPr>
          <a:xfrm>
            <a:off x="593564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4" name="object 94"/>
          <p:cNvSpPr/>
          <p:nvPr/>
        </p:nvSpPr>
        <p:spPr>
          <a:xfrm>
            <a:off x="619065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5" name="object 95"/>
          <p:cNvSpPr/>
          <p:nvPr/>
        </p:nvSpPr>
        <p:spPr>
          <a:xfrm>
            <a:off x="644564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6" name="object 96"/>
          <p:cNvSpPr/>
          <p:nvPr/>
        </p:nvSpPr>
        <p:spPr>
          <a:xfrm>
            <a:off x="6700743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7" name="object 97"/>
          <p:cNvSpPr/>
          <p:nvPr/>
        </p:nvSpPr>
        <p:spPr>
          <a:xfrm>
            <a:off x="695573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8" name="object 98"/>
          <p:cNvSpPr/>
          <p:nvPr/>
        </p:nvSpPr>
        <p:spPr>
          <a:xfrm>
            <a:off x="7210742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9" name="object 99"/>
          <p:cNvSpPr/>
          <p:nvPr/>
        </p:nvSpPr>
        <p:spPr>
          <a:xfrm>
            <a:off x="746573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0" name="object 100"/>
          <p:cNvSpPr/>
          <p:nvPr/>
        </p:nvSpPr>
        <p:spPr>
          <a:xfrm>
            <a:off x="772074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1" name="object 101"/>
          <p:cNvSpPr/>
          <p:nvPr/>
        </p:nvSpPr>
        <p:spPr>
          <a:xfrm>
            <a:off x="7975729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2" name="object 102"/>
          <p:cNvSpPr/>
          <p:nvPr/>
        </p:nvSpPr>
        <p:spPr>
          <a:xfrm>
            <a:off x="823074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3" name="object 103"/>
          <p:cNvSpPr/>
          <p:nvPr/>
        </p:nvSpPr>
        <p:spPr>
          <a:xfrm>
            <a:off x="8485729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4" name="object 104"/>
          <p:cNvSpPr/>
          <p:nvPr/>
        </p:nvSpPr>
        <p:spPr>
          <a:xfrm>
            <a:off x="4921161" y="1448461"/>
            <a:ext cx="3825128" cy="1020296"/>
          </a:xfrm>
          <a:custGeom>
            <a:avLst/>
            <a:gdLst/>
            <a:ahLst/>
            <a:cxnLst/>
            <a:rect l="l" t="t" r="r" b="b"/>
            <a:pathLst>
              <a:path w="4335145" h="1156335">
                <a:moveTo>
                  <a:pt x="4335156" y="1156017"/>
                </a:moveTo>
                <a:lnTo>
                  <a:pt x="0" y="1156017"/>
                </a:lnTo>
                <a:lnTo>
                  <a:pt x="0" y="0"/>
                </a:lnTo>
                <a:lnTo>
                  <a:pt x="4335156" y="0"/>
                </a:lnTo>
                <a:lnTo>
                  <a:pt x="4335156" y="1156017"/>
                </a:lnTo>
                <a:lnTo>
                  <a:pt x="0" y="1156017"/>
                </a:lnTo>
              </a:path>
            </a:pathLst>
          </a:custGeom>
          <a:ln w="2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5" name="object 105"/>
          <p:cNvSpPr txBox="1"/>
          <p:nvPr/>
        </p:nvSpPr>
        <p:spPr>
          <a:xfrm>
            <a:off x="2173941" y="1059631"/>
            <a:ext cx="48499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4179457" algn="l"/>
              </a:tabLst>
            </a:pPr>
            <a:r>
              <a:rPr sz="2427" spc="-128" dirty="0">
                <a:solidFill>
                  <a:srgbClr val="0433FF"/>
                </a:solidFill>
                <a:latin typeface="Arial"/>
                <a:cs typeface="Arial"/>
              </a:rPr>
              <a:t>VSF	</a:t>
            </a:r>
            <a:r>
              <a:rPr sz="2427" spc="-35" dirty="0">
                <a:solidFill>
                  <a:srgbClr val="0433FF"/>
                </a:solidFill>
                <a:latin typeface="Arial"/>
                <a:cs typeface="Arial"/>
              </a:rPr>
              <a:t>EBM</a:t>
            </a:r>
            <a:endParaRPr sz="2427">
              <a:latin typeface="Arial"/>
              <a:cs typeface="Aria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03502" y="3996503"/>
            <a:ext cx="3866249" cy="1074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7" name="object 107"/>
          <p:cNvSpPr/>
          <p:nvPr/>
        </p:nvSpPr>
        <p:spPr>
          <a:xfrm>
            <a:off x="2761484" y="4030081"/>
            <a:ext cx="26334" cy="560"/>
          </a:xfrm>
          <a:custGeom>
            <a:avLst/>
            <a:gdLst/>
            <a:ahLst/>
            <a:cxnLst/>
            <a:rect l="l" t="t" r="r" b="b"/>
            <a:pathLst>
              <a:path w="29844" h="635">
                <a:moveTo>
                  <a:pt x="0" y="86"/>
                </a:moveTo>
                <a:lnTo>
                  <a:pt x="29778" y="86"/>
                </a:lnTo>
              </a:path>
            </a:pathLst>
          </a:custGeom>
          <a:ln w="3175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8" name="object 108"/>
          <p:cNvSpPr/>
          <p:nvPr/>
        </p:nvSpPr>
        <p:spPr>
          <a:xfrm>
            <a:off x="968281" y="4047206"/>
            <a:ext cx="31937" cy="24093"/>
          </a:xfrm>
          <a:custGeom>
            <a:avLst/>
            <a:gdLst/>
            <a:ahLst/>
            <a:cxnLst/>
            <a:rect l="l" t="t" r="r" b="b"/>
            <a:pathLst>
              <a:path w="36194" h="27304">
                <a:moveTo>
                  <a:pt x="0" y="13455"/>
                </a:moveTo>
                <a:lnTo>
                  <a:pt x="35730" y="13455"/>
                </a:lnTo>
              </a:path>
            </a:pathLst>
          </a:custGeom>
          <a:ln w="28180">
            <a:solidFill>
              <a:srgbClr val="FFFEF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9" name="object 109"/>
          <p:cNvSpPr/>
          <p:nvPr/>
        </p:nvSpPr>
        <p:spPr>
          <a:xfrm>
            <a:off x="2227419" y="4030081"/>
            <a:ext cx="20731" cy="560"/>
          </a:xfrm>
          <a:custGeom>
            <a:avLst/>
            <a:gdLst/>
            <a:ahLst/>
            <a:cxnLst/>
            <a:rect l="l" t="t" r="r" b="b"/>
            <a:pathLst>
              <a:path w="23494" h="635">
                <a:moveTo>
                  <a:pt x="0" y="86"/>
                </a:moveTo>
                <a:lnTo>
                  <a:pt x="23434" y="86"/>
                </a:lnTo>
              </a:path>
            </a:pathLst>
          </a:custGeom>
          <a:ln w="3175">
            <a:solidFill>
              <a:srgbClr val="FFFEF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0" name="object 110"/>
          <p:cNvSpPr/>
          <p:nvPr/>
        </p:nvSpPr>
        <p:spPr>
          <a:xfrm>
            <a:off x="2875310" y="4030081"/>
            <a:ext cx="43703" cy="560"/>
          </a:xfrm>
          <a:custGeom>
            <a:avLst/>
            <a:gdLst/>
            <a:ahLst/>
            <a:cxnLst/>
            <a:rect l="l" t="t" r="r" b="b"/>
            <a:pathLst>
              <a:path w="49530" h="635">
                <a:moveTo>
                  <a:pt x="0" y="86"/>
                </a:moveTo>
                <a:lnTo>
                  <a:pt x="49182" y="86"/>
                </a:lnTo>
              </a:path>
            </a:pathLst>
          </a:custGeom>
          <a:ln w="3175">
            <a:solidFill>
              <a:srgbClr val="9FDBF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1" name="object 111"/>
          <p:cNvSpPr/>
          <p:nvPr/>
        </p:nvSpPr>
        <p:spPr>
          <a:xfrm>
            <a:off x="2918533" y="4030081"/>
            <a:ext cx="42022" cy="560"/>
          </a:xfrm>
          <a:custGeom>
            <a:avLst/>
            <a:gdLst/>
            <a:ahLst/>
            <a:cxnLst/>
            <a:rect l="l" t="t" r="r" b="b"/>
            <a:pathLst>
              <a:path w="47625" h="635">
                <a:moveTo>
                  <a:pt x="0" y="86"/>
                </a:moveTo>
                <a:lnTo>
                  <a:pt x="47360" y="86"/>
                </a:lnTo>
              </a:path>
            </a:pathLst>
          </a:custGeom>
          <a:ln w="3175">
            <a:solidFill>
              <a:srgbClr val="5DA9D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2" name="object 112"/>
          <p:cNvSpPr/>
          <p:nvPr/>
        </p:nvSpPr>
        <p:spPr>
          <a:xfrm>
            <a:off x="2960235" y="4030081"/>
            <a:ext cx="21291" cy="560"/>
          </a:xfrm>
          <a:custGeom>
            <a:avLst/>
            <a:gdLst/>
            <a:ahLst/>
            <a:cxnLst/>
            <a:rect l="l" t="t" r="r" b="b"/>
            <a:pathLst>
              <a:path w="24130" h="635">
                <a:moveTo>
                  <a:pt x="0" y="86"/>
                </a:moveTo>
                <a:lnTo>
                  <a:pt x="23901" y="86"/>
                </a:lnTo>
              </a:path>
            </a:pathLst>
          </a:custGeom>
          <a:ln w="3175">
            <a:solidFill>
              <a:srgbClr val="9FDBF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3" name="object 113"/>
          <p:cNvSpPr/>
          <p:nvPr/>
        </p:nvSpPr>
        <p:spPr>
          <a:xfrm>
            <a:off x="2981173" y="4030081"/>
            <a:ext cx="17929" cy="560"/>
          </a:xfrm>
          <a:custGeom>
            <a:avLst/>
            <a:gdLst/>
            <a:ahLst/>
            <a:cxnLst/>
            <a:rect l="l" t="t" r="r" b="b"/>
            <a:pathLst>
              <a:path w="20319" h="635">
                <a:moveTo>
                  <a:pt x="0" y="86"/>
                </a:moveTo>
                <a:lnTo>
                  <a:pt x="20163" y="86"/>
                </a:lnTo>
              </a:path>
            </a:pathLst>
          </a:custGeom>
          <a:ln w="3175">
            <a:solidFill>
              <a:srgbClr val="D9F0F9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4" name="object 114"/>
          <p:cNvSpPr/>
          <p:nvPr/>
        </p:nvSpPr>
        <p:spPr>
          <a:xfrm>
            <a:off x="446604" y="4998962"/>
            <a:ext cx="53228" cy="78441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53887" y="9716"/>
                </a:moveTo>
                <a:lnTo>
                  <a:pt x="31230" y="9716"/>
                </a:lnTo>
                <a:lnTo>
                  <a:pt x="34574" y="9987"/>
                </a:lnTo>
                <a:lnTo>
                  <a:pt x="37648" y="10872"/>
                </a:lnTo>
                <a:lnTo>
                  <a:pt x="48123" y="26615"/>
                </a:lnTo>
                <a:lnTo>
                  <a:pt x="47828" y="30378"/>
                </a:lnTo>
                <a:lnTo>
                  <a:pt x="20459" y="53131"/>
                </a:lnTo>
                <a:lnTo>
                  <a:pt x="14311" y="57560"/>
                </a:lnTo>
                <a:lnTo>
                  <a:pt x="0" y="88405"/>
                </a:lnTo>
                <a:lnTo>
                  <a:pt x="59165" y="88405"/>
                </a:lnTo>
                <a:lnTo>
                  <a:pt x="59165" y="77927"/>
                </a:lnTo>
                <a:lnTo>
                  <a:pt x="12393" y="77927"/>
                </a:lnTo>
                <a:lnTo>
                  <a:pt x="13549" y="73991"/>
                </a:lnTo>
                <a:lnTo>
                  <a:pt x="42935" y="51705"/>
                </a:lnTo>
                <a:lnTo>
                  <a:pt x="47755" y="48433"/>
                </a:lnTo>
                <a:lnTo>
                  <a:pt x="59853" y="25286"/>
                </a:lnTo>
                <a:lnTo>
                  <a:pt x="59263" y="19899"/>
                </a:lnTo>
                <a:lnTo>
                  <a:pt x="57542" y="15078"/>
                </a:lnTo>
                <a:lnTo>
                  <a:pt x="54861" y="10774"/>
                </a:lnTo>
                <a:lnTo>
                  <a:pt x="53887" y="9716"/>
                </a:lnTo>
                <a:close/>
              </a:path>
              <a:path w="60325" h="88900">
                <a:moveTo>
                  <a:pt x="31230" y="0"/>
                </a:moveTo>
                <a:lnTo>
                  <a:pt x="2016" y="30551"/>
                </a:lnTo>
                <a:lnTo>
                  <a:pt x="13057" y="30551"/>
                </a:lnTo>
                <a:lnTo>
                  <a:pt x="13352" y="26050"/>
                </a:lnTo>
                <a:lnTo>
                  <a:pt x="14115" y="22015"/>
                </a:lnTo>
                <a:lnTo>
                  <a:pt x="31230" y="9716"/>
                </a:lnTo>
                <a:lnTo>
                  <a:pt x="53887" y="9716"/>
                </a:lnTo>
                <a:lnTo>
                  <a:pt x="51394" y="7010"/>
                </a:lnTo>
                <a:lnTo>
                  <a:pt x="47165" y="4034"/>
                </a:lnTo>
                <a:lnTo>
                  <a:pt x="42271" y="1819"/>
                </a:lnTo>
                <a:lnTo>
                  <a:pt x="36886" y="492"/>
                </a:lnTo>
                <a:lnTo>
                  <a:pt x="31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5" name="object 115"/>
          <p:cNvSpPr/>
          <p:nvPr/>
        </p:nvSpPr>
        <p:spPr>
          <a:xfrm>
            <a:off x="508573" y="499896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189" y="0"/>
                </a:moveTo>
                <a:lnTo>
                  <a:pt x="2114" y="29025"/>
                </a:lnTo>
                <a:lnTo>
                  <a:pt x="0" y="45457"/>
                </a:lnTo>
                <a:lnTo>
                  <a:pt x="565" y="53821"/>
                </a:lnTo>
                <a:lnTo>
                  <a:pt x="22943" y="90521"/>
                </a:lnTo>
                <a:lnTo>
                  <a:pt x="29189" y="91579"/>
                </a:lnTo>
                <a:lnTo>
                  <a:pt x="35533" y="90521"/>
                </a:lnTo>
                <a:lnTo>
                  <a:pt x="41189" y="87544"/>
                </a:lnTo>
                <a:lnTo>
                  <a:pt x="46181" y="82823"/>
                </a:lnTo>
                <a:lnTo>
                  <a:pt x="46863" y="81862"/>
                </a:lnTo>
                <a:lnTo>
                  <a:pt x="29189" y="81862"/>
                </a:lnTo>
                <a:lnTo>
                  <a:pt x="26016" y="81198"/>
                </a:lnTo>
                <a:lnTo>
                  <a:pt x="11705" y="45457"/>
                </a:lnTo>
                <a:lnTo>
                  <a:pt x="12098" y="37585"/>
                </a:lnTo>
                <a:lnTo>
                  <a:pt x="29189" y="9716"/>
                </a:lnTo>
                <a:lnTo>
                  <a:pt x="47017" y="9716"/>
                </a:lnTo>
                <a:lnTo>
                  <a:pt x="46181" y="8559"/>
                </a:lnTo>
                <a:lnTo>
                  <a:pt x="41189" y="3935"/>
                </a:lnTo>
                <a:lnTo>
                  <a:pt x="35533" y="1057"/>
                </a:lnTo>
                <a:lnTo>
                  <a:pt x="29189" y="0"/>
                </a:lnTo>
                <a:close/>
              </a:path>
              <a:path w="59054" h="92075">
                <a:moveTo>
                  <a:pt x="47017" y="9716"/>
                </a:moveTo>
                <a:lnTo>
                  <a:pt x="29189" y="9716"/>
                </a:lnTo>
                <a:lnTo>
                  <a:pt x="32361" y="10380"/>
                </a:lnTo>
                <a:lnTo>
                  <a:pt x="35533" y="12200"/>
                </a:lnTo>
                <a:lnTo>
                  <a:pt x="46771" y="45457"/>
                </a:lnTo>
                <a:lnTo>
                  <a:pt x="46377" y="53328"/>
                </a:lnTo>
                <a:lnTo>
                  <a:pt x="29189" y="81862"/>
                </a:lnTo>
                <a:lnTo>
                  <a:pt x="46863" y="81862"/>
                </a:lnTo>
                <a:lnTo>
                  <a:pt x="58476" y="45457"/>
                </a:lnTo>
                <a:lnTo>
                  <a:pt x="57911" y="37193"/>
                </a:lnTo>
                <a:lnTo>
                  <a:pt x="56386" y="29025"/>
                </a:lnTo>
                <a:lnTo>
                  <a:pt x="53878" y="21327"/>
                </a:lnTo>
                <a:lnTo>
                  <a:pt x="50410" y="14414"/>
                </a:lnTo>
                <a:lnTo>
                  <a:pt x="47017" y="9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6" name="object 116"/>
          <p:cNvSpPr/>
          <p:nvPr/>
        </p:nvSpPr>
        <p:spPr>
          <a:xfrm>
            <a:off x="570519" y="4995489"/>
            <a:ext cx="63874" cy="84044"/>
          </a:xfrm>
          <a:custGeom>
            <a:avLst/>
            <a:gdLst/>
            <a:ahLst/>
            <a:cxnLst/>
            <a:rect l="l" t="t" r="r" b="b"/>
            <a:pathLst>
              <a:path w="72390" h="95250">
                <a:moveTo>
                  <a:pt x="11631" y="63709"/>
                </a:moveTo>
                <a:lnTo>
                  <a:pt x="0" y="63709"/>
                </a:lnTo>
                <a:lnTo>
                  <a:pt x="491" y="70055"/>
                </a:lnTo>
                <a:lnTo>
                  <a:pt x="36984" y="94924"/>
                </a:lnTo>
                <a:lnTo>
                  <a:pt x="45246" y="94358"/>
                </a:lnTo>
                <a:lnTo>
                  <a:pt x="52353" y="92735"/>
                </a:lnTo>
                <a:lnTo>
                  <a:pt x="58402" y="90225"/>
                </a:lnTo>
                <a:lnTo>
                  <a:pt x="63296" y="86856"/>
                </a:lnTo>
                <a:lnTo>
                  <a:pt x="65580" y="84470"/>
                </a:lnTo>
                <a:lnTo>
                  <a:pt x="36984" y="84470"/>
                </a:lnTo>
                <a:lnTo>
                  <a:pt x="30640" y="84076"/>
                </a:lnTo>
                <a:lnTo>
                  <a:pt x="12000" y="67547"/>
                </a:lnTo>
                <a:lnTo>
                  <a:pt x="11631" y="63709"/>
                </a:lnTo>
                <a:close/>
              </a:path>
              <a:path w="72390" h="95250">
                <a:moveTo>
                  <a:pt x="35730" y="0"/>
                </a:moveTo>
                <a:lnTo>
                  <a:pt x="3745" y="20760"/>
                </a:lnTo>
                <a:lnTo>
                  <a:pt x="3289" y="27967"/>
                </a:lnTo>
                <a:lnTo>
                  <a:pt x="3565" y="31141"/>
                </a:lnTo>
                <a:lnTo>
                  <a:pt x="47361" y="55247"/>
                </a:lnTo>
                <a:lnTo>
                  <a:pt x="53509" y="57928"/>
                </a:lnTo>
                <a:lnTo>
                  <a:pt x="57542" y="61102"/>
                </a:lnTo>
                <a:lnTo>
                  <a:pt x="59755" y="64767"/>
                </a:lnTo>
                <a:lnTo>
                  <a:pt x="60202" y="67547"/>
                </a:lnTo>
                <a:lnTo>
                  <a:pt x="60308" y="70055"/>
                </a:lnTo>
                <a:lnTo>
                  <a:pt x="60124" y="71974"/>
                </a:lnTo>
                <a:lnTo>
                  <a:pt x="36984" y="84470"/>
                </a:lnTo>
                <a:lnTo>
                  <a:pt x="65580" y="84470"/>
                </a:lnTo>
                <a:lnTo>
                  <a:pt x="72042" y="67547"/>
                </a:lnTo>
                <a:lnTo>
                  <a:pt x="71657" y="63218"/>
                </a:lnTo>
                <a:lnTo>
                  <a:pt x="24689" y="37094"/>
                </a:lnTo>
                <a:lnTo>
                  <a:pt x="19598" y="34389"/>
                </a:lnTo>
                <a:lnTo>
                  <a:pt x="16623" y="31805"/>
                </a:lnTo>
                <a:lnTo>
                  <a:pt x="15270" y="28829"/>
                </a:lnTo>
                <a:lnTo>
                  <a:pt x="15073" y="26615"/>
                </a:lnTo>
                <a:lnTo>
                  <a:pt x="14954" y="24204"/>
                </a:lnTo>
                <a:lnTo>
                  <a:pt x="15260" y="21327"/>
                </a:lnTo>
                <a:lnTo>
                  <a:pt x="35066" y="9716"/>
                </a:lnTo>
                <a:lnTo>
                  <a:pt x="62375" y="9716"/>
                </a:lnTo>
                <a:lnTo>
                  <a:pt x="59361" y="6912"/>
                </a:lnTo>
                <a:lnTo>
                  <a:pt x="54370" y="3837"/>
                </a:lnTo>
                <a:lnTo>
                  <a:pt x="48615" y="1722"/>
                </a:lnTo>
                <a:lnTo>
                  <a:pt x="42369" y="393"/>
                </a:lnTo>
                <a:lnTo>
                  <a:pt x="35730" y="0"/>
                </a:lnTo>
                <a:close/>
              </a:path>
              <a:path w="72390" h="95250">
                <a:moveTo>
                  <a:pt x="62375" y="9716"/>
                </a:moveTo>
                <a:lnTo>
                  <a:pt x="35066" y="9716"/>
                </a:lnTo>
                <a:lnTo>
                  <a:pt x="40353" y="10085"/>
                </a:lnTo>
                <a:lnTo>
                  <a:pt x="44853" y="11142"/>
                </a:lnTo>
                <a:lnTo>
                  <a:pt x="57837" y="27967"/>
                </a:lnTo>
                <a:lnTo>
                  <a:pt x="69444" y="27967"/>
                </a:lnTo>
                <a:lnTo>
                  <a:pt x="68780" y="21327"/>
                </a:lnTo>
                <a:lnTo>
                  <a:pt x="66763" y="15669"/>
                </a:lnTo>
                <a:lnTo>
                  <a:pt x="63591" y="10848"/>
                </a:lnTo>
                <a:lnTo>
                  <a:pt x="62375" y="9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7" name="object 117"/>
          <p:cNvSpPr/>
          <p:nvPr/>
        </p:nvSpPr>
        <p:spPr>
          <a:xfrm>
            <a:off x="454068" y="4746996"/>
            <a:ext cx="27454" cy="78441"/>
          </a:xfrm>
          <a:custGeom>
            <a:avLst/>
            <a:gdLst/>
            <a:ahLst/>
            <a:cxnLst/>
            <a:rect l="l" t="t" r="r" b="b"/>
            <a:pathLst>
              <a:path w="31114" h="88900">
                <a:moveTo>
                  <a:pt x="30541" y="0"/>
                </a:moveTo>
                <a:lnTo>
                  <a:pt x="23434" y="0"/>
                </a:lnTo>
                <a:lnTo>
                  <a:pt x="21885" y="5558"/>
                </a:lnTo>
                <a:lnTo>
                  <a:pt x="19967" y="9691"/>
                </a:lnTo>
                <a:lnTo>
                  <a:pt x="0" y="17588"/>
                </a:lnTo>
                <a:lnTo>
                  <a:pt x="0" y="25360"/>
                </a:lnTo>
                <a:lnTo>
                  <a:pt x="19500" y="25360"/>
                </a:lnTo>
                <a:lnTo>
                  <a:pt x="19500" y="88405"/>
                </a:lnTo>
                <a:lnTo>
                  <a:pt x="30541" y="88405"/>
                </a:lnTo>
                <a:lnTo>
                  <a:pt x="305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8" name="object 118"/>
          <p:cNvSpPr/>
          <p:nvPr/>
        </p:nvSpPr>
        <p:spPr>
          <a:xfrm>
            <a:off x="508573" y="4746996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189" y="0"/>
                </a:moveTo>
                <a:lnTo>
                  <a:pt x="2114" y="29099"/>
                </a:lnTo>
                <a:lnTo>
                  <a:pt x="0" y="45530"/>
                </a:lnTo>
                <a:lnTo>
                  <a:pt x="565" y="53894"/>
                </a:lnTo>
                <a:lnTo>
                  <a:pt x="22943" y="90595"/>
                </a:lnTo>
                <a:lnTo>
                  <a:pt x="29189" y="91653"/>
                </a:lnTo>
                <a:lnTo>
                  <a:pt x="35533" y="90595"/>
                </a:lnTo>
                <a:lnTo>
                  <a:pt x="41189" y="87618"/>
                </a:lnTo>
                <a:lnTo>
                  <a:pt x="46181" y="82920"/>
                </a:lnTo>
                <a:lnTo>
                  <a:pt x="46851" y="81961"/>
                </a:lnTo>
                <a:lnTo>
                  <a:pt x="29189" y="81961"/>
                </a:lnTo>
                <a:lnTo>
                  <a:pt x="26016" y="81272"/>
                </a:lnTo>
                <a:lnTo>
                  <a:pt x="11705" y="45530"/>
                </a:lnTo>
                <a:lnTo>
                  <a:pt x="12098" y="37660"/>
                </a:lnTo>
                <a:lnTo>
                  <a:pt x="29189" y="9790"/>
                </a:lnTo>
                <a:lnTo>
                  <a:pt x="47013" y="9790"/>
                </a:lnTo>
                <a:lnTo>
                  <a:pt x="46181" y="8633"/>
                </a:lnTo>
                <a:lnTo>
                  <a:pt x="41189" y="4034"/>
                </a:lnTo>
                <a:lnTo>
                  <a:pt x="35533" y="1057"/>
                </a:lnTo>
                <a:lnTo>
                  <a:pt x="29189" y="0"/>
                </a:lnTo>
                <a:close/>
              </a:path>
              <a:path w="59054" h="92075">
                <a:moveTo>
                  <a:pt x="47013" y="9790"/>
                </a:moveTo>
                <a:lnTo>
                  <a:pt x="29189" y="9790"/>
                </a:lnTo>
                <a:lnTo>
                  <a:pt x="32361" y="10380"/>
                </a:lnTo>
                <a:lnTo>
                  <a:pt x="35533" y="12298"/>
                </a:lnTo>
                <a:lnTo>
                  <a:pt x="46771" y="45530"/>
                </a:lnTo>
                <a:lnTo>
                  <a:pt x="46377" y="53427"/>
                </a:lnTo>
                <a:lnTo>
                  <a:pt x="29189" y="81961"/>
                </a:lnTo>
                <a:lnTo>
                  <a:pt x="46851" y="81961"/>
                </a:lnTo>
                <a:lnTo>
                  <a:pt x="58476" y="45530"/>
                </a:lnTo>
                <a:lnTo>
                  <a:pt x="57911" y="37266"/>
                </a:lnTo>
                <a:lnTo>
                  <a:pt x="56386" y="29099"/>
                </a:lnTo>
                <a:lnTo>
                  <a:pt x="53878" y="21424"/>
                </a:lnTo>
                <a:lnTo>
                  <a:pt x="50410" y="14513"/>
                </a:lnTo>
                <a:lnTo>
                  <a:pt x="47013" y="97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9" name="object 119"/>
          <p:cNvSpPr/>
          <p:nvPr/>
        </p:nvSpPr>
        <p:spPr>
          <a:xfrm>
            <a:off x="570519" y="4743611"/>
            <a:ext cx="63874" cy="84044"/>
          </a:xfrm>
          <a:custGeom>
            <a:avLst/>
            <a:gdLst/>
            <a:ahLst/>
            <a:cxnLst/>
            <a:rect l="l" t="t" r="r" b="b"/>
            <a:pathLst>
              <a:path w="72390" h="95250">
                <a:moveTo>
                  <a:pt x="11631" y="63684"/>
                </a:moveTo>
                <a:lnTo>
                  <a:pt x="0" y="63684"/>
                </a:lnTo>
                <a:lnTo>
                  <a:pt x="491" y="70030"/>
                </a:lnTo>
                <a:lnTo>
                  <a:pt x="36984" y="94923"/>
                </a:lnTo>
                <a:lnTo>
                  <a:pt x="45246" y="94358"/>
                </a:lnTo>
                <a:lnTo>
                  <a:pt x="52353" y="92710"/>
                </a:lnTo>
                <a:lnTo>
                  <a:pt x="58402" y="90225"/>
                </a:lnTo>
                <a:lnTo>
                  <a:pt x="63296" y="86855"/>
                </a:lnTo>
                <a:lnTo>
                  <a:pt x="65603" y="84444"/>
                </a:lnTo>
                <a:lnTo>
                  <a:pt x="36984" y="84444"/>
                </a:lnTo>
                <a:lnTo>
                  <a:pt x="30640" y="83977"/>
                </a:lnTo>
                <a:lnTo>
                  <a:pt x="12000" y="67546"/>
                </a:lnTo>
                <a:lnTo>
                  <a:pt x="11631" y="63684"/>
                </a:lnTo>
                <a:close/>
              </a:path>
              <a:path w="72390" h="95250">
                <a:moveTo>
                  <a:pt x="35730" y="0"/>
                </a:moveTo>
                <a:lnTo>
                  <a:pt x="3750" y="20735"/>
                </a:lnTo>
                <a:lnTo>
                  <a:pt x="3288" y="27942"/>
                </a:lnTo>
                <a:lnTo>
                  <a:pt x="3565" y="31116"/>
                </a:lnTo>
                <a:lnTo>
                  <a:pt x="47361" y="55247"/>
                </a:lnTo>
                <a:lnTo>
                  <a:pt x="53509" y="57928"/>
                </a:lnTo>
                <a:lnTo>
                  <a:pt x="57542" y="61100"/>
                </a:lnTo>
                <a:lnTo>
                  <a:pt x="59755" y="64742"/>
                </a:lnTo>
                <a:lnTo>
                  <a:pt x="60205" y="67546"/>
                </a:lnTo>
                <a:lnTo>
                  <a:pt x="60308" y="70030"/>
                </a:lnTo>
                <a:lnTo>
                  <a:pt x="60124" y="71949"/>
                </a:lnTo>
                <a:lnTo>
                  <a:pt x="36984" y="84444"/>
                </a:lnTo>
                <a:lnTo>
                  <a:pt x="65603" y="84444"/>
                </a:lnTo>
                <a:lnTo>
                  <a:pt x="67157" y="82821"/>
                </a:lnTo>
                <a:lnTo>
                  <a:pt x="69935" y="78098"/>
                </a:lnTo>
                <a:lnTo>
                  <a:pt x="71558" y="73007"/>
                </a:lnTo>
                <a:lnTo>
                  <a:pt x="72050" y="67546"/>
                </a:lnTo>
                <a:lnTo>
                  <a:pt x="71657" y="63119"/>
                </a:lnTo>
                <a:lnTo>
                  <a:pt x="24689" y="36970"/>
                </a:lnTo>
                <a:lnTo>
                  <a:pt x="19598" y="34387"/>
                </a:lnTo>
                <a:lnTo>
                  <a:pt x="16623" y="31804"/>
                </a:lnTo>
                <a:lnTo>
                  <a:pt x="15270" y="28803"/>
                </a:lnTo>
                <a:lnTo>
                  <a:pt x="15075" y="26614"/>
                </a:lnTo>
                <a:lnTo>
                  <a:pt x="14952" y="24203"/>
                </a:lnTo>
                <a:lnTo>
                  <a:pt x="15260" y="21325"/>
                </a:lnTo>
                <a:lnTo>
                  <a:pt x="35066" y="9691"/>
                </a:lnTo>
                <a:lnTo>
                  <a:pt x="62349" y="9691"/>
                </a:lnTo>
                <a:lnTo>
                  <a:pt x="59361" y="6911"/>
                </a:lnTo>
                <a:lnTo>
                  <a:pt x="54370" y="3836"/>
                </a:lnTo>
                <a:lnTo>
                  <a:pt x="48615" y="1720"/>
                </a:lnTo>
                <a:lnTo>
                  <a:pt x="42369" y="368"/>
                </a:lnTo>
                <a:lnTo>
                  <a:pt x="35730" y="0"/>
                </a:lnTo>
                <a:close/>
              </a:path>
              <a:path w="72390" h="95250">
                <a:moveTo>
                  <a:pt x="62349" y="9691"/>
                </a:moveTo>
                <a:lnTo>
                  <a:pt x="35066" y="9691"/>
                </a:lnTo>
                <a:lnTo>
                  <a:pt x="40353" y="10085"/>
                </a:lnTo>
                <a:lnTo>
                  <a:pt x="44853" y="11142"/>
                </a:lnTo>
                <a:lnTo>
                  <a:pt x="57837" y="27942"/>
                </a:lnTo>
                <a:lnTo>
                  <a:pt x="69444" y="27942"/>
                </a:lnTo>
                <a:lnTo>
                  <a:pt x="68780" y="21325"/>
                </a:lnTo>
                <a:lnTo>
                  <a:pt x="66763" y="15643"/>
                </a:lnTo>
                <a:lnTo>
                  <a:pt x="63591" y="10847"/>
                </a:lnTo>
                <a:lnTo>
                  <a:pt x="62349" y="9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0" name="object 120"/>
          <p:cNvSpPr/>
          <p:nvPr/>
        </p:nvSpPr>
        <p:spPr>
          <a:xfrm>
            <a:off x="582562" y="4493403"/>
            <a:ext cx="51546" cy="81243"/>
          </a:xfrm>
          <a:custGeom>
            <a:avLst/>
            <a:gdLst/>
            <a:ahLst/>
            <a:cxnLst/>
            <a:rect l="l" t="t" r="r" b="b"/>
            <a:pathLst>
              <a:path w="58420" h="92075">
                <a:moveTo>
                  <a:pt x="29189" y="0"/>
                </a:moveTo>
                <a:lnTo>
                  <a:pt x="2016" y="29124"/>
                </a:lnTo>
                <a:lnTo>
                  <a:pt x="0" y="45556"/>
                </a:lnTo>
                <a:lnTo>
                  <a:pt x="467" y="53821"/>
                </a:lnTo>
                <a:lnTo>
                  <a:pt x="22844" y="90620"/>
                </a:lnTo>
                <a:lnTo>
                  <a:pt x="29189" y="91677"/>
                </a:lnTo>
                <a:lnTo>
                  <a:pt x="35435" y="90620"/>
                </a:lnTo>
                <a:lnTo>
                  <a:pt x="41213" y="87544"/>
                </a:lnTo>
                <a:lnTo>
                  <a:pt x="46205" y="82920"/>
                </a:lnTo>
                <a:lnTo>
                  <a:pt x="46945" y="81862"/>
                </a:lnTo>
                <a:lnTo>
                  <a:pt x="29189" y="81862"/>
                </a:lnTo>
                <a:lnTo>
                  <a:pt x="26016" y="81297"/>
                </a:lnTo>
                <a:lnTo>
                  <a:pt x="11606" y="45556"/>
                </a:lnTo>
                <a:lnTo>
                  <a:pt x="12098" y="37660"/>
                </a:lnTo>
                <a:lnTo>
                  <a:pt x="29189" y="9814"/>
                </a:lnTo>
                <a:lnTo>
                  <a:pt x="47096" y="9814"/>
                </a:lnTo>
                <a:lnTo>
                  <a:pt x="46205" y="8561"/>
                </a:lnTo>
                <a:lnTo>
                  <a:pt x="41213" y="4034"/>
                </a:lnTo>
                <a:lnTo>
                  <a:pt x="35435" y="1057"/>
                </a:lnTo>
                <a:lnTo>
                  <a:pt x="29189" y="0"/>
                </a:lnTo>
                <a:close/>
              </a:path>
              <a:path w="58420" h="92075">
                <a:moveTo>
                  <a:pt x="47096" y="9814"/>
                </a:moveTo>
                <a:lnTo>
                  <a:pt x="29189" y="9814"/>
                </a:lnTo>
                <a:lnTo>
                  <a:pt x="32361" y="10380"/>
                </a:lnTo>
                <a:lnTo>
                  <a:pt x="35533" y="12200"/>
                </a:lnTo>
                <a:lnTo>
                  <a:pt x="46771" y="45556"/>
                </a:lnTo>
                <a:lnTo>
                  <a:pt x="46304" y="53427"/>
                </a:lnTo>
                <a:lnTo>
                  <a:pt x="29189" y="81862"/>
                </a:lnTo>
                <a:lnTo>
                  <a:pt x="46945" y="81862"/>
                </a:lnTo>
                <a:lnTo>
                  <a:pt x="58402" y="45556"/>
                </a:lnTo>
                <a:lnTo>
                  <a:pt x="57910" y="37193"/>
                </a:lnTo>
                <a:lnTo>
                  <a:pt x="56386" y="29124"/>
                </a:lnTo>
                <a:lnTo>
                  <a:pt x="53779" y="21424"/>
                </a:lnTo>
                <a:lnTo>
                  <a:pt x="50435" y="14513"/>
                </a:lnTo>
                <a:lnTo>
                  <a:pt x="47096" y="98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1" name="object 121"/>
          <p:cNvSpPr/>
          <p:nvPr/>
        </p:nvSpPr>
        <p:spPr>
          <a:xfrm>
            <a:off x="451769" y="4242632"/>
            <a:ext cx="27454" cy="78441"/>
          </a:xfrm>
          <a:custGeom>
            <a:avLst/>
            <a:gdLst/>
            <a:ahLst/>
            <a:cxnLst/>
            <a:rect l="l" t="t" r="r" b="b"/>
            <a:pathLst>
              <a:path w="31114" h="88900">
                <a:moveTo>
                  <a:pt x="30566" y="0"/>
                </a:moveTo>
                <a:lnTo>
                  <a:pt x="23459" y="0"/>
                </a:lnTo>
                <a:lnTo>
                  <a:pt x="21910" y="5558"/>
                </a:lnTo>
                <a:lnTo>
                  <a:pt x="19992" y="9691"/>
                </a:lnTo>
                <a:lnTo>
                  <a:pt x="0" y="17562"/>
                </a:lnTo>
                <a:lnTo>
                  <a:pt x="0" y="25360"/>
                </a:lnTo>
                <a:lnTo>
                  <a:pt x="19500" y="25360"/>
                </a:lnTo>
                <a:lnTo>
                  <a:pt x="19500" y="88380"/>
                </a:lnTo>
                <a:lnTo>
                  <a:pt x="30566" y="88380"/>
                </a:lnTo>
                <a:lnTo>
                  <a:pt x="305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2" name="object 122"/>
          <p:cNvSpPr/>
          <p:nvPr/>
        </p:nvSpPr>
        <p:spPr>
          <a:xfrm>
            <a:off x="506274" y="424263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213" y="0"/>
                </a:moveTo>
                <a:lnTo>
                  <a:pt x="2114" y="29099"/>
                </a:lnTo>
                <a:lnTo>
                  <a:pt x="0" y="45530"/>
                </a:lnTo>
                <a:lnTo>
                  <a:pt x="491" y="53893"/>
                </a:lnTo>
                <a:lnTo>
                  <a:pt x="22967" y="90594"/>
                </a:lnTo>
                <a:lnTo>
                  <a:pt x="29213" y="91652"/>
                </a:lnTo>
                <a:lnTo>
                  <a:pt x="35533" y="90594"/>
                </a:lnTo>
                <a:lnTo>
                  <a:pt x="41213" y="87618"/>
                </a:lnTo>
                <a:lnTo>
                  <a:pt x="46205" y="82919"/>
                </a:lnTo>
                <a:lnTo>
                  <a:pt x="46876" y="81960"/>
                </a:lnTo>
                <a:lnTo>
                  <a:pt x="29213" y="81960"/>
                </a:lnTo>
                <a:lnTo>
                  <a:pt x="26041" y="81272"/>
                </a:lnTo>
                <a:lnTo>
                  <a:pt x="11729" y="45530"/>
                </a:lnTo>
                <a:lnTo>
                  <a:pt x="12098" y="37659"/>
                </a:lnTo>
                <a:lnTo>
                  <a:pt x="29213" y="9789"/>
                </a:lnTo>
                <a:lnTo>
                  <a:pt x="47040" y="9789"/>
                </a:lnTo>
                <a:lnTo>
                  <a:pt x="46205" y="8633"/>
                </a:lnTo>
                <a:lnTo>
                  <a:pt x="41213" y="4033"/>
                </a:lnTo>
                <a:lnTo>
                  <a:pt x="35533" y="1032"/>
                </a:lnTo>
                <a:lnTo>
                  <a:pt x="29213" y="0"/>
                </a:lnTo>
                <a:close/>
              </a:path>
              <a:path w="59054" h="92075">
                <a:moveTo>
                  <a:pt x="47040" y="9789"/>
                </a:moveTo>
                <a:lnTo>
                  <a:pt x="29213" y="9789"/>
                </a:lnTo>
                <a:lnTo>
                  <a:pt x="32385" y="10355"/>
                </a:lnTo>
                <a:lnTo>
                  <a:pt x="35533" y="12298"/>
                </a:lnTo>
                <a:lnTo>
                  <a:pt x="46771" y="45530"/>
                </a:lnTo>
                <a:lnTo>
                  <a:pt x="46402" y="53402"/>
                </a:lnTo>
                <a:lnTo>
                  <a:pt x="29213" y="81960"/>
                </a:lnTo>
                <a:lnTo>
                  <a:pt x="46876" y="81960"/>
                </a:lnTo>
                <a:lnTo>
                  <a:pt x="58501" y="45530"/>
                </a:lnTo>
                <a:lnTo>
                  <a:pt x="57935" y="37265"/>
                </a:lnTo>
                <a:lnTo>
                  <a:pt x="56386" y="29099"/>
                </a:lnTo>
                <a:lnTo>
                  <a:pt x="53902" y="21424"/>
                </a:lnTo>
                <a:lnTo>
                  <a:pt x="50435" y="14488"/>
                </a:lnTo>
                <a:lnTo>
                  <a:pt x="47040" y="9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3" name="object 123"/>
          <p:cNvSpPr/>
          <p:nvPr/>
        </p:nvSpPr>
        <p:spPr>
          <a:xfrm>
            <a:off x="571626" y="4240330"/>
            <a:ext cx="62753" cy="80682"/>
          </a:xfrm>
          <a:custGeom>
            <a:avLst/>
            <a:gdLst/>
            <a:ahLst/>
            <a:cxnLst/>
            <a:rect l="l" t="t" r="r" b="b"/>
            <a:pathLst>
              <a:path w="71120" h="91439">
                <a:moveTo>
                  <a:pt x="12959" y="0"/>
                </a:moveTo>
                <a:lnTo>
                  <a:pt x="0" y="0"/>
                </a:lnTo>
                <a:lnTo>
                  <a:pt x="0" y="90989"/>
                </a:lnTo>
                <a:lnTo>
                  <a:pt x="11041" y="90989"/>
                </a:lnTo>
                <a:lnTo>
                  <a:pt x="11041" y="16924"/>
                </a:lnTo>
                <a:lnTo>
                  <a:pt x="23634" y="16924"/>
                </a:lnTo>
                <a:lnTo>
                  <a:pt x="12959" y="0"/>
                </a:lnTo>
                <a:close/>
              </a:path>
              <a:path w="71120" h="91439">
                <a:moveTo>
                  <a:pt x="23634" y="16924"/>
                </a:moveTo>
                <a:lnTo>
                  <a:pt x="11041" y="16924"/>
                </a:lnTo>
                <a:lnTo>
                  <a:pt x="57812" y="90989"/>
                </a:lnTo>
                <a:lnTo>
                  <a:pt x="70796" y="90989"/>
                </a:lnTo>
                <a:lnTo>
                  <a:pt x="70796" y="74188"/>
                </a:lnTo>
                <a:lnTo>
                  <a:pt x="59755" y="74188"/>
                </a:lnTo>
                <a:lnTo>
                  <a:pt x="23634" y="16924"/>
                </a:lnTo>
                <a:close/>
              </a:path>
              <a:path w="71120" h="91439">
                <a:moveTo>
                  <a:pt x="70796" y="0"/>
                </a:moveTo>
                <a:lnTo>
                  <a:pt x="59755" y="0"/>
                </a:lnTo>
                <a:lnTo>
                  <a:pt x="59755" y="74188"/>
                </a:lnTo>
                <a:lnTo>
                  <a:pt x="70796" y="74188"/>
                </a:lnTo>
                <a:lnTo>
                  <a:pt x="707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4" name="object 124"/>
          <p:cNvSpPr/>
          <p:nvPr/>
        </p:nvSpPr>
        <p:spPr>
          <a:xfrm>
            <a:off x="444326" y="3990732"/>
            <a:ext cx="53228" cy="78441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53906" y="9789"/>
                </a:moveTo>
                <a:lnTo>
                  <a:pt x="31205" y="9789"/>
                </a:lnTo>
                <a:lnTo>
                  <a:pt x="34574" y="10085"/>
                </a:lnTo>
                <a:lnTo>
                  <a:pt x="37648" y="10946"/>
                </a:lnTo>
                <a:lnTo>
                  <a:pt x="48123" y="26713"/>
                </a:lnTo>
                <a:lnTo>
                  <a:pt x="47920" y="29296"/>
                </a:lnTo>
                <a:lnTo>
                  <a:pt x="20459" y="53131"/>
                </a:lnTo>
                <a:lnTo>
                  <a:pt x="14311" y="57658"/>
                </a:lnTo>
                <a:lnTo>
                  <a:pt x="0" y="88405"/>
                </a:lnTo>
                <a:lnTo>
                  <a:pt x="59165" y="88405"/>
                </a:lnTo>
                <a:lnTo>
                  <a:pt x="59165" y="78024"/>
                </a:lnTo>
                <a:lnTo>
                  <a:pt x="12393" y="78024"/>
                </a:lnTo>
                <a:lnTo>
                  <a:pt x="13524" y="74089"/>
                </a:lnTo>
                <a:lnTo>
                  <a:pt x="42935" y="51803"/>
                </a:lnTo>
                <a:lnTo>
                  <a:pt x="47730" y="48531"/>
                </a:lnTo>
                <a:lnTo>
                  <a:pt x="59829" y="25360"/>
                </a:lnTo>
                <a:lnTo>
                  <a:pt x="59263" y="19997"/>
                </a:lnTo>
                <a:lnTo>
                  <a:pt x="57517" y="15078"/>
                </a:lnTo>
                <a:lnTo>
                  <a:pt x="54837" y="10773"/>
                </a:lnTo>
                <a:lnTo>
                  <a:pt x="53906" y="9789"/>
                </a:lnTo>
                <a:close/>
              </a:path>
              <a:path w="60325" h="88900">
                <a:moveTo>
                  <a:pt x="31205" y="0"/>
                </a:moveTo>
                <a:lnTo>
                  <a:pt x="2016" y="30549"/>
                </a:lnTo>
                <a:lnTo>
                  <a:pt x="13057" y="30549"/>
                </a:lnTo>
                <a:lnTo>
                  <a:pt x="13254" y="26146"/>
                </a:lnTo>
                <a:lnTo>
                  <a:pt x="14115" y="22089"/>
                </a:lnTo>
                <a:lnTo>
                  <a:pt x="31205" y="9789"/>
                </a:lnTo>
                <a:lnTo>
                  <a:pt x="53906" y="9789"/>
                </a:lnTo>
                <a:lnTo>
                  <a:pt x="51369" y="7108"/>
                </a:lnTo>
                <a:lnTo>
                  <a:pt x="47165" y="4131"/>
                </a:lnTo>
                <a:lnTo>
                  <a:pt x="42246" y="1917"/>
                </a:lnTo>
                <a:lnTo>
                  <a:pt x="36886" y="491"/>
                </a:lnTo>
                <a:lnTo>
                  <a:pt x="31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5" name="object 125"/>
          <p:cNvSpPr/>
          <p:nvPr/>
        </p:nvSpPr>
        <p:spPr>
          <a:xfrm>
            <a:off x="506274" y="399073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213" y="0"/>
                </a:moveTo>
                <a:lnTo>
                  <a:pt x="2114" y="29123"/>
                </a:lnTo>
                <a:lnTo>
                  <a:pt x="0" y="45554"/>
                </a:lnTo>
                <a:lnTo>
                  <a:pt x="491" y="53893"/>
                </a:lnTo>
                <a:lnTo>
                  <a:pt x="22967" y="90619"/>
                </a:lnTo>
                <a:lnTo>
                  <a:pt x="29213" y="91677"/>
                </a:lnTo>
                <a:lnTo>
                  <a:pt x="35533" y="90619"/>
                </a:lnTo>
                <a:lnTo>
                  <a:pt x="41213" y="87544"/>
                </a:lnTo>
                <a:lnTo>
                  <a:pt x="46205" y="82919"/>
                </a:lnTo>
                <a:lnTo>
                  <a:pt x="46876" y="81960"/>
                </a:lnTo>
                <a:lnTo>
                  <a:pt x="29213" y="81960"/>
                </a:lnTo>
                <a:lnTo>
                  <a:pt x="26041" y="81296"/>
                </a:lnTo>
                <a:lnTo>
                  <a:pt x="11729" y="45554"/>
                </a:lnTo>
                <a:lnTo>
                  <a:pt x="12098" y="37659"/>
                </a:lnTo>
                <a:lnTo>
                  <a:pt x="29213" y="9789"/>
                </a:lnTo>
                <a:lnTo>
                  <a:pt x="47023" y="9789"/>
                </a:lnTo>
                <a:lnTo>
                  <a:pt x="46205" y="8657"/>
                </a:lnTo>
                <a:lnTo>
                  <a:pt x="41213" y="4033"/>
                </a:lnTo>
                <a:lnTo>
                  <a:pt x="35533" y="1056"/>
                </a:lnTo>
                <a:lnTo>
                  <a:pt x="29213" y="0"/>
                </a:lnTo>
                <a:close/>
              </a:path>
              <a:path w="59054" h="92075">
                <a:moveTo>
                  <a:pt x="47023" y="9789"/>
                </a:moveTo>
                <a:lnTo>
                  <a:pt x="29213" y="9789"/>
                </a:lnTo>
                <a:lnTo>
                  <a:pt x="32385" y="10379"/>
                </a:lnTo>
                <a:lnTo>
                  <a:pt x="35533" y="12298"/>
                </a:lnTo>
                <a:lnTo>
                  <a:pt x="46771" y="45554"/>
                </a:lnTo>
                <a:lnTo>
                  <a:pt x="46402" y="53426"/>
                </a:lnTo>
                <a:lnTo>
                  <a:pt x="29213" y="81960"/>
                </a:lnTo>
                <a:lnTo>
                  <a:pt x="46876" y="81960"/>
                </a:lnTo>
                <a:lnTo>
                  <a:pt x="58501" y="45554"/>
                </a:lnTo>
                <a:lnTo>
                  <a:pt x="57935" y="37191"/>
                </a:lnTo>
                <a:lnTo>
                  <a:pt x="56386" y="29123"/>
                </a:lnTo>
                <a:lnTo>
                  <a:pt x="53902" y="21424"/>
                </a:lnTo>
                <a:lnTo>
                  <a:pt x="50435" y="14512"/>
                </a:lnTo>
                <a:lnTo>
                  <a:pt x="47023" y="9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6" name="object 126"/>
          <p:cNvSpPr/>
          <p:nvPr/>
        </p:nvSpPr>
        <p:spPr>
          <a:xfrm>
            <a:off x="571626" y="3988453"/>
            <a:ext cx="62753" cy="80682"/>
          </a:xfrm>
          <a:custGeom>
            <a:avLst/>
            <a:gdLst/>
            <a:ahLst/>
            <a:cxnLst/>
            <a:rect l="l" t="t" r="r" b="b"/>
            <a:pathLst>
              <a:path w="71120" h="91439">
                <a:moveTo>
                  <a:pt x="12959" y="0"/>
                </a:moveTo>
                <a:lnTo>
                  <a:pt x="0" y="0"/>
                </a:lnTo>
                <a:lnTo>
                  <a:pt x="0" y="90989"/>
                </a:lnTo>
                <a:lnTo>
                  <a:pt x="11041" y="90989"/>
                </a:lnTo>
                <a:lnTo>
                  <a:pt x="11041" y="16898"/>
                </a:lnTo>
                <a:lnTo>
                  <a:pt x="23636" y="16898"/>
                </a:lnTo>
                <a:lnTo>
                  <a:pt x="12959" y="0"/>
                </a:lnTo>
                <a:close/>
              </a:path>
              <a:path w="71120" h="91439">
                <a:moveTo>
                  <a:pt x="23636" y="16898"/>
                </a:moveTo>
                <a:lnTo>
                  <a:pt x="11041" y="16898"/>
                </a:lnTo>
                <a:lnTo>
                  <a:pt x="57812" y="90989"/>
                </a:lnTo>
                <a:lnTo>
                  <a:pt x="70796" y="90989"/>
                </a:lnTo>
                <a:lnTo>
                  <a:pt x="70796" y="74065"/>
                </a:lnTo>
                <a:lnTo>
                  <a:pt x="59755" y="74065"/>
                </a:lnTo>
                <a:lnTo>
                  <a:pt x="23636" y="16898"/>
                </a:lnTo>
                <a:close/>
              </a:path>
              <a:path w="71120" h="91439">
                <a:moveTo>
                  <a:pt x="70796" y="0"/>
                </a:moveTo>
                <a:lnTo>
                  <a:pt x="59755" y="0"/>
                </a:lnTo>
                <a:lnTo>
                  <a:pt x="59755" y="74065"/>
                </a:lnTo>
                <a:lnTo>
                  <a:pt x="70796" y="74065"/>
                </a:lnTo>
                <a:lnTo>
                  <a:pt x="707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7" name="object 127"/>
          <p:cNvSpPr/>
          <p:nvPr/>
        </p:nvSpPr>
        <p:spPr>
          <a:xfrm>
            <a:off x="1492585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8" name="object 128"/>
          <p:cNvSpPr/>
          <p:nvPr/>
        </p:nvSpPr>
        <p:spPr>
          <a:xfrm>
            <a:off x="2248033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9" name="object 129"/>
          <p:cNvSpPr/>
          <p:nvPr/>
        </p:nvSpPr>
        <p:spPr>
          <a:xfrm>
            <a:off x="3003545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0" name="object 130"/>
          <p:cNvSpPr/>
          <p:nvPr/>
        </p:nvSpPr>
        <p:spPr>
          <a:xfrm>
            <a:off x="3758972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1" name="object 131"/>
          <p:cNvSpPr/>
          <p:nvPr/>
        </p:nvSpPr>
        <p:spPr>
          <a:xfrm>
            <a:off x="994384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2" name="object 132"/>
          <p:cNvSpPr/>
          <p:nvPr/>
        </p:nvSpPr>
        <p:spPr>
          <a:xfrm>
            <a:off x="1246207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3" name="object 133"/>
          <p:cNvSpPr/>
          <p:nvPr/>
        </p:nvSpPr>
        <p:spPr>
          <a:xfrm>
            <a:off x="1498008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4" name="object 134"/>
          <p:cNvSpPr/>
          <p:nvPr/>
        </p:nvSpPr>
        <p:spPr>
          <a:xfrm>
            <a:off x="1749832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5" name="object 135"/>
          <p:cNvSpPr/>
          <p:nvPr/>
        </p:nvSpPr>
        <p:spPr>
          <a:xfrm>
            <a:off x="2001633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6" name="object 136"/>
          <p:cNvSpPr/>
          <p:nvPr/>
        </p:nvSpPr>
        <p:spPr>
          <a:xfrm>
            <a:off x="2253456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7" name="object 137"/>
          <p:cNvSpPr/>
          <p:nvPr/>
        </p:nvSpPr>
        <p:spPr>
          <a:xfrm>
            <a:off x="2505258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8" name="object 138"/>
          <p:cNvSpPr/>
          <p:nvPr/>
        </p:nvSpPr>
        <p:spPr>
          <a:xfrm>
            <a:off x="2757146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9" name="object 139"/>
          <p:cNvSpPr/>
          <p:nvPr/>
        </p:nvSpPr>
        <p:spPr>
          <a:xfrm>
            <a:off x="3008969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0" name="object 140"/>
          <p:cNvSpPr/>
          <p:nvPr/>
        </p:nvSpPr>
        <p:spPr>
          <a:xfrm>
            <a:off x="3260771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1" name="object 141"/>
          <p:cNvSpPr/>
          <p:nvPr/>
        </p:nvSpPr>
        <p:spPr>
          <a:xfrm>
            <a:off x="3512594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2" name="object 142"/>
          <p:cNvSpPr/>
          <p:nvPr/>
        </p:nvSpPr>
        <p:spPr>
          <a:xfrm>
            <a:off x="3764396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3" name="object 143"/>
          <p:cNvSpPr/>
          <p:nvPr/>
        </p:nvSpPr>
        <p:spPr>
          <a:xfrm>
            <a:off x="4016218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4" name="object 144"/>
          <p:cNvSpPr/>
          <p:nvPr/>
        </p:nvSpPr>
        <p:spPr>
          <a:xfrm>
            <a:off x="4268020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5" name="object 145"/>
          <p:cNvSpPr/>
          <p:nvPr/>
        </p:nvSpPr>
        <p:spPr>
          <a:xfrm>
            <a:off x="1492585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6" name="object 146"/>
          <p:cNvSpPr/>
          <p:nvPr/>
        </p:nvSpPr>
        <p:spPr>
          <a:xfrm>
            <a:off x="2248033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7" name="object 147"/>
          <p:cNvSpPr/>
          <p:nvPr/>
        </p:nvSpPr>
        <p:spPr>
          <a:xfrm>
            <a:off x="3003545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8" name="object 148"/>
          <p:cNvSpPr/>
          <p:nvPr/>
        </p:nvSpPr>
        <p:spPr>
          <a:xfrm>
            <a:off x="3758972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9" name="object 149"/>
          <p:cNvSpPr/>
          <p:nvPr/>
        </p:nvSpPr>
        <p:spPr>
          <a:xfrm>
            <a:off x="994384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0" name="object 150"/>
          <p:cNvSpPr/>
          <p:nvPr/>
        </p:nvSpPr>
        <p:spPr>
          <a:xfrm>
            <a:off x="1246207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1" name="object 151"/>
          <p:cNvSpPr/>
          <p:nvPr/>
        </p:nvSpPr>
        <p:spPr>
          <a:xfrm>
            <a:off x="1498008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2" name="object 152"/>
          <p:cNvSpPr/>
          <p:nvPr/>
        </p:nvSpPr>
        <p:spPr>
          <a:xfrm>
            <a:off x="1749832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3" name="object 153"/>
          <p:cNvSpPr/>
          <p:nvPr/>
        </p:nvSpPr>
        <p:spPr>
          <a:xfrm>
            <a:off x="2001633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4" name="object 154"/>
          <p:cNvSpPr/>
          <p:nvPr/>
        </p:nvSpPr>
        <p:spPr>
          <a:xfrm>
            <a:off x="2253456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5" name="object 155"/>
          <p:cNvSpPr/>
          <p:nvPr/>
        </p:nvSpPr>
        <p:spPr>
          <a:xfrm>
            <a:off x="2505258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6" name="object 156"/>
          <p:cNvSpPr/>
          <p:nvPr/>
        </p:nvSpPr>
        <p:spPr>
          <a:xfrm>
            <a:off x="2757146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7" name="object 157"/>
          <p:cNvSpPr/>
          <p:nvPr/>
        </p:nvSpPr>
        <p:spPr>
          <a:xfrm>
            <a:off x="3008969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8" name="object 158"/>
          <p:cNvSpPr/>
          <p:nvPr/>
        </p:nvSpPr>
        <p:spPr>
          <a:xfrm>
            <a:off x="3260771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9" name="object 159"/>
          <p:cNvSpPr/>
          <p:nvPr/>
        </p:nvSpPr>
        <p:spPr>
          <a:xfrm>
            <a:off x="3512594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0" name="object 160"/>
          <p:cNvSpPr/>
          <p:nvPr/>
        </p:nvSpPr>
        <p:spPr>
          <a:xfrm>
            <a:off x="3764396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1" name="object 161"/>
          <p:cNvSpPr/>
          <p:nvPr/>
        </p:nvSpPr>
        <p:spPr>
          <a:xfrm>
            <a:off x="4016218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2" name="object 162"/>
          <p:cNvSpPr/>
          <p:nvPr/>
        </p:nvSpPr>
        <p:spPr>
          <a:xfrm>
            <a:off x="4268020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3" name="object 163"/>
          <p:cNvSpPr/>
          <p:nvPr/>
        </p:nvSpPr>
        <p:spPr>
          <a:xfrm>
            <a:off x="714354" y="5037616"/>
            <a:ext cx="34178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14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4" name="object 164"/>
          <p:cNvSpPr/>
          <p:nvPr/>
        </p:nvSpPr>
        <p:spPr>
          <a:xfrm>
            <a:off x="714354" y="4030079"/>
            <a:ext cx="34178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14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5" name="object 165"/>
          <p:cNvSpPr/>
          <p:nvPr/>
        </p:nvSpPr>
        <p:spPr>
          <a:xfrm>
            <a:off x="731213" y="5037616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3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6" name="object 166"/>
          <p:cNvSpPr/>
          <p:nvPr/>
        </p:nvSpPr>
        <p:spPr>
          <a:xfrm>
            <a:off x="731213" y="4030079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3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7" name="object 167"/>
          <p:cNvSpPr/>
          <p:nvPr/>
        </p:nvSpPr>
        <p:spPr>
          <a:xfrm>
            <a:off x="4525267" y="5037616"/>
            <a:ext cx="34178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38115" y="0"/>
                </a:moveTo>
                <a:lnTo>
                  <a:pt x="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8" name="object 168"/>
          <p:cNvSpPr/>
          <p:nvPr/>
        </p:nvSpPr>
        <p:spPr>
          <a:xfrm>
            <a:off x="4525267" y="4030079"/>
            <a:ext cx="34178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38115" y="0"/>
                </a:moveTo>
                <a:lnTo>
                  <a:pt x="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9" name="object 169"/>
          <p:cNvSpPr/>
          <p:nvPr/>
        </p:nvSpPr>
        <p:spPr>
          <a:xfrm>
            <a:off x="4525267" y="5037616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19008" y="0"/>
                </a:moveTo>
                <a:lnTo>
                  <a:pt x="0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0" name="object 170"/>
          <p:cNvSpPr/>
          <p:nvPr/>
        </p:nvSpPr>
        <p:spPr>
          <a:xfrm>
            <a:off x="4525267" y="4030079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19008" y="0"/>
                </a:moveTo>
                <a:lnTo>
                  <a:pt x="0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1" name="object 171"/>
          <p:cNvSpPr/>
          <p:nvPr/>
        </p:nvSpPr>
        <p:spPr>
          <a:xfrm>
            <a:off x="748007" y="4030080"/>
            <a:ext cx="3777503" cy="1007969"/>
          </a:xfrm>
          <a:custGeom>
            <a:avLst/>
            <a:gdLst/>
            <a:ahLst/>
            <a:cxnLst/>
            <a:rect l="l" t="t" r="r" b="b"/>
            <a:pathLst>
              <a:path w="4281170" h="1142364">
                <a:moveTo>
                  <a:pt x="4280895" y="1141874"/>
                </a:moveTo>
                <a:lnTo>
                  <a:pt x="0" y="1141874"/>
                </a:lnTo>
                <a:lnTo>
                  <a:pt x="0" y="0"/>
                </a:lnTo>
                <a:lnTo>
                  <a:pt x="4280895" y="0"/>
                </a:lnTo>
                <a:lnTo>
                  <a:pt x="4280895" y="1141874"/>
                </a:lnTo>
                <a:lnTo>
                  <a:pt x="0" y="1141874"/>
                </a:lnTo>
              </a:path>
            </a:pathLst>
          </a:custGeom>
          <a:ln w="245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2" name="object 172"/>
          <p:cNvSpPr/>
          <p:nvPr/>
        </p:nvSpPr>
        <p:spPr>
          <a:xfrm>
            <a:off x="4900395" y="3996503"/>
            <a:ext cx="3866162" cy="1074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3" name="object 173"/>
          <p:cNvSpPr/>
          <p:nvPr/>
        </p:nvSpPr>
        <p:spPr>
          <a:xfrm>
            <a:off x="6958290" y="4030081"/>
            <a:ext cx="26334" cy="560"/>
          </a:xfrm>
          <a:custGeom>
            <a:avLst/>
            <a:gdLst/>
            <a:ahLst/>
            <a:cxnLst/>
            <a:rect l="l" t="t" r="r" b="b"/>
            <a:pathLst>
              <a:path w="29845" h="635">
                <a:moveTo>
                  <a:pt x="0" y="86"/>
                </a:moveTo>
                <a:lnTo>
                  <a:pt x="29754" y="86"/>
                </a:lnTo>
              </a:path>
            </a:pathLst>
          </a:custGeom>
          <a:ln w="3175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4" name="object 174"/>
          <p:cNvSpPr/>
          <p:nvPr/>
        </p:nvSpPr>
        <p:spPr>
          <a:xfrm>
            <a:off x="5165087" y="4047206"/>
            <a:ext cx="31937" cy="24093"/>
          </a:xfrm>
          <a:custGeom>
            <a:avLst/>
            <a:gdLst/>
            <a:ahLst/>
            <a:cxnLst/>
            <a:rect l="l" t="t" r="r" b="b"/>
            <a:pathLst>
              <a:path w="36195" h="27304">
                <a:moveTo>
                  <a:pt x="0" y="13455"/>
                </a:moveTo>
                <a:lnTo>
                  <a:pt x="35730" y="13455"/>
                </a:lnTo>
              </a:path>
            </a:pathLst>
          </a:custGeom>
          <a:ln w="28180">
            <a:solidFill>
              <a:srgbClr val="FFFEF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5" name="object 175"/>
          <p:cNvSpPr/>
          <p:nvPr/>
        </p:nvSpPr>
        <p:spPr>
          <a:xfrm>
            <a:off x="6424223" y="4030081"/>
            <a:ext cx="25773" cy="560"/>
          </a:xfrm>
          <a:custGeom>
            <a:avLst/>
            <a:gdLst/>
            <a:ahLst/>
            <a:cxnLst/>
            <a:rect l="l" t="t" r="r" b="b"/>
            <a:pathLst>
              <a:path w="29209" h="635">
                <a:moveTo>
                  <a:pt x="0" y="86"/>
                </a:moveTo>
                <a:lnTo>
                  <a:pt x="28624" y="86"/>
                </a:lnTo>
              </a:path>
            </a:pathLst>
          </a:custGeom>
          <a:ln w="3175">
            <a:solidFill>
              <a:srgbClr val="FFFEF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6" name="object 176"/>
          <p:cNvSpPr/>
          <p:nvPr/>
        </p:nvSpPr>
        <p:spPr>
          <a:xfrm>
            <a:off x="7022277" y="4030081"/>
            <a:ext cx="23532" cy="560"/>
          </a:xfrm>
          <a:custGeom>
            <a:avLst/>
            <a:gdLst/>
            <a:ahLst/>
            <a:cxnLst/>
            <a:rect l="l" t="t" r="r" b="b"/>
            <a:pathLst>
              <a:path w="26670" h="635">
                <a:moveTo>
                  <a:pt x="0" y="86"/>
                </a:moveTo>
                <a:lnTo>
                  <a:pt x="26606" y="86"/>
                </a:lnTo>
              </a:path>
            </a:pathLst>
          </a:custGeom>
          <a:ln w="3175">
            <a:solidFill>
              <a:srgbClr val="D9F0F9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7" name="object 177"/>
          <p:cNvSpPr/>
          <p:nvPr/>
        </p:nvSpPr>
        <p:spPr>
          <a:xfrm>
            <a:off x="4643497" y="4998962"/>
            <a:ext cx="53228" cy="78441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53771" y="9716"/>
                </a:moveTo>
                <a:lnTo>
                  <a:pt x="31131" y="9716"/>
                </a:lnTo>
                <a:lnTo>
                  <a:pt x="34476" y="9987"/>
                </a:lnTo>
                <a:lnTo>
                  <a:pt x="37647" y="10872"/>
                </a:lnTo>
                <a:lnTo>
                  <a:pt x="48025" y="26615"/>
                </a:lnTo>
                <a:lnTo>
                  <a:pt x="47730" y="30378"/>
                </a:lnTo>
                <a:lnTo>
                  <a:pt x="20360" y="53131"/>
                </a:lnTo>
                <a:lnTo>
                  <a:pt x="14213" y="57560"/>
                </a:lnTo>
                <a:lnTo>
                  <a:pt x="0" y="88405"/>
                </a:lnTo>
                <a:lnTo>
                  <a:pt x="59066" y="88405"/>
                </a:lnTo>
                <a:lnTo>
                  <a:pt x="59066" y="77927"/>
                </a:lnTo>
                <a:lnTo>
                  <a:pt x="12294" y="77927"/>
                </a:lnTo>
                <a:lnTo>
                  <a:pt x="13450" y="73991"/>
                </a:lnTo>
                <a:lnTo>
                  <a:pt x="42837" y="51705"/>
                </a:lnTo>
                <a:lnTo>
                  <a:pt x="47632" y="48433"/>
                </a:lnTo>
                <a:lnTo>
                  <a:pt x="59754" y="25286"/>
                </a:lnTo>
                <a:lnTo>
                  <a:pt x="59165" y="19899"/>
                </a:lnTo>
                <a:lnTo>
                  <a:pt x="57443" y="15078"/>
                </a:lnTo>
                <a:lnTo>
                  <a:pt x="54738" y="10774"/>
                </a:lnTo>
                <a:lnTo>
                  <a:pt x="53771" y="9716"/>
                </a:lnTo>
                <a:close/>
              </a:path>
              <a:path w="60325" h="88900">
                <a:moveTo>
                  <a:pt x="31131" y="0"/>
                </a:moveTo>
                <a:lnTo>
                  <a:pt x="1917" y="30551"/>
                </a:lnTo>
                <a:lnTo>
                  <a:pt x="12959" y="30551"/>
                </a:lnTo>
                <a:lnTo>
                  <a:pt x="13253" y="26050"/>
                </a:lnTo>
                <a:lnTo>
                  <a:pt x="14016" y="22015"/>
                </a:lnTo>
                <a:lnTo>
                  <a:pt x="31131" y="9716"/>
                </a:lnTo>
                <a:lnTo>
                  <a:pt x="53771" y="9716"/>
                </a:lnTo>
                <a:lnTo>
                  <a:pt x="51296" y="7010"/>
                </a:lnTo>
                <a:lnTo>
                  <a:pt x="47066" y="4034"/>
                </a:lnTo>
                <a:lnTo>
                  <a:pt x="42172" y="1819"/>
                </a:lnTo>
                <a:lnTo>
                  <a:pt x="36885" y="492"/>
                </a:lnTo>
                <a:lnTo>
                  <a:pt x="311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8" name="object 178"/>
          <p:cNvSpPr/>
          <p:nvPr/>
        </p:nvSpPr>
        <p:spPr>
          <a:xfrm>
            <a:off x="4705357" y="499896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312" y="0"/>
                </a:moveTo>
                <a:lnTo>
                  <a:pt x="2114" y="29025"/>
                </a:lnTo>
                <a:lnTo>
                  <a:pt x="0" y="45457"/>
                </a:lnTo>
                <a:lnTo>
                  <a:pt x="590" y="53821"/>
                </a:lnTo>
                <a:lnTo>
                  <a:pt x="22967" y="90521"/>
                </a:lnTo>
                <a:lnTo>
                  <a:pt x="29312" y="91579"/>
                </a:lnTo>
                <a:lnTo>
                  <a:pt x="35558" y="90521"/>
                </a:lnTo>
                <a:lnTo>
                  <a:pt x="41214" y="87544"/>
                </a:lnTo>
                <a:lnTo>
                  <a:pt x="46206" y="82823"/>
                </a:lnTo>
                <a:lnTo>
                  <a:pt x="46888" y="81862"/>
                </a:lnTo>
                <a:lnTo>
                  <a:pt x="29312" y="81862"/>
                </a:lnTo>
                <a:lnTo>
                  <a:pt x="26041" y="81198"/>
                </a:lnTo>
                <a:lnTo>
                  <a:pt x="11729" y="45457"/>
                </a:lnTo>
                <a:lnTo>
                  <a:pt x="12123" y="37585"/>
                </a:lnTo>
                <a:lnTo>
                  <a:pt x="29312" y="9716"/>
                </a:lnTo>
                <a:lnTo>
                  <a:pt x="47042" y="9716"/>
                </a:lnTo>
                <a:lnTo>
                  <a:pt x="46206" y="8559"/>
                </a:lnTo>
                <a:lnTo>
                  <a:pt x="41214" y="3935"/>
                </a:lnTo>
                <a:lnTo>
                  <a:pt x="35558" y="1057"/>
                </a:lnTo>
                <a:lnTo>
                  <a:pt x="29312" y="0"/>
                </a:lnTo>
                <a:close/>
              </a:path>
              <a:path w="59054" h="92075">
                <a:moveTo>
                  <a:pt x="47042" y="9716"/>
                </a:moveTo>
                <a:lnTo>
                  <a:pt x="29312" y="9716"/>
                </a:lnTo>
                <a:lnTo>
                  <a:pt x="32484" y="10380"/>
                </a:lnTo>
                <a:lnTo>
                  <a:pt x="35558" y="12200"/>
                </a:lnTo>
                <a:lnTo>
                  <a:pt x="46795" y="45457"/>
                </a:lnTo>
                <a:lnTo>
                  <a:pt x="46403" y="53328"/>
                </a:lnTo>
                <a:lnTo>
                  <a:pt x="29312" y="81862"/>
                </a:lnTo>
                <a:lnTo>
                  <a:pt x="46888" y="81862"/>
                </a:lnTo>
                <a:lnTo>
                  <a:pt x="58501" y="45457"/>
                </a:lnTo>
                <a:lnTo>
                  <a:pt x="57936" y="37193"/>
                </a:lnTo>
                <a:lnTo>
                  <a:pt x="56386" y="29025"/>
                </a:lnTo>
                <a:lnTo>
                  <a:pt x="53902" y="21327"/>
                </a:lnTo>
                <a:lnTo>
                  <a:pt x="50435" y="14414"/>
                </a:lnTo>
                <a:lnTo>
                  <a:pt x="47042" y="9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9" name="object 179"/>
          <p:cNvSpPr/>
          <p:nvPr/>
        </p:nvSpPr>
        <p:spPr>
          <a:xfrm>
            <a:off x="4767324" y="4995489"/>
            <a:ext cx="63874" cy="84044"/>
          </a:xfrm>
          <a:custGeom>
            <a:avLst/>
            <a:gdLst/>
            <a:ahLst/>
            <a:cxnLst/>
            <a:rect l="l" t="t" r="r" b="b"/>
            <a:pathLst>
              <a:path w="72389" h="95250">
                <a:moveTo>
                  <a:pt x="11631" y="63709"/>
                </a:moveTo>
                <a:lnTo>
                  <a:pt x="0" y="63709"/>
                </a:lnTo>
                <a:lnTo>
                  <a:pt x="467" y="70055"/>
                </a:lnTo>
                <a:lnTo>
                  <a:pt x="36984" y="94924"/>
                </a:lnTo>
                <a:lnTo>
                  <a:pt x="45247" y="94358"/>
                </a:lnTo>
                <a:lnTo>
                  <a:pt x="52353" y="92735"/>
                </a:lnTo>
                <a:lnTo>
                  <a:pt x="58403" y="90225"/>
                </a:lnTo>
                <a:lnTo>
                  <a:pt x="63296" y="86856"/>
                </a:lnTo>
                <a:lnTo>
                  <a:pt x="65565" y="84470"/>
                </a:lnTo>
                <a:lnTo>
                  <a:pt x="36984" y="84470"/>
                </a:lnTo>
                <a:lnTo>
                  <a:pt x="30739" y="84076"/>
                </a:lnTo>
                <a:lnTo>
                  <a:pt x="12000" y="67547"/>
                </a:lnTo>
                <a:lnTo>
                  <a:pt x="11631" y="63709"/>
                </a:lnTo>
                <a:close/>
              </a:path>
              <a:path w="72389" h="95250">
                <a:moveTo>
                  <a:pt x="35730" y="0"/>
                </a:moveTo>
                <a:lnTo>
                  <a:pt x="3707" y="21327"/>
                </a:lnTo>
                <a:lnTo>
                  <a:pt x="3282" y="27967"/>
                </a:lnTo>
                <a:lnTo>
                  <a:pt x="3540" y="31141"/>
                </a:lnTo>
                <a:lnTo>
                  <a:pt x="47362" y="55247"/>
                </a:lnTo>
                <a:lnTo>
                  <a:pt x="53508" y="57928"/>
                </a:lnTo>
                <a:lnTo>
                  <a:pt x="57542" y="61102"/>
                </a:lnTo>
                <a:lnTo>
                  <a:pt x="59756" y="64767"/>
                </a:lnTo>
                <a:lnTo>
                  <a:pt x="60202" y="67547"/>
                </a:lnTo>
                <a:lnTo>
                  <a:pt x="60308" y="70055"/>
                </a:lnTo>
                <a:lnTo>
                  <a:pt x="60124" y="71974"/>
                </a:lnTo>
                <a:lnTo>
                  <a:pt x="36984" y="84470"/>
                </a:lnTo>
                <a:lnTo>
                  <a:pt x="65565" y="84470"/>
                </a:lnTo>
                <a:lnTo>
                  <a:pt x="72137" y="67547"/>
                </a:lnTo>
                <a:lnTo>
                  <a:pt x="71657" y="63218"/>
                </a:lnTo>
                <a:lnTo>
                  <a:pt x="24688" y="37094"/>
                </a:lnTo>
                <a:lnTo>
                  <a:pt x="19598" y="34389"/>
                </a:lnTo>
                <a:lnTo>
                  <a:pt x="16623" y="31805"/>
                </a:lnTo>
                <a:lnTo>
                  <a:pt x="15270" y="28829"/>
                </a:lnTo>
                <a:lnTo>
                  <a:pt x="14878" y="24696"/>
                </a:lnTo>
                <a:lnTo>
                  <a:pt x="15355" y="21327"/>
                </a:lnTo>
                <a:lnTo>
                  <a:pt x="35065" y="9716"/>
                </a:lnTo>
                <a:lnTo>
                  <a:pt x="62403" y="9716"/>
                </a:lnTo>
                <a:lnTo>
                  <a:pt x="59460" y="6912"/>
                </a:lnTo>
                <a:lnTo>
                  <a:pt x="54369" y="3837"/>
                </a:lnTo>
                <a:lnTo>
                  <a:pt x="48689" y="1722"/>
                </a:lnTo>
                <a:lnTo>
                  <a:pt x="42369" y="393"/>
                </a:lnTo>
                <a:lnTo>
                  <a:pt x="35730" y="0"/>
                </a:lnTo>
                <a:close/>
              </a:path>
              <a:path w="72389" h="95250">
                <a:moveTo>
                  <a:pt x="62403" y="9716"/>
                </a:moveTo>
                <a:lnTo>
                  <a:pt x="35065" y="9716"/>
                </a:lnTo>
                <a:lnTo>
                  <a:pt x="40352" y="10085"/>
                </a:lnTo>
                <a:lnTo>
                  <a:pt x="44951" y="11142"/>
                </a:lnTo>
                <a:lnTo>
                  <a:pt x="57812" y="27967"/>
                </a:lnTo>
                <a:lnTo>
                  <a:pt x="69444" y="27967"/>
                </a:lnTo>
                <a:lnTo>
                  <a:pt x="68780" y="21327"/>
                </a:lnTo>
                <a:lnTo>
                  <a:pt x="66763" y="15669"/>
                </a:lnTo>
                <a:lnTo>
                  <a:pt x="63591" y="10848"/>
                </a:lnTo>
                <a:lnTo>
                  <a:pt x="62403" y="9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0" name="object 180"/>
          <p:cNvSpPr/>
          <p:nvPr/>
        </p:nvSpPr>
        <p:spPr>
          <a:xfrm>
            <a:off x="4650874" y="4746996"/>
            <a:ext cx="27454" cy="78441"/>
          </a:xfrm>
          <a:custGeom>
            <a:avLst/>
            <a:gdLst/>
            <a:ahLst/>
            <a:cxnLst/>
            <a:rect l="l" t="t" r="r" b="b"/>
            <a:pathLst>
              <a:path w="31114" h="88900">
                <a:moveTo>
                  <a:pt x="30542" y="0"/>
                </a:moveTo>
                <a:lnTo>
                  <a:pt x="23435" y="0"/>
                </a:lnTo>
                <a:lnTo>
                  <a:pt x="21984" y="5558"/>
                </a:lnTo>
                <a:lnTo>
                  <a:pt x="19968" y="9691"/>
                </a:lnTo>
                <a:lnTo>
                  <a:pt x="0" y="17588"/>
                </a:lnTo>
                <a:lnTo>
                  <a:pt x="0" y="25360"/>
                </a:lnTo>
                <a:lnTo>
                  <a:pt x="19500" y="25360"/>
                </a:lnTo>
                <a:lnTo>
                  <a:pt x="19500" y="88405"/>
                </a:lnTo>
                <a:lnTo>
                  <a:pt x="30542" y="88405"/>
                </a:lnTo>
                <a:lnTo>
                  <a:pt x="305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1" name="object 181"/>
          <p:cNvSpPr/>
          <p:nvPr/>
        </p:nvSpPr>
        <p:spPr>
          <a:xfrm>
            <a:off x="4705357" y="4746996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312" y="0"/>
                </a:moveTo>
                <a:lnTo>
                  <a:pt x="2114" y="29099"/>
                </a:lnTo>
                <a:lnTo>
                  <a:pt x="0" y="45530"/>
                </a:lnTo>
                <a:lnTo>
                  <a:pt x="590" y="53894"/>
                </a:lnTo>
                <a:lnTo>
                  <a:pt x="22967" y="90595"/>
                </a:lnTo>
                <a:lnTo>
                  <a:pt x="29312" y="91653"/>
                </a:lnTo>
                <a:lnTo>
                  <a:pt x="35558" y="90595"/>
                </a:lnTo>
                <a:lnTo>
                  <a:pt x="41214" y="87618"/>
                </a:lnTo>
                <a:lnTo>
                  <a:pt x="46206" y="82920"/>
                </a:lnTo>
                <a:lnTo>
                  <a:pt x="46876" y="81961"/>
                </a:lnTo>
                <a:lnTo>
                  <a:pt x="29312" y="81961"/>
                </a:lnTo>
                <a:lnTo>
                  <a:pt x="26041" y="81272"/>
                </a:lnTo>
                <a:lnTo>
                  <a:pt x="11729" y="45530"/>
                </a:lnTo>
                <a:lnTo>
                  <a:pt x="12123" y="37660"/>
                </a:lnTo>
                <a:lnTo>
                  <a:pt x="29312" y="9790"/>
                </a:lnTo>
                <a:lnTo>
                  <a:pt x="47038" y="9790"/>
                </a:lnTo>
                <a:lnTo>
                  <a:pt x="46206" y="8633"/>
                </a:lnTo>
                <a:lnTo>
                  <a:pt x="41214" y="4034"/>
                </a:lnTo>
                <a:lnTo>
                  <a:pt x="35558" y="1057"/>
                </a:lnTo>
                <a:lnTo>
                  <a:pt x="29312" y="0"/>
                </a:lnTo>
                <a:close/>
              </a:path>
              <a:path w="59054" h="92075">
                <a:moveTo>
                  <a:pt x="47038" y="9790"/>
                </a:moveTo>
                <a:lnTo>
                  <a:pt x="29312" y="9790"/>
                </a:lnTo>
                <a:lnTo>
                  <a:pt x="32484" y="10380"/>
                </a:lnTo>
                <a:lnTo>
                  <a:pt x="35558" y="12298"/>
                </a:lnTo>
                <a:lnTo>
                  <a:pt x="46795" y="45530"/>
                </a:lnTo>
                <a:lnTo>
                  <a:pt x="46403" y="53427"/>
                </a:lnTo>
                <a:lnTo>
                  <a:pt x="29312" y="81961"/>
                </a:lnTo>
                <a:lnTo>
                  <a:pt x="46876" y="81961"/>
                </a:lnTo>
                <a:lnTo>
                  <a:pt x="58501" y="45530"/>
                </a:lnTo>
                <a:lnTo>
                  <a:pt x="57936" y="37266"/>
                </a:lnTo>
                <a:lnTo>
                  <a:pt x="56386" y="29099"/>
                </a:lnTo>
                <a:lnTo>
                  <a:pt x="53902" y="21424"/>
                </a:lnTo>
                <a:lnTo>
                  <a:pt x="50435" y="14513"/>
                </a:lnTo>
                <a:lnTo>
                  <a:pt x="47038" y="97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2" name="object 182"/>
          <p:cNvSpPr/>
          <p:nvPr/>
        </p:nvSpPr>
        <p:spPr>
          <a:xfrm>
            <a:off x="4767324" y="4743611"/>
            <a:ext cx="63874" cy="84044"/>
          </a:xfrm>
          <a:custGeom>
            <a:avLst/>
            <a:gdLst/>
            <a:ahLst/>
            <a:cxnLst/>
            <a:rect l="l" t="t" r="r" b="b"/>
            <a:pathLst>
              <a:path w="72389" h="95250">
                <a:moveTo>
                  <a:pt x="11631" y="63684"/>
                </a:moveTo>
                <a:lnTo>
                  <a:pt x="0" y="63684"/>
                </a:lnTo>
                <a:lnTo>
                  <a:pt x="467" y="70030"/>
                </a:lnTo>
                <a:lnTo>
                  <a:pt x="36984" y="94923"/>
                </a:lnTo>
                <a:lnTo>
                  <a:pt x="45247" y="94358"/>
                </a:lnTo>
                <a:lnTo>
                  <a:pt x="52353" y="92710"/>
                </a:lnTo>
                <a:lnTo>
                  <a:pt x="58403" y="90225"/>
                </a:lnTo>
                <a:lnTo>
                  <a:pt x="63296" y="86855"/>
                </a:lnTo>
                <a:lnTo>
                  <a:pt x="65588" y="84444"/>
                </a:lnTo>
                <a:lnTo>
                  <a:pt x="36984" y="84444"/>
                </a:lnTo>
                <a:lnTo>
                  <a:pt x="30739" y="83977"/>
                </a:lnTo>
                <a:lnTo>
                  <a:pt x="12000" y="67546"/>
                </a:lnTo>
                <a:lnTo>
                  <a:pt x="11631" y="63684"/>
                </a:lnTo>
                <a:close/>
              </a:path>
              <a:path w="72389" h="95250">
                <a:moveTo>
                  <a:pt x="35730" y="0"/>
                </a:moveTo>
                <a:lnTo>
                  <a:pt x="3707" y="21325"/>
                </a:lnTo>
                <a:lnTo>
                  <a:pt x="3281" y="27942"/>
                </a:lnTo>
                <a:lnTo>
                  <a:pt x="3540" y="31116"/>
                </a:lnTo>
                <a:lnTo>
                  <a:pt x="47362" y="55247"/>
                </a:lnTo>
                <a:lnTo>
                  <a:pt x="53508" y="57928"/>
                </a:lnTo>
                <a:lnTo>
                  <a:pt x="57542" y="61100"/>
                </a:lnTo>
                <a:lnTo>
                  <a:pt x="59756" y="64742"/>
                </a:lnTo>
                <a:lnTo>
                  <a:pt x="60205" y="67546"/>
                </a:lnTo>
                <a:lnTo>
                  <a:pt x="60308" y="70030"/>
                </a:lnTo>
                <a:lnTo>
                  <a:pt x="60124" y="71949"/>
                </a:lnTo>
                <a:lnTo>
                  <a:pt x="36984" y="84444"/>
                </a:lnTo>
                <a:lnTo>
                  <a:pt x="65588" y="84444"/>
                </a:lnTo>
                <a:lnTo>
                  <a:pt x="67132" y="82821"/>
                </a:lnTo>
                <a:lnTo>
                  <a:pt x="69936" y="78098"/>
                </a:lnTo>
                <a:lnTo>
                  <a:pt x="71559" y="73007"/>
                </a:lnTo>
                <a:lnTo>
                  <a:pt x="72148" y="67546"/>
                </a:lnTo>
                <a:lnTo>
                  <a:pt x="71657" y="63119"/>
                </a:lnTo>
                <a:lnTo>
                  <a:pt x="24688" y="36970"/>
                </a:lnTo>
                <a:lnTo>
                  <a:pt x="19598" y="34387"/>
                </a:lnTo>
                <a:lnTo>
                  <a:pt x="16623" y="31804"/>
                </a:lnTo>
                <a:lnTo>
                  <a:pt x="15270" y="28803"/>
                </a:lnTo>
                <a:lnTo>
                  <a:pt x="15062" y="26614"/>
                </a:lnTo>
                <a:lnTo>
                  <a:pt x="14944" y="24203"/>
                </a:lnTo>
                <a:lnTo>
                  <a:pt x="15355" y="21325"/>
                </a:lnTo>
                <a:lnTo>
                  <a:pt x="35065" y="9691"/>
                </a:lnTo>
                <a:lnTo>
                  <a:pt x="62378" y="9691"/>
                </a:lnTo>
                <a:lnTo>
                  <a:pt x="59460" y="6911"/>
                </a:lnTo>
                <a:lnTo>
                  <a:pt x="54369" y="3836"/>
                </a:lnTo>
                <a:lnTo>
                  <a:pt x="48689" y="1720"/>
                </a:lnTo>
                <a:lnTo>
                  <a:pt x="42369" y="368"/>
                </a:lnTo>
                <a:lnTo>
                  <a:pt x="35730" y="0"/>
                </a:lnTo>
                <a:close/>
              </a:path>
              <a:path w="72389" h="95250">
                <a:moveTo>
                  <a:pt x="62378" y="9691"/>
                </a:moveTo>
                <a:lnTo>
                  <a:pt x="35065" y="9691"/>
                </a:lnTo>
                <a:lnTo>
                  <a:pt x="40352" y="10085"/>
                </a:lnTo>
                <a:lnTo>
                  <a:pt x="44951" y="11142"/>
                </a:lnTo>
                <a:lnTo>
                  <a:pt x="57812" y="27942"/>
                </a:lnTo>
                <a:lnTo>
                  <a:pt x="69444" y="27942"/>
                </a:lnTo>
                <a:lnTo>
                  <a:pt x="68780" y="21325"/>
                </a:lnTo>
                <a:lnTo>
                  <a:pt x="66763" y="15643"/>
                </a:lnTo>
                <a:lnTo>
                  <a:pt x="63591" y="10847"/>
                </a:lnTo>
                <a:lnTo>
                  <a:pt x="62378" y="9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3" name="object 183"/>
          <p:cNvSpPr/>
          <p:nvPr/>
        </p:nvSpPr>
        <p:spPr>
          <a:xfrm>
            <a:off x="4779367" y="4493403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189" y="0"/>
                </a:moveTo>
                <a:lnTo>
                  <a:pt x="2115" y="29124"/>
                </a:lnTo>
                <a:lnTo>
                  <a:pt x="0" y="45556"/>
                </a:lnTo>
                <a:lnTo>
                  <a:pt x="467" y="53821"/>
                </a:lnTo>
                <a:lnTo>
                  <a:pt x="22943" y="90620"/>
                </a:lnTo>
                <a:lnTo>
                  <a:pt x="29189" y="91677"/>
                </a:lnTo>
                <a:lnTo>
                  <a:pt x="35534" y="90620"/>
                </a:lnTo>
                <a:lnTo>
                  <a:pt x="41189" y="87544"/>
                </a:lnTo>
                <a:lnTo>
                  <a:pt x="46206" y="82920"/>
                </a:lnTo>
                <a:lnTo>
                  <a:pt x="46941" y="81862"/>
                </a:lnTo>
                <a:lnTo>
                  <a:pt x="29189" y="81862"/>
                </a:lnTo>
                <a:lnTo>
                  <a:pt x="26017" y="81297"/>
                </a:lnTo>
                <a:lnTo>
                  <a:pt x="11607" y="45556"/>
                </a:lnTo>
                <a:lnTo>
                  <a:pt x="12099" y="37660"/>
                </a:lnTo>
                <a:lnTo>
                  <a:pt x="29189" y="9814"/>
                </a:lnTo>
                <a:lnTo>
                  <a:pt x="47091" y="9814"/>
                </a:lnTo>
                <a:lnTo>
                  <a:pt x="46206" y="8561"/>
                </a:lnTo>
                <a:lnTo>
                  <a:pt x="41189" y="4034"/>
                </a:lnTo>
                <a:lnTo>
                  <a:pt x="35534" y="1057"/>
                </a:lnTo>
                <a:lnTo>
                  <a:pt x="29189" y="0"/>
                </a:lnTo>
                <a:close/>
              </a:path>
              <a:path w="59054" h="92075">
                <a:moveTo>
                  <a:pt x="47091" y="9814"/>
                </a:moveTo>
                <a:lnTo>
                  <a:pt x="29189" y="9814"/>
                </a:lnTo>
                <a:lnTo>
                  <a:pt x="32362" y="10380"/>
                </a:lnTo>
                <a:lnTo>
                  <a:pt x="35534" y="12200"/>
                </a:lnTo>
                <a:lnTo>
                  <a:pt x="46771" y="45556"/>
                </a:lnTo>
                <a:lnTo>
                  <a:pt x="46379" y="53427"/>
                </a:lnTo>
                <a:lnTo>
                  <a:pt x="29189" y="81862"/>
                </a:lnTo>
                <a:lnTo>
                  <a:pt x="46941" y="81862"/>
                </a:lnTo>
                <a:lnTo>
                  <a:pt x="58501" y="45556"/>
                </a:lnTo>
                <a:lnTo>
                  <a:pt x="57912" y="37193"/>
                </a:lnTo>
                <a:lnTo>
                  <a:pt x="56386" y="29124"/>
                </a:lnTo>
                <a:lnTo>
                  <a:pt x="53780" y="21424"/>
                </a:lnTo>
                <a:lnTo>
                  <a:pt x="50411" y="14513"/>
                </a:lnTo>
                <a:lnTo>
                  <a:pt x="47091" y="98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4" name="object 184"/>
          <p:cNvSpPr/>
          <p:nvPr/>
        </p:nvSpPr>
        <p:spPr>
          <a:xfrm>
            <a:off x="4648575" y="4242632"/>
            <a:ext cx="27454" cy="78441"/>
          </a:xfrm>
          <a:custGeom>
            <a:avLst/>
            <a:gdLst/>
            <a:ahLst/>
            <a:cxnLst/>
            <a:rect l="l" t="t" r="r" b="b"/>
            <a:pathLst>
              <a:path w="31114" h="88900">
                <a:moveTo>
                  <a:pt x="30540" y="0"/>
                </a:moveTo>
                <a:lnTo>
                  <a:pt x="23435" y="0"/>
                </a:lnTo>
                <a:lnTo>
                  <a:pt x="21910" y="5558"/>
                </a:lnTo>
                <a:lnTo>
                  <a:pt x="19992" y="9691"/>
                </a:lnTo>
                <a:lnTo>
                  <a:pt x="0" y="17562"/>
                </a:lnTo>
                <a:lnTo>
                  <a:pt x="0" y="25360"/>
                </a:lnTo>
                <a:lnTo>
                  <a:pt x="19499" y="25360"/>
                </a:lnTo>
                <a:lnTo>
                  <a:pt x="19499" y="88380"/>
                </a:lnTo>
                <a:lnTo>
                  <a:pt x="30540" y="88380"/>
                </a:lnTo>
                <a:lnTo>
                  <a:pt x="30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5" name="object 185"/>
          <p:cNvSpPr/>
          <p:nvPr/>
        </p:nvSpPr>
        <p:spPr>
          <a:xfrm>
            <a:off x="4703079" y="424263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213" y="0"/>
                </a:moveTo>
                <a:lnTo>
                  <a:pt x="2114" y="29099"/>
                </a:lnTo>
                <a:lnTo>
                  <a:pt x="0" y="45530"/>
                </a:lnTo>
                <a:lnTo>
                  <a:pt x="565" y="53893"/>
                </a:lnTo>
                <a:lnTo>
                  <a:pt x="22967" y="90594"/>
                </a:lnTo>
                <a:lnTo>
                  <a:pt x="29213" y="91652"/>
                </a:lnTo>
                <a:lnTo>
                  <a:pt x="35533" y="90594"/>
                </a:lnTo>
                <a:lnTo>
                  <a:pt x="41214" y="87618"/>
                </a:lnTo>
                <a:lnTo>
                  <a:pt x="46206" y="82919"/>
                </a:lnTo>
                <a:lnTo>
                  <a:pt x="46876" y="81960"/>
                </a:lnTo>
                <a:lnTo>
                  <a:pt x="29213" y="81960"/>
                </a:lnTo>
                <a:lnTo>
                  <a:pt x="26041" y="81272"/>
                </a:lnTo>
                <a:lnTo>
                  <a:pt x="11729" y="45530"/>
                </a:lnTo>
                <a:lnTo>
                  <a:pt x="12099" y="37659"/>
                </a:lnTo>
                <a:lnTo>
                  <a:pt x="29213" y="9789"/>
                </a:lnTo>
                <a:lnTo>
                  <a:pt x="47041" y="9789"/>
                </a:lnTo>
                <a:lnTo>
                  <a:pt x="46206" y="8633"/>
                </a:lnTo>
                <a:lnTo>
                  <a:pt x="41214" y="4033"/>
                </a:lnTo>
                <a:lnTo>
                  <a:pt x="35533" y="1032"/>
                </a:lnTo>
                <a:lnTo>
                  <a:pt x="29213" y="0"/>
                </a:lnTo>
                <a:close/>
              </a:path>
              <a:path w="59054" h="92075">
                <a:moveTo>
                  <a:pt x="47041" y="9789"/>
                </a:moveTo>
                <a:lnTo>
                  <a:pt x="29213" y="9789"/>
                </a:lnTo>
                <a:lnTo>
                  <a:pt x="32459" y="10355"/>
                </a:lnTo>
                <a:lnTo>
                  <a:pt x="35533" y="12298"/>
                </a:lnTo>
                <a:lnTo>
                  <a:pt x="46771" y="45530"/>
                </a:lnTo>
                <a:lnTo>
                  <a:pt x="46403" y="53402"/>
                </a:lnTo>
                <a:lnTo>
                  <a:pt x="29213" y="81960"/>
                </a:lnTo>
                <a:lnTo>
                  <a:pt x="46876" y="81960"/>
                </a:lnTo>
                <a:lnTo>
                  <a:pt x="58501" y="45530"/>
                </a:lnTo>
                <a:lnTo>
                  <a:pt x="57910" y="37265"/>
                </a:lnTo>
                <a:lnTo>
                  <a:pt x="56386" y="29099"/>
                </a:lnTo>
                <a:lnTo>
                  <a:pt x="53878" y="21424"/>
                </a:lnTo>
                <a:lnTo>
                  <a:pt x="50435" y="14488"/>
                </a:lnTo>
                <a:lnTo>
                  <a:pt x="47041" y="9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6" name="object 186"/>
          <p:cNvSpPr/>
          <p:nvPr/>
        </p:nvSpPr>
        <p:spPr>
          <a:xfrm>
            <a:off x="4768432" y="4240330"/>
            <a:ext cx="62753" cy="80682"/>
          </a:xfrm>
          <a:custGeom>
            <a:avLst/>
            <a:gdLst/>
            <a:ahLst/>
            <a:cxnLst/>
            <a:rect l="l" t="t" r="r" b="b"/>
            <a:pathLst>
              <a:path w="71120" h="91439">
                <a:moveTo>
                  <a:pt x="12959" y="0"/>
                </a:moveTo>
                <a:lnTo>
                  <a:pt x="0" y="0"/>
                </a:lnTo>
                <a:lnTo>
                  <a:pt x="0" y="90989"/>
                </a:lnTo>
                <a:lnTo>
                  <a:pt x="11041" y="90989"/>
                </a:lnTo>
                <a:lnTo>
                  <a:pt x="11041" y="16924"/>
                </a:lnTo>
                <a:lnTo>
                  <a:pt x="23651" y="16924"/>
                </a:lnTo>
                <a:lnTo>
                  <a:pt x="12959" y="0"/>
                </a:lnTo>
                <a:close/>
              </a:path>
              <a:path w="71120" h="91439">
                <a:moveTo>
                  <a:pt x="23651" y="16924"/>
                </a:moveTo>
                <a:lnTo>
                  <a:pt x="11041" y="16924"/>
                </a:lnTo>
                <a:lnTo>
                  <a:pt x="57811" y="90989"/>
                </a:lnTo>
                <a:lnTo>
                  <a:pt x="70893" y="90989"/>
                </a:lnTo>
                <a:lnTo>
                  <a:pt x="70893" y="74188"/>
                </a:lnTo>
                <a:lnTo>
                  <a:pt x="59828" y="74188"/>
                </a:lnTo>
                <a:lnTo>
                  <a:pt x="23651" y="16924"/>
                </a:lnTo>
                <a:close/>
              </a:path>
              <a:path w="71120" h="91439">
                <a:moveTo>
                  <a:pt x="70893" y="0"/>
                </a:moveTo>
                <a:lnTo>
                  <a:pt x="59828" y="0"/>
                </a:lnTo>
                <a:lnTo>
                  <a:pt x="59828" y="74188"/>
                </a:lnTo>
                <a:lnTo>
                  <a:pt x="70893" y="74188"/>
                </a:lnTo>
                <a:lnTo>
                  <a:pt x="708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7" name="object 187"/>
          <p:cNvSpPr/>
          <p:nvPr/>
        </p:nvSpPr>
        <p:spPr>
          <a:xfrm>
            <a:off x="4641131" y="3990732"/>
            <a:ext cx="53228" cy="78441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53906" y="9789"/>
                </a:moveTo>
                <a:lnTo>
                  <a:pt x="31206" y="9789"/>
                </a:lnTo>
                <a:lnTo>
                  <a:pt x="34574" y="10085"/>
                </a:lnTo>
                <a:lnTo>
                  <a:pt x="37746" y="10946"/>
                </a:lnTo>
                <a:lnTo>
                  <a:pt x="48124" y="26713"/>
                </a:lnTo>
                <a:lnTo>
                  <a:pt x="47920" y="29296"/>
                </a:lnTo>
                <a:lnTo>
                  <a:pt x="20459" y="53131"/>
                </a:lnTo>
                <a:lnTo>
                  <a:pt x="14312" y="57658"/>
                </a:lnTo>
                <a:lnTo>
                  <a:pt x="0" y="88405"/>
                </a:lnTo>
                <a:lnTo>
                  <a:pt x="59165" y="88405"/>
                </a:lnTo>
                <a:lnTo>
                  <a:pt x="59165" y="78024"/>
                </a:lnTo>
                <a:lnTo>
                  <a:pt x="12369" y="78024"/>
                </a:lnTo>
                <a:lnTo>
                  <a:pt x="13525" y="74089"/>
                </a:lnTo>
                <a:lnTo>
                  <a:pt x="42936" y="51803"/>
                </a:lnTo>
                <a:lnTo>
                  <a:pt x="47730" y="48531"/>
                </a:lnTo>
                <a:lnTo>
                  <a:pt x="59829" y="25360"/>
                </a:lnTo>
                <a:lnTo>
                  <a:pt x="59264" y="19997"/>
                </a:lnTo>
                <a:lnTo>
                  <a:pt x="57518" y="15078"/>
                </a:lnTo>
                <a:lnTo>
                  <a:pt x="54837" y="10773"/>
                </a:lnTo>
                <a:lnTo>
                  <a:pt x="53906" y="9789"/>
                </a:lnTo>
                <a:close/>
              </a:path>
              <a:path w="60325" h="88900">
                <a:moveTo>
                  <a:pt x="31206" y="0"/>
                </a:moveTo>
                <a:lnTo>
                  <a:pt x="2016" y="30549"/>
                </a:lnTo>
                <a:lnTo>
                  <a:pt x="13058" y="30549"/>
                </a:lnTo>
                <a:lnTo>
                  <a:pt x="13352" y="26146"/>
                </a:lnTo>
                <a:lnTo>
                  <a:pt x="14116" y="22089"/>
                </a:lnTo>
                <a:lnTo>
                  <a:pt x="31206" y="9789"/>
                </a:lnTo>
                <a:lnTo>
                  <a:pt x="53906" y="9789"/>
                </a:lnTo>
                <a:lnTo>
                  <a:pt x="51370" y="7108"/>
                </a:lnTo>
                <a:lnTo>
                  <a:pt x="47141" y="4131"/>
                </a:lnTo>
                <a:lnTo>
                  <a:pt x="42247" y="1917"/>
                </a:lnTo>
                <a:lnTo>
                  <a:pt x="36960" y="491"/>
                </a:lnTo>
                <a:lnTo>
                  <a:pt x="312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8" name="object 188"/>
          <p:cNvSpPr/>
          <p:nvPr/>
        </p:nvSpPr>
        <p:spPr>
          <a:xfrm>
            <a:off x="4703079" y="399073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213" y="0"/>
                </a:moveTo>
                <a:lnTo>
                  <a:pt x="2114" y="29123"/>
                </a:lnTo>
                <a:lnTo>
                  <a:pt x="0" y="45554"/>
                </a:lnTo>
                <a:lnTo>
                  <a:pt x="565" y="53893"/>
                </a:lnTo>
                <a:lnTo>
                  <a:pt x="22967" y="90619"/>
                </a:lnTo>
                <a:lnTo>
                  <a:pt x="29213" y="91677"/>
                </a:lnTo>
                <a:lnTo>
                  <a:pt x="35533" y="90619"/>
                </a:lnTo>
                <a:lnTo>
                  <a:pt x="41214" y="87544"/>
                </a:lnTo>
                <a:lnTo>
                  <a:pt x="46206" y="82919"/>
                </a:lnTo>
                <a:lnTo>
                  <a:pt x="46876" y="81960"/>
                </a:lnTo>
                <a:lnTo>
                  <a:pt x="29213" y="81960"/>
                </a:lnTo>
                <a:lnTo>
                  <a:pt x="26041" y="81296"/>
                </a:lnTo>
                <a:lnTo>
                  <a:pt x="11729" y="45554"/>
                </a:lnTo>
                <a:lnTo>
                  <a:pt x="12099" y="37659"/>
                </a:lnTo>
                <a:lnTo>
                  <a:pt x="29213" y="9789"/>
                </a:lnTo>
                <a:lnTo>
                  <a:pt x="47023" y="9789"/>
                </a:lnTo>
                <a:lnTo>
                  <a:pt x="46206" y="8657"/>
                </a:lnTo>
                <a:lnTo>
                  <a:pt x="41214" y="4033"/>
                </a:lnTo>
                <a:lnTo>
                  <a:pt x="35533" y="1056"/>
                </a:lnTo>
                <a:lnTo>
                  <a:pt x="29213" y="0"/>
                </a:lnTo>
                <a:close/>
              </a:path>
              <a:path w="59054" h="92075">
                <a:moveTo>
                  <a:pt x="47023" y="9789"/>
                </a:moveTo>
                <a:lnTo>
                  <a:pt x="29213" y="9789"/>
                </a:lnTo>
                <a:lnTo>
                  <a:pt x="32459" y="10379"/>
                </a:lnTo>
                <a:lnTo>
                  <a:pt x="35533" y="12298"/>
                </a:lnTo>
                <a:lnTo>
                  <a:pt x="46771" y="45554"/>
                </a:lnTo>
                <a:lnTo>
                  <a:pt x="46403" y="53426"/>
                </a:lnTo>
                <a:lnTo>
                  <a:pt x="29213" y="81960"/>
                </a:lnTo>
                <a:lnTo>
                  <a:pt x="46876" y="81960"/>
                </a:lnTo>
                <a:lnTo>
                  <a:pt x="58501" y="45554"/>
                </a:lnTo>
                <a:lnTo>
                  <a:pt x="57910" y="37191"/>
                </a:lnTo>
                <a:lnTo>
                  <a:pt x="56386" y="29123"/>
                </a:lnTo>
                <a:lnTo>
                  <a:pt x="53878" y="21424"/>
                </a:lnTo>
                <a:lnTo>
                  <a:pt x="50435" y="14512"/>
                </a:lnTo>
                <a:lnTo>
                  <a:pt x="47023" y="9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9" name="object 189"/>
          <p:cNvSpPr/>
          <p:nvPr/>
        </p:nvSpPr>
        <p:spPr>
          <a:xfrm>
            <a:off x="4768432" y="3988453"/>
            <a:ext cx="62753" cy="80682"/>
          </a:xfrm>
          <a:custGeom>
            <a:avLst/>
            <a:gdLst/>
            <a:ahLst/>
            <a:cxnLst/>
            <a:rect l="l" t="t" r="r" b="b"/>
            <a:pathLst>
              <a:path w="71120" h="91439">
                <a:moveTo>
                  <a:pt x="12959" y="0"/>
                </a:moveTo>
                <a:lnTo>
                  <a:pt x="0" y="0"/>
                </a:lnTo>
                <a:lnTo>
                  <a:pt x="0" y="90989"/>
                </a:lnTo>
                <a:lnTo>
                  <a:pt x="11041" y="90989"/>
                </a:lnTo>
                <a:lnTo>
                  <a:pt x="11041" y="16898"/>
                </a:lnTo>
                <a:lnTo>
                  <a:pt x="23652" y="16898"/>
                </a:lnTo>
                <a:lnTo>
                  <a:pt x="12959" y="0"/>
                </a:lnTo>
                <a:close/>
              </a:path>
              <a:path w="71120" h="91439">
                <a:moveTo>
                  <a:pt x="23652" y="16898"/>
                </a:moveTo>
                <a:lnTo>
                  <a:pt x="11041" y="16898"/>
                </a:lnTo>
                <a:lnTo>
                  <a:pt x="57811" y="90989"/>
                </a:lnTo>
                <a:lnTo>
                  <a:pt x="70893" y="90989"/>
                </a:lnTo>
                <a:lnTo>
                  <a:pt x="70893" y="74065"/>
                </a:lnTo>
                <a:lnTo>
                  <a:pt x="59828" y="74065"/>
                </a:lnTo>
                <a:lnTo>
                  <a:pt x="23652" y="16898"/>
                </a:lnTo>
                <a:close/>
              </a:path>
              <a:path w="71120" h="91439">
                <a:moveTo>
                  <a:pt x="70893" y="0"/>
                </a:moveTo>
                <a:lnTo>
                  <a:pt x="59828" y="0"/>
                </a:lnTo>
                <a:lnTo>
                  <a:pt x="59828" y="74065"/>
                </a:lnTo>
                <a:lnTo>
                  <a:pt x="70893" y="74065"/>
                </a:lnTo>
                <a:lnTo>
                  <a:pt x="708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0" name="object 190"/>
          <p:cNvSpPr/>
          <p:nvPr/>
        </p:nvSpPr>
        <p:spPr>
          <a:xfrm>
            <a:off x="5689391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1" name="object 191"/>
          <p:cNvSpPr/>
          <p:nvPr/>
        </p:nvSpPr>
        <p:spPr>
          <a:xfrm>
            <a:off x="6444818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2" name="object 192"/>
          <p:cNvSpPr/>
          <p:nvPr/>
        </p:nvSpPr>
        <p:spPr>
          <a:xfrm>
            <a:off x="7200352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3" name="object 193"/>
          <p:cNvSpPr/>
          <p:nvPr/>
        </p:nvSpPr>
        <p:spPr>
          <a:xfrm>
            <a:off x="7955778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4" name="object 194"/>
          <p:cNvSpPr/>
          <p:nvPr/>
        </p:nvSpPr>
        <p:spPr>
          <a:xfrm>
            <a:off x="5191190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5" name="object 195"/>
          <p:cNvSpPr/>
          <p:nvPr/>
        </p:nvSpPr>
        <p:spPr>
          <a:xfrm>
            <a:off x="5443014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6" name="object 196"/>
          <p:cNvSpPr/>
          <p:nvPr/>
        </p:nvSpPr>
        <p:spPr>
          <a:xfrm>
            <a:off x="5694815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7" name="object 197"/>
          <p:cNvSpPr/>
          <p:nvPr/>
        </p:nvSpPr>
        <p:spPr>
          <a:xfrm>
            <a:off x="5946617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8" name="object 198"/>
          <p:cNvSpPr/>
          <p:nvPr/>
        </p:nvSpPr>
        <p:spPr>
          <a:xfrm>
            <a:off x="6198440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9" name="object 199"/>
          <p:cNvSpPr/>
          <p:nvPr/>
        </p:nvSpPr>
        <p:spPr>
          <a:xfrm>
            <a:off x="6450241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0" name="object 200"/>
          <p:cNvSpPr/>
          <p:nvPr/>
        </p:nvSpPr>
        <p:spPr>
          <a:xfrm>
            <a:off x="6702152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1" name="object 201"/>
          <p:cNvSpPr/>
          <p:nvPr/>
        </p:nvSpPr>
        <p:spPr>
          <a:xfrm>
            <a:off x="6953952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2" name="object 202"/>
          <p:cNvSpPr/>
          <p:nvPr/>
        </p:nvSpPr>
        <p:spPr>
          <a:xfrm>
            <a:off x="7205776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3" name="object 203"/>
          <p:cNvSpPr/>
          <p:nvPr/>
        </p:nvSpPr>
        <p:spPr>
          <a:xfrm>
            <a:off x="7457577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4" name="object 204"/>
          <p:cNvSpPr/>
          <p:nvPr/>
        </p:nvSpPr>
        <p:spPr>
          <a:xfrm>
            <a:off x="7709400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5" name="object 205"/>
          <p:cNvSpPr/>
          <p:nvPr/>
        </p:nvSpPr>
        <p:spPr>
          <a:xfrm>
            <a:off x="7961201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6" name="object 206"/>
          <p:cNvSpPr/>
          <p:nvPr/>
        </p:nvSpPr>
        <p:spPr>
          <a:xfrm>
            <a:off x="8213025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7" name="object 207"/>
          <p:cNvSpPr/>
          <p:nvPr/>
        </p:nvSpPr>
        <p:spPr>
          <a:xfrm>
            <a:off x="8464827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8" name="object 208"/>
          <p:cNvSpPr/>
          <p:nvPr/>
        </p:nvSpPr>
        <p:spPr>
          <a:xfrm>
            <a:off x="5689391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9" name="object 209"/>
          <p:cNvSpPr/>
          <p:nvPr/>
        </p:nvSpPr>
        <p:spPr>
          <a:xfrm>
            <a:off x="6444818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0" name="object 210"/>
          <p:cNvSpPr/>
          <p:nvPr/>
        </p:nvSpPr>
        <p:spPr>
          <a:xfrm>
            <a:off x="7200352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1" name="object 211"/>
          <p:cNvSpPr/>
          <p:nvPr/>
        </p:nvSpPr>
        <p:spPr>
          <a:xfrm>
            <a:off x="7955778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2" name="object 212"/>
          <p:cNvSpPr/>
          <p:nvPr/>
        </p:nvSpPr>
        <p:spPr>
          <a:xfrm>
            <a:off x="5191190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3" name="object 213"/>
          <p:cNvSpPr/>
          <p:nvPr/>
        </p:nvSpPr>
        <p:spPr>
          <a:xfrm>
            <a:off x="5443014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4" name="object 214"/>
          <p:cNvSpPr/>
          <p:nvPr/>
        </p:nvSpPr>
        <p:spPr>
          <a:xfrm>
            <a:off x="5694815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5" name="object 215"/>
          <p:cNvSpPr/>
          <p:nvPr/>
        </p:nvSpPr>
        <p:spPr>
          <a:xfrm>
            <a:off x="5946617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6" name="object 216"/>
          <p:cNvSpPr/>
          <p:nvPr/>
        </p:nvSpPr>
        <p:spPr>
          <a:xfrm>
            <a:off x="6198440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7" name="object 217"/>
          <p:cNvSpPr/>
          <p:nvPr/>
        </p:nvSpPr>
        <p:spPr>
          <a:xfrm>
            <a:off x="6450241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8" name="object 218"/>
          <p:cNvSpPr/>
          <p:nvPr/>
        </p:nvSpPr>
        <p:spPr>
          <a:xfrm>
            <a:off x="6702152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9" name="object 219"/>
          <p:cNvSpPr/>
          <p:nvPr/>
        </p:nvSpPr>
        <p:spPr>
          <a:xfrm>
            <a:off x="6953952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0" name="object 220"/>
          <p:cNvSpPr/>
          <p:nvPr/>
        </p:nvSpPr>
        <p:spPr>
          <a:xfrm>
            <a:off x="7205776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1" name="object 221"/>
          <p:cNvSpPr/>
          <p:nvPr/>
        </p:nvSpPr>
        <p:spPr>
          <a:xfrm>
            <a:off x="7457577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2" name="object 222"/>
          <p:cNvSpPr/>
          <p:nvPr/>
        </p:nvSpPr>
        <p:spPr>
          <a:xfrm>
            <a:off x="7709400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3" name="object 223"/>
          <p:cNvSpPr/>
          <p:nvPr/>
        </p:nvSpPr>
        <p:spPr>
          <a:xfrm>
            <a:off x="7961201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4" name="object 224"/>
          <p:cNvSpPr/>
          <p:nvPr/>
        </p:nvSpPr>
        <p:spPr>
          <a:xfrm>
            <a:off x="8213025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5" name="object 225"/>
          <p:cNvSpPr/>
          <p:nvPr/>
        </p:nvSpPr>
        <p:spPr>
          <a:xfrm>
            <a:off x="8464827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6" name="object 226"/>
          <p:cNvSpPr/>
          <p:nvPr/>
        </p:nvSpPr>
        <p:spPr>
          <a:xfrm>
            <a:off x="4911247" y="4030079"/>
            <a:ext cx="33618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41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7" name="object 227"/>
          <p:cNvSpPr/>
          <p:nvPr/>
        </p:nvSpPr>
        <p:spPr>
          <a:xfrm>
            <a:off x="4928020" y="4030079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3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8" name="object 228"/>
          <p:cNvSpPr/>
          <p:nvPr/>
        </p:nvSpPr>
        <p:spPr>
          <a:xfrm>
            <a:off x="8722139" y="4030079"/>
            <a:ext cx="33618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041" y="0"/>
                </a:moveTo>
                <a:lnTo>
                  <a:pt x="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9" name="object 229"/>
          <p:cNvSpPr/>
          <p:nvPr/>
        </p:nvSpPr>
        <p:spPr>
          <a:xfrm>
            <a:off x="8722139" y="4030079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19033" y="0"/>
                </a:moveTo>
                <a:lnTo>
                  <a:pt x="0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0" name="object 230"/>
          <p:cNvSpPr/>
          <p:nvPr/>
        </p:nvSpPr>
        <p:spPr>
          <a:xfrm>
            <a:off x="4944814" y="4030080"/>
            <a:ext cx="3777503" cy="1007969"/>
          </a:xfrm>
          <a:custGeom>
            <a:avLst/>
            <a:gdLst/>
            <a:ahLst/>
            <a:cxnLst/>
            <a:rect l="l" t="t" r="r" b="b"/>
            <a:pathLst>
              <a:path w="4281170" h="1142364">
                <a:moveTo>
                  <a:pt x="4280969" y="1141874"/>
                </a:moveTo>
                <a:lnTo>
                  <a:pt x="0" y="1141874"/>
                </a:lnTo>
                <a:lnTo>
                  <a:pt x="0" y="0"/>
                </a:lnTo>
                <a:lnTo>
                  <a:pt x="4280969" y="0"/>
                </a:lnTo>
                <a:lnTo>
                  <a:pt x="4280969" y="1141874"/>
                </a:lnTo>
                <a:lnTo>
                  <a:pt x="0" y="1141874"/>
                </a:lnTo>
              </a:path>
            </a:pathLst>
          </a:custGeom>
          <a:ln w="245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1" name="object 231"/>
          <p:cNvSpPr/>
          <p:nvPr/>
        </p:nvSpPr>
        <p:spPr>
          <a:xfrm>
            <a:off x="2678206" y="5177117"/>
            <a:ext cx="4034118" cy="5154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2" name="object 232"/>
          <p:cNvSpPr/>
          <p:nvPr/>
        </p:nvSpPr>
        <p:spPr>
          <a:xfrm>
            <a:off x="2678206" y="2543735"/>
            <a:ext cx="4034118" cy="5154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3" name="object 233"/>
          <p:cNvSpPr/>
          <p:nvPr/>
        </p:nvSpPr>
        <p:spPr>
          <a:xfrm>
            <a:off x="4128592" y="2839641"/>
            <a:ext cx="1137957" cy="277346"/>
          </a:xfrm>
          <a:custGeom>
            <a:avLst/>
            <a:gdLst/>
            <a:ahLst/>
            <a:cxnLst/>
            <a:rect l="l" t="t" r="r" b="b"/>
            <a:pathLst>
              <a:path w="1289685" h="314325">
                <a:moveTo>
                  <a:pt x="0" y="0"/>
                </a:moveTo>
                <a:lnTo>
                  <a:pt x="1289377" y="0"/>
                </a:lnTo>
                <a:lnTo>
                  <a:pt x="1289377" y="314323"/>
                </a:lnTo>
                <a:lnTo>
                  <a:pt x="0" y="3143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5" name="object 2"/>
          <p:cNvSpPr txBox="1"/>
          <p:nvPr/>
        </p:nvSpPr>
        <p:spPr>
          <a:xfrm>
            <a:off x="2297206" y="432101"/>
            <a:ext cx="4908042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13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anomalous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27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runo</a:t>
            </a:r>
            <a:r>
              <a:rPr sz="2427" spc="-4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f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f </a:t>
            </a:r>
            <a:r>
              <a:rPr sz="2427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in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27" spc="-128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VSF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27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vs</a:t>
            </a:r>
            <a:r>
              <a:rPr sz="2427" spc="4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27" spc="-35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EBM</a:t>
            </a:r>
            <a:endParaRPr sz="2427" dirty="0">
              <a:solidFill>
                <a:srgbClr val="99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37" name="object 108"/>
          <p:cNvSpPr txBox="1"/>
          <p:nvPr/>
        </p:nvSpPr>
        <p:spPr>
          <a:xfrm>
            <a:off x="4157382" y="2903319"/>
            <a:ext cx="1082488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052" spc="-13" baseline="-14336" dirty="0">
                <a:latin typeface="Arial"/>
                <a:cs typeface="Arial"/>
              </a:rPr>
              <a:t>10</a:t>
            </a:r>
            <a:r>
              <a:rPr sz="882" spc="9" dirty="0">
                <a:latin typeface="Arial"/>
                <a:cs typeface="Arial"/>
              </a:rPr>
              <a:t>-5 </a:t>
            </a:r>
            <a:r>
              <a:rPr sz="882" spc="-115" dirty="0">
                <a:latin typeface="Arial"/>
                <a:cs typeface="Arial"/>
              </a:rPr>
              <a:t> </a:t>
            </a:r>
            <a:r>
              <a:rPr sz="2052" spc="-13" baseline="-14336" dirty="0">
                <a:latin typeface="Arial"/>
                <a:cs typeface="Arial"/>
              </a:rPr>
              <a:t>kg</a:t>
            </a:r>
            <a:r>
              <a:rPr sz="2052" spc="-6" baseline="-14336" dirty="0">
                <a:latin typeface="Arial"/>
                <a:cs typeface="Arial"/>
              </a:rPr>
              <a:t> </a:t>
            </a:r>
            <a:r>
              <a:rPr sz="2052" spc="-19" baseline="-14336" dirty="0">
                <a:latin typeface="Arial"/>
                <a:cs typeface="Arial"/>
              </a:rPr>
              <a:t>m</a:t>
            </a:r>
            <a:r>
              <a:rPr sz="882" spc="9" dirty="0">
                <a:latin typeface="Arial"/>
                <a:cs typeface="Arial"/>
              </a:rPr>
              <a:t>-2</a:t>
            </a:r>
            <a:r>
              <a:rPr sz="882" dirty="0">
                <a:latin typeface="Arial"/>
                <a:cs typeface="Arial"/>
              </a:rPr>
              <a:t> </a:t>
            </a:r>
            <a:r>
              <a:rPr sz="882" spc="-115" dirty="0">
                <a:latin typeface="Arial"/>
                <a:cs typeface="Arial"/>
              </a:rPr>
              <a:t> </a:t>
            </a:r>
            <a:r>
              <a:rPr sz="2052" spc="-13" baseline="-14336" dirty="0">
                <a:latin typeface="Arial"/>
                <a:cs typeface="Arial"/>
              </a:rPr>
              <a:t>s</a:t>
            </a:r>
            <a:r>
              <a:rPr sz="882" spc="9" dirty="0">
                <a:latin typeface="Arial"/>
                <a:cs typeface="Arial"/>
              </a:rPr>
              <a:t>-1</a:t>
            </a:r>
            <a:endParaRPr sz="882" dirty="0">
              <a:latin typeface="Arial"/>
              <a:cs typeface="Arial"/>
            </a:endParaRPr>
          </a:p>
        </p:txBody>
      </p:sp>
      <p:sp>
        <p:nvSpPr>
          <p:cNvPr id="238" name="矩形 237"/>
          <p:cNvSpPr/>
          <p:nvPr/>
        </p:nvSpPr>
        <p:spPr>
          <a:xfrm>
            <a:off x="2024581" y="33385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206" marR="4483" indent="750834"/>
            <a:r>
              <a:rPr lang="en-US" altLang="zh-TW" spc="9" dirty="0">
                <a:latin typeface="Comic Sans MS" panose="030F0702030302020204" pitchFamily="66" charset="0"/>
                <a:cs typeface="Arial"/>
              </a:rPr>
              <a:t>runo</a:t>
            </a:r>
            <a:r>
              <a:rPr lang="en-US" altLang="zh-TW" spc="-44" dirty="0">
                <a:latin typeface="Comic Sans MS" panose="030F0702030302020204" pitchFamily="66" charset="0"/>
                <a:cs typeface="Arial"/>
              </a:rPr>
              <a:t>f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f </a:t>
            </a:r>
            <a:r>
              <a:rPr lang="en-US" altLang="zh-TW" spc="9" dirty="0">
                <a:latin typeface="Comic Sans MS" panose="030F0702030302020204" pitchFamily="66" charset="0"/>
                <a:cs typeface="Arial"/>
              </a:rPr>
              <a:t>in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-35" dirty="0">
                <a:latin typeface="Comic Sans MS" panose="030F0702030302020204" pitchFamily="66" charset="0"/>
                <a:cs typeface="Arial"/>
              </a:rPr>
              <a:t>EBM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9" dirty="0">
                <a:latin typeface="Comic Sans MS" panose="030F0702030302020204" pitchFamily="66" charset="0"/>
                <a:cs typeface="Arial"/>
              </a:rPr>
              <a:t>is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13" dirty="0">
                <a:latin typeface="Comic Sans MS" panose="030F0702030302020204" pitchFamily="66" charset="0"/>
                <a:cs typeface="Arial"/>
              </a:rPr>
              <a:t>ha</a:t>
            </a:r>
            <a:r>
              <a:rPr lang="en-US" altLang="zh-TW" spc="-44" dirty="0">
                <a:latin typeface="Comic Sans MS" panose="030F0702030302020204" pitchFamily="66" charset="0"/>
                <a:cs typeface="Arial"/>
              </a:rPr>
              <a:t>r</a:t>
            </a:r>
            <a:r>
              <a:rPr lang="en-US" altLang="zh-TW" spc="146" dirty="0">
                <a:latin typeface="Comic Sans MS" panose="030F0702030302020204" pitchFamily="66" charset="0"/>
                <a:cs typeface="Arial"/>
              </a:rPr>
              <a:t>d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9" dirty="0">
                <a:latin typeface="Comic Sans MS" panose="030F0702030302020204" pitchFamily="66" charset="0"/>
                <a:cs typeface="Arial"/>
              </a:rPr>
              <a:t>to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44" dirty="0">
                <a:latin typeface="Comic Sans MS" panose="030F0702030302020204" pitchFamily="66" charset="0"/>
                <a:cs typeface="Arial"/>
              </a:rPr>
              <a:t>see!</a:t>
            </a:r>
            <a:r>
              <a:rPr lang="en-US" altLang="zh-TW" spc="2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9" dirty="0">
                <a:latin typeface="Comic Sans MS" panose="030F0702030302020204" pitchFamily="66" charset="0"/>
                <a:cs typeface="Arial"/>
              </a:rPr>
              <a:t>easier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9" dirty="0">
                <a:latin typeface="Comic Sans MS" panose="030F0702030302020204" pitchFamily="66" charset="0"/>
                <a:cs typeface="Arial"/>
              </a:rPr>
              <a:t>to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9" dirty="0">
                <a:latin typeface="Comic Sans MS" panose="030F0702030302020204" pitchFamily="66" charset="0"/>
                <a:cs typeface="Arial"/>
              </a:rPr>
              <a:t>infer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f</a:t>
            </a:r>
            <a:r>
              <a:rPr lang="en-US" altLang="zh-TW" spc="-44" dirty="0">
                <a:latin typeface="Comic Sans MS" panose="030F0702030302020204" pitchFamily="66" charset="0"/>
                <a:cs typeface="Arial"/>
              </a:rPr>
              <a:t>r</a:t>
            </a:r>
            <a:r>
              <a:rPr lang="en-US" altLang="zh-TW" spc="13" dirty="0">
                <a:latin typeface="Comic Sans MS" panose="030F0702030302020204" pitchFamily="66" charset="0"/>
                <a:cs typeface="Arial"/>
              </a:rPr>
              <a:t>om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9" dirty="0">
                <a:latin typeface="Comic Sans MS" panose="030F0702030302020204" pitchFamily="66" charset="0"/>
                <a:cs typeface="Arial"/>
              </a:rPr>
              <a:t>salinity</a:t>
            </a:r>
            <a:r>
              <a:rPr lang="en-US" altLang="zh-TW" spc="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pc="13" dirty="0">
                <a:latin typeface="Comic Sans MS" panose="030F0702030302020204" pitchFamily="66" charset="0"/>
                <a:cs typeface="Arial"/>
              </a:rPr>
              <a:t>anomalies…</a:t>
            </a:r>
            <a:endParaRPr lang="en-US" altLang="zh-TW" dirty="0"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3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763000" cy="6019800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4</a:t>
            </a:r>
            <a:r>
              <a:rPr lang="en-US" altLang="zh-TW" sz="2200" baseline="30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th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order accurate, Z-level, free surface</a:t>
            </a:r>
            <a:r>
              <a:rPr lang="zh-TW" altLang="en-US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(or rigid-lid)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Mixed Arakawa “a” and “c” grids</a:t>
            </a:r>
            <a:endParaRPr kumimoji="0" lang="en-US" altLang="zh-TW" sz="2200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The control volume equations include fluxes of the conservation of </a:t>
            </a:r>
            <a:r>
              <a:rPr lang="en-US" altLang="zh-TW" sz="2200" b="1" u="sng" dirty="0" smtClean="0">
                <a:solidFill>
                  <a:srgbClr val="CC0000"/>
                </a:solidFill>
                <a:latin typeface="Comic Sans MS" panose="030F0702030302020204" pitchFamily="66" charset="0"/>
                <a:ea typeface="標楷體" panose="03000509000000000000" pitchFamily="65" charset="-120"/>
              </a:rPr>
              <a:t>momentum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, </a:t>
            </a:r>
            <a:r>
              <a:rPr lang="en-US" altLang="zh-TW" sz="2200" b="1" u="sng" dirty="0" smtClean="0">
                <a:solidFill>
                  <a:srgbClr val="CC0000"/>
                </a:solidFill>
                <a:latin typeface="Comic Sans MS" panose="030F0702030302020204" pitchFamily="66" charset="0"/>
                <a:ea typeface="標楷體" panose="03000509000000000000" pitchFamily="65" charset="-120"/>
              </a:rPr>
              <a:t>heat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and </a:t>
            </a:r>
            <a:r>
              <a:rPr lang="en-US" altLang="zh-TW" sz="2200" b="1" u="sng" dirty="0" smtClean="0">
                <a:solidFill>
                  <a:srgbClr val="CC0000"/>
                </a:solidFill>
                <a:latin typeface="Comic Sans MS" panose="030F0702030302020204" pitchFamily="66" charset="0"/>
                <a:ea typeface="標楷體" panose="03000509000000000000" pitchFamily="65" charset="-120"/>
              </a:rPr>
              <a:t>salt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across control volume faces.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Bathymetry: 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Interpolated from unfiltered ETOPO2 depth data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The vertical resolution ~ linear-exponential stretched g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rid, 26 layers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Varying latitude and uniform longitude grid (Mercator grid).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Surface forcing: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NCEP GFS atmospheric state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Use 1/12</a:t>
            </a:r>
            <a:r>
              <a:rPr lang="en-US" altLang="zh-TW" sz="2000" dirty="0">
                <a:latin typeface="Comic Sans MS" panose="030F0702030302020204" pitchFamily="66" charset="0"/>
                <a:ea typeface="標楷體" panose="03000509000000000000" pitchFamily="65" charset="-120"/>
              </a:rPr>
              <a:t>°</a:t>
            </a: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HYCOM global model for the initialization.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The northern boundary is closed. Insulated bottom, with non-slip conditions parameterized by a nonlinear bottom drag.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Sub-grid scale vertical mixing is parameterized by eddy diffusivity/viscosity using a modified Richardson number 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211872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5575875" y="1106853"/>
            <a:ext cx="3496382" cy="2661907"/>
            <a:chOff x="7932622" y="70291"/>
            <a:chExt cx="4173652" cy="2933701"/>
          </a:xfrm>
        </p:grpSpPr>
        <p:pic>
          <p:nvPicPr>
            <p:cNvPr id="12" name="Picture 2" descr="Modeling step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46"/>
            <a:stretch/>
          </p:blipFill>
          <p:spPr bwMode="auto">
            <a:xfrm>
              <a:off x="7932622" y="70291"/>
              <a:ext cx="4173652" cy="2933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9105900" y="2785022"/>
              <a:ext cx="913548" cy="218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89394" y="4380128"/>
            <a:ext cx="49398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Weather Research and Forecasting Model (WRF)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Horizontal Resolution: Domain 1 =36km, Domain 2 =12km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Vertical : 36 levels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Data: </a:t>
            </a:r>
          </a:p>
          <a:p>
            <a:pPr marL="257175" indent="-257175">
              <a:buAutoNum type="arabicPeriod"/>
            </a:pPr>
            <a:r>
              <a:rPr lang="en-US" altLang="zh-TW" sz="1400" dirty="0">
                <a:latin typeface="Comic Sans MS" panose="030F0702030302020204" pitchFamily="66" charset="0"/>
                <a:hlinkClick r:id="rId3"/>
              </a:rPr>
              <a:t>G</a:t>
            </a:r>
            <a:r>
              <a:rPr lang="en-US" altLang="zh-TW" sz="1400" dirty="0">
                <a:latin typeface="Comic Sans MS" panose="030F0702030302020204" pitchFamily="66" charset="0"/>
              </a:rPr>
              <a:t>eography: </a:t>
            </a:r>
            <a:r>
              <a:rPr lang="en-US" altLang="zh-TW" sz="1100" dirty="0">
                <a:latin typeface="Comic Sans MS" panose="030F0702030302020204" pitchFamily="66" charset="0"/>
                <a:hlinkClick r:id="rId3"/>
              </a:rPr>
              <a:t>http://www2.mmm.ucar.edu/wrf/src/wps_files/geog_complete.tar.bz2</a:t>
            </a:r>
            <a:endParaRPr lang="en-US" altLang="zh-TW" sz="1100" dirty="0">
              <a:latin typeface="Comic Sans MS" panose="030F0702030302020204" pitchFamily="66" charset="0"/>
            </a:endParaRPr>
          </a:p>
          <a:p>
            <a:pPr marL="257175" indent="-257175">
              <a:buAutoNum type="arabicPeriod"/>
            </a:pPr>
            <a:r>
              <a:rPr lang="en-US" altLang="zh-TW" sz="1400" dirty="0">
                <a:latin typeface="Comic Sans MS" panose="030F0702030302020204" pitchFamily="66" charset="0"/>
              </a:rPr>
              <a:t>Initial and boundary : </a:t>
            </a:r>
            <a:r>
              <a:rPr lang="en-US" altLang="zh-TW" sz="1000" b="1" u="sng" dirty="0">
                <a:latin typeface="Comic Sans MS" panose="030F0702030302020204" pitchFamily="66" charset="0"/>
                <a:hlinkClick r:id="rId4"/>
              </a:rPr>
              <a:t>NCEP FNL Operational Model Global Tropospheric Analyses, continuing from July 1999</a:t>
            </a:r>
            <a:r>
              <a:rPr lang="en-US" altLang="zh-TW" sz="1000" dirty="0">
                <a:latin typeface="Comic Sans MS" panose="030F0702030302020204" pitchFamily="66" charset="0"/>
              </a:rPr>
              <a:t> (ds083.2) </a:t>
            </a:r>
            <a:endParaRPr lang="zh-TW" altLang="en-US" sz="1000" dirty="0"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72075" y="4340139"/>
            <a:ext cx="44708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Regional Ocean Modeling System (ROMS) 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Horizontal Resolution: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Domain 1 : 26~27 km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Domain 2 : 8~9 km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Vertical : 36 levels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Data: </a:t>
            </a:r>
          </a:p>
          <a:p>
            <a:pPr marL="257175" indent="-257175">
              <a:buAutoNum type="arabicPeriod"/>
            </a:pPr>
            <a:r>
              <a:rPr lang="en-US" altLang="zh-TW" sz="1400" dirty="0">
                <a:latin typeface="Comic Sans MS" panose="030F0702030302020204" pitchFamily="66" charset="0"/>
              </a:rPr>
              <a:t>geography</a:t>
            </a:r>
            <a:r>
              <a:rPr lang="zh-TW" altLang="en-US" sz="1400" dirty="0">
                <a:latin typeface="Comic Sans MS" panose="030F0702030302020204" pitchFamily="66" charset="0"/>
              </a:rPr>
              <a:t> </a:t>
            </a:r>
            <a:r>
              <a:rPr lang="en-US" altLang="zh-TW" sz="1400" dirty="0">
                <a:latin typeface="Comic Sans MS" panose="030F0702030302020204" pitchFamily="66" charset="0"/>
              </a:rPr>
              <a:t>: ETOPO2</a:t>
            </a:r>
          </a:p>
          <a:p>
            <a:pPr marL="257175" indent="-257175">
              <a:buAutoNum type="arabicPeriod"/>
            </a:pPr>
            <a:r>
              <a:rPr lang="en-US" altLang="zh-TW" sz="1400" dirty="0">
                <a:latin typeface="Comic Sans MS" panose="030F0702030302020204" pitchFamily="66" charset="0"/>
              </a:rPr>
              <a:t>Initial and boundary : HYCOM</a:t>
            </a:r>
            <a:endParaRPr lang="zh-TW" altLang="en-US" sz="1400" dirty="0">
              <a:latin typeface="Comic Sans MS" panose="030F0702030302020204" pitchFamily="66" charset="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-86334" y="857251"/>
            <a:ext cx="5511146" cy="3240602"/>
            <a:chOff x="-55029" y="114300"/>
            <a:chExt cx="7870176" cy="5009409"/>
          </a:xfrm>
        </p:grpSpPr>
        <p:grpSp>
          <p:nvGrpSpPr>
            <p:cNvPr id="13" name="群組 12"/>
            <p:cNvGrpSpPr/>
            <p:nvPr/>
          </p:nvGrpSpPr>
          <p:grpSpPr>
            <a:xfrm>
              <a:off x="-55029" y="114300"/>
              <a:ext cx="7870176" cy="5009409"/>
              <a:chOff x="-55029" y="114300"/>
              <a:chExt cx="7870176" cy="5009409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3858"/>
              <a:stretch/>
            </p:blipFill>
            <p:spPr>
              <a:xfrm>
                <a:off x="-55029" y="114300"/>
                <a:ext cx="7870176" cy="5009409"/>
              </a:xfrm>
              <a:prstGeom prst="rect">
                <a:avLst/>
              </a:prstGeom>
            </p:spPr>
          </p:pic>
          <p:sp>
            <p:nvSpPr>
              <p:cNvPr id="10" name="文字方塊 9"/>
              <p:cNvSpPr txBox="1"/>
              <p:nvPr/>
            </p:nvSpPr>
            <p:spPr>
              <a:xfrm>
                <a:off x="803446" y="260240"/>
                <a:ext cx="1178012" cy="35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d01_wrf</a:t>
                </a:r>
                <a:endParaRPr lang="zh-TW" altLang="en-US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2112685" y="538152"/>
                <a:ext cx="584194" cy="338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825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_</a:t>
                </a:r>
                <a:r>
                  <a:rPr lang="en-US" altLang="zh-TW" sz="825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wrf</a:t>
                </a:r>
                <a:endParaRPr lang="zh-TW" altLang="en-US" sz="82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1013146" y="707429"/>
              <a:ext cx="5353515" cy="3577002"/>
              <a:chOff x="1013146" y="707429"/>
              <a:chExt cx="5353515" cy="357700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053255" y="707429"/>
                <a:ext cx="5313406" cy="3525794"/>
              </a:xfrm>
              <a:prstGeom prst="rect">
                <a:avLst/>
              </a:prstGeom>
              <a:solidFill>
                <a:srgbClr val="7030A0">
                  <a:alpha val="50980"/>
                </a:srgbClr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900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837633" y="876706"/>
                <a:ext cx="2655445" cy="2232454"/>
              </a:xfrm>
              <a:prstGeom prst="rect">
                <a:avLst/>
              </a:prstGeom>
              <a:solidFill>
                <a:srgbClr val="002060">
                  <a:alpha val="23137"/>
                </a:srgb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900"/>
              </a:p>
            </p:txBody>
          </p:sp>
          <p:sp>
            <p:nvSpPr>
              <p:cNvPr id="14" name="文字方塊 13"/>
              <p:cNvSpPr txBox="1"/>
              <p:nvPr/>
            </p:nvSpPr>
            <p:spPr>
              <a:xfrm>
                <a:off x="1013146" y="3927605"/>
                <a:ext cx="1569720" cy="35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 dirty="0">
                    <a:solidFill>
                      <a:srgbClr val="58267E"/>
                    </a:solidFill>
                  </a:rPr>
                  <a:t>d01_ROMS</a:t>
                </a:r>
                <a:endParaRPr lang="zh-TW" altLang="en-US" sz="900" b="1" dirty="0">
                  <a:solidFill>
                    <a:srgbClr val="58267E"/>
                  </a:solidFill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1967913" y="2319964"/>
                <a:ext cx="1569720" cy="35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 dirty="0">
                    <a:solidFill>
                      <a:srgbClr val="002060"/>
                    </a:solidFill>
                  </a:rPr>
                  <a:t>d01_ROMS</a:t>
                </a:r>
                <a:endParaRPr lang="zh-TW" altLang="en-US" sz="9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8" name="橢圓 17"/>
          <p:cNvSpPr/>
          <p:nvPr/>
        </p:nvSpPr>
        <p:spPr>
          <a:xfrm rot="2239904">
            <a:off x="5836695" y="892765"/>
            <a:ext cx="1134996" cy="22400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2" name="文字方塊 21"/>
          <p:cNvSpPr txBox="1"/>
          <p:nvPr/>
        </p:nvSpPr>
        <p:spPr>
          <a:xfrm>
            <a:off x="1584035" y="3972245"/>
            <a:ext cx="3028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Model ran for 1 year (2016)</a:t>
            </a:r>
            <a:endParaRPr lang="zh-TW" altLang="en-US" sz="1350" dirty="0"/>
          </a:p>
        </p:txBody>
      </p:sp>
      <p:sp>
        <p:nvSpPr>
          <p:cNvPr id="2" name="矩形 1"/>
          <p:cNvSpPr/>
          <p:nvPr/>
        </p:nvSpPr>
        <p:spPr>
          <a:xfrm>
            <a:off x="348088" y="504864"/>
            <a:ext cx="8724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</a:rPr>
              <a:t>Regional ocean-atmospheric 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</a:rPr>
              <a:t>interaction 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</a:rPr>
              <a:t>in the SCS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70630" y="635369"/>
            <a:ext cx="793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06"/>
            <a:r>
              <a:rPr lang="en-US" altLang="zh-TW" sz="2800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2016 monthly SLP</a:t>
            </a:r>
            <a:r>
              <a:rPr lang="zh-TW" altLang="en-US" sz="2800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z="2800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and sea level wind </a:t>
            </a:r>
            <a:r>
              <a:rPr lang="en-US" altLang="zh-TW" sz="2800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anomaly</a:t>
            </a:r>
            <a:endParaRPr lang="en-US" altLang="zh-TW" sz="2800" spc="9" dirty="0">
              <a:solidFill>
                <a:srgbClr val="990000"/>
              </a:solidFill>
              <a:latin typeface="Comic Sans MS" panose="030F0702030302020204" pitchFamily="66" charset="0"/>
              <a:cs typeface="Arial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42875" y="1902019"/>
            <a:ext cx="8997857" cy="3889181"/>
            <a:chOff x="190499" y="1099462"/>
            <a:chExt cx="11997143" cy="5185574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1" r="9145"/>
            <a:stretch/>
          </p:blipFill>
          <p:spPr>
            <a:xfrm>
              <a:off x="190499" y="1099462"/>
              <a:ext cx="11988801" cy="5185574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3317964" y="1262743"/>
              <a:ext cx="470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" dirty="0"/>
                <a:t>(</a:t>
              </a:r>
              <a:r>
                <a:rPr lang="en-US" altLang="zh-TW" sz="600" dirty="0" err="1"/>
                <a:t>mb</a:t>
              </a:r>
              <a:r>
                <a:rPr lang="en-US" altLang="zh-TW" sz="600" dirty="0"/>
                <a:t>)</a:t>
              </a:r>
              <a:endParaRPr lang="zh-TW" altLang="en-US" sz="6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519013" y="1257255"/>
              <a:ext cx="470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" dirty="0"/>
                <a:t>(</a:t>
              </a:r>
              <a:r>
                <a:rPr lang="en-US" altLang="zh-TW" sz="600" dirty="0" err="1"/>
                <a:t>mb</a:t>
              </a:r>
              <a:r>
                <a:rPr lang="en-US" altLang="zh-TW" sz="600" dirty="0"/>
                <a:t>)</a:t>
              </a:r>
              <a:endParaRPr lang="zh-TW" altLang="en-US" sz="600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1699961" y="1274673"/>
              <a:ext cx="470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" dirty="0"/>
                <a:t>(</a:t>
              </a:r>
              <a:r>
                <a:rPr lang="en-US" altLang="zh-TW" sz="600" dirty="0" err="1"/>
                <a:t>mb</a:t>
              </a:r>
              <a:r>
                <a:rPr lang="en-US" altLang="zh-TW" sz="600" dirty="0"/>
                <a:t>)</a:t>
              </a:r>
              <a:endParaRPr lang="zh-TW" altLang="en-US" sz="600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335384" y="3736294"/>
              <a:ext cx="470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" dirty="0"/>
                <a:t>(</a:t>
              </a:r>
              <a:r>
                <a:rPr lang="en-US" altLang="zh-TW" sz="600" dirty="0" err="1"/>
                <a:t>mb</a:t>
              </a:r>
              <a:r>
                <a:rPr lang="en-US" altLang="zh-TW" sz="600" dirty="0"/>
                <a:t>)</a:t>
              </a:r>
              <a:endParaRPr lang="zh-TW" altLang="en-US" sz="600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536433" y="3730806"/>
              <a:ext cx="470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" dirty="0"/>
                <a:t>(</a:t>
              </a:r>
              <a:r>
                <a:rPr lang="en-US" altLang="zh-TW" sz="600" dirty="0" err="1"/>
                <a:t>mb</a:t>
              </a:r>
              <a:r>
                <a:rPr lang="en-US" altLang="zh-TW" sz="600" dirty="0"/>
                <a:t>)</a:t>
              </a:r>
              <a:endParaRPr lang="zh-TW" altLang="en-US" sz="600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11717379" y="3748223"/>
              <a:ext cx="470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" dirty="0"/>
                <a:t>(</a:t>
              </a:r>
              <a:r>
                <a:rPr lang="en-US" altLang="zh-TW" sz="600" dirty="0" err="1"/>
                <a:t>mb</a:t>
              </a:r>
              <a:r>
                <a:rPr lang="en-US" altLang="zh-TW" sz="600" dirty="0"/>
                <a:t>)</a:t>
              </a:r>
              <a:endParaRPr lang="zh-TW" altLang="en-US" sz="600" dirty="0"/>
            </a:p>
          </p:txBody>
        </p:sp>
      </p:grpSp>
      <p:sp>
        <p:nvSpPr>
          <p:cNvPr id="11" name="矩形 10"/>
          <p:cNvSpPr/>
          <p:nvPr/>
        </p:nvSpPr>
        <p:spPr>
          <a:xfrm>
            <a:off x="134541" y="1334869"/>
            <a:ext cx="4894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06"/>
            <a:r>
              <a:rPr lang="en-US" altLang="zh-TW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NCEP reanalysis (contours &amp; black vectors </a:t>
            </a:r>
            <a:r>
              <a:rPr lang="en-US" altLang="zh-TW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)</a:t>
            </a:r>
          </a:p>
          <a:p>
            <a:pPr marL="11206"/>
            <a:r>
              <a:rPr lang="en-US" altLang="zh-TW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WRF output (shading &amp; blue vectors </a:t>
            </a:r>
            <a:r>
              <a:rPr lang="en-US" altLang="zh-TW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zh-TW" altLang="en-US" spc="9" dirty="0">
              <a:solidFill>
                <a:srgbClr val="990000"/>
              </a:solidFill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784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643" t="4447" r="5870" b="7142"/>
          <a:stretch/>
        </p:blipFill>
        <p:spPr>
          <a:xfrm>
            <a:off x="149322" y="1788915"/>
            <a:ext cx="8766078" cy="35673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r="10255"/>
          <a:stretch/>
        </p:blipFill>
        <p:spPr>
          <a:xfrm>
            <a:off x="66567" y="1575707"/>
            <a:ext cx="1842483" cy="41434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38200" y="684273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06"/>
            <a:r>
              <a:rPr lang="en-US" altLang="zh-TW" sz="2800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2016 SST</a:t>
            </a:r>
            <a:r>
              <a:rPr lang="zh-TW" altLang="en-US" sz="2800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altLang="zh-TW" sz="2800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anomaly (°C, 2-month average</a:t>
            </a:r>
            <a:r>
              <a:rPr lang="en-US" altLang="zh-TW" sz="2800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altLang="zh-TW" sz="2800" spc="9" dirty="0">
              <a:solidFill>
                <a:srgbClr val="99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520" y="1469423"/>
            <a:ext cx="1032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MODIS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49334" y="3462766"/>
            <a:ext cx="881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ROMS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373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382"/>
            <a:ext cx="9144000" cy="460036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19200" y="877162"/>
            <a:ext cx="6805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206"/>
            <a:r>
              <a:rPr lang="en-US" altLang="zh-TW" sz="2800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2-month </a:t>
            </a:r>
            <a:r>
              <a:rPr lang="en-US" altLang="zh-TW" sz="2800" spc="9" dirty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average </a:t>
            </a:r>
            <a:r>
              <a:rPr lang="en-US" altLang="zh-TW" sz="2800" spc="9" dirty="0" smtClean="0">
                <a:solidFill>
                  <a:srgbClr val="990000"/>
                </a:solidFill>
                <a:latin typeface="Comic Sans MS" panose="030F0702030302020204" pitchFamily="66" charset="0"/>
                <a:cs typeface="Arial"/>
              </a:rPr>
              <a:t>MLD/surface velocity</a:t>
            </a:r>
            <a:endParaRPr lang="en-US" altLang="zh-TW" sz="2800" spc="9" dirty="0">
              <a:solidFill>
                <a:srgbClr val="99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19200" y="1371600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omic Sans MS" panose="030F0702030302020204" pitchFamily="66" charset="0"/>
              </a:rPr>
              <a:t>Deeper MLD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705600" y="1371600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omic Sans MS" panose="030F0702030302020204" pitchFamily="66" charset="0"/>
              </a:rPr>
              <a:t>Shallower MLD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" y="2179609"/>
            <a:ext cx="4289353" cy="34773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1736683" y="3406785"/>
            <a:ext cx="304800" cy="1746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84" y="2810260"/>
            <a:ext cx="6517216" cy="420013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26784" y="5731224"/>
            <a:ext cx="3325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ln/>
                <a:solidFill>
                  <a:srgbClr val="C00000"/>
                </a:solidFill>
                <a:latin typeface="Comic Sans MS" panose="030F0702030302020204" pitchFamily="66" charset="0"/>
              </a:rPr>
              <a:t>Summer: SST </a:t>
            </a:r>
            <a:r>
              <a:rPr lang="en-US" altLang="zh-TW" b="1" dirty="0">
                <a:ln/>
                <a:solidFill>
                  <a:srgbClr val="C00000"/>
                </a:solidFill>
                <a:latin typeface="Comic Sans MS" panose="030F0702030302020204" pitchFamily="66" charset="0"/>
              </a:rPr>
              <a:t>dominates heat flux change</a:t>
            </a:r>
            <a:endParaRPr lang="zh-TW" altLang="en-US" b="1" dirty="0">
              <a:ln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48033" y="2692217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ln/>
                <a:solidFill>
                  <a:srgbClr val="C00000"/>
                </a:solidFill>
                <a:latin typeface="Comic Sans MS" panose="030F0702030302020204" pitchFamily="66" charset="0"/>
              </a:rPr>
              <a:t>Spring: Atm</a:t>
            </a:r>
            <a:r>
              <a:rPr lang="en-US" altLang="zh-TW" sz="2000" b="1" dirty="0">
                <a:ln/>
                <a:solidFill>
                  <a:srgbClr val="C00000"/>
                </a:solidFill>
                <a:latin typeface="Comic Sans MS" panose="030F0702030302020204" pitchFamily="66" charset="0"/>
              </a:rPr>
              <a:t>. dominates SST </a:t>
            </a:r>
            <a:r>
              <a:rPr lang="en-US" altLang="zh-TW" sz="2000" b="1" dirty="0" smtClean="0">
                <a:ln/>
                <a:solidFill>
                  <a:srgbClr val="C00000"/>
                </a:solidFill>
                <a:latin typeface="Comic Sans MS" panose="030F0702030302020204" pitchFamily="66" charset="0"/>
              </a:rPr>
              <a:t>variability</a:t>
            </a:r>
            <a:endParaRPr lang="zh-TW" altLang="en-US" sz="2000" b="1" dirty="0">
              <a:ln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560" y="65688"/>
            <a:ext cx="2370100" cy="144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303" y="115821"/>
            <a:ext cx="2374412" cy="1440000"/>
          </a:xfrm>
          <a:prstGeom prst="rect">
            <a:avLst/>
          </a:prstGeom>
        </p:spPr>
      </p:pic>
      <p:sp>
        <p:nvSpPr>
          <p:cNvPr id="11" name="向下箭號 10"/>
          <p:cNvSpPr/>
          <p:nvPr/>
        </p:nvSpPr>
        <p:spPr>
          <a:xfrm>
            <a:off x="1322508" y="900754"/>
            <a:ext cx="336884" cy="35872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向下箭號 11"/>
          <p:cNvSpPr/>
          <p:nvPr/>
        </p:nvSpPr>
        <p:spPr>
          <a:xfrm rot="10800000">
            <a:off x="448120" y="850002"/>
            <a:ext cx="336884" cy="360947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3" name="文字方塊 12"/>
          <p:cNvSpPr txBox="1"/>
          <p:nvPr/>
        </p:nvSpPr>
        <p:spPr>
          <a:xfrm>
            <a:off x="375930" y="1848023"/>
            <a:ext cx="8181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SST </a:t>
            </a:r>
            <a:endParaRPr lang="zh-TW" altLang="en-US" sz="1350" dirty="0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609600" y="1520004"/>
            <a:ext cx="0" cy="3609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580704" y="1650927"/>
            <a:ext cx="1335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chemeClr val="accent1">
                    <a:lumMod val="75000"/>
                  </a:schemeClr>
                </a:solidFill>
              </a:rPr>
              <a:t>time lag</a:t>
            </a:r>
            <a:endParaRPr lang="zh-TW" altLang="en-US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向下箭號 15"/>
          <p:cNvSpPr/>
          <p:nvPr/>
        </p:nvSpPr>
        <p:spPr>
          <a:xfrm rot="10800000">
            <a:off x="6323994" y="1777233"/>
            <a:ext cx="336884" cy="36094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063140" y="1373782"/>
                <a:ext cx="308515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𝑆𝑆𝑇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1350" dirty="0"/>
                  <a:t>= heat flux + other source(</a:t>
                </a:r>
                <a:r>
                  <a:rPr lang="en-US" altLang="zh-TW" sz="1350" dirty="0" err="1"/>
                  <a:t>adv</a:t>
                </a:r>
                <a:r>
                  <a:rPr lang="en-US" altLang="zh-TW" sz="1350" dirty="0"/>
                  <a:t>)</a:t>
                </a:r>
                <a:endParaRPr lang="zh-TW" altLang="en-US" sz="135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140" y="1373782"/>
                <a:ext cx="3085156" cy="300082"/>
              </a:xfrm>
              <a:prstGeom prst="rect">
                <a:avLst/>
              </a:prstGeom>
              <a:blipFill>
                <a:blip r:embed="rId6"/>
                <a:stretch>
                  <a:fillRect t="-4000" r="-2372" b="-16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橢圓 17"/>
          <p:cNvSpPr/>
          <p:nvPr/>
        </p:nvSpPr>
        <p:spPr>
          <a:xfrm>
            <a:off x="1056548" y="1276219"/>
            <a:ext cx="786874" cy="3670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0" name="橢圓 19"/>
          <p:cNvSpPr/>
          <p:nvPr/>
        </p:nvSpPr>
        <p:spPr>
          <a:xfrm>
            <a:off x="237270" y="1264524"/>
            <a:ext cx="758584" cy="3787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1" name="橢圓 20"/>
          <p:cNvSpPr/>
          <p:nvPr/>
        </p:nvSpPr>
        <p:spPr>
          <a:xfrm>
            <a:off x="6910708" y="1327401"/>
            <a:ext cx="724992" cy="3928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2" name="橢圓 21"/>
          <p:cNvSpPr/>
          <p:nvPr/>
        </p:nvSpPr>
        <p:spPr>
          <a:xfrm>
            <a:off x="6141918" y="1295083"/>
            <a:ext cx="660030" cy="400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6696089" y="2138180"/>
            <a:ext cx="14911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/>
              <a:t> heat flux =f(SST)</a:t>
            </a:r>
            <a:endParaRPr lang="zh-TW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62347" y="1285828"/>
                <a:ext cx="63526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𝑆𝑆𝑇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1350" dirty="0"/>
                  <a:t>= heat flux + other source(</a:t>
                </a:r>
                <a:r>
                  <a:rPr lang="en-US" altLang="zh-TW" sz="1350" dirty="0" err="1"/>
                  <a:t>adv</a:t>
                </a:r>
                <a:r>
                  <a:rPr lang="en-US" altLang="zh-TW" sz="1350" dirty="0"/>
                  <a:t>)</a:t>
                </a:r>
                <a:endParaRPr lang="zh-TW" altLang="en-US" sz="135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47" y="1285828"/>
                <a:ext cx="6352674" cy="300082"/>
              </a:xfrm>
              <a:prstGeom prst="rect">
                <a:avLst/>
              </a:prstGeom>
              <a:blipFill>
                <a:blip r:embed="rId7"/>
                <a:stretch>
                  <a:fillRect t="-6122" b="-183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向下箭號 24"/>
          <p:cNvSpPr/>
          <p:nvPr/>
        </p:nvSpPr>
        <p:spPr>
          <a:xfrm rot="10800000">
            <a:off x="7104762" y="1769447"/>
            <a:ext cx="336884" cy="360947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37982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" y="838200"/>
            <a:ext cx="8915400" cy="49530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zh-TW" sz="3900" b="1" dirty="0" smtClean="0">
                <a:solidFill>
                  <a:srgbClr val="99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Summary</a:t>
            </a:r>
          </a:p>
          <a:p>
            <a:pPr>
              <a:spcBef>
                <a:spcPts val="1200"/>
              </a:spcBef>
            </a:pPr>
            <a:r>
              <a:rPr lang="en-US" altLang="zh-TW" sz="30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</a:rPr>
              <a:t>Operational eddy-resolving </a:t>
            </a:r>
            <a:r>
              <a:rPr lang="en-US" altLang="zh-TW" sz="3000" b="1" dirty="0" err="1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</a:rPr>
              <a:t>nowcast</a:t>
            </a:r>
            <a:r>
              <a:rPr lang="en-US" altLang="zh-TW" sz="30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</a:rPr>
              <a:t>/forecast system</a:t>
            </a:r>
          </a:p>
          <a:p>
            <a:pPr lvl="1">
              <a:spcBef>
                <a:spcPts val="1200"/>
              </a:spcBef>
            </a:pPr>
            <a:r>
              <a:rPr lang="en-US" altLang="zh-TW" sz="22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</a:rPr>
              <a:t>Physical/typhoons/fishery</a:t>
            </a:r>
            <a:r>
              <a:rPr lang="en-US" altLang="zh-TW" sz="23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</a:rPr>
              <a:t>/rescue</a:t>
            </a:r>
            <a:endParaRPr lang="en-US" altLang="zh-TW" sz="2300" b="1" dirty="0"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ts val="1200"/>
              </a:spcBef>
            </a:pPr>
            <a:r>
              <a:rPr lang="en-US" altLang="zh-TW" sz="30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Coupled ocean-atmosphere modeling</a:t>
            </a:r>
          </a:p>
          <a:p>
            <a:pPr lvl="1">
              <a:spcBef>
                <a:spcPts val="1200"/>
              </a:spcBef>
            </a:pPr>
            <a:r>
              <a:rPr lang="en-US" altLang="zh-TW" sz="22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Distinct </a:t>
            </a:r>
            <a:r>
              <a:rPr lang="en-US" altLang="zh-TW" sz="22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ocean-atmospheric interaction </a:t>
            </a:r>
            <a:r>
              <a:rPr lang="en-US" altLang="zh-TW" sz="22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in the SCS</a:t>
            </a:r>
          </a:p>
          <a:p>
            <a:pPr lvl="1">
              <a:spcBef>
                <a:spcPts val="1200"/>
              </a:spcBef>
            </a:pPr>
            <a:r>
              <a:rPr lang="en-US" altLang="zh-TW" sz="22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L</a:t>
            </a:r>
            <a:r>
              <a:rPr lang="en-US" altLang="zh-TW" sz="22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ink to the global climate system</a:t>
            </a:r>
          </a:p>
        </p:txBody>
      </p:sp>
    </p:spTree>
    <p:extLst>
      <p:ext uri="{BB962C8B-B14F-4D97-AF65-F5344CB8AC3E}">
        <p14:creationId xmlns:p14="http://schemas.microsoft.com/office/powerpoint/2010/main" val="161789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o.oc.ntu.edu.tw/buoy/typhoon/nepartak-20160707-terr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13309" r="7693" b="8613"/>
          <a:stretch/>
        </p:blipFill>
        <p:spPr bwMode="auto">
          <a:xfrm>
            <a:off x="26289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淚滴形 6"/>
          <p:cNvSpPr/>
          <p:nvPr/>
        </p:nvSpPr>
        <p:spPr>
          <a:xfrm>
            <a:off x="533400" y="4267200"/>
            <a:ext cx="3505200" cy="2389162"/>
          </a:xfrm>
          <a:prstGeom prst="teardrop">
            <a:avLst>
              <a:gd name="adj" fmla="val 13444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i="1" dirty="0" smtClean="0">
                <a:solidFill>
                  <a:srgbClr val="FF0000"/>
                </a:solidFill>
                <a:latin typeface="Impact" panose="020B0806030902050204" pitchFamily="34" charset="0"/>
              </a:rPr>
              <a:t>Thank you!</a:t>
            </a:r>
            <a:endParaRPr lang="zh-TW" altLang="en-US" sz="7200" i="1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 descr="http://po.oc.ntu.edu.tw/buoy/news/img/most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" y="95569"/>
            <a:ext cx="2597116" cy="196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paciif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200"/>
            <a:ext cx="9144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Line 3"/>
          <p:cNvSpPr>
            <a:spLocks noChangeShapeType="1"/>
          </p:cNvSpPr>
          <p:nvPr/>
        </p:nvSpPr>
        <p:spPr bwMode="auto">
          <a:xfrm flipV="1">
            <a:off x="1820863" y="3817938"/>
            <a:ext cx="11509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16" name="Line 4"/>
          <p:cNvSpPr>
            <a:spLocks noChangeShapeType="1"/>
          </p:cNvSpPr>
          <p:nvPr/>
        </p:nvSpPr>
        <p:spPr bwMode="auto">
          <a:xfrm flipH="1" flipV="1">
            <a:off x="1455738" y="4495800"/>
            <a:ext cx="14398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17" name="Line 5"/>
          <p:cNvSpPr>
            <a:spLocks noChangeShapeType="1"/>
          </p:cNvSpPr>
          <p:nvPr/>
        </p:nvSpPr>
        <p:spPr bwMode="auto">
          <a:xfrm flipH="1">
            <a:off x="2286000" y="3213100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2889250" y="4667250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CC"/>
                </a:solidFill>
                <a:latin typeface="Comic Sans MS" panose="030F0702030302020204" pitchFamily="66" charset="0"/>
              </a:rPr>
              <a:t>South China Sea</a:t>
            </a:r>
          </a:p>
        </p:txBody>
      </p:sp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2952750" y="3662363"/>
            <a:ext cx="177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CC"/>
                </a:solidFill>
                <a:latin typeface="Comic Sans MS" panose="030F0702030302020204" pitchFamily="66" charset="0"/>
              </a:rPr>
              <a:t>East China Sea</a:t>
            </a: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2990850" y="3067050"/>
            <a:ext cx="1282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CC"/>
                </a:solidFill>
                <a:latin typeface="Comic Sans MS" panose="030F0702030302020204" pitchFamily="66" charset="0"/>
              </a:rPr>
              <a:t>Japan Sea</a:t>
            </a:r>
          </a:p>
        </p:txBody>
      </p:sp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914400" y="2943225"/>
            <a:ext cx="1871663" cy="2084388"/>
          </a:xfrm>
          <a:prstGeom prst="rect">
            <a:avLst/>
          </a:prstGeom>
          <a:noFill/>
          <a:ln w="508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2787650" y="2220913"/>
            <a:ext cx="4899025" cy="356552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6923" name="Text Box 11"/>
          <p:cNvSpPr txBox="1">
            <a:spLocks noChangeArrowheads="1"/>
          </p:cNvSpPr>
          <p:nvPr/>
        </p:nvSpPr>
        <p:spPr bwMode="auto">
          <a:xfrm>
            <a:off x="1143000" y="4098925"/>
            <a:ext cx="1479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000" b="1">
                <a:solidFill>
                  <a:srgbClr val="FF0000"/>
                </a:solidFill>
                <a:latin typeface="Comic Sans MS" panose="030F0702030302020204" pitchFamily="66" charset="0"/>
              </a:rPr>
              <a:t>1/8</a:t>
            </a:r>
            <a:r>
              <a:rPr kumimoji="0" lang="en-US" altLang="zh-TW" sz="2000" b="1" baseline="3000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altLang="zh-TW" sz="2000" b="1">
                <a:solidFill>
                  <a:srgbClr val="FF0000"/>
                </a:solidFill>
                <a:latin typeface="Comic Sans MS" panose="030F0702030302020204" pitchFamily="66" charset="0"/>
              </a:rPr>
              <a:t>x1/8</a:t>
            </a:r>
            <a:r>
              <a:rPr kumimoji="0" lang="en-US" altLang="zh-TW" sz="2000" b="1" baseline="3000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66924" name="Text Box 12"/>
          <p:cNvSpPr txBox="1">
            <a:spLocks noChangeArrowheads="1"/>
          </p:cNvSpPr>
          <p:nvPr/>
        </p:nvSpPr>
        <p:spPr bwMode="auto">
          <a:xfrm>
            <a:off x="4800600" y="4144963"/>
            <a:ext cx="1619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200" b="1">
                <a:solidFill>
                  <a:srgbClr val="FF00FF"/>
                </a:solidFill>
                <a:latin typeface="Comic Sans MS" panose="030F0702030302020204" pitchFamily="66" charset="0"/>
              </a:rPr>
              <a:t>1/4</a:t>
            </a:r>
            <a:r>
              <a:rPr kumimoji="0" lang="en-US" altLang="zh-TW" sz="2200" b="1" baseline="30000">
                <a:solidFill>
                  <a:srgbClr val="FF00FF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altLang="zh-TW" sz="2200" b="1">
                <a:solidFill>
                  <a:srgbClr val="FF00FF"/>
                </a:solidFill>
                <a:latin typeface="Comic Sans MS" panose="030F0702030302020204" pitchFamily="66" charset="0"/>
              </a:rPr>
              <a:t>x1/4</a:t>
            </a:r>
            <a:r>
              <a:rPr kumimoji="0" lang="en-US" altLang="zh-TW" sz="2200" b="1" baseline="30000">
                <a:solidFill>
                  <a:srgbClr val="FF00FF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66925" name="Text Box 13"/>
          <p:cNvSpPr txBox="1">
            <a:spLocks noChangeArrowheads="1"/>
          </p:cNvSpPr>
          <p:nvPr/>
        </p:nvSpPr>
        <p:spPr bwMode="auto">
          <a:xfrm>
            <a:off x="107950" y="420469"/>
            <a:ext cx="511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North Pacific </a:t>
            </a:r>
            <a:r>
              <a:rPr lang="en-US" altLang="zh-TW" sz="36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Config</a:t>
            </a:r>
            <a:r>
              <a:rPr lang="en-US" altLang="zh-TW" sz="36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.</a:t>
            </a:r>
            <a:endParaRPr lang="en-US" altLang="zh-TW" sz="3600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66926" name="Text Box 14"/>
          <p:cNvSpPr txBox="1">
            <a:spLocks noChangeArrowheads="1"/>
          </p:cNvSpPr>
          <p:nvPr/>
        </p:nvSpPr>
        <p:spPr bwMode="auto">
          <a:xfrm>
            <a:off x="4648200" y="5029200"/>
            <a:ext cx="1916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1600">
                <a:solidFill>
                  <a:srgbClr val="FF6600"/>
                </a:solidFill>
                <a:latin typeface="Comic Sans MS" panose="030F0702030302020204" pitchFamily="66" charset="0"/>
              </a:rPr>
              <a:t>Extended to 30</a:t>
            </a:r>
            <a:r>
              <a:rPr kumimoji="0" lang="en-US" altLang="zh-TW" sz="1600" baseline="30000">
                <a:solidFill>
                  <a:srgbClr val="FF6600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altLang="zh-TW" sz="1600">
                <a:solidFill>
                  <a:srgbClr val="FF66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66927" name="Line 15"/>
          <p:cNvSpPr>
            <a:spLocks noChangeShapeType="1"/>
          </p:cNvSpPr>
          <p:nvPr/>
        </p:nvSpPr>
        <p:spPr bwMode="auto">
          <a:xfrm flipH="1">
            <a:off x="5029200" y="5283200"/>
            <a:ext cx="274638" cy="5032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5040313" y="176213"/>
            <a:ext cx="399573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i="1" dirty="0">
                <a:solidFill>
                  <a:srgbClr val="0000CC"/>
                </a:solidFill>
                <a:latin typeface="Comic Sans MS" panose="030F0702030302020204" pitchFamily="66" charset="0"/>
              </a:rPr>
              <a:t>NPB (North Pacific Basin) Domain:</a:t>
            </a:r>
          </a:p>
          <a:p>
            <a:pPr eaLnBrk="1" hangingPunct="1"/>
            <a:r>
              <a:rPr lang="en-US" altLang="zh-TW" i="1" dirty="0">
                <a:solidFill>
                  <a:srgbClr val="0000CC"/>
                </a:solidFill>
                <a:latin typeface="Comic Sans MS" panose="030F0702030302020204" pitchFamily="66" charset="0"/>
              </a:rPr>
              <a:t>30°S to 60°N and 150°E to  80°W</a:t>
            </a:r>
          </a:p>
          <a:p>
            <a:pPr eaLnBrk="1" hangingPunct="1"/>
            <a:r>
              <a:rPr lang="en-US" altLang="zh-TW" i="1" dirty="0">
                <a:solidFill>
                  <a:srgbClr val="0000CC"/>
                </a:solidFill>
                <a:latin typeface="Comic Sans MS" panose="030F0702030302020204" pitchFamily="66" charset="0"/>
              </a:rPr>
              <a:t>grid resolution 1/4°</a:t>
            </a:r>
          </a:p>
          <a:p>
            <a:pPr eaLnBrk="1" hangingPunct="1"/>
            <a:r>
              <a:rPr lang="en-US" altLang="zh-TW" b="1" i="1" dirty="0">
                <a:solidFill>
                  <a:srgbClr val="0000CC"/>
                </a:solidFill>
                <a:latin typeface="Comic Sans MS" panose="030F0702030302020204" pitchFamily="66" charset="0"/>
              </a:rPr>
              <a:t>TAI Domain:</a:t>
            </a:r>
          </a:p>
          <a:p>
            <a:pPr eaLnBrk="1" hangingPunct="1"/>
            <a:r>
              <a:rPr lang="en-US" altLang="zh-TW" i="1" dirty="0">
                <a:solidFill>
                  <a:srgbClr val="0000CC"/>
                </a:solidFill>
                <a:latin typeface="Comic Sans MS" panose="030F0702030302020204" pitchFamily="66" charset="0"/>
              </a:rPr>
              <a:t>0° to 50°N and 100°E to 150°E</a:t>
            </a:r>
          </a:p>
          <a:p>
            <a:pPr eaLnBrk="1" hangingPunct="1"/>
            <a:r>
              <a:rPr lang="en-US" altLang="zh-TW" i="1" dirty="0">
                <a:solidFill>
                  <a:srgbClr val="0000CC"/>
                </a:solidFill>
                <a:latin typeface="Comic Sans MS" panose="030F0702030302020204" pitchFamily="66" charset="0"/>
              </a:rPr>
              <a:t>grid resolution 1/8°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12" y="1051572"/>
            <a:ext cx="5871489" cy="5654027"/>
          </a:xfrm>
          <a:prstGeom prst="rect">
            <a:avLst/>
          </a:prstGeom>
        </p:spPr>
      </p:pic>
      <p:cxnSp>
        <p:nvCxnSpPr>
          <p:cNvPr id="3" name="直線接點 2"/>
          <p:cNvCxnSpPr/>
          <p:nvPr/>
        </p:nvCxnSpPr>
        <p:spPr>
          <a:xfrm flipV="1">
            <a:off x="2825750" y="1217613"/>
            <a:ext cx="833437" cy="172561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2805907" y="5007770"/>
            <a:ext cx="853280" cy="1416843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02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6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2" grpId="0" animBg="1"/>
      <p:bldP spid="194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714375" y="142875"/>
            <a:ext cx="2268538" cy="5715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kumimoji="0" lang="zh-TW" altLang="en-US" sz="2000" b="1">
              <a:latin typeface="Times" panose="02020603050405020304" pitchFamily="18" charset="0"/>
            </a:endParaRPr>
          </a:p>
        </p:txBody>
      </p:sp>
      <p:sp>
        <p:nvSpPr>
          <p:cNvPr id="122883" name="文字方塊 3"/>
          <p:cNvSpPr txBox="1">
            <a:spLocks noChangeArrowheads="1"/>
          </p:cNvSpPr>
          <p:nvPr/>
        </p:nvSpPr>
        <p:spPr bwMode="auto">
          <a:xfrm>
            <a:off x="714375" y="214313"/>
            <a:ext cx="2376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Computing starts.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884" name="文字方塊 4"/>
          <p:cNvSpPr txBox="1">
            <a:spLocks noChangeArrowheads="1"/>
          </p:cNvSpPr>
          <p:nvPr/>
        </p:nvSpPr>
        <p:spPr bwMode="auto">
          <a:xfrm>
            <a:off x="612775" y="836613"/>
            <a:ext cx="2482850" cy="40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Start a new time step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885" name="文字方塊 5"/>
          <p:cNvSpPr txBox="1">
            <a:spLocks noChangeArrowheads="1"/>
          </p:cNvSpPr>
          <p:nvPr/>
        </p:nvSpPr>
        <p:spPr bwMode="auto">
          <a:xfrm>
            <a:off x="612775" y="1484313"/>
            <a:ext cx="2482850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Calculate internal fluxes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886" name="文字方塊 6"/>
          <p:cNvSpPr txBox="1">
            <a:spLocks noChangeArrowheads="1"/>
          </p:cNvSpPr>
          <p:nvPr/>
        </p:nvSpPr>
        <p:spPr bwMode="auto">
          <a:xfrm>
            <a:off x="612775" y="2420938"/>
            <a:ext cx="2482850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4</a:t>
            </a:r>
            <a:r>
              <a:rPr kumimoji="0" lang="en-US" altLang="zh-TW" sz="2000" b="1" baseline="30000">
                <a:solidFill>
                  <a:srgbClr val="000000"/>
                </a:solidFill>
                <a:latin typeface="Times" panose="02020603050405020304" pitchFamily="18" charset="0"/>
              </a:rPr>
              <a:t>th</a:t>
            </a:r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-order pressure gradient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887" name="文字方塊 7"/>
          <p:cNvSpPr txBox="1">
            <a:spLocks noChangeArrowheads="1"/>
          </p:cNvSpPr>
          <p:nvPr/>
        </p:nvSpPr>
        <p:spPr bwMode="auto">
          <a:xfrm>
            <a:off x="215900" y="3357563"/>
            <a:ext cx="3276600" cy="132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Apply fluxes to conservation equations, including momentum, salinity and temperature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888" name="文字方塊 9"/>
          <p:cNvSpPr txBox="1">
            <a:spLocks noChangeArrowheads="1"/>
          </p:cNvSpPr>
          <p:nvPr/>
        </p:nvSpPr>
        <p:spPr bwMode="auto">
          <a:xfrm>
            <a:off x="611188" y="4878388"/>
            <a:ext cx="2482850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surface and Coriolis forcing included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cxnSp>
        <p:nvCxnSpPr>
          <p:cNvPr id="122889" name="直線單箭頭接點 11"/>
          <p:cNvCxnSpPr>
            <a:cxnSpLocks noChangeShapeType="1"/>
            <a:stCxn id="3" idx="2"/>
            <a:endCxn id="122884" idx="0"/>
          </p:cNvCxnSpPr>
          <p:nvPr/>
        </p:nvCxnSpPr>
        <p:spPr bwMode="auto">
          <a:xfrm>
            <a:off x="1849438" y="714375"/>
            <a:ext cx="4762" cy="122238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890" name="直線單箭頭接點 13"/>
          <p:cNvCxnSpPr>
            <a:cxnSpLocks noChangeShapeType="1"/>
            <a:stCxn id="122884" idx="2"/>
            <a:endCxn id="122885" idx="0"/>
          </p:cNvCxnSpPr>
          <p:nvPr/>
        </p:nvCxnSpPr>
        <p:spPr bwMode="auto">
          <a:xfrm>
            <a:off x="1854200" y="1243013"/>
            <a:ext cx="0" cy="24130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891" name="直線單箭頭接點 15"/>
          <p:cNvCxnSpPr>
            <a:cxnSpLocks noChangeShapeType="1"/>
            <a:stCxn id="122885" idx="2"/>
            <a:endCxn id="122886" idx="0"/>
          </p:cNvCxnSpPr>
          <p:nvPr/>
        </p:nvCxnSpPr>
        <p:spPr bwMode="auto">
          <a:xfrm>
            <a:off x="1854200" y="2195513"/>
            <a:ext cx="0" cy="22542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892" name="直線單箭頭接點 17"/>
          <p:cNvCxnSpPr>
            <a:cxnSpLocks noChangeShapeType="1"/>
            <a:stCxn id="122886" idx="2"/>
            <a:endCxn id="122887" idx="0"/>
          </p:cNvCxnSpPr>
          <p:nvPr/>
        </p:nvCxnSpPr>
        <p:spPr bwMode="auto">
          <a:xfrm>
            <a:off x="1854200" y="3132138"/>
            <a:ext cx="0" cy="22542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893" name="直線單箭頭接點 20"/>
          <p:cNvCxnSpPr>
            <a:cxnSpLocks noChangeShapeType="1"/>
            <a:stCxn id="122887" idx="2"/>
            <a:endCxn id="122888" idx="0"/>
          </p:cNvCxnSpPr>
          <p:nvPr/>
        </p:nvCxnSpPr>
        <p:spPr bwMode="auto">
          <a:xfrm flipH="1">
            <a:off x="1852613" y="4678363"/>
            <a:ext cx="1587" cy="20002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894" name="文字方塊 22"/>
          <p:cNvSpPr txBox="1">
            <a:spLocks noChangeArrowheads="1"/>
          </p:cNvSpPr>
          <p:nvPr/>
        </p:nvSpPr>
        <p:spPr bwMode="auto">
          <a:xfrm>
            <a:off x="3635375" y="4878388"/>
            <a:ext cx="2484438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Open boundary condition treatment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895" name="文字方塊 23"/>
          <p:cNvSpPr txBox="1">
            <a:spLocks noChangeArrowheads="1"/>
          </p:cNvSpPr>
          <p:nvPr/>
        </p:nvSpPr>
        <p:spPr bwMode="auto">
          <a:xfrm>
            <a:off x="3635375" y="3716338"/>
            <a:ext cx="2484438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Climatological surface restoring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896" name="文字方塊 24"/>
          <p:cNvSpPr txBox="1">
            <a:spLocks noChangeArrowheads="1"/>
          </p:cNvSpPr>
          <p:nvPr/>
        </p:nvSpPr>
        <p:spPr bwMode="auto">
          <a:xfrm>
            <a:off x="3600450" y="2717800"/>
            <a:ext cx="2555875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bottom stress included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897" name="文字方塊 25"/>
          <p:cNvSpPr txBox="1">
            <a:spLocks noChangeArrowheads="1"/>
          </p:cNvSpPr>
          <p:nvPr/>
        </p:nvSpPr>
        <p:spPr bwMode="auto">
          <a:xfrm>
            <a:off x="3635375" y="1700213"/>
            <a:ext cx="2484438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A-C grids interpolation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898" name="文字方塊 26"/>
          <p:cNvSpPr txBox="1">
            <a:spLocks noChangeArrowheads="1"/>
          </p:cNvSpPr>
          <p:nvPr/>
        </p:nvSpPr>
        <p:spPr bwMode="auto">
          <a:xfrm>
            <a:off x="3635375" y="404813"/>
            <a:ext cx="2484438" cy="101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Create non-divergent u, v, w by pressure correction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cxnSp>
        <p:nvCxnSpPr>
          <p:cNvPr id="122899" name="直線單箭頭接點 28"/>
          <p:cNvCxnSpPr>
            <a:cxnSpLocks noChangeShapeType="1"/>
            <a:stCxn id="122888" idx="3"/>
            <a:endCxn id="122894" idx="1"/>
          </p:cNvCxnSpPr>
          <p:nvPr/>
        </p:nvCxnSpPr>
        <p:spPr bwMode="auto">
          <a:xfrm>
            <a:off x="3094038" y="5233988"/>
            <a:ext cx="541337" cy="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00" name="直線單箭頭接點 30"/>
          <p:cNvCxnSpPr>
            <a:cxnSpLocks noChangeShapeType="1"/>
            <a:stCxn id="122894" idx="0"/>
            <a:endCxn id="122895" idx="2"/>
          </p:cNvCxnSpPr>
          <p:nvPr/>
        </p:nvCxnSpPr>
        <p:spPr bwMode="auto">
          <a:xfrm flipV="1">
            <a:off x="4878388" y="4427538"/>
            <a:ext cx="0" cy="45085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01" name="直線單箭頭接點 32"/>
          <p:cNvCxnSpPr>
            <a:cxnSpLocks noChangeShapeType="1"/>
            <a:stCxn id="122895" idx="0"/>
            <a:endCxn id="122896" idx="2"/>
          </p:cNvCxnSpPr>
          <p:nvPr/>
        </p:nvCxnSpPr>
        <p:spPr bwMode="auto">
          <a:xfrm flipV="1">
            <a:off x="4878388" y="3429000"/>
            <a:ext cx="0" cy="287338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02" name="直線單箭頭接點 34"/>
          <p:cNvCxnSpPr>
            <a:cxnSpLocks noChangeShapeType="1"/>
            <a:stCxn id="122896" idx="0"/>
            <a:endCxn id="122897" idx="2"/>
          </p:cNvCxnSpPr>
          <p:nvPr/>
        </p:nvCxnSpPr>
        <p:spPr bwMode="auto">
          <a:xfrm flipV="1">
            <a:off x="4878388" y="2411413"/>
            <a:ext cx="0" cy="306387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03" name="直線單箭頭接點 36"/>
          <p:cNvCxnSpPr>
            <a:cxnSpLocks noChangeShapeType="1"/>
            <a:stCxn id="122897" idx="0"/>
            <a:endCxn id="122898" idx="2"/>
          </p:cNvCxnSpPr>
          <p:nvPr/>
        </p:nvCxnSpPr>
        <p:spPr bwMode="auto">
          <a:xfrm flipV="1">
            <a:off x="4878388" y="1420813"/>
            <a:ext cx="0" cy="27940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04" name="流程圖: 決策 38"/>
          <p:cNvSpPr>
            <a:spLocks noChangeArrowheads="1"/>
          </p:cNvSpPr>
          <p:nvPr/>
        </p:nvSpPr>
        <p:spPr bwMode="auto">
          <a:xfrm>
            <a:off x="6429375" y="417513"/>
            <a:ext cx="2700338" cy="1571625"/>
          </a:xfrm>
          <a:prstGeom prst="flowChartDecision">
            <a:avLst/>
          </a:prstGeom>
          <a:solidFill>
            <a:srgbClr val="FFC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kumimoji="0" lang="zh-TW" altLang="en-US" sz="2000">
              <a:latin typeface="Times" panose="02020603050405020304" pitchFamily="18" charset="0"/>
            </a:endParaRPr>
          </a:p>
        </p:txBody>
      </p:sp>
      <p:sp>
        <p:nvSpPr>
          <p:cNvPr id="122905" name="文字方塊 39"/>
          <p:cNvSpPr txBox="1">
            <a:spLocks noChangeArrowheads="1"/>
          </p:cNvSpPr>
          <p:nvPr/>
        </p:nvSpPr>
        <p:spPr bwMode="auto">
          <a:xfrm>
            <a:off x="6588125" y="927100"/>
            <a:ext cx="2428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Is incompressibility satisfied?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cxnSp>
        <p:nvCxnSpPr>
          <p:cNvPr id="122906" name="肘形接點 41"/>
          <p:cNvCxnSpPr>
            <a:cxnSpLocks noChangeShapeType="1"/>
            <a:stCxn id="122898" idx="0"/>
            <a:endCxn id="122904" idx="0"/>
          </p:cNvCxnSpPr>
          <p:nvPr/>
        </p:nvCxnSpPr>
        <p:spPr bwMode="auto">
          <a:xfrm rot="5400000" flipV="1">
            <a:off x="6323013" y="-1039812"/>
            <a:ext cx="12700" cy="2901950"/>
          </a:xfrm>
          <a:prstGeom prst="bentConnector3">
            <a:avLst>
              <a:gd name="adj1" fmla="val -1800000"/>
            </a:avLst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07" name="肘形接點 46"/>
          <p:cNvCxnSpPr>
            <a:cxnSpLocks noChangeShapeType="1"/>
            <a:stCxn id="122904" idx="1"/>
            <a:endCxn id="122897" idx="3"/>
          </p:cNvCxnSpPr>
          <p:nvPr/>
        </p:nvCxnSpPr>
        <p:spPr bwMode="auto">
          <a:xfrm rot="10800000" flipV="1">
            <a:off x="6119813" y="1203325"/>
            <a:ext cx="309562" cy="852488"/>
          </a:xfrm>
          <a:prstGeom prst="bentConnector3">
            <a:avLst>
              <a:gd name="adj1" fmla="val 50255"/>
            </a:avLst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08" name="文字方塊 49"/>
          <p:cNvSpPr txBox="1">
            <a:spLocks noChangeArrowheads="1"/>
          </p:cNvSpPr>
          <p:nvPr/>
        </p:nvSpPr>
        <p:spPr bwMode="auto">
          <a:xfrm>
            <a:off x="6516688" y="2492375"/>
            <a:ext cx="2520950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Update each variable with FLTW method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cxnSp>
        <p:nvCxnSpPr>
          <p:cNvPr id="122909" name="直線單箭頭接點 51"/>
          <p:cNvCxnSpPr>
            <a:cxnSpLocks noChangeShapeType="1"/>
            <a:endCxn id="122908" idx="0"/>
          </p:cNvCxnSpPr>
          <p:nvPr/>
        </p:nvCxnSpPr>
        <p:spPr bwMode="auto">
          <a:xfrm flipH="1">
            <a:off x="7777163" y="1976438"/>
            <a:ext cx="3175" cy="515937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10" name="文字方塊 52"/>
          <p:cNvSpPr txBox="1">
            <a:spLocks noChangeArrowheads="1"/>
          </p:cNvSpPr>
          <p:nvPr/>
        </p:nvSpPr>
        <p:spPr bwMode="auto">
          <a:xfrm>
            <a:off x="7786688" y="2133600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 b="1">
                <a:solidFill>
                  <a:srgbClr val="FF0000"/>
                </a:solidFill>
                <a:latin typeface="Times" panose="02020603050405020304" pitchFamily="18" charset="0"/>
              </a:rPr>
              <a:t>Yes.</a:t>
            </a:r>
            <a:endParaRPr kumimoji="0" lang="zh-TW" altLang="en-US" sz="1200" b="1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sp>
        <p:nvSpPr>
          <p:cNvPr id="122911" name="文字方塊 53"/>
          <p:cNvSpPr txBox="1">
            <a:spLocks noChangeArrowheads="1"/>
          </p:cNvSpPr>
          <p:nvPr/>
        </p:nvSpPr>
        <p:spPr bwMode="auto">
          <a:xfrm>
            <a:off x="6286500" y="1844675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 b="1">
                <a:solidFill>
                  <a:srgbClr val="FF0000"/>
                </a:solidFill>
                <a:latin typeface="Times" panose="02020603050405020304" pitchFamily="18" charset="0"/>
              </a:rPr>
              <a:t>No.</a:t>
            </a:r>
            <a:endParaRPr kumimoji="0" lang="zh-TW" altLang="en-US" sz="1200" b="1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sp>
        <p:nvSpPr>
          <p:cNvPr id="122912" name="流程圖: 決策 54"/>
          <p:cNvSpPr>
            <a:spLocks noChangeArrowheads="1"/>
          </p:cNvSpPr>
          <p:nvPr/>
        </p:nvSpPr>
        <p:spPr bwMode="auto">
          <a:xfrm>
            <a:off x="6588125" y="3429000"/>
            <a:ext cx="2374900" cy="1571625"/>
          </a:xfrm>
          <a:prstGeom prst="flowChartDecision">
            <a:avLst/>
          </a:prstGeom>
          <a:solidFill>
            <a:srgbClr val="FFC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kumimoji="0" lang="zh-TW" altLang="en-US" sz="2000" b="1">
              <a:latin typeface="Times" panose="02020603050405020304" pitchFamily="18" charset="0"/>
            </a:endParaRPr>
          </a:p>
        </p:txBody>
      </p:sp>
      <p:cxnSp>
        <p:nvCxnSpPr>
          <p:cNvPr id="122913" name="直線單箭頭接點 58"/>
          <p:cNvCxnSpPr>
            <a:cxnSpLocks noChangeShapeType="1"/>
            <a:stCxn id="122908" idx="2"/>
            <a:endCxn id="122912" idx="0"/>
          </p:cNvCxnSpPr>
          <p:nvPr/>
        </p:nvCxnSpPr>
        <p:spPr bwMode="auto">
          <a:xfrm flipH="1">
            <a:off x="7775575" y="3203575"/>
            <a:ext cx="1588" cy="22542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14" name="文字方塊 59"/>
          <p:cNvSpPr txBox="1">
            <a:spLocks noChangeArrowheads="1"/>
          </p:cNvSpPr>
          <p:nvPr/>
        </p:nvSpPr>
        <p:spPr bwMode="auto">
          <a:xfrm>
            <a:off x="6588125" y="3879850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Do all time steps finished ?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cxnSp>
        <p:nvCxnSpPr>
          <p:cNvPr id="122915" name="肘形接點 63"/>
          <p:cNvCxnSpPr>
            <a:cxnSpLocks noChangeShapeType="1"/>
          </p:cNvCxnSpPr>
          <p:nvPr/>
        </p:nvCxnSpPr>
        <p:spPr bwMode="auto">
          <a:xfrm rot="10800000" flipV="1">
            <a:off x="107950" y="4221163"/>
            <a:ext cx="6480175" cy="1665287"/>
          </a:xfrm>
          <a:prstGeom prst="bentConnector3">
            <a:avLst>
              <a:gd name="adj1" fmla="val 4356"/>
            </a:avLst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16" name="文字方塊 73"/>
          <p:cNvSpPr txBox="1">
            <a:spLocks noChangeArrowheads="1"/>
          </p:cNvSpPr>
          <p:nvPr/>
        </p:nvSpPr>
        <p:spPr bwMode="auto">
          <a:xfrm>
            <a:off x="6305550" y="4581525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 b="1">
                <a:solidFill>
                  <a:srgbClr val="FF0000"/>
                </a:solidFill>
                <a:latin typeface="Times" panose="02020603050405020304" pitchFamily="18" charset="0"/>
              </a:rPr>
              <a:t>No.</a:t>
            </a:r>
            <a:endParaRPr kumimoji="0" lang="zh-TW" altLang="en-US" sz="1200" b="1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sp>
        <p:nvSpPr>
          <p:cNvPr id="75" name="圓角矩形 74"/>
          <p:cNvSpPr/>
          <p:nvPr/>
        </p:nvSpPr>
        <p:spPr bwMode="auto">
          <a:xfrm>
            <a:off x="6443663" y="5516563"/>
            <a:ext cx="2627312" cy="64293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zh-TW" altLang="en-US" sz="2000">
              <a:latin typeface="Times"/>
              <a:ea typeface="新細明體" charset="-120"/>
            </a:endParaRPr>
          </a:p>
        </p:txBody>
      </p:sp>
      <p:cxnSp>
        <p:nvCxnSpPr>
          <p:cNvPr id="122918" name="直線單箭頭接點 76"/>
          <p:cNvCxnSpPr>
            <a:cxnSpLocks noChangeShapeType="1"/>
            <a:stCxn id="122912" idx="2"/>
            <a:endCxn id="75" idx="0"/>
          </p:cNvCxnSpPr>
          <p:nvPr/>
        </p:nvCxnSpPr>
        <p:spPr bwMode="auto">
          <a:xfrm flipH="1">
            <a:off x="7758113" y="5000625"/>
            <a:ext cx="17462" cy="515938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19" name="文字方塊 79"/>
          <p:cNvSpPr txBox="1">
            <a:spLocks noChangeArrowheads="1"/>
          </p:cNvSpPr>
          <p:nvPr/>
        </p:nvSpPr>
        <p:spPr bwMode="auto">
          <a:xfrm>
            <a:off x="6516688" y="5445125"/>
            <a:ext cx="23764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000" b="1">
                <a:solidFill>
                  <a:srgbClr val="000000"/>
                </a:solidFill>
                <a:latin typeface="Times" panose="02020603050405020304" pitchFamily="18" charset="0"/>
              </a:rPr>
              <a:t>Pass all data to postprocessors.</a:t>
            </a:r>
            <a:endParaRPr kumimoji="0" lang="zh-TW" altLang="en-US" sz="2000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2920" name="文字方塊 80"/>
          <p:cNvSpPr txBox="1">
            <a:spLocks noChangeArrowheads="1"/>
          </p:cNvSpPr>
          <p:nvPr/>
        </p:nvSpPr>
        <p:spPr bwMode="auto">
          <a:xfrm>
            <a:off x="7888288" y="515778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 b="1">
                <a:solidFill>
                  <a:srgbClr val="FF0000"/>
                </a:solidFill>
                <a:latin typeface="Times" panose="02020603050405020304" pitchFamily="18" charset="0"/>
              </a:rPr>
              <a:t>Yes.</a:t>
            </a:r>
            <a:endParaRPr kumimoji="0" lang="zh-TW" altLang="en-US" sz="1200" b="1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cxnSp>
        <p:nvCxnSpPr>
          <p:cNvPr id="122921" name="圖案 87"/>
          <p:cNvCxnSpPr>
            <a:cxnSpLocks noChangeShapeType="1"/>
            <a:endCxn id="122883" idx="1"/>
          </p:cNvCxnSpPr>
          <p:nvPr/>
        </p:nvCxnSpPr>
        <p:spPr bwMode="auto">
          <a:xfrm rot="16200000">
            <a:off x="-2320925" y="2841625"/>
            <a:ext cx="5464175" cy="606425"/>
          </a:xfrm>
          <a:prstGeom prst="bentConnector2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703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VERTICAL_CURRENT_STRUCTURE_PCM1_SECTION_FOUR_SEASON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1866" r="6339" b="1706"/>
          <a:stretch>
            <a:fillRect/>
          </a:stretch>
        </p:blipFill>
        <p:spPr bwMode="auto">
          <a:xfrm>
            <a:off x="4419600" y="661987"/>
            <a:ext cx="4643437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PCM1_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t="4533" r="5721" b="5203"/>
          <a:stretch>
            <a:fillRect/>
          </a:stretch>
        </p:blipFill>
        <p:spPr bwMode="auto">
          <a:xfrm>
            <a:off x="765969" y="737129"/>
            <a:ext cx="3254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TSVT_PCM_1_SECTION_5_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6827" r="8336" b="2429"/>
          <a:stretch>
            <a:fillRect/>
          </a:stretch>
        </p:blipFill>
        <p:spPr bwMode="auto">
          <a:xfrm>
            <a:off x="0" y="3124200"/>
            <a:ext cx="45720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57188" y="2438400"/>
            <a:ext cx="3786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PCM1 Section</a:t>
            </a:r>
          </a:p>
        </p:txBody>
      </p:sp>
      <p:sp>
        <p:nvSpPr>
          <p:cNvPr id="24582" name="文字方塊 6"/>
          <p:cNvSpPr txBox="1">
            <a:spLocks noChangeArrowheads="1"/>
          </p:cNvSpPr>
          <p:nvPr/>
        </p:nvSpPr>
        <p:spPr bwMode="auto">
          <a:xfrm>
            <a:off x="285750" y="59436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>
                <a:latin typeface="Comic Sans MS" panose="030F0702030302020204" pitchFamily="66" charset="0"/>
                <a:ea typeface="標楷體" panose="03000509000000000000" pitchFamily="65" charset="-120"/>
              </a:rPr>
              <a:t>5-day running mean, averaged volume (year 37-39) transport across the PCM-1 section.</a:t>
            </a:r>
            <a:endParaRPr lang="zh-TW" altLang="en-US" b="1" dirty="0">
              <a:latin typeface="Comic Sans MS" panose="030F0702030302020204" pitchFamily="66" charset="0"/>
              <a:ea typeface="標楷體" panose="03000509000000000000" pitchFamily="65" charset="-120"/>
            </a:endParaRPr>
          </a:p>
        </p:txBody>
      </p:sp>
      <p:sp>
        <p:nvSpPr>
          <p:cNvPr id="24583" name="文字方塊 7"/>
          <p:cNvSpPr txBox="1">
            <a:spLocks noChangeArrowheads="1"/>
          </p:cNvSpPr>
          <p:nvPr/>
        </p:nvSpPr>
        <p:spPr bwMode="auto">
          <a:xfrm>
            <a:off x="5072063" y="5943600"/>
            <a:ext cx="3929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Comic Sans MS" panose="030F0702030302020204" pitchFamily="66" charset="0"/>
                <a:ea typeface="標楷體" panose="03000509000000000000" pitchFamily="65" charset="-120"/>
              </a:rPr>
              <a:t>Seasonal mean (year 37-39) of the vertical current structure normal to the PCM-1 section</a:t>
            </a:r>
            <a:r>
              <a:rPr lang="en-US" altLang="zh-TW" b="1">
                <a:solidFill>
                  <a:srgbClr val="FF0000"/>
                </a:solidFill>
              </a:rPr>
              <a:t>.</a:t>
            </a:r>
            <a:endParaRPr lang="zh-TW" alt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025" y="609600"/>
            <a:ext cx="9251950" cy="404812"/>
          </a:xfrm>
        </p:spPr>
        <p:txBody>
          <a:bodyPr/>
          <a:lstStyle/>
          <a:p>
            <a:pPr algn="l"/>
            <a:r>
              <a:rPr kumimoji="0" lang="en-US" altLang="ja-JP" sz="3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Press Release (Kuroshio Large Meander)</a:t>
            </a:r>
            <a:endParaRPr kumimoji="0" lang="ja-JP" altLang="en-US" sz="3600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465138" y="2133600"/>
            <a:ext cx="2667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801" tIns="35907" rIns="71801" bIns="35907">
            <a:spAutoFit/>
          </a:bodyPr>
          <a:lstStyle>
            <a:lvl1pPr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58775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19138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77913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33513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907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479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051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623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ja-JP" sz="1900" b="1" dirty="0">
                <a:solidFill>
                  <a:srgbClr val="0000FF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2004/05 -&gt; 2004/08</a:t>
            </a:r>
            <a:endParaRPr lang="ja-JP" altLang="en-US" sz="1900" dirty="0">
              <a:solidFill>
                <a:srgbClr val="0000FF"/>
              </a:solidFill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  <p:pic>
        <p:nvPicPr>
          <p:cNvPr id="136197" name="Picture 5" descr="黒潮新聞記事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987425"/>
            <a:ext cx="4478337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611188" y="2615559"/>
            <a:ext cx="3960812" cy="124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802" tIns="35907" rIns="71802" bIns="35907">
            <a:spAutoFit/>
          </a:bodyPr>
          <a:lstStyle>
            <a:lvl1pPr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58775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19138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77913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33513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907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479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051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623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ja-JP" sz="1900" i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Mainichi Newspaper</a:t>
            </a:r>
            <a:r>
              <a:rPr lang="en-US" altLang="zh-TW" sz="1900" i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ja-JP" sz="1900" i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2005/04/22</a:t>
            </a:r>
          </a:p>
          <a:p>
            <a:r>
              <a:rPr lang="en-US" altLang="ja-JP" sz="1900" i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Bonito, flying fish decreased markedly</a:t>
            </a:r>
            <a:r>
              <a:rPr lang="en-US" altLang="zh-TW" sz="1900" i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ja-JP" sz="1900" i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Fisherman cries …!</a:t>
            </a:r>
          </a:p>
          <a:p>
            <a:endParaRPr lang="en-US" altLang="ja-JP" sz="1900" i="1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238125" y="967734"/>
            <a:ext cx="4189413" cy="124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809" tIns="35907" rIns="71809" bIns="35907">
            <a:spAutoFit/>
          </a:bodyPr>
          <a:lstStyle>
            <a:lvl1pPr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58775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19138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77913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33513" defTabSz="7191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907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479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051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62313" defTabSz="7191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ja-JP" sz="1900" i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JMA called societies attention to the Kuroshio large meander’s influence to fisheries and shipping industries etc. in May 2004.</a:t>
            </a:r>
          </a:p>
        </p:txBody>
      </p:sp>
      <p:pic>
        <p:nvPicPr>
          <p:cNvPr id="136200" name="Picture 8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922712"/>
            <a:ext cx="4565650" cy="2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1" name="Picture 9" descr="kairyuu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r="9000"/>
          <a:stretch>
            <a:fillRect/>
          </a:stretch>
        </p:blipFill>
        <p:spPr bwMode="auto">
          <a:xfrm>
            <a:off x="4356100" y="3990975"/>
            <a:ext cx="2801938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733425" y="4052887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dirty="0">
                <a:latin typeface="Comic Sans MS" panose="030F0702030302020204" pitchFamily="66" charset="0"/>
                <a:ea typeface="標楷體" panose="03000509000000000000" pitchFamily="65" charset="-120"/>
              </a:rPr>
              <a:t>柳葉鰻產量</a:t>
            </a:r>
            <a:r>
              <a:rPr lang="en-US" altLang="zh-TW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3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44450"/>
            <a:ext cx="8640762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755650" y="5516563"/>
            <a:ext cx="7242175" cy="654050"/>
          </a:xfrm>
          <a:prstGeom prst="rect">
            <a:avLst/>
          </a:prstGeom>
          <a:solidFill>
            <a:srgbClr val="E6E6E6"/>
          </a:solidFill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967" tIns="57147" rIns="97967" bIns="57147"/>
          <a:lstStyle>
            <a:lvl1pPr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92113" indent="-19685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87375" indent="-195263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82638" indent="-195263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979488" indent="-19685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kumimoji="0" lang="en-GB" altLang="zh-TW" dirty="0">
                <a:solidFill>
                  <a:srgbClr val="000000"/>
                </a:solidFill>
                <a:latin typeface="Comic Sans MS" panose="030F0702030302020204" pitchFamily="66" charset="0"/>
              </a:rPr>
              <a:t>After an interval of 13 years in the non-large meander path, the Kuroshio switched to the large meander in summer of 2004. 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8089900" y="2232025"/>
            <a:ext cx="77946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92113" indent="-196850"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87375" indent="-195263"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82638" indent="-195263"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979488" indent="-196850"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kumimoji="0" lang="en-GB" altLang="zh-TW">
                <a:solidFill>
                  <a:srgbClr val="000000"/>
                </a:solidFill>
              </a:rPr>
              <a:t>SST/C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179388" y="6581775"/>
            <a:ext cx="848201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92113" indent="-19685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87375" indent="-195263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82638" indent="-195263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979488" indent="-19685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kumimoji="0" lang="en-GB" altLang="zh-TW" dirty="0">
                <a:solidFill>
                  <a:srgbClr val="000000"/>
                </a:solidFill>
                <a:latin typeface="Comic Sans MS" panose="030F0702030302020204" pitchFamily="66" charset="0"/>
              </a:rPr>
              <a:t>Japanese Aerospace Exploration Agency, Earth Observation Research </a:t>
            </a:r>
            <a:r>
              <a:rPr kumimoji="0" lang="en-GB" altLang="zh-TW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Center</a:t>
            </a:r>
            <a:endParaRPr kumimoji="0" lang="en-GB" altLang="zh-TW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51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4450"/>
            <a:ext cx="8639175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8078788" y="2222500"/>
            <a:ext cx="866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92113" indent="-196850"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87375" indent="-195263"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82638" indent="-195263"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979488" indent="-196850" defTabSz="414338" eaLnBrk="0" hangingPunct="0"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kumimoji="0" lang="en-GB" altLang="zh-TW">
                <a:solidFill>
                  <a:srgbClr val="000000"/>
                </a:solidFill>
              </a:rPr>
              <a:t>SST/C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388" y="6581775"/>
            <a:ext cx="848201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92113" indent="-19685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87375" indent="-195263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82638" indent="-195263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979488" indent="-19685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kumimoji="0" lang="en-GB" altLang="zh-TW" dirty="0">
                <a:solidFill>
                  <a:srgbClr val="000000"/>
                </a:solidFill>
                <a:latin typeface="Comic Sans MS" panose="030F0702030302020204" pitchFamily="66" charset="0"/>
              </a:rPr>
              <a:t>Japanese Aerospace Exploration Agency, Earth Observation Research </a:t>
            </a:r>
            <a:r>
              <a:rPr kumimoji="0" lang="en-GB" altLang="zh-TW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Center</a:t>
            </a:r>
            <a:endParaRPr kumimoji="0" lang="en-GB" altLang="zh-TW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35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14801</TotalTime>
  <Words>1526</Words>
  <Application>Microsoft Office PowerPoint</Application>
  <PresentationFormat>如螢幕大小 (4:3)</PresentationFormat>
  <Paragraphs>237</Paragraphs>
  <Slides>36</Slides>
  <Notes>16</Notes>
  <HiddenSlides>5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4" baseType="lpstr">
      <vt:lpstr>HGｺﾞｼｯｸM</vt:lpstr>
      <vt:lpstr>MS PGothic</vt:lpstr>
      <vt:lpstr>微軟正黑體</vt:lpstr>
      <vt:lpstr>新細明體</vt:lpstr>
      <vt:lpstr>標楷體</vt:lpstr>
      <vt:lpstr>Arial</vt:lpstr>
      <vt:lpstr>Calibri</vt:lpstr>
      <vt:lpstr>Cambria Math</vt:lpstr>
      <vt:lpstr>Century Gothic</vt:lpstr>
      <vt:lpstr>Comic Sans MS</vt:lpstr>
      <vt:lpstr>Courier New</vt:lpstr>
      <vt:lpstr>Edwardian Script ITC</vt:lpstr>
      <vt:lpstr>Impact</vt:lpstr>
      <vt:lpstr>Palatino Linotype</vt:lpstr>
      <vt:lpstr>Times</vt:lpstr>
      <vt:lpstr>Wingdings</vt:lpstr>
      <vt:lpstr>Executive</vt:lpstr>
      <vt:lpstr>Equation</vt:lpstr>
      <vt:lpstr>Operational eddy-resolving ocean model for the western Pacific and the coupled model simulation for the South China Sea </vt:lpstr>
      <vt:lpstr>PowerPoint 簡報</vt:lpstr>
      <vt:lpstr>PowerPoint 簡報</vt:lpstr>
      <vt:lpstr>PowerPoint 簡報</vt:lpstr>
      <vt:lpstr>PowerPoint 簡報</vt:lpstr>
      <vt:lpstr>PowerPoint 簡報</vt:lpstr>
      <vt:lpstr>Press Release (Kuroshio Large Meander)</vt:lpstr>
      <vt:lpstr>PowerPoint 簡報</vt:lpstr>
      <vt:lpstr>PowerPoint 簡報</vt:lpstr>
      <vt:lpstr>PowerPoint 簡報</vt:lpstr>
      <vt:lpstr>PowerPoint 簡報</vt:lpstr>
      <vt:lpstr>PowerPoint 簡報</vt:lpstr>
      <vt:lpstr>Different KT Phases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Crucial Role of the Coupled Land-Ocean-Atmosphere Interaction</vt:lpstr>
      <vt:lpstr>PowerPoint 簡報</vt:lpstr>
      <vt:lpstr>PowerPoint 簡報</vt:lpstr>
      <vt:lpstr>River discharge in ocean models</vt:lpstr>
      <vt:lpstr>mean fields: EBM - VSF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the Representation of Coastal and Estuarine Processes in Earth System Models</dc:title>
  <dc:creator>yncl</dc:creator>
  <cp:lastModifiedBy>user</cp:lastModifiedBy>
  <cp:revision>801</cp:revision>
  <dcterms:created xsi:type="dcterms:W3CDTF">2012-04-04T20:43:20Z</dcterms:created>
  <dcterms:modified xsi:type="dcterms:W3CDTF">2017-12-12T11:39:15Z</dcterms:modified>
</cp:coreProperties>
</file>