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F48AC-28AD-4C59-8988-4FC52E4BB46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35EA-B8F0-4CBD-84C2-82AE640264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D4AD47-AAE6-42CD-9F5B-AD92AF1F8295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mtClean="0">
                <a:ea typeface="新細明體" charset="-120"/>
              </a:rPr>
              <a:t>1:20</a:t>
            </a:r>
          </a:p>
        </p:txBody>
      </p:sp>
      <p:sp>
        <p:nvSpPr>
          <p:cNvPr id="2765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B870A5-A9B9-4505-9BC3-12C2951D21A6}" type="slidenum">
              <a:rPr kumimoji="0" lang="en-US" altLang="zh-TW" sz="1200">
                <a:latin typeface="Calibri" pitchFamily="34" charset="0"/>
              </a:rPr>
              <a:pPr algn="r"/>
              <a:t>2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C0826C-E039-4632-83D3-0AB19CC8EEF1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ea typeface="新細明體" charset="-120"/>
            </a:endParaRPr>
          </a:p>
        </p:txBody>
      </p:sp>
      <p:sp>
        <p:nvSpPr>
          <p:cNvPr id="29700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98CAE6-6B56-447D-A0FF-A96B17AAEA5F}" type="slidenum">
              <a:rPr kumimoji="0" lang="en-US" altLang="zh-TW" sz="1200">
                <a:latin typeface="Calibri" pitchFamily="34" charset="0"/>
              </a:rPr>
              <a:pPr algn="r"/>
              <a:t>3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089A-7A83-43B0-BC0A-EDD2912BB0C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7BB54-A311-41CE-923A-9FBD856873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標題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7812088" cy="1081088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2600" b="1" kern="12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Parallel Domain-Decomposed Taiwan </a:t>
            </a:r>
            <a:br>
              <a:rPr kumimoji="0" lang="en-US" altLang="zh-TW" sz="2600" b="1" kern="12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</a:br>
            <a:r>
              <a:rPr kumimoji="0" lang="en-US" altLang="zh-TW" sz="2600" b="1" kern="1200" dirty="0" err="1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Muti</a:t>
            </a:r>
            <a:r>
              <a:rPr kumimoji="0" lang="en-US" altLang="zh-TW" sz="2600" b="1" kern="12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-Scale Community Model (PD-TIMCOM)</a:t>
            </a:r>
          </a:p>
        </p:txBody>
      </p:sp>
      <p:sp>
        <p:nvSpPr>
          <p:cNvPr id="26626" name="文字方塊 2"/>
          <p:cNvSpPr txBox="1">
            <a:spLocks noChangeArrowheads="1"/>
          </p:cNvSpPr>
          <p:nvPr/>
        </p:nvSpPr>
        <p:spPr bwMode="auto">
          <a:xfrm>
            <a:off x="250825" y="5119688"/>
            <a:ext cx="82454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0" lang="en-US" altLang="zh-TW" dirty="0">
                <a:latin typeface="Comic Sans MS" pitchFamily="66" charset="0"/>
              </a:rPr>
              <a:t>1/16°and 1/4° horizontal resolution, latitudes covers from 72°S  to 72°N.</a:t>
            </a:r>
            <a:br>
              <a:rPr kumimoji="0" lang="en-US" altLang="zh-TW" dirty="0">
                <a:latin typeface="Comic Sans MS" pitchFamily="66" charset="0"/>
              </a:rPr>
            </a:br>
            <a:r>
              <a:rPr kumimoji="0" lang="en-US" altLang="zh-TW" dirty="0">
                <a:latin typeface="Comic Sans MS" pitchFamily="66" charset="0"/>
              </a:rPr>
              <a:t>with 51 linear exponential levels vertically. (1440x792x51)</a:t>
            </a:r>
          </a:p>
          <a:p>
            <a:pPr marL="285750" indent="-285750">
              <a:buFont typeface="Arial" charset="0"/>
              <a:buChar char="•"/>
            </a:pPr>
            <a:r>
              <a:rPr kumimoji="0" lang="en-US" altLang="zh-TW" dirty="0">
                <a:latin typeface="Comic Sans MS" pitchFamily="66" charset="0"/>
              </a:rPr>
              <a:t>Primitive, hydrostatic equation</a:t>
            </a:r>
          </a:p>
          <a:p>
            <a:pPr marL="285750" indent="-285750">
              <a:buFont typeface="Arial" charset="0"/>
              <a:buChar char="•"/>
            </a:pPr>
            <a:r>
              <a:rPr kumimoji="0" lang="en-US" altLang="zh-TW" dirty="0">
                <a:latin typeface="Comic Sans MS" pitchFamily="66" charset="0"/>
              </a:rPr>
              <a:t>Fourth-order combined Arakawa A and C-grid (1977)</a:t>
            </a:r>
          </a:p>
          <a:p>
            <a:pPr marL="285750" indent="-285750">
              <a:buFont typeface="Arial" charset="0"/>
              <a:buChar char="•"/>
            </a:pPr>
            <a:r>
              <a:rPr kumimoji="0" lang="en-US" altLang="zh-TW" dirty="0">
                <a:latin typeface="Comic Sans MS" pitchFamily="66" charset="0"/>
              </a:rPr>
              <a:t>Rid-lid  approx. and Free surface are used (Yang et al</a:t>
            </a:r>
            <a:r>
              <a:rPr kumimoji="0" lang="en-US" altLang="zh-TW" dirty="0" smtClean="0">
                <a:latin typeface="Comic Sans MS" pitchFamily="66" charset="0"/>
              </a:rPr>
              <a:t>., 2012).</a:t>
            </a:r>
            <a:endParaRPr kumimoji="0" lang="en-US" altLang="zh-TW" dirty="0">
              <a:latin typeface="Comic Sans MS" pitchFamily="66" charset="0"/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r="2187"/>
          <a:stretch>
            <a:fillRect/>
          </a:stretch>
        </p:blipFill>
        <p:spPr>
          <a:xfrm>
            <a:off x="0" y="1196975"/>
            <a:ext cx="6189663" cy="3744913"/>
          </a:xfrm>
        </p:spPr>
      </p:pic>
      <p:sp>
        <p:nvSpPr>
          <p:cNvPr id="3078" name="文字方塊 3"/>
          <p:cNvSpPr txBox="1">
            <a:spLocks noChangeArrowheads="1"/>
          </p:cNvSpPr>
          <p:nvPr/>
        </p:nvSpPr>
        <p:spPr bwMode="auto">
          <a:xfrm>
            <a:off x="5940425" y="1268413"/>
            <a:ext cx="31686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Bathymetry form 1-min etopo1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kumimoji="0" lang="en-US" altLang="zh-TW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Pacanowski</a:t>
            </a:r>
            <a:r>
              <a:rPr kumimoji="0" lang="en-US" altLang="zh-TW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 and Philander Vertical mixing (1982) and </a:t>
            </a:r>
            <a:r>
              <a:rPr kumimoji="0" lang="en-US" altLang="zh-TW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Smagorinsky</a:t>
            </a:r>
            <a:r>
              <a:rPr kumimoji="0" lang="en-US" altLang="zh-TW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 horizontal mixing (1993).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Initial Temperature and Salinity from NOAA WOA 09.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kumimoji="0" lang="en-US" altLang="zh-TW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Surface wind forcing from </a:t>
            </a:r>
            <a:r>
              <a:rPr kumimoji="0" lang="en-US" altLang="zh-TW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Hellerman</a:t>
            </a:r>
            <a:r>
              <a:rPr kumimoji="0" lang="en-US" altLang="zh-TW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 and Rosenstein (1983)</a:t>
            </a:r>
          </a:p>
        </p:txBody>
      </p:sp>
      <p:sp>
        <p:nvSpPr>
          <p:cNvPr id="3081" name="文字方塊 6"/>
          <p:cNvSpPr txBox="1">
            <a:spLocks noChangeArrowheads="1"/>
          </p:cNvSpPr>
          <p:nvPr/>
        </p:nvSpPr>
        <p:spPr bwMode="auto">
          <a:xfrm>
            <a:off x="6156325" y="6475413"/>
            <a:ext cx="2952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altLang="zh-TW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Tseng and </a:t>
            </a:r>
            <a:r>
              <a:rPr kumimoji="0" lang="en-US" altLang="zh-TW" sz="16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Chien</a:t>
            </a:r>
            <a:r>
              <a:rPr kumimoji="0" lang="en-US" altLang="zh-TW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新細明體" pitchFamily="18" charset="-120"/>
              </a:rPr>
              <a:t>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4294967295"/>
          </p:nvPr>
        </p:nvGraphicFramePr>
        <p:xfrm>
          <a:off x="34925" y="5084763"/>
          <a:ext cx="6624638" cy="1439863"/>
        </p:xfrm>
        <a:graphic>
          <a:graphicData uri="http://schemas.openxmlformats.org/drawingml/2006/table">
            <a:tbl>
              <a:tblPr/>
              <a:tblGrid>
                <a:gridCol w="823913"/>
                <a:gridCol w="644525"/>
                <a:gridCol w="644525"/>
                <a:gridCol w="641350"/>
                <a:gridCol w="668337"/>
                <a:gridCol w="669925"/>
                <a:gridCol w="669925"/>
                <a:gridCol w="669925"/>
                <a:gridCol w="595313"/>
                <a:gridCol w="596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Comp.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295.83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139.03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55.11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31.34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20.05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14.41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6.88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3.91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2.27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Comm.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0.49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0.29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0.26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0.35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0.65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0.42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0.55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0.36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659563" y="3049588"/>
          <a:ext cx="2463800" cy="3763012"/>
        </p:xfrm>
        <a:graphic>
          <a:graphicData uri="http://schemas.openxmlformats.org/drawingml/2006/table">
            <a:tbl>
              <a:tblPr/>
              <a:tblGrid>
                <a:gridCol w="692150"/>
                <a:gridCol w="946150"/>
                <a:gridCol w="8255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Comp.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Comm.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2673.4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95.9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768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(24)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1624.0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1045.6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897.4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87.7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38.7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1024</a:t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(24)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1183.5</a:t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843.8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62.7</a:t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1536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(24)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1109.5</a:t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558.3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28.3</a:t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941.9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829.6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grpSp>
        <p:nvGrpSpPr>
          <p:cNvPr id="2" name="群組 6"/>
          <p:cNvGrpSpPr>
            <a:grpSpLocks/>
          </p:cNvGrpSpPr>
          <p:nvPr/>
        </p:nvGrpSpPr>
        <p:grpSpPr bwMode="auto">
          <a:xfrm>
            <a:off x="-396875" y="476250"/>
            <a:ext cx="9267825" cy="4465638"/>
            <a:chOff x="-396875" y="476250"/>
            <a:chExt cx="9267825" cy="4465638"/>
          </a:xfrm>
        </p:grpSpPr>
        <p:pic>
          <p:nvPicPr>
            <p:cNvPr id="2875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6875" y="476250"/>
              <a:ext cx="9267825" cy="446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55" name="Picture 2" descr="C:\Users\comet\Desktop\圖片1.tif"/>
            <p:cNvPicPr>
              <a:picLocks noChangeAspect="1" noChangeArrowheads="1"/>
            </p:cNvPicPr>
            <p:nvPr/>
          </p:nvPicPr>
          <p:blipFill>
            <a:blip r:embed="rId4" cstate="print"/>
            <a:srcRect l="7954" r="16737" b="2657"/>
            <a:stretch>
              <a:fillRect/>
            </a:stretch>
          </p:blipFill>
          <p:spPr bwMode="auto">
            <a:xfrm rot="-5400000">
              <a:off x="-924536" y="2553336"/>
              <a:ext cx="2232249" cy="38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50825" y="53975"/>
            <a:ext cx="84359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smtClean="0">
                <a:latin typeface="Comic Sans MS" pitchFamily="66" charset="0"/>
              </a:rPr>
              <a:t>Mean Sea Surface Height (SSH) and Sea Surface Temperature (SST)</a:t>
            </a:r>
            <a:endParaRPr lang="zh-TW" altLang="en-US" sz="3600" smtClean="0">
              <a:latin typeface="Comic Sans MS" pitchFamily="66" charset="0"/>
            </a:endParaRPr>
          </a:p>
        </p:txBody>
      </p:sp>
      <p:pic>
        <p:nvPicPr>
          <p:cNvPr id="31746" name="圖片 5"/>
          <p:cNvPicPr>
            <a:picLocks noChangeAspect="1"/>
          </p:cNvPicPr>
          <p:nvPr/>
        </p:nvPicPr>
        <p:blipFill>
          <a:blip r:embed="rId2" cstate="print"/>
          <a:srcRect l="10173" t="25728" r="7803" b="18661"/>
          <a:stretch>
            <a:fillRect/>
          </a:stretch>
        </p:blipFill>
        <p:spPr bwMode="auto">
          <a:xfrm>
            <a:off x="323850" y="1123950"/>
            <a:ext cx="56959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圖片 6"/>
          <p:cNvPicPr>
            <a:picLocks noChangeAspect="1"/>
          </p:cNvPicPr>
          <p:nvPr/>
        </p:nvPicPr>
        <p:blipFill>
          <a:blip r:embed="rId3" cstate="print"/>
          <a:srcRect l="10237" t="26672" r="7620" b="17551"/>
          <a:stretch>
            <a:fillRect/>
          </a:stretch>
        </p:blipFill>
        <p:spPr bwMode="auto">
          <a:xfrm>
            <a:off x="2771775" y="3794125"/>
            <a:ext cx="63690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 l="14999" t="12704" r="13696" b="12500"/>
          <a:stretch>
            <a:fillRect/>
          </a:stretch>
        </p:blipFill>
        <p:spPr bwMode="auto">
          <a:xfrm>
            <a:off x="3924300" y="3808413"/>
            <a:ext cx="5087938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標題 1"/>
          <p:cNvSpPr>
            <a:spLocks noGrp="1"/>
          </p:cNvSpPr>
          <p:nvPr>
            <p:ph type="title" idx="4294967295"/>
          </p:nvPr>
        </p:nvSpPr>
        <p:spPr>
          <a:xfrm>
            <a:off x="179388" y="2924175"/>
            <a:ext cx="7993062" cy="1143000"/>
          </a:xfrm>
        </p:spPr>
        <p:txBody>
          <a:bodyPr/>
          <a:lstStyle/>
          <a:p>
            <a:r>
              <a:rPr lang="en-US" altLang="zh-TW" sz="3600" smtClean="0">
                <a:latin typeface="Comic Sans MS" pitchFamily="66" charset="0"/>
              </a:rPr>
              <a:t>Global Sea Surface Height Anomaly</a:t>
            </a:r>
            <a:endParaRPr lang="zh-TW" altLang="en-US" sz="3600" smtClean="0">
              <a:latin typeface="Comic Sans MS" pitchFamily="66" charset="0"/>
            </a:endParaRPr>
          </a:p>
        </p:txBody>
      </p:sp>
      <p:pic>
        <p:nvPicPr>
          <p:cNvPr id="34819" name="圖片 11"/>
          <p:cNvPicPr>
            <a:picLocks noChangeAspect="1"/>
          </p:cNvPicPr>
          <p:nvPr/>
        </p:nvPicPr>
        <p:blipFill>
          <a:blip r:embed="rId3" cstate="print"/>
          <a:srcRect l="9673" t="25674" r="7471" b="21739"/>
          <a:stretch>
            <a:fillRect/>
          </a:stretch>
        </p:blipFill>
        <p:spPr bwMode="auto">
          <a:xfrm>
            <a:off x="387350" y="44450"/>
            <a:ext cx="72802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3025775" y="404813"/>
            <a:ext cx="1041400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724525" y="4221163"/>
            <a:ext cx="863600" cy="792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4822" name="文字方塊 6"/>
          <p:cNvSpPr txBox="1">
            <a:spLocks noChangeArrowheads="1"/>
          </p:cNvSpPr>
          <p:nvPr/>
        </p:nvSpPr>
        <p:spPr bwMode="auto">
          <a:xfrm>
            <a:off x="1847850" y="6350000"/>
            <a:ext cx="2868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Masumoto</a:t>
            </a:r>
            <a:r>
              <a:rPr kumimoji="0" lang="zh-TW" altLang="en-US">
                <a:latin typeface="Calibri" pitchFamily="34" charset="0"/>
              </a:rPr>
              <a:t> </a:t>
            </a:r>
            <a:r>
              <a:rPr kumimoji="0" lang="en-US" altLang="zh-TW">
                <a:latin typeface="Calibri" pitchFamily="34" charset="0"/>
              </a:rPr>
              <a:t>et al. (2004)</a:t>
            </a:r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433763"/>
            <a:ext cx="641826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矩形 7"/>
          <p:cNvSpPr>
            <a:spLocks noChangeArrowheads="1"/>
          </p:cNvSpPr>
          <p:nvPr/>
        </p:nvSpPr>
        <p:spPr bwMode="auto">
          <a:xfrm>
            <a:off x="3132138" y="565467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solidFill>
                  <a:schemeClr val="bg1"/>
                </a:solidFill>
                <a:latin typeface="Calibri" pitchFamily="34" charset="0"/>
              </a:rPr>
              <a:t>Thompson and Demirov (2006)</a:t>
            </a:r>
            <a:endParaRPr kumimoji="0" lang="zh-TW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221288" y="3789363"/>
            <a:ext cx="863600" cy="792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35845" name="圖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3350"/>
            <a:ext cx="75152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2843213" y="404813"/>
            <a:ext cx="1041400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5847" name="文字方塊 5"/>
          <p:cNvSpPr txBox="1">
            <a:spLocks noChangeArrowheads="1"/>
          </p:cNvSpPr>
          <p:nvPr/>
        </p:nvSpPr>
        <p:spPr bwMode="auto">
          <a:xfrm>
            <a:off x="0" y="3787775"/>
            <a:ext cx="3546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mic Sans MS" pitchFamily="66" charset="0"/>
              </a:rPr>
              <a:t>Comparison with Observation</a:t>
            </a:r>
            <a:endParaRPr kumimoji="0" lang="zh-TW" alt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154</Words>
  <Application>Microsoft Office PowerPoint</Application>
  <PresentationFormat>On-screen Show (4:3)</PresentationFormat>
  <Paragraphs>71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Parallel Domain-Decomposed Taiwan  Muti-Scale Community Model (PD-TIMCOM)</vt:lpstr>
      <vt:lpstr>Slide 3</vt:lpstr>
      <vt:lpstr>Mean Sea Surface Height (SSH) and Sea Surface Temperature (SST)</vt:lpstr>
      <vt:lpstr>Global Sea Surface Height Anomaly</vt:lpstr>
      <vt:lpstr>Slide 6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yncl</dc:creator>
  <cp:lastModifiedBy>yncl</cp:lastModifiedBy>
  <cp:revision>1</cp:revision>
  <dcterms:created xsi:type="dcterms:W3CDTF">2013-01-24T17:25:10Z</dcterms:created>
  <dcterms:modified xsi:type="dcterms:W3CDTF">2013-01-24T17:29:43Z</dcterms:modified>
</cp:coreProperties>
</file>